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BDC76-0581-4EEE-BF96-CF7D080C3C9C}" type="datetimeFigureOut">
              <a:rPr lang="en-GB" smtClean="0"/>
              <a:t>04/09/2020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214B19BA-0AD0-4B1D-9935-2F25157C080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74601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BDC76-0581-4EEE-BF96-CF7D080C3C9C}" type="datetimeFigureOut">
              <a:rPr lang="en-GB" smtClean="0"/>
              <a:t>04/09/2020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B19BA-0AD0-4B1D-9935-2F25157C0806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14986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BDC76-0581-4EEE-BF96-CF7D080C3C9C}" type="datetimeFigureOut">
              <a:rPr lang="en-GB" smtClean="0"/>
              <a:t>04/09/2020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B19BA-0AD0-4B1D-9935-2F25157C080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4677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BDC76-0581-4EEE-BF96-CF7D080C3C9C}" type="datetimeFigureOut">
              <a:rPr lang="en-GB" smtClean="0"/>
              <a:t>04/09/2020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B19BA-0AD0-4B1D-9935-2F25157C0806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27109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BDC76-0581-4EEE-BF96-CF7D080C3C9C}" type="datetimeFigureOut">
              <a:rPr lang="en-GB" smtClean="0"/>
              <a:t>04/09/2020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B19BA-0AD0-4B1D-9935-2F25157C0806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2208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BDC76-0581-4EEE-BF96-CF7D080C3C9C}" type="datetimeFigureOut">
              <a:rPr lang="en-GB" smtClean="0"/>
              <a:t>04/09/2020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B19BA-0AD0-4B1D-9935-2F25157C0806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45507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BDC76-0581-4EEE-BF96-CF7D080C3C9C}" type="datetimeFigureOut">
              <a:rPr lang="en-GB" smtClean="0"/>
              <a:t>04/09/2020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B19BA-0AD0-4B1D-9935-2F25157C08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6007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BDC76-0581-4EEE-BF96-CF7D080C3C9C}" type="datetimeFigureOut">
              <a:rPr lang="en-GB" smtClean="0"/>
              <a:t>04/09/2020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B19BA-0AD0-4B1D-9935-2F25157C0806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88977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E86BDC76-0581-4EEE-BF96-CF7D080C3C9C}" type="datetimeFigureOut">
              <a:rPr lang="en-GB" smtClean="0"/>
              <a:t>04/09/2020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B19BA-0AD0-4B1D-9935-2F25157C0806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07218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BDC76-0581-4EEE-BF96-CF7D080C3C9C}" type="datetimeFigureOut">
              <a:rPr lang="en-GB" smtClean="0"/>
              <a:t>04/09/2020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B19BA-0AD0-4B1D-9935-2F25157C0806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74734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BDC76-0581-4EEE-BF96-CF7D080C3C9C}" type="datetimeFigureOut">
              <a:rPr lang="en-GB" smtClean="0"/>
              <a:t>04/09/2020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B19BA-0AD0-4B1D-9935-2F25157C080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73924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6BDC76-0581-4EEE-BF96-CF7D080C3C9C}" type="datetimeFigureOut">
              <a:rPr lang="en-GB" smtClean="0"/>
              <a:t>04/09/2020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214B19BA-0AD0-4B1D-9935-2F25157C0806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4606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4B507E3-4E52-4F63-B78F-23F0B9B70B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6618834"/>
              </p:ext>
            </p:extLst>
          </p:nvPr>
        </p:nvGraphicFramePr>
        <p:xfrm>
          <a:off x="8795557" y="1837793"/>
          <a:ext cx="3146494" cy="299316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969063">
                  <a:extLst>
                    <a:ext uri="{9D8B030D-6E8A-4147-A177-3AD203B41FA5}">
                      <a16:colId xmlns:a16="http://schemas.microsoft.com/office/drawing/2014/main" val="494746543"/>
                    </a:ext>
                  </a:extLst>
                </a:gridCol>
                <a:gridCol w="1147919">
                  <a:extLst>
                    <a:ext uri="{9D8B030D-6E8A-4147-A177-3AD203B41FA5}">
                      <a16:colId xmlns:a16="http://schemas.microsoft.com/office/drawing/2014/main" val="119332619"/>
                    </a:ext>
                  </a:extLst>
                </a:gridCol>
                <a:gridCol w="1029512">
                  <a:extLst>
                    <a:ext uri="{9D8B030D-6E8A-4147-A177-3AD203B41FA5}">
                      <a16:colId xmlns:a16="http://schemas.microsoft.com/office/drawing/2014/main" val="2290613290"/>
                    </a:ext>
                  </a:extLst>
                </a:gridCol>
              </a:tblGrid>
              <a:tr h="699153">
                <a:tc>
                  <a:txBody>
                    <a:bodyPr/>
                    <a:lstStyle/>
                    <a:p>
                      <a:pPr algn="l"/>
                      <a:r>
                        <a:rPr lang="en-US" sz="1400" kern="1400">
                          <a:effectLst/>
                        </a:rPr>
                        <a:t>DATE</a:t>
                      </a:r>
                      <a:endParaRPr lang="en-GB" sz="900" kern="1400">
                        <a:solidFill>
                          <a:srgbClr val="21212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324" marR="60324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400" kern="1400">
                          <a:effectLst/>
                        </a:rPr>
                        <a:t>SECTION</a:t>
                      </a:r>
                      <a:endParaRPr lang="en-GB" sz="900" kern="1400">
                        <a:solidFill>
                          <a:srgbClr val="21212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324" marR="60324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400" kern="1400" dirty="0">
                          <a:effectLst/>
                        </a:rPr>
                        <a:t>ACTIVITY</a:t>
                      </a:r>
                      <a:endParaRPr lang="en-GB" sz="900" kern="1400" dirty="0">
                        <a:solidFill>
                          <a:srgbClr val="21212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324" marR="60324" marT="0" marB="0"/>
                </a:tc>
                <a:extLst>
                  <a:ext uri="{0D108BD9-81ED-4DB2-BD59-A6C34878D82A}">
                    <a16:rowId xmlns:a16="http://schemas.microsoft.com/office/drawing/2014/main" val="3254535535"/>
                  </a:ext>
                </a:extLst>
              </a:tr>
              <a:tr h="828201">
                <a:tc>
                  <a:txBody>
                    <a:bodyPr/>
                    <a:lstStyle/>
                    <a:p>
                      <a:pPr algn="l"/>
                      <a:r>
                        <a:rPr lang="en-US" sz="1400" kern="1400">
                          <a:effectLst/>
                        </a:rPr>
                        <a:t>MARCH</a:t>
                      </a:r>
                      <a:endParaRPr lang="en-GB" sz="900" kern="1400">
                        <a:solidFill>
                          <a:srgbClr val="21212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324" marR="60324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400" kern="1400">
                          <a:effectLst/>
                        </a:rPr>
                        <a:t>Review and </a:t>
                      </a:r>
                      <a:endParaRPr lang="en-GB" sz="900" kern="1400">
                        <a:effectLst/>
                      </a:endParaRPr>
                    </a:p>
                    <a:p>
                      <a:pPr algn="l"/>
                      <a:r>
                        <a:rPr lang="en-US" sz="1400" kern="1400">
                          <a:effectLst/>
                        </a:rPr>
                        <a:t>Journals</a:t>
                      </a:r>
                      <a:endParaRPr lang="en-GB" sz="900" kern="1400">
                        <a:solidFill>
                          <a:srgbClr val="21212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324" marR="60324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400" kern="1400">
                          <a:effectLst/>
                        </a:rPr>
                        <a:t>Write review and create design</a:t>
                      </a:r>
                      <a:endParaRPr lang="en-GB" sz="900" kern="1400">
                        <a:solidFill>
                          <a:srgbClr val="21212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324" marR="60324" marT="0" marB="0"/>
                </a:tc>
                <a:extLst>
                  <a:ext uri="{0D108BD9-81ED-4DB2-BD59-A6C34878D82A}">
                    <a16:rowId xmlns:a16="http://schemas.microsoft.com/office/drawing/2014/main" val="1831334092"/>
                  </a:ext>
                </a:extLst>
              </a:tr>
              <a:tr h="772588">
                <a:tc>
                  <a:txBody>
                    <a:bodyPr/>
                    <a:lstStyle/>
                    <a:p>
                      <a:pPr algn="l"/>
                      <a:r>
                        <a:rPr lang="en-US" sz="1400" kern="1400" dirty="0">
                          <a:effectLst/>
                        </a:rPr>
                        <a:t>APRIL</a:t>
                      </a:r>
                      <a:endParaRPr lang="en-GB" sz="900" kern="1400" dirty="0">
                        <a:solidFill>
                          <a:srgbClr val="21212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324" marR="60324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400" kern="1400">
                          <a:effectLst/>
                        </a:rPr>
                        <a:t>Analysis and Work</a:t>
                      </a:r>
                      <a:endParaRPr lang="en-GB" sz="900" kern="1400">
                        <a:effectLst/>
                      </a:endParaRPr>
                    </a:p>
                    <a:p>
                      <a:pPr algn="l"/>
                      <a:r>
                        <a:rPr lang="en-US" sz="1400" kern="1400">
                          <a:effectLst/>
                        </a:rPr>
                        <a:t>Paper</a:t>
                      </a:r>
                      <a:endParaRPr lang="en-GB" sz="900" kern="1400">
                        <a:solidFill>
                          <a:srgbClr val="21212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324" marR="60324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400" kern="1400" dirty="0">
                          <a:effectLst/>
                        </a:rPr>
                        <a:t>Collect all the information</a:t>
                      </a:r>
                      <a:endParaRPr lang="en-GB" sz="900" kern="1400" dirty="0">
                        <a:solidFill>
                          <a:srgbClr val="21212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324" marR="60324" marT="0" marB="0"/>
                </a:tc>
                <a:extLst>
                  <a:ext uri="{0D108BD9-81ED-4DB2-BD59-A6C34878D82A}">
                    <a16:rowId xmlns:a16="http://schemas.microsoft.com/office/drawing/2014/main" val="1144866759"/>
                  </a:ext>
                </a:extLst>
              </a:tr>
              <a:tr h="667980">
                <a:tc>
                  <a:txBody>
                    <a:bodyPr/>
                    <a:lstStyle/>
                    <a:p>
                      <a:pPr algn="l"/>
                      <a:r>
                        <a:rPr lang="en-US" sz="1400" kern="1400">
                          <a:effectLst/>
                        </a:rPr>
                        <a:t>MAY</a:t>
                      </a:r>
                      <a:endParaRPr lang="en-GB" sz="900" kern="1400">
                        <a:effectLst/>
                      </a:endParaRPr>
                    </a:p>
                    <a:p>
                      <a:pPr algn="ctr"/>
                      <a:r>
                        <a:rPr lang="en-US" sz="1400" kern="1400">
                          <a:effectLst/>
                        </a:rPr>
                        <a:t> </a:t>
                      </a:r>
                      <a:endParaRPr lang="en-GB" sz="900" kern="1400">
                        <a:solidFill>
                          <a:srgbClr val="21212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324" marR="60324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400" kern="1400" dirty="0">
                          <a:effectLst/>
                        </a:rPr>
                        <a:t>Conclusion and Finish </a:t>
                      </a:r>
                      <a:endParaRPr lang="en-GB" sz="900" kern="1400" dirty="0">
                        <a:solidFill>
                          <a:srgbClr val="21212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324" marR="60324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400" kern="1400" dirty="0">
                          <a:effectLst/>
                        </a:rPr>
                        <a:t>Finish the work</a:t>
                      </a:r>
                      <a:endParaRPr lang="en-GB" sz="900" kern="1400" dirty="0">
                        <a:solidFill>
                          <a:srgbClr val="21212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324" marR="60324" marT="0" marB="0"/>
                </a:tc>
                <a:extLst>
                  <a:ext uri="{0D108BD9-81ED-4DB2-BD59-A6C34878D82A}">
                    <a16:rowId xmlns:a16="http://schemas.microsoft.com/office/drawing/2014/main" val="3459993004"/>
                  </a:ext>
                </a:extLst>
              </a:tr>
            </a:tbl>
          </a:graphicData>
        </a:graphic>
      </p:graphicFrame>
      <p:pic>
        <p:nvPicPr>
          <p:cNvPr id="1026" name="Picture 9">
            <a:extLst>
              <a:ext uri="{FF2B5EF4-FFF2-40B4-BE49-F238E27FC236}">
                <a16:creationId xmlns:a16="http://schemas.microsoft.com/office/drawing/2014/main" id="{EB744B81-61C0-4BAC-8B64-0E4F2685F4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1461" y="43148"/>
            <a:ext cx="3146494" cy="1294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" name="Picture 20">
            <a:extLst>
              <a:ext uri="{FF2B5EF4-FFF2-40B4-BE49-F238E27FC236}">
                <a16:creationId xmlns:a16="http://schemas.microsoft.com/office/drawing/2014/main" id="{8399D559-1052-44CF-BF44-1808EF64BC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8375" y="3450704"/>
            <a:ext cx="2243138" cy="1096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605B1DDF-7BB0-4D65-AD6C-2E2C55E799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43463" y="2060059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7819A693-214F-485A-8CC4-989FB4470E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43463" y="4140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rgbClr val="21212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6075AB1-A547-4B19-B670-4A0C05013C38}"/>
              </a:ext>
            </a:extLst>
          </p:cNvPr>
          <p:cNvSpPr/>
          <p:nvPr/>
        </p:nvSpPr>
        <p:spPr>
          <a:xfrm>
            <a:off x="86875" y="130018"/>
            <a:ext cx="8611340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000" kern="1400" dirty="0">
                <a:ln>
                  <a:noFill/>
                </a:ln>
                <a:gradFill>
                  <a:gsLst>
                    <a:gs pos="0">
                      <a:srgbClr val="1F4E79"/>
                    </a:gs>
                    <a:gs pos="50000">
                      <a:srgbClr val="5B9BD5"/>
                    </a:gs>
                    <a:gs pos="100000">
                      <a:srgbClr val="9DC3E6"/>
                    </a:gs>
                  </a:gsLst>
                  <a:lin ang="5400000" scaled="0"/>
                </a:gradFill>
                <a:effectLst>
                  <a:reflection blurRad="6350" stA="53000" endA="300" endPos="35500" dir="5400000" sy="-90000" algn="bl"/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SMART HOME DEVICES AND HOW THEY IMPACT OUR LIFE</a:t>
            </a:r>
            <a:endParaRPr lang="en-GB" sz="2000" kern="1400" dirty="0">
              <a:solidFill>
                <a:srgbClr val="21212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/>
            <a:r>
              <a:rPr lang="en-GB" sz="2000" kern="1400" dirty="0">
                <a:ln>
                  <a:noFill/>
                </a:ln>
                <a:gradFill>
                  <a:gsLst>
                    <a:gs pos="0">
                      <a:srgbClr val="1F4E79"/>
                    </a:gs>
                    <a:gs pos="50000">
                      <a:srgbClr val="5B9BD5"/>
                    </a:gs>
                    <a:gs pos="100000">
                      <a:srgbClr val="9DC3E6"/>
                    </a:gs>
                  </a:gsLst>
                  <a:lin ang="5400000" scaled="0"/>
                </a:gradFill>
                <a:effectLst>
                  <a:reflection blurRad="6350" stA="53000" endA="300" endPos="35500" dir="5400000" sy="-90000" algn="bl"/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MARIN ZAHARIDOV 1814694 – UWTSD LONDON</a:t>
            </a:r>
            <a:endParaRPr lang="en-GB" sz="2000" kern="1400" dirty="0">
              <a:solidFill>
                <a:srgbClr val="21212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EFC5F47-8F68-494C-BD0D-62A7DEA66B41}"/>
              </a:ext>
            </a:extLst>
          </p:cNvPr>
          <p:cNvSpPr/>
          <p:nvPr/>
        </p:nvSpPr>
        <p:spPr>
          <a:xfrm>
            <a:off x="610750" y="964615"/>
            <a:ext cx="11940803" cy="286232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spc="0" normalizeH="0" baseline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spc="0" normalizeH="0" baseline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200" b="1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  ABSTRACT                                                                   </a:t>
            </a:r>
            <a:r>
              <a:rPr kumimoji="0" lang="en-US" altLang="en-US" sz="1200" b="1" i="0" u="none" strike="noStrike" cap="none" spc="0" normalizeH="0" baseline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METHODS OF RESEARCH                                                                         TIMETABLE  </a:t>
            </a:r>
            <a:endParaRPr kumimoji="0" lang="en-GB" altLang="en-US" sz="1200" b="1" i="0" u="none" strike="noStrike" cap="none" spc="0" normalizeH="0" baseline="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spc="0" normalizeH="0" baseline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                        AND DESIGN                        </a:t>
            </a:r>
            <a:endParaRPr kumimoji="0" lang="en-GB" altLang="en-US" sz="1200" b="1" i="0" u="none" strike="noStrike" cap="none" spc="0" normalizeH="0" baseline="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spc="0" normalizeH="0" baseline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                </a:t>
            </a:r>
            <a:endParaRPr kumimoji="0" lang="en-GB" altLang="en-US" sz="1200" b="1" i="0" u="none" strike="noStrike" cap="none" spc="0" normalizeH="0" baseline="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spc="0" normalizeH="0" baseline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In my dissertation I will find to show how                        There is some parts that will be </a:t>
            </a:r>
            <a:endParaRPr kumimoji="0" lang="en-GB" altLang="en-US" sz="1200" b="1" i="0" u="none" strike="noStrike" cap="none" spc="0" normalizeH="0" baseline="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spc="0" normalizeH="0" baseline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Smart Devices are part of our world and                       be part of the following research:                          </a:t>
            </a:r>
            <a:endParaRPr kumimoji="0" lang="en-GB" altLang="en-US" sz="1200" b="1" i="0" u="none" strike="noStrike" cap="none" spc="0" normalizeH="0" baseline="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spc="0" normalizeH="0" baseline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everyday life. Why the are important?                                1. What is a SMART HOME?</a:t>
            </a:r>
            <a:endParaRPr kumimoji="0" lang="en-GB" altLang="en-US" sz="1200" b="1" i="0" u="none" strike="noStrike" cap="none" spc="0" normalizeH="0" baseline="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spc="0" normalizeH="0" baseline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The research will include interviews and                           </a:t>
            </a:r>
            <a:r>
              <a:rPr lang="en-US" altLang="en-US" sz="1200" b="1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kumimoji="0" lang="en-US" altLang="en-US" sz="1200" b="1" i="0" u="none" strike="noStrike" cap="none" spc="0" normalizeH="0" baseline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2. What is a SMART DEVICE?</a:t>
            </a:r>
            <a:endParaRPr kumimoji="0" lang="en-GB" altLang="en-US" sz="1200" b="1" i="0" u="none" strike="noStrike" cap="none" spc="0" normalizeH="0" baseline="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spc="0" normalizeH="0" baseline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opinions from users and customers,                                  3. What is the main role of the</a:t>
            </a:r>
            <a:endParaRPr kumimoji="0" lang="en-GB" altLang="en-US" sz="1200" b="1" i="0" u="none" strike="noStrike" cap="none" spc="0" normalizeH="0" baseline="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spc="0" normalizeH="0" baseline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also surveys and opinions. I will expand                        smart devices?</a:t>
            </a:r>
            <a:endParaRPr kumimoji="0" lang="en-GB" altLang="en-US" sz="1200" b="1" i="0" u="none" strike="noStrike" cap="none" spc="0" normalizeH="0" baseline="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spc="0" normalizeH="0" baseline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the research with the possibilities of                                  4. Why we need Smart Device and  </a:t>
            </a:r>
            <a:endParaRPr kumimoji="0" lang="en-GB" altLang="en-US" sz="1200" b="1" i="0" u="none" strike="noStrike" cap="none" spc="0" normalizeH="0" baseline="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spc="0" normalizeH="0" baseline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Smart Home and how to implement                                how to use it?</a:t>
            </a:r>
            <a:endParaRPr kumimoji="0" lang="en-GB" altLang="en-US" sz="1200" b="1" i="0" u="none" strike="noStrike" cap="none" spc="0" normalizeH="0" baseline="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spc="0" normalizeH="0" baseline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a Smart Device.                                                                     </a:t>
            </a:r>
            <a:r>
              <a:rPr kumimoji="0" lang="en-GB" altLang="en-US" sz="1200" b="1" i="0" u="none" strike="noStrike" cap="none" spc="0" normalizeH="0" baseline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5. How to secure our personal </a:t>
            </a:r>
            <a:r>
              <a:rPr kumimoji="0" lang="en-US" altLang="en-US" sz="1200" b="1" i="0" u="none" strike="noStrike" cap="none" spc="0" normalizeH="0" baseline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200" b="1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             information an protect.</a:t>
            </a:r>
            <a:r>
              <a:rPr kumimoji="0" lang="en-US" altLang="en-US" sz="1200" b="1" i="0" u="none" strike="noStrike" cap="none" spc="0" normalizeH="0" baseline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                                                                                                                                                  </a:t>
            </a:r>
            <a:r>
              <a:rPr lang="en-US" altLang="en-US" sz="1200" b="1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   </a:t>
            </a:r>
            <a:endParaRPr lang="en-GB" sz="1200" b="1" cap="none" spc="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48095B5-4819-4AEB-B526-18A6DE0438BA}"/>
              </a:ext>
            </a:extLst>
          </p:cNvPr>
          <p:cNvSpPr/>
          <p:nvPr/>
        </p:nvSpPr>
        <p:spPr>
          <a:xfrm>
            <a:off x="0" y="4326753"/>
            <a:ext cx="10314425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6172200" algn="ctr"/>
              </a:tabLst>
            </a:pPr>
            <a:r>
              <a:rPr kumimoji="0" lang="en-US" altLang="en-US" sz="1200" b="1" i="0" u="none" strike="noStrike" cap="none" spc="0" normalizeH="0" baseline="0" dirty="0">
                <a:ln w="0"/>
                <a:solidFill>
                  <a:srgbClr val="002060"/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ASPECT</a:t>
            </a:r>
            <a:endParaRPr kumimoji="0" lang="en-GB" altLang="en-US" sz="1200" b="1" i="0" u="none" strike="noStrike" cap="none" spc="0" normalizeH="0" baseline="0" dirty="0">
              <a:ln w="0"/>
              <a:solidFill>
                <a:srgbClr val="002060"/>
              </a:soli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6172200" algn="ctr"/>
              </a:tabLst>
            </a:pPr>
            <a:r>
              <a:rPr kumimoji="0" lang="en-US" altLang="en-US" sz="1200" b="1" i="0" u="none" strike="noStrike" cap="none" spc="0" normalizeH="0" baseline="0" dirty="0">
                <a:ln w="0"/>
                <a:solidFill>
                  <a:srgbClr val="002060"/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Smart Devices are very popular these days.                              MATERIALS AND LITERATURE    USED IN THE RESEARCH</a:t>
            </a:r>
            <a:endParaRPr kumimoji="0" lang="en-GB" altLang="en-US" sz="1200" b="1" i="0" u="none" strike="noStrike" cap="none" spc="0" normalizeH="0" baseline="0" dirty="0">
              <a:ln w="0"/>
              <a:solidFill>
                <a:srgbClr val="002060"/>
              </a:soli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6172200" algn="ctr"/>
              </a:tabLst>
            </a:pPr>
            <a:r>
              <a:rPr kumimoji="0" lang="en-US" altLang="en-US" sz="1200" b="1" i="0" u="none" strike="noStrike" cap="none" spc="0" normalizeH="0" baseline="0" dirty="0">
                <a:ln w="0"/>
                <a:solidFill>
                  <a:srgbClr val="002060"/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Because the technology is taking major part                            </a:t>
            </a:r>
            <a:endParaRPr kumimoji="0" lang="en-GB" altLang="en-US" sz="1200" b="1" i="0" u="none" strike="noStrike" cap="none" spc="0" normalizeH="0" baseline="0" dirty="0">
              <a:ln w="0"/>
              <a:solidFill>
                <a:srgbClr val="002060"/>
              </a:soli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6172200" algn="ctr"/>
              </a:tabLst>
            </a:pPr>
            <a:r>
              <a:rPr kumimoji="0" lang="en-US" altLang="en-US" sz="1200" b="1" i="0" u="none" strike="noStrike" cap="none" spc="0" normalizeH="0" baseline="0" dirty="0">
                <a:ln w="0"/>
                <a:solidFill>
                  <a:srgbClr val="002060"/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of everyday task around us the devices                                      1.Nick </a:t>
            </a:r>
            <a:r>
              <a:rPr kumimoji="0" lang="en-US" altLang="en-US" sz="1200" b="1" i="0" u="none" strike="noStrike" cap="none" spc="0" normalizeH="0" baseline="0" dirty="0" err="1">
                <a:ln w="0"/>
                <a:solidFill>
                  <a:srgbClr val="002060"/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Vandome</a:t>
            </a:r>
            <a:r>
              <a:rPr kumimoji="0" lang="en-US" altLang="en-US" sz="1200" b="1" i="0" u="none" strike="noStrike" cap="none" spc="0" normalizeH="0" baseline="0" dirty="0">
                <a:ln w="0"/>
                <a:solidFill>
                  <a:srgbClr val="002060"/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 (2018), Smart Homes in Easy Steps, United Kingdom</a:t>
            </a:r>
            <a:endParaRPr kumimoji="0" lang="en-GB" altLang="en-US" sz="1200" b="1" i="0" u="none" strike="noStrike" cap="none" spc="0" normalizeH="0" baseline="0" dirty="0">
              <a:ln w="0"/>
              <a:solidFill>
                <a:srgbClr val="002060"/>
              </a:soli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6172200" algn="ctr"/>
              </a:tabLst>
            </a:pPr>
            <a:r>
              <a:rPr kumimoji="0" lang="en-US" altLang="en-US" sz="1200" b="1" i="0" u="none" strike="noStrike" cap="none" spc="0" normalizeH="0" baseline="0" dirty="0">
                <a:ln w="0"/>
                <a:solidFill>
                  <a:srgbClr val="002060"/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became better and more user friendly                                        published by Easy Steps Limited .</a:t>
            </a:r>
            <a:endParaRPr kumimoji="0" lang="en-GB" altLang="en-US" sz="1200" b="1" i="0" u="none" strike="noStrike" cap="none" spc="0" normalizeH="0" baseline="0" dirty="0">
              <a:ln w="0"/>
              <a:solidFill>
                <a:srgbClr val="002060"/>
              </a:soli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6172200" algn="ctr"/>
              </a:tabLst>
            </a:pPr>
            <a:r>
              <a:rPr lang="en-US" altLang="en-US" sz="1200" b="1" dirty="0">
                <a:ln w="0"/>
                <a:solidFill>
                  <a:srgbClr val="002060"/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A</a:t>
            </a:r>
            <a:r>
              <a:rPr kumimoji="0" lang="en-US" altLang="en-US" sz="1200" b="1" i="0" u="none" strike="noStrike" cap="none" spc="0" normalizeH="0" baseline="0" dirty="0">
                <a:ln w="0"/>
                <a:solidFill>
                  <a:srgbClr val="002060"/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lmost any device can be used from                                           2.Shahid Mumtaz, Jonathan </a:t>
            </a:r>
            <a:r>
              <a:rPr kumimoji="0" lang="en-US" altLang="en-US" sz="1200" b="1" i="0" u="none" strike="noStrike" cap="none" spc="0" normalizeH="0" baseline="0" dirty="0" err="1">
                <a:ln w="0"/>
                <a:solidFill>
                  <a:srgbClr val="002060"/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Rodrigez</a:t>
            </a:r>
            <a:r>
              <a:rPr kumimoji="0" lang="en-US" altLang="en-US" sz="1200" b="1" i="0" u="none" strike="noStrike" cap="none" spc="0" normalizeH="0" baseline="0" dirty="0">
                <a:ln w="0"/>
                <a:solidFill>
                  <a:srgbClr val="002060"/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 (2014), Smart Device to Smart Device </a:t>
            </a:r>
            <a:endParaRPr kumimoji="0" lang="en-GB" altLang="en-US" sz="1200" b="1" i="0" u="none" strike="noStrike" cap="none" spc="0" normalizeH="0" baseline="0" dirty="0">
              <a:ln w="0"/>
              <a:solidFill>
                <a:srgbClr val="002060"/>
              </a:soli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6172200" algn="ctr"/>
              </a:tabLst>
            </a:pPr>
            <a:r>
              <a:rPr kumimoji="0" lang="en-US" altLang="en-US" sz="1200" b="1" i="0" u="none" strike="noStrike" cap="none" spc="0" normalizeH="0" baseline="0" dirty="0">
                <a:ln w="0"/>
                <a:solidFill>
                  <a:srgbClr val="002060"/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kids. A lot of information is collected and used                          communication, Switzerland published by Springer.</a:t>
            </a:r>
            <a:endParaRPr kumimoji="0" lang="en-GB" altLang="en-US" sz="1200" b="1" i="0" u="none" strike="noStrike" cap="none" spc="0" normalizeH="0" baseline="0" dirty="0">
              <a:ln w="0"/>
              <a:solidFill>
                <a:srgbClr val="002060"/>
              </a:soli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6172200" algn="ctr"/>
              </a:tabLst>
            </a:pPr>
            <a:r>
              <a:rPr kumimoji="0" lang="en-US" altLang="en-US" sz="1200" b="1" i="0" u="none" strike="noStrike" cap="none" spc="0" normalizeH="0" baseline="0" dirty="0">
                <a:ln w="0"/>
                <a:solidFill>
                  <a:srgbClr val="002060"/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to adapt for the needs of the user.                                               3.Othwar </a:t>
            </a:r>
            <a:r>
              <a:rPr kumimoji="0" lang="en-US" altLang="en-US" sz="1200" b="1" i="0" u="none" strike="noStrike" cap="none" spc="0" normalizeH="0" baseline="0" dirty="0" err="1">
                <a:ln w="0"/>
                <a:solidFill>
                  <a:srgbClr val="002060"/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Kyas</a:t>
            </a:r>
            <a:r>
              <a:rPr kumimoji="0" lang="en-US" altLang="en-US" sz="1200" b="1" i="0" u="none" strike="noStrike" cap="none" spc="0" normalizeH="0" baseline="0" dirty="0">
                <a:ln w="0"/>
                <a:solidFill>
                  <a:srgbClr val="002060"/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 (2017), How to SMART HOME, USA published by Key Concept </a:t>
            </a:r>
            <a:endParaRPr kumimoji="0" lang="en-GB" altLang="en-US" sz="1200" b="1" i="0" u="none" strike="noStrike" cap="none" spc="0" normalizeH="0" baseline="0" dirty="0">
              <a:ln w="0"/>
              <a:solidFill>
                <a:srgbClr val="002060"/>
              </a:solidFill>
              <a:effectLst>
                <a:reflection blurRad="6350" stA="53000" endA="300" endPos="35500" dir="5400000" sy="-90000" algn="bl" rotWithShape="0"/>
              </a:effectLst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6172200" algn="ctr"/>
              </a:tabLst>
            </a:pPr>
            <a:r>
              <a:rPr kumimoji="0" lang="en-US" altLang="en-US" sz="1200" b="1" i="0" u="none" strike="noStrike" cap="none" spc="0" normalizeH="0" baseline="0" dirty="0">
                <a:ln w="0"/>
                <a:solidFill>
                  <a:srgbClr val="002060"/>
                </a:solidFill>
                <a:effectLst>
                  <a:reflection blurRad="6350" stA="53000" endA="300" endPos="35500" dir="5400000" sy="-90000" algn="bl" rotWithShape="0"/>
                </a:effectLst>
                <a:latin typeface="Arial" panose="020B0604020202020204" pitchFamily="34" charset="0"/>
                <a:ea typeface="Times New Roman" panose="02020603050405020304" pitchFamily="18" charset="0"/>
              </a:rPr>
              <a:t>Most of the devices can be controlled from distance.                Press.</a:t>
            </a:r>
            <a:endParaRPr lang="en-GB" sz="1200" b="1" cap="none" spc="0" dirty="0">
              <a:ln w="0"/>
              <a:solidFill>
                <a:srgbClr val="002060"/>
              </a:soli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81840133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51</TotalTime>
  <Words>319</Words>
  <Application>Microsoft Office PowerPoint</Application>
  <PresentationFormat>Widescreen</PresentationFormat>
  <Paragraphs>42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Gill Sans MT</vt:lpstr>
      <vt:lpstr>Times New Roman</vt:lpstr>
      <vt:lpstr>Gallery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Marin Zaharidov (1814694)</dc:creator>
  <cp:lastModifiedBy>Marin Zaharidov (1814694)</cp:lastModifiedBy>
  <cp:revision>8</cp:revision>
  <dcterms:created xsi:type="dcterms:W3CDTF">2020-09-03T12:07:47Z</dcterms:created>
  <dcterms:modified xsi:type="dcterms:W3CDTF">2020-09-04T10:24:30Z</dcterms:modified>
</cp:coreProperties>
</file>