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93FD5A-9ECD-493A-90FA-954AB2828FB0}" type="datetimeFigureOut">
              <a:rPr lang="en-GB" smtClean="0"/>
              <a:t>23/04/2013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E5A3E8-BCEC-4BCC-B6E1-C5CF299874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4499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BCCEBDA-B77B-480F-91C3-53A43BEEEF1E}" type="slidenum">
              <a:rPr lang="cy-GB" smtClean="0"/>
              <a:pPr>
                <a:defRPr/>
              </a:pPr>
              <a:t>9</a:t>
            </a:fld>
            <a:endParaRPr lang="cy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23/04/2013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23/04/2013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23/04/2013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23/04/2013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23/04/2013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23/04/2013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23/04/2013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23/04/2013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1A9E661A-849B-4763-9AE8-36C76D8F37DB}" type="datetimeFigureOut">
              <a:rPr lang="en-GB" smtClean="0"/>
              <a:pPr/>
              <a:t>23/04/2013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23/04/2013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23/04/2013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A9E661A-849B-4763-9AE8-36C76D8F37DB}" type="datetimeFigureOut">
              <a:rPr lang="en-GB" smtClean="0"/>
              <a:pPr/>
              <a:t>23/04/2013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5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thens ~Day1 043.JPG"/>
          <p:cNvPicPr>
            <a:picLocks noChangeAspect="1"/>
          </p:cNvPicPr>
          <p:nvPr/>
        </p:nvPicPr>
        <p:blipFill>
          <a:blip r:embed="rId2" cstate="email"/>
          <a:stretch>
            <a:fillRect/>
          </a:stretch>
        </p:blipFill>
        <p:spPr>
          <a:xfrm>
            <a:off x="179513" y="764703"/>
            <a:ext cx="8808018" cy="585639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555848"/>
            <a:ext cx="8077200" cy="1673352"/>
          </a:xfrm>
        </p:spPr>
        <p:txBody>
          <a:bodyPr>
            <a:normAutofit fontScale="90000"/>
          </a:bodyPr>
          <a:lstStyle/>
          <a:p>
            <a:r>
              <a:rPr lang="en-GB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Pharaohs, Phoenicians &amp; Peoples of the Sea</a:t>
            </a:r>
            <a:endParaRPr lang="en-GB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2028800"/>
            <a:ext cx="8077200" cy="1499616"/>
          </a:xfrm>
        </p:spPr>
        <p:txBody>
          <a:bodyPr>
            <a:normAutofit/>
          </a:bodyPr>
          <a:lstStyle/>
          <a:p>
            <a:r>
              <a:rPr lang="en-GB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Athens: Geometric Burials</a:t>
            </a:r>
            <a:endParaRPr lang="en-GB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Greek Dark 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0808"/>
            <a:ext cx="8219256" cy="4896544"/>
          </a:xfrm>
        </p:spPr>
        <p:txBody>
          <a:bodyPr>
            <a:noAutofit/>
          </a:bodyPr>
          <a:lstStyle/>
          <a:p>
            <a:r>
              <a:rPr lang="en-GB" sz="2800" dirty="0"/>
              <a:t>Decline in number of settlements</a:t>
            </a:r>
            <a:endParaRPr lang="en-US" sz="2800" dirty="0"/>
          </a:p>
          <a:p>
            <a:pPr lvl="1"/>
            <a:r>
              <a:rPr lang="en-GB" sz="2400" i="1" dirty="0" err="1">
                <a:solidFill>
                  <a:srgbClr val="FFC000"/>
                </a:solidFill>
              </a:rPr>
              <a:t>Synoecism</a:t>
            </a:r>
            <a:r>
              <a:rPr lang="en-GB" sz="2400" dirty="0"/>
              <a:t> (villages grouping together, possibly for protection</a:t>
            </a:r>
            <a:r>
              <a:rPr lang="en-GB" sz="2400" dirty="0" smtClean="0"/>
              <a:t>)</a:t>
            </a:r>
          </a:p>
          <a:p>
            <a:r>
              <a:rPr lang="en-GB" sz="2800" dirty="0"/>
              <a:t>Apparent shift in economy – from agrarian to pastoral </a:t>
            </a:r>
            <a:r>
              <a:rPr lang="en-GB" sz="2800" dirty="0" smtClean="0"/>
              <a:t>economy</a:t>
            </a:r>
          </a:p>
          <a:p>
            <a:r>
              <a:rPr lang="en-GB" sz="2800" dirty="0"/>
              <a:t>Breakdown of long-distance trade between Greece and the East Mediterranean</a:t>
            </a:r>
          </a:p>
          <a:p>
            <a:r>
              <a:rPr lang="en-GB" sz="2800" dirty="0"/>
              <a:t>Decline in deposition of material wealth in the archaeological record</a:t>
            </a:r>
          </a:p>
          <a:p>
            <a:r>
              <a:rPr lang="en-GB" sz="2800" dirty="0" smtClean="0"/>
              <a:t>Disappearance </a:t>
            </a:r>
            <a:r>
              <a:rPr lang="en-GB" sz="2800" dirty="0"/>
              <a:t>of literacy</a:t>
            </a:r>
          </a:p>
          <a:p>
            <a:r>
              <a:rPr lang="en-GB" sz="2800" dirty="0"/>
              <a:t>Disappearance of pictorial </a:t>
            </a:r>
            <a:r>
              <a:rPr lang="en-GB" sz="2800" dirty="0" smtClean="0"/>
              <a:t>representations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Chronology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02832" cy="4623816"/>
          </a:xfrm>
        </p:spPr>
        <p:txBody>
          <a:bodyPr/>
          <a:lstStyle/>
          <a:p>
            <a:r>
              <a:rPr lang="en-GB" dirty="0">
                <a:solidFill>
                  <a:srgbClr val="FFC000"/>
                </a:solidFill>
              </a:rPr>
              <a:t>LBA: post palatial</a:t>
            </a:r>
            <a:endParaRPr lang="en-US" dirty="0">
              <a:solidFill>
                <a:srgbClr val="FFC000"/>
              </a:solidFill>
            </a:endParaRPr>
          </a:p>
          <a:p>
            <a:pPr lvl="1"/>
            <a:r>
              <a:rPr lang="en-GB" dirty="0" smtClean="0"/>
              <a:t>LH IIIC: 1200-1125 </a:t>
            </a:r>
            <a:r>
              <a:rPr lang="en-GB" dirty="0"/>
              <a:t>BC</a:t>
            </a:r>
            <a:endParaRPr lang="en-US" dirty="0"/>
          </a:p>
          <a:p>
            <a:pPr lvl="1"/>
            <a:r>
              <a:rPr lang="en-GB" dirty="0" smtClean="0"/>
              <a:t>Submycenaean: 1125-1050 BC</a:t>
            </a:r>
          </a:p>
          <a:p>
            <a:r>
              <a:rPr lang="en-GB" dirty="0">
                <a:solidFill>
                  <a:srgbClr val="FFC000"/>
                </a:solidFill>
              </a:rPr>
              <a:t>Iron Age: Geometric period</a:t>
            </a:r>
            <a:endParaRPr lang="en-US" dirty="0">
              <a:solidFill>
                <a:srgbClr val="FFC000"/>
              </a:solidFill>
            </a:endParaRPr>
          </a:p>
          <a:p>
            <a:pPr lvl="1"/>
            <a:r>
              <a:rPr lang="en-GB" dirty="0" smtClean="0"/>
              <a:t>PG: 1050-900 </a:t>
            </a:r>
            <a:r>
              <a:rPr lang="en-GB" dirty="0"/>
              <a:t>BC</a:t>
            </a:r>
            <a:endParaRPr lang="en-US" dirty="0"/>
          </a:p>
          <a:p>
            <a:pPr lvl="1"/>
            <a:r>
              <a:rPr lang="en-GB" dirty="0" smtClean="0"/>
              <a:t>EG: 900-850 </a:t>
            </a:r>
            <a:r>
              <a:rPr lang="en-GB" dirty="0"/>
              <a:t>BC	</a:t>
            </a:r>
            <a:endParaRPr lang="en-US" dirty="0"/>
          </a:p>
          <a:p>
            <a:pPr lvl="1"/>
            <a:r>
              <a:rPr lang="en-GB" dirty="0" smtClean="0"/>
              <a:t>MG: 850-760 </a:t>
            </a:r>
            <a:r>
              <a:rPr lang="en-GB" dirty="0"/>
              <a:t>BC	</a:t>
            </a:r>
            <a:endParaRPr lang="en-US" dirty="0"/>
          </a:p>
          <a:p>
            <a:pPr lvl="1"/>
            <a:r>
              <a:rPr lang="en-GB" dirty="0" smtClean="0"/>
              <a:t>LG: 760-700 BC</a:t>
            </a:r>
            <a:endParaRPr lang="en-GB" dirty="0"/>
          </a:p>
          <a:p>
            <a:endParaRPr lang="en-GB" sz="2400" dirty="0"/>
          </a:p>
        </p:txBody>
      </p:sp>
      <p:pic>
        <p:nvPicPr>
          <p:cNvPr id="6" name="Content Placeholder 5" descr="PG krater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292080" y="1700808"/>
            <a:ext cx="3338757" cy="48328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8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Early Geometric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Athens: burials are only source of information </a:t>
            </a:r>
            <a:endParaRPr lang="en-GB" dirty="0" smtClean="0"/>
          </a:p>
          <a:p>
            <a:r>
              <a:rPr lang="en-GB" dirty="0" smtClean="0"/>
              <a:t>Two </a:t>
            </a:r>
            <a:r>
              <a:rPr lang="en-GB" dirty="0" smtClean="0"/>
              <a:t>main burial grounds: </a:t>
            </a:r>
          </a:p>
          <a:p>
            <a:pPr lvl="1"/>
            <a:r>
              <a:rPr lang="en-GB" dirty="0" err="1" smtClean="0">
                <a:solidFill>
                  <a:srgbClr val="FFC000"/>
                </a:solidFill>
              </a:rPr>
              <a:t>Areopagus</a:t>
            </a:r>
            <a:r>
              <a:rPr lang="en-GB" dirty="0" smtClean="0">
                <a:solidFill>
                  <a:srgbClr val="FFC000"/>
                </a:solidFill>
              </a:rPr>
              <a:t> </a:t>
            </a: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Kerameikos</a:t>
            </a:r>
            <a:endParaRPr lang="en-GB" dirty="0">
              <a:solidFill>
                <a:srgbClr val="FFC000"/>
              </a:solidFill>
            </a:endParaRPr>
          </a:p>
          <a:p>
            <a:endParaRPr lang="en-GB" dirty="0"/>
          </a:p>
        </p:txBody>
      </p:sp>
      <p:pic>
        <p:nvPicPr>
          <p:cNvPr id="6" name="Picture 8" descr="map_athen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4788024" y="1844824"/>
            <a:ext cx="3928753" cy="46243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thens ~Day1 042.JPG"/>
          <p:cNvPicPr>
            <a:picLocks noChangeAspect="1"/>
          </p:cNvPicPr>
          <p:nvPr/>
        </p:nvPicPr>
        <p:blipFill>
          <a:blip r:embed="rId2" cstate="email"/>
          <a:stretch>
            <a:fillRect/>
          </a:stretch>
        </p:blipFill>
        <p:spPr>
          <a:xfrm>
            <a:off x="6516216" y="188640"/>
            <a:ext cx="2346005" cy="352839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Early Geometric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258816" cy="4623816"/>
          </a:xfrm>
        </p:spPr>
        <p:txBody>
          <a:bodyPr>
            <a:normAutofit/>
          </a:bodyPr>
          <a:lstStyle/>
          <a:p>
            <a:pPr marL="342900" lvl="1" indent="-342900">
              <a:buClr>
                <a:srgbClr val="FFFF99"/>
              </a:buClr>
              <a:buFont typeface="Wingdings" pitchFamily="2" charset="2"/>
              <a:buChar char="§"/>
            </a:pPr>
            <a:r>
              <a:rPr lang="en-GB" dirty="0" smtClean="0"/>
              <a:t>Introduction of cremation for burial of adults</a:t>
            </a:r>
          </a:p>
          <a:p>
            <a:pPr marL="342900" lvl="1" indent="-342900">
              <a:buClr>
                <a:srgbClr val="FFFF99"/>
              </a:buClr>
              <a:buFont typeface="Wingdings" pitchFamily="2" charset="2"/>
              <a:buChar char="§"/>
            </a:pPr>
            <a:r>
              <a:rPr lang="en-GB" dirty="0" smtClean="0"/>
              <a:t>Funerary </a:t>
            </a:r>
            <a:r>
              <a:rPr lang="en-GB" dirty="0"/>
              <a:t>feast &amp; provision of food for after-life</a:t>
            </a:r>
          </a:p>
          <a:p>
            <a:r>
              <a:rPr lang="en-GB" sz="2400" dirty="0" smtClean="0"/>
              <a:t>Distinction between male &amp; female funerary ritual</a:t>
            </a:r>
          </a:p>
          <a:p>
            <a:r>
              <a:rPr lang="en-GB" sz="2400" dirty="0" smtClean="0"/>
              <a:t>Cremation urns &amp; Grave goods:</a:t>
            </a:r>
            <a:endParaRPr lang="en-GB" sz="2400" dirty="0"/>
          </a:p>
          <a:p>
            <a:pPr lvl="1"/>
            <a:r>
              <a:rPr lang="en-GB" sz="2000" dirty="0" smtClean="0"/>
              <a:t>Wealthy male burials:  warrior equipment</a:t>
            </a:r>
          </a:p>
          <a:p>
            <a:pPr lvl="1"/>
            <a:r>
              <a:rPr lang="en-GB" sz="2000" dirty="0" smtClean="0"/>
              <a:t>Female burials: pottery &amp; simple </a:t>
            </a:r>
            <a:r>
              <a:rPr lang="en-GB" sz="2000" dirty="0"/>
              <a:t>personal </a:t>
            </a:r>
            <a:r>
              <a:rPr lang="en-GB" sz="2000" dirty="0" smtClean="0"/>
              <a:t>adornment</a:t>
            </a:r>
          </a:p>
          <a:p>
            <a:endParaRPr lang="en-GB" sz="2400" dirty="0"/>
          </a:p>
        </p:txBody>
      </p:sp>
      <p:pic>
        <p:nvPicPr>
          <p:cNvPr id="9" name="Picture 10" descr="aereopagus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4932040" y="3140968"/>
            <a:ext cx="3120347" cy="34352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Early Geometric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978896" cy="4623816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Occasional </a:t>
            </a:r>
            <a:r>
              <a:rPr lang="en-GB" dirty="0"/>
              <a:t>wealthy child </a:t>
            </a:r>
            <a:r>
              <a:rPr lang="en-GB" dirty="0" smtClean="0"/>
              <a:t>burials (inhumations):</a:t>
            </a:r>
          </a:p>
          <a:p>
            <a:pPr lvl="1"/>
            <a:r>
              <a:rPr lang="en-GB" dirty="0" smtClean="0"/>
              <a:t>Inherited </a:t>
            </a:r>
            <a:r>
              <a:rPr lang="en-GB" dirty="0"/>
              <a:t>wealth/status</a:t>
            </a:r>
            <a:r>
              <a:rPr lang="en-GB" dirty="0" smtClean="0"/>
              <a:t>?</a:t>
            </a:r>
            <a:endParaRPr lang="en-GB" dirty="0"/>
          </a:p>
          <a:p>
            <a:r>
              <a:rPr lang="en-GB" dirty="0" smtClean="0"/>
              <a:t>Girl buried with jewellery (2 </a:t>
            </a:r>
            <a:r>
              <a:rPr lang="en-GB" dirty="0"/>
              <a:t>bronze </a:t>
            </a:r>
            <a:r>
              <a:rPr lang="en-GB" dirty="0" smtClean="0"/>
              <a:t>bracelets, faience beads) &amp; pair </a:t>
            </a:r>
            <a:r>
              <a:rPr lang="en-GB" dirty="0"/>
              <a:t>of </a:t>
            </a:r>
            <a:r>
              <a:rPr lang="en-GB" dirty="0" smtClean="0"/>
              <a:t>clay </a:t>
            </a:r>
            <a:r>
              <a:rPr lang="en-GB" dirty="0"/>
              <a:t>boots </a:t>
            </a:r>
            <a:endParaRPr lang="en-GB" dirty="0" smtClean="0"/>
          </a:p>
          <a:p>
            <a:pPr lvl="1"/>
            <a:r>
              <a:rPr lang="en-GB" dirty="0" smtClean="0"/>
              <a:t>Marital wealth of </a:t>
            </a:r>
            <a:r>
              <a:rPr lang="en-GB" dirty="0"/>
              <a:t>female </a:t>
            </a:r>
            <a:r>
              <a:rPr lang="en-GB" dirty="0" smtClean="0"/>
              <a:t>child</a:t>
            </a:r>
            <a:endParaRPr lang="en-GB" dirty="0"/>
          </a:p>
          <a:p>
            <a:pPr lvl="0"/>
            <a:r>
              <a:rPr lang="en-GB" dirty="0" smtClean="0"/>
              <a:t>Boy </a:t>
            </a:r>
            <a:r>
              <a:rPr lang="en-GB" dirty="0"/>
              <a:t>buried with skeleton of piglet, 2 seashells </a:t>
            </a:r>
            <a:r>
              <a:rPr lang="en-GB" dirty="0" smtClean="0"/>
              <a:t>&amp; 6 miniature pots</a:t>
            </a:r>
          </a:p>
          <a:p>
            <a:pPr lvl="1"/>
            <a:r>
              <a:rPr lang="en-GB" dirty="0" smtClean="0"/>
              <a:t>Later </a:t>
            </a:r>
            <a:r>
              <a:rPr lang="en-GB" dirty="0"/>
              <a:t>9</a:t>
            </a:r>
            <a:r>
              <a:rPr lang="en-GB" baseline="30000" dirty="0"/>
              <a:t>th</a:t>
            </a:r>
            <a:r>
              <a:rPr lang="en-GB" dirty="0"/>
              <a:t> </a:t>
            </a:r>
            <a:r>
              <a:rPr lang="en-GB" dirty="0" smtClean="0"/>
              <a:t>century: grave surrounded </a:t>
            </a:r>
            <a:r>
              <a:rPr lang="en-GB" dirty="0"/>
              <a:t>by oval enclosure </a:t>
            </a:r>
            <a:r>
              <a:rPr lang="en-GB" dirty="0" smtClean="0"/>
              <a:t>&amp; associated </a:t>
            </a:r>
            <a:r>
              <a:rPr lang="en-GB" dirty="0"/>
              <a:t>with array of votive </a:t>
            </a:r>
            <a:r>
              <a:rPr lang="en-GB" dirty="0" smtClean="0"/>
              <a:t>offerings</a:t>
            </a:r>
          </a:p>
        </p:txBody>
      </p:sp>
      <p:pic>
        <p:nvPicPr>
          <p:cNvPr id="6" name="Content Placeholder 5" descr="Athens ~Day1 049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828348" y="2204865"/>
            <a:ext cx="3142292" cy="20882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Early Geometric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74840" cy="4679400"/>
          </a:xfrm>
        </p:spPr>
        <p:txBody>
          <a:bodyPr>
            <a:normAutofit fontScale="92500" lnSpcReduction="20000"/>
          </a:bodyPr>
          <a:lstStyle/>
          <a:p>
            <a:r>
              <a:rPr lang="en-GB" sz="2400" dirty="0" smtClean="0"/>
              <a:t>Development of bounded cemeteries:</a:t>
            </a:r>
          </a:p>
          <a:p>
            <a:r>
              <a:rPr lang="en-GB" sz="2400" dirty="0" smtClean="0"/>
              <a:t>Very little wealth removed from circulation &amp; placed in tombs</a:t>
            </a:r>
          </a:p>
          <a:p>
            <a:pPr lvl="1"/>
            <a:r>
              <a:rPr lang="en-GB" sz="2000" dirty="0" smtClean="0"/>
              <a:t>Some differentiation of grave goods</a:t>
            </a:r>
          </a:p>
          <a:p>
            <a:pPr lvl="1"/>
            <a:r>
              <a:rPr lang="en-GB" sz="2000" dirty="0" smtClean="0"/>
              <a:t>High quality decorated pottery: specifically for funerary use? </a:t>
            </a:r>
          </a:p>
          <a:p>
            <a:pPr lvl="1"/>
            <a:r>
              <a:rPr lang="en-GB" sz="2000" dirty="0" smtClean="0"/>
              <a:t>Certain investment in terms of funerary ritual, such as cremation &amp; feasting</a:t>
            </a:r>
            <a:endParaRPr lang="en-GB" dirty="0" smtClean="0"/>
          </a:p>
          <a:p>
            <a:r>
              <a:rPr lang="en-GB" sz="2400" dirty="0" smtClean="0"/>
              <a:t> Athens largely isolated (from rest of Aegean (&amp; East Mediterranean)</a:t>
            </a:r>
          </a:p>
          <a:p>
            <a:pPr lvl="1"/>
            <a:r>
              <a:rPr lang="en-GB" sz="2000" dirty="0" smtClean="0"/>
              <a:t>Possibly some links with Cyprus: iron weapons, bronze bowls</a:t>
            </a:r>
            <a:endParaRPr lang="en-GB" sz="2000" dirty="0"/>
          </a:p>
        </p:txBody>
      </p:sp>
      <p:pic>
        <p:nvPicPr>
          <p:cNvPr id="8" name="Picture 6" descr="Kerameiko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5004048" y="1988840"/>
            <a:ext cx="3876319" cy="259228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Early-Middle Geometric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824536" cy="4623816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c.850 </a:t>
            </a:r>
            <a:r>
              <a:rPr lang="en-GB" dirty="0"/>
              <a:t>BC </a:t>
            </a:r>
            <a:r>
              <a:rPr lang="en-GB" dirty="0" smtClean="0"/>
              <a:t>major social changes:</a:t>
            </a:r>
            <a:endParaRPr lang="en-GB" dirty="0"/>
          </a:p>
          <a:p>
            <a:pPr lvl="1"/>
            <a:r>
              <a:rPr lang="en-GB" dirty="0" smtClean="0"/>
              <a:t>Aegean sea communications</a:t>
            </a:r>
            <a:endParaRPr lang="en-GB" dirty="0"/>
          </a:p>
          <a:p>
            <a:pPr lvl="1"/>
            <a:r>
              <a:rPr lang="en-GB" dirty="0"/>
              <a:t>G</a:t>
            </a:r>
            <a:r>
              <a:rPr lang="en-GB" dirty="0" smtClean="0"/>
              <a:t>reater </a:t>
            </a:r>
            <a:r>
              <a:rPr lang="en-GB" dirty="0"/>
              <a:t>exchanges with </a:t>
            </a:r>
            <a:r>
              <a:rPr lang="en-GB" dirty="0" smtClean="0"/>
              <a:t>East Mediterranean</a:t>
            </a:r>
            <a:endParaRPr lang="en-GB" dirty="0"/>
          </a:p>
          <a:p>
            <a:pPr lvl="1"/>
            <a:r>
              <a:rPr lang="en-GB" dirty="0" smtClean="0"/>
              <a:t>More material wealth</a:t>
            </a:r>
          </a:p>
          <a:p>
            <a:r>
              <a:rPr lang="en-GB" dirty="0" smtClean="0"/>
              <a:t>“Rich Lady of the </a:t>
            </a:r>
            <a:r>
              <a:rPr lang="en-GB" dirty="0" err="1" smtClean="0"/>
              <a:t>Areopagus</a:t>
            </a:r>
            <a:r>
              <a:rPr lang="en-GB" dirty="0" smtClean="0"/>
              <a:t>”:</a:t>
            </a:r>
          </a:p>
          <a:p>
            <a:pPr lvl="1"/>
            <a:r>
              <a:rPr lang="en-GB" dirty="0" smtClean="0"/>
              <a:t>Granary model representing the </a:t>
            </a:r>
            <a:r>
              <a:rPr lang="en-GB" dirty="0" err="1" smtClean="0">
                <a:solidFill>
                  <a:srgbClr val="FFC000"/>
                </a:solidFill>
              </a:rPr>
              <a:t>pentakosiomedimnoi</a:t>
            </a:r>
            <a:endParaRPr lang="en-GB" dirty="0">
              <a:solidFill>
                <a:srgbClr val="FFC000"/>
              </a:solidFill>
            </a:endParaRPr>
          </a:p>
          <a:p>
            <a:pPr lvl="1"/>
            <a:r>
              <a:rPr lang="en-GB" dirty="0" smtClean="0"/>
              <a:t>Shift from </a:t>
            </a:r>
            <a:r>
              <a:rPr lang="en-GB" dirty="0"/>
              <a:t>pastoral </a:t>
            </a:r>
            <a:r>
              <a:rPr lang="en-GB" dirty="0" smtClean="0"/>
              <a:t>to </a:t>
            </a:r>
            <a:r>
              <a:rPr lang="en-GB" dirty="0"/>
              <a:t>agrarian </a:t>
            </a:r>
            <a:r>
              <a:rPr lang="en-GB" dirty="0" smtClean="0"/>
              <a:t>economy?</a:t>
            </a:r>
            <a:endParaRPr lang="en-GB" dirty="0"/>
          </a:p>
          <a:p>
            <a:endParaRPr lang="en-GB" dirty="0"/>
          </a:p>
        </p:txBody>
      </p:sp>
      <p:pic>
        <p:nvPicPr>
          <p:cNvPr id="6" name="Content Placeholder 5" descr="granary model 1.tif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10000" contrast="-10000"/>
          </a:blip>
          <a:stretch>
            <a:fillRect/>
          </a:stretch>
        </p:blipFill>
        <p:spPr>
          <a:xfrm>
            <a:off x="5220072" y="2348880"/>
            <a:ext cx="3645975" cy="25202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dirty="0" smtClean="0"/>
              <a:t>Rich Lady of the </a:t>
            </a:r>
            <a:r>
              <a:rPr lang="en-GB" sz="4800" dirty="0" err="1" smtClean="0"/>
              <a:t>Areopagus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464496" cy="4623816"/>
          </a:xfrm>
        </p:spPr>
        <p:txBody>
          <a:bodyPr/>
          <a:lstStyle/>
          <a:p>
            <a:r>
              <a:rPr lang="en-GB" dirty="0" smtClean="0"/>
              <a:t>Lavish </a:t>
            </a:r>
            <a:r>
              <a:rPr lang="en-GB" dirty="0"/>
              <a:t>funerary display </a:t>
            </a:r>
          </a:p>
          <a:p>
            <a:pPr lvl="1"/>
            <a:r>
              <a:rPr lang="en-GB" dirty="0" smtClean="0"/>
              <a:t>34 </a:t>
            </a:r>
            <a:r>
              <a:rPr lang="en-GB" dirty="0"/>
              <a:t>decorated </a:t>
            </a:r>
            <a:r>
              <a:rPr lang="en-GB" dirty="0" smtClean="0"/>
              <a:t>vases (all </a:t>
            </a:r>
            <a:r>
              <a:rPr lang="en-GB" dirty="0"/>
              <a:t>but 9 smashed on funerary pyre) </a:t>
            </a:r>
          </a:p>
          <a:p>
            <a:pPr lvl="1"/>
            <a:r>
              <a:rPr lang="en-GB" dirty="0"/>
              <a:t>Elaborate cremation urn</a:t>
            </a:r>
          </a:p>
          <a:p>
            <a:pPr lvl="1"/>
            <a:r>
              <a:rPr lang="en-GB" dirty="0"/>
              <a:t>Access to imported luxuries: ivory seal, gold earrings, faience necklace with bead of variegated </a:t>
            </a:r>
            <a:r>
              <a:rPr lang="en-GB" dirty="0" smtClean="0"/>
              <a:t>glass</a:t>
            </a:r>
          </a:p>
          <a:p>
            <a:endParaRPr lang="en-GB" dirty="0"/>
          </a:p>
        </p:txBody>
      </p:sp>
      <p:pic>
        <p:nvPicPr>
          <p:cNvPr id="7" name="Picture 6" descr="Athens ~Day1 045.JP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5004048" y="4293096"/>
            <a:ext cx="3357301" cy="2232248"/>
          </a:xfrm>
          <a:prstGeom prst="rect">
            <a:avLst/>
          </a:prstGeom>
        </p:spPr>
      </p:pic>
      <p:pic>
        <p:nvPicPr>
          <p:cNvPr id="8" name="Content Placeholder 7" descr="Athens ~Day1 047.JPG"/>
          <p:cNvPicPr>
            <a:picLocks noGrp="1" noChangeAspect="1"/>
          </p:cNvPicPr>
          <p:nvPr>
            <p:ph sz="half" idx="2"/>
          </p:nvPr>
        </p:nvPicPr>
        <p:blipFill>
          <a:blip r:embed="rId4" cstate="email"/>
          <a:stretch>
            <a:fillRect/>
          </a:stretch>
        </p:blipFill>
        <p:spPr>
          <a:xfrm>
            <a:off x="6732240" y="1196752"/>
            <a:ext cx="2011183" cy="30243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dirty="0" smtClean="0"/>
              <a:t>Rich Lady of the </a:t>
            </a:r>
            <a:r>
              <a:rPr lang="en-GB" sz="4800" dirty="0" err="1" smtClean="0"/>
              <a:t>Areopagus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752528" cy="4623816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Burial: display &amp; conspicuous </a:t>
            </a:r>
            <a:r>
              <a:rPr lang="en-GB" dirty="0" smtClean="0"/>
              <a:t>consumption</a:t>
            </a:r>
          </a:p>
          <a:p>
            <a:r>
              <a:rPr lang="en-GB" dirty="0" smtClean="0"/>
              <a:t>How much control over wealth did she have?</a:t>
            </a:r>
            <a:endParaRPr lang="en-GB" dirty="0"/>
          </a:p>
          <a:p>
            <a:r>
              <a:rPr lang="en-GB" dirty="0" smtClean="0"/>
              <a:t>Contacts </a:t>
            </a:r>
            <a:r>
              <a:rPr lang="en-GB" dirty="0"/>
              <a:t>with East Mediterranean </a:t>
            </a:r>
            <a:endParaRPr lang="en-GB" dirty="0" smtClean="0"/>
          </a:p>
          <a:p>
            <a:r>
              <a:rPr lang="en-GB" dirty="0" smtClean="0"/>
              <a:t>Wealth </a:t>
            </a:r>
            <a:r>
              <a:rPr lang="en-GB" dirty="0"/>
              <a:t>of the family </a:t>
            </a:r>
            <a:r>
              <a:rPr lang="en-GB" dirty="0" smtClean="0"/>
              <a:t>based on land/agriculture</a:t>
            </a:r>
            <a:endParaRPr lang="en-GB" dirty="0"/>
          </a:p>
          <a:p>
            <a:r>
              <a:rPr lang="en-GB" dirty="0" smtClean="0"/>
              <a:t>First clear signs for emergence of the Athenian Iron Age </a:t>
            </a:r>
            <a:r>
              <a:rPr lang="en-GB" dirty="0"/>
              <a:t>aristocracy </a:t>
            </a:r>
            <a:r>
              <a:rPr lang="en-GB" dirty="0">
                <a:solidFill>
                  <a:srgbClr val="FFC000"/>
                </a:solidFill>
              </a:rPr>
              <a:t>(</a:t>
            </a:r>
            <a:r>
              <a:rPr lang="en-GB" dirty="0" err="1">
                <a:solidFill>
                  <a:srgbClr val="FFC000"/>
                </a:solidFill>
              </a:rPr>
              <a:t>aristoi</a:t>
            </a:r>
            <a:r>
              <a:rPr lang="en-GB" dirty="0" smtClean="0">
                <a:solidFill>
                  <a:srgbClr val="FFC000"/>
                </a:solidFill>
              </a:rPr>
              <a:t>)</a:t>
            </a:r>
          </a:p>
          <a:p>
            <a:pPr lvl="1"/>
            <a:r>
              <a:rPr lang="en-GB" dirty="0" smtClean="0"/>
              <a:t>Using </a:t>
            </a:r>
            <a:r>
              <a:rPr lang="en-GB" dirty="0"/>
              <a:t>funerary display to signal position in </a:t>
            </a:r>
            <a:r>
              <a:rPr lang="en-GB" dirty="0" smtClean="0"/>
              <a:t>society</a:t>
            </a:r>
            <a:endParaRPr lang="en-GB" dirty="0"/>
          </a:p>
          <a:p>
            <a:endParaRPr lang="en-GB" dirty="0"/>
          </a:p>
        </p:txBody>
      </p:sp>
      <p:pic>
        <p:nvPicPr>
          <p:cNvPr id="7" name="Content Placeholder 6" descr="Athens ~Day1 043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107967" y="2276872"/>
            <a:ext cx="3790665" cy="25202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kerameikos 42_gold"/>
          <p:cNvPicPr>
            <a:picLocks noChangeAspect="1" noChangeArrowheads="1"/>
          </p:cNvPicPr>
          <p:nvPr/>
        </p:nvPicPr>
        <p:blipFill>
          <a:blip r:embed="rId2" cstate="email"/>
          <a:stretch>
            <a:fillRect/>
          </a:stretch>
        </p:blipFill>
        <p:spPr bwMode="auto">
          <a:xfrm>
            <a:off x="4283968" y="5301208"/>
            <a:ext cx="2339728" cy="1224136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Middle Geometric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18856" cy="4623816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Increasing funerary display:</a:t>
            </a:r>
          </a:p>
          <a:p>
            <a:pPr lvl="1"/>
            <a:r>
              <a:rPr lang="en-GB" dirty="0" smtClean="0"/>
              <a:t>Decorated pottery: cremation urns &amp; grave markers </a:t>
            </a:r>
          </a:p>
          <a:p>
            <a:r>
              <a:rPr lang="en-GB" dirty="0" err="1" smtClean="0"/>
              <a:t>Kerameikos</a:t>
            </a:r>
            <a:r>
              <a:rPr lang="en-GB" dirty="0" smtClean="0"/>
              <a:t>: high status male &amp; female burials</a:t>
            </a:r>
          </a:p>
          <a:p>
            <a:pPr lvl="1"/>
            <a:r>
              <a:rPr lang="en-GB" dirty="0" smtClean="0"/>
              <a:t>Personal adornment: gold diadems of sheet gold (oriental)</a:t>
            </a:r>
          </a:p>
          <a:p>
            <a:pPr lvl="1"/>
            <a:r>
              <a:rPr lang="en-GB" dirty="0" smtClean="0"/>
              <a:t>Ivory seals</a:t>
            </a:r>
          </a:p>
          <a:p>
            <a:pPr lvl="1"/>
            <a:r>
              <a:rPr lang="en-GB" dirty="0" smtClean="0"/>
              <a:t>Weapons </a:t>
            </a:r>
          </a:p>
          <a:p>
            <a:pPr lvl="1"/>
            <a:r>
              <a:rPr lang="en-GB" dirty="0" smtClean="0"/>
              <a:t>Phoenician bronze bowl</a:t>
            </a:r>
            <a:endParaRPr lang="en-GB" dirty="0"/>
          </a:p>
        </p:txBody>
      </p:sp>
      <p:pic>
        <p:nvPicPr>
          <p:cNvPr id="11" name="Content Placeholder 10" descr="Tripod%20amphora.jpg"/>
          <p:cNvPicPr>
            <a:picLocks noGrp="1" noChangeAspect="1"/>
          </p:cNvPicPr>
          <p:nvPr>
            <p:ph sz="half" idx="2"/>
          </p:nvPr>
        </p:nvPicPr>
        <p:blipFill>
          <a:blip r:embed="rId3" cstate="email"/>
          <a:stretch>
            <a:fillRect/>
          </a:stretch>
        </p:blipFill>
        <p:spPr>
          <a:xfrm>
            <a:off x="5508104" y="476672"/>
            <a:ext cx="2537965" cy="3383954"/>
          </a:xfrm>
          <a:prstGeom prst="rect">
            <a:avLst/>
          </a:prstGeom>
        </p:spPr>
      </p:pic>
      <p:pic>
        <p:nvPicPr>
          <p:cNvPr id="4" name="Picture 7" descr="kerameikos 41"/>
          <p:cNvPicPr>
            <a:picLocks noChangeAspect="1" noChangeArrowheads="1"/>
          </p:cNvPicPr>
          <p:nvPr/>
        </p:nvPicPr>
        <p:blipFill>
          <a:blip r:embed="rId4" cstate="email"/>
          <a:stretch>
            <a:fillRect/>
          </a:stretch>
        </p:blipFill>
        <p:spPr bwMode="auto">
          <a:xfrm>
            <a:off x="6804248" y="3501008"/>
            <a:ext cx="2088112" cy="23282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Middle Geometric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752528" cy="46238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Greater </a:t>
            </a:r>
            <a:r>
              <a:rPr lang="en-GB" dirty="0"/>
              <a:t>deposition of material </a:t>
            </a:r>
            <a:r>
              <a:rPr lang="en-GB" dirty="0" smtClean="0"/>
              <a:t>wealth</a:t>
            </a:r>
          </a:p>
          <a:p>
            <a:pPr lvl="1"/>
            <a:r>
              <a:rPr lang="en-GB" dirty="0" smtClean="0"/>
              <a:t>Trinkets &amp; crafted </a:t>
            </a:r>
            <a:r>
              <a:rPr lang="en-GB" dirty="0"/>
              <a:t>objects from the Near </a:t>
            </a:r>
            <a:r>
              <a:rPr lang="en-GB" dirty="0" smtClean="0"/>
              <a:t>East</a:t>
            </a:r>
            <a:endParaRPr lang="en-GB" dirty="0"/>
          </a:p>
          <a:p>
            <a:r>
              <a:rPr lang="en-GB" dirty="0" smtClean="0"/>
              <a:t>High regard </a:t>
            </a:r>
            <a:r>
              <a:rPr lang="en-GB" dirty="0"/>
              <a:t>of Phoenician (</a:t>
            </a:r>
            <a:r>
              <a:rPr lang="en-GB" dirty="0" err="1"/>
              <a:t>Sidonian</a:t>
            </a:r>
            <a:r>
              <a:rPr lang="en-GB" dirty="0"/>
              <a:t>) craftsmanship </a:t>
            </a:r>
            <a:endParaRPr lang="en-GB" dirty="0" smtClean="0"/>
          </a:p>
          <a:p>
            <a:r>
              <a:rPr lang="en-GB" dirty="0" smtClean="0"/>
              <a:t>Possible movement </a:t>
            </a:r>
            <a:r>
              <a:rPr lang="en-GB" dirty="0"/>
              <a:t>of craftsmen </a:t>
            </a:r>
            <a:r>
              <a:rPr lang="en-GB" dirty="0" smtClean="0"/>
              <a:t>&amp; Greeks </a:t>
            </a:r>
            <a:r>
              <a:rPr lang="en-GB" dirty="0"/>
              <a:t>relearning artistic techniques from Phoenician </a:t>
            </a:r>
            <a:r>
              <a:rPr lang="en-GB" dirty="0" smtClean="0"/>
              <a:t>craftsmen</a:t>
            </a:r>
            <a:endParaRPr lang="en-GB" dirty="0"/>
          </a:p>
          <a:p>
            <a:endParaRPr lang="en-GB" dirty="0"/>
          </a:p>
        </p:txBody>
      </p:sp>
      <p:pic>
        <p:nvPicPr>
          <p:cNvPr id="6" name="Picture 9" descr="kerameikos 42_bz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4973324" y="2132856"/>
            <a:ext cx="3851840" cy="324036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Late Geometric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0809"/>
            <a:ext cx="8229600" cy="4896544"/>
          </a:xfr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GB" sz="2800" dirty="0"/>
              <a:t>Increasing interaction with the East Mediterranean: imports of luxury trinkets, also (re-)learning craft </a:t>
            </a:r>
            <a:r>
              <a:rPr lang="en-GB" sz="2800" dirty="0" smtClean="0"/>
              <a:t>techniques</a:t>
            </a:r>
          </a:p>
          <a:p>
            <a:r>
              <a:rPr lang="en-GB" sz="2800" dirty="0" smtClean="0"/>
              <a:t>Increase in disposable </a:t>
            </a:r>
            <a:r>
              <a:rPr lang="en-GB" sz="2800" dirty="0"/>
              <a:t>wealth deposited in </a:t>
            </a:r>
            <a:r>
              <a:rPr lang="en-GB" sz="2800" dirty="0" smtClean="0"/>
              <a:t>graves</a:t>
            </a:r>
          </a:p>
          <a:p>
            <a:r>
              <a:rPr lang="en-GB" sz="2800" dirty="0"/>
              <a:t>Increase in </a:t>
            </a:r>
            <a:r>
              <a:rPr lang="en-GB" sz="2800" dirty="0" smtClean="0"/>
              <a:t>population</a:t>
            </a:r>
          </a:p>
          <a:p>
            <a:r>
              <a:rPr lang="en-GB" sz="2800" dirty="0"/>
              <a:t>Establishment of sanctuaries </a:t>
            </a:r>
            <a:r>
              <a:rPr lang="en-GB" sz="2800" dirty="0" smtClean="0"/>
              <a:t>&amp; construction </a:t>
            </a:r>
            <a:r>
              <a:rPr lang="en-GB" sz="2800" dirty="0"/>
              <a:t>of </a:t>
            </a:r>
            <a:r>
              <a:rPr lang="en-GB" sz="2800" dirty="0" smtClean="0"/>
              <a:t>temples</a:t>
            </a:r>
          </a:p>
          <a:p>
            <a:r>
              <a:rPr lang="en-GB" sz="2800" dirty="0"/>
              <a:t>First western colonies: </a:t>
            </a:r>
            <a:r>
              <a:rPr lang="en-GB" sz="2800" dirty="0" err="1" smtClean="0">
                <a:solidFill>
                  <a:srgbClr val="FFC000"/>
                </a:solidFill>
              </a:rPr>
              <a:t>Pithekoussai</a:t>
            </a:r>
            <a:endParaRPr lang="en-GB" sz="2800" dirty="0" smtClean="0">
              <a:solidFill>
                <a:srgbClr val="FFC000"/>
              </a:solidFill>
            </a:endParaRPr>
          </a:p>
          <a:p>
            <a:r>
              <a:rPr lang="en-GB" sz="2800" dirty="0"/>
              <a:t>Literacy – learn the alphabet from the </a:t>
            </a:r>
            <a:r>
              <a:rPr lang="en-GB" sz="2800" dirty="0" smtClean="0"/>
              <a:t>Phoenicians</a:t>
            </a:r>
          </a:p>
          <a:p>
            <a:pPr lvl="1"/>
            <a:r>
              <a:rPr lang="en-GB" sz="2400" dirty="0" smtClean="0"/>
              <a:t>Writing down of Homeric epic</a:t>
            </a:r>
          </a:p>
          <a:p>
            <a:r>
              <a:rPr lang="en-GB" sz="2800" dirty="0"/>
              <a:t>= rise of the </a:t>
            </a:r>
            <a:r>
              <a:rPr lang="en-GB" sz="2800" i="1" dirty="0" smtClean="0">
                <a:solidFill>
                  <a:srgbClr val="FFC000"/>
                </a:solidFill>
              </a:rPr>
              <a:t>polis</a:t>
            </a:r>
            <a:endParaRPr lang="en-US" sz="28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Late Geometric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258816" cy="4623816"/>
          </a:xfrm>
        </p:spPr>
        <p:txBody>
          <a:bodyPr>
            <a:normAutofit/>
          </a:bodyPr>
          <a:lstStyle/>
          <a:p>
            <a:r>
              <a:rPr lang="en-GB" dirty="0" smtClean="0"/>
              <a:t>Increasing exploitation of Attic hinterland</a:t>
            </a:r>
          </a:p>
          <a:p>
            <a:pPr lvl="1"/>
            <a:r>
              <a:rPr lang="en-GB" dirty="0" smtClean="0"/>
              <a:t>Agrarian economy</a:t>
            </a:r>
          </a:p>
          <a:p>
            <a:r>
              <a:rPr lang="en-GB" dirty="0" smtClean="0"/>
              <a:t>Hero cults celebrating Mycenaean burials</a:t>
            </a:r>
          </a:p>
          <a:p>
            <a:pPr lvl="1"/>
            <a:r>
              <a:rPr lang="en-GB" dirty="0" smtClean="0"/>
              <a:t>Fascination with heroic past</a:t>
            </a:r>
          </a:p>
          <a:p>
            <a:endParaRPr lang="en-GB" dirty="0"/>
          </a:p>
        </p:txBody>
      </p:sp>
      <p:pic>
        <p:nvPicPr>
          <p:cNvPr id="6" name="Picture 4" descr="map_attica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4716016" y="1628800"/>
            <a:ext cx="4151447" cy="46975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Late Geometric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628800"/>
            <a:ext cx="5328592" cy="4896544"/>
          </a:xfrm>
        </p:spPr>
        <p:txBody>
          <a:bodyPr>
            <a:normAutofit/>
          </a:bodyPr>
          <a:lstStyle/>
          <a:p>
            <a:r>
              <a:rPr lang="en-GB" dirty="0" smtClean="0"/>
              <a:t>Monumental </a:t>
            </a:r>
            <a:r>
              <a:rPr lang="en-GB" dirty="0"/>
              <a:t>figured </a:t>
            </a:r>
            <a:r>
              <a:rPr lang="en-GB" dirty="0" smtClean="0"/>
              <a:t>vases used as funerary monuments:</a:t>
            </a:r>
          </a:p>
          <a:p>
            <a:pPr lvl="1"/>
            <a:r>
              <a:rPr lang="en-GB" dirty="0" smtClean="0"/>
              <a:t>Cremation urns, </a:t>
            </a:r>
            <a:r>
              <a:rPr lang="en-GB" dirty="0"/>
              <a:t>grave markers </a:t>
            </a:r>
            <a:r>
              <a:rPr lang="en-GB" dirty="0" smtClean="0"/>
              <a:t>&amp; marking route to cemetery</a:t>
            </a:r>
          </a:p>
          <a:p>
            <a:pPr lvl="1"/>
            <a:r>
              <a:rPr lang="en-GB" dirty="0" smtClean="0"/>
              <a:t>Especially </a:t>
            </a:r>
            <a:r>
              <a:rPr lang="en-GB" dirty="0"/>
              <a:t>commission for burial of </a:t>
            </a:r>
            <a:r>
              <a:rPr lang="en-GB" dirty="0" err="1" smtClean="0">
                <a:solidFill>
                  <a:srgbClr val="FFC000"/>
                </a:solidFill>
              </a:rPr>
              <a:t>aristoi</a:t>
            </a:r>
            <a:endParaRPr lang="en-GB" dirty="0">
              <a:solidFill>
                <a:srgbClr val="FFC000"/>
              </a:solidFill>
            </a:endParaRPr>
          </a:p>
          <a:p>
            <a:r>
              <a:rPr lang="en-GB" dirty="0"/>
              <a:t>Decorated with scenes illustrating funerary </a:t>
            </a:r>
            <a:r>
              <a:rPr lang="en-GB" dirty="0" smtClean="0"/>
              <a:t>ritual:</a:t>
            </a:r>
          </a:p>
          <a:p>
            <a:pPr lvl="1"/>
            <a:r>
              <a:rPr lang="en-GB" i="1" dirty="0" err="1" smtClean="0">
                <a:solidFill>
                  <a:srgbClr val="FFC000"/>
                </a:solidFill>
              </a:rPr>
              <a:t>Prothesis</a:t>
            </a:r>
            <a:r>
              <a:rPr lang="en-GB" i="1" dirty="0">
                <a:solidFill>
                  <a:srgbClr val="FFC000"/>
                </a:solidFill>
              </a:rPr>
              <a:t>, </a:t>
            </a:r>
            <a:r>
              <a:rPr lang="en-GB" i="1" dirty="0" err="1" smtClean="0">
                <a:solidFill>
                  <a:srgbClr val="FFC000"/>
                </a:solidFill>
              </a:rPr>
              <a:t>ekphora</a:t>
            </a:r>
            <a:endParaRPr lang="en-GB" dirty="0" smtClean="0">
              <a:solidFill>
                <a:srgbClr val="FFC000"/>
              </a:solidFill>
            </a:endParaRPr>
          </a:p>
          <a:p>
            <a:pPr lvl="1"/>
            <a:r>
              <a:rPr lang="en-GB" dirty="0" smtClean="0"/>
              <a:t>Chariot </a:t>
            </a:r>
            <a:r>
              <a:rPr lang="en-GB" dirty="0"/>
              <a:t>races, </a:t>
            </a:r>
            <a:r>
              <a:rPr lang="en-GB" dirty="0" smtClean="0"/>
              <a:t>mourners</a:t>
            </a:r>
          </a:p>
          <a:p>
            <a:pPr lvl="1"/>
            <a:r>
              <a:rPr lang="en-GB" dirty="0" smtClean="0"/>
              <a:t>Scenes from Homeric epic</a:t>
            </a:r>
          </a:p>
          <a:p>
            <a:pPr>
              <a:buNone/>
            </a:pPr>
            <a:endParaRPr lang="en-GB" sz="2400" dirty="0"/>
          </a:p>
        </p:txBody>
      </p:sp>
      <p:pic>
        <p:nvPicPr>
          <p:cNvPr id="11" name="Picture 9" descr="dipylon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5796136" y="1628800"/>
            <a:ext cx="2991508" cy="48582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755576" y="188640"/>
            <a:ext cx="7772400" cy="1143000"/>
          </a:xfrm>
        </p:spPr>
        <p:txBody>
          <a:bodyPr/>
          <a:lstStyle/>
          <a:p>
            <a:r>
              <a:rPr lang="en-GB" dirty="0" smtClean="0"/>
              <a:t>Late Geometric Ritual</a:t>
            </a:r>
            <a:endParaRPr lang="en-GB" dirty="0"/>
          </a:p>
        </p:txBody>
      </p:sp>
      <p:pic>
        <p:nvPicPr>
          <p:cNvPr id="4" name="Picture 11" descr="LG krater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4857752" y="1200718"/>
            <a:ext cx="3857652" cy="5411186"/>
          </a:xfrm>
          <a:prstGeom prst="rect">
            <a:avLst/>
          </a:prstGeom>
          <a:noFill/>
        </p:spPr>
      </p:pic>
      <p:pic>
        <p:nvPicPr>
          <p:cNvPr id="7" name="Picture 12" descr="bier-detail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611560" y="1196752"/>
            <a:ext cx="3670001" cy="2337877"/>
          </a:xfrm>
          <a:prstGeom prst="rect">
            <a:avLst/>
          </a:prstGeom>
          <a:noFill/>
        </p:spPr>
      </p:pic>
      <p:pic>
        <p:nvPicPr>
          <p:cNvPr id="9" name="Picture 14" descr="ekphora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323528" y="3789040"/>
            <a:ext cx="4184225" cy="29289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Late Geometric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74840" cy="4623816"/>
          </a:xfrm>
        </p:spPr>
        <p:txBody>
          <a:bodyPr>
            <a:normAutofit/>
          </a:bodyPr>
          <a:lstStyle/>
          <a:p>
            <a:r>
              <a:rPr lang="en-GB" sz="2400" dirty="0" err="1" smtClean="0"/>
              <a:t>Kerameikos</a:t>
            </a:r>
            <a:r>
              <a:rPr lang="en-GB" sz="2400" dirty="0" smtClean="0"/>
              <a:t> </a:t>
            </a:r>
            <a:r>
              <a:rPr lang="en-GB" sz="2400" dirty="0"/>
              <a:t>continues to be </a:t>
            </a:r>
            <a:r>
              <a:rPr lang="en-GB" sz="2400" dirty="0" smtClean="0"/>
              <a:t>used</a:t>
            </a:r>
            <a:endParaRPr lang="en-GB" sz="2400" dirty="0"/>
          </a:p>
          <a:p>
            <a:r>
              <a:rPr lang="en-GB" sz="2400" dirty="0" smtClean="0"/>
              <a:t>Inhumation </a:t>
            </a:r>
            <a:r>
              <a:rPr lang="en-GB" sz="2400" dirty="0"/>
              <a:t>replaces cremation </a:t>
            </a:r>
            <a:r>
              <a:rPr lang="en-GB" sz="2400" dirty="0" smtClean="0"/>
              <a:t>for adults</a:t>
            </a:r>
          </a:p>
          <a:p>
            <a:r>
              <a:rPr lang="en-GB" sz="2400" dirty="0" smtClean="0"/>
              <a:t>The </a:t>
            </a:r>
            <a:r>
              <a:rPr lang="en-GB" sz="2400" dirty="0"/>
              <a:t>body is laid out on its back in rectangular wooden coffins (only traces survive)</a:t>
            </a:r>
          </a:p>
          <a:p>
            <a:r>
              <a:rPr lang="en-GB" sz="2400" dirty="0" smtClean="0"/>
              <a:t>Grave goods: typically pottery</a:t>
            </a:r>
          </a:p>
          <a:p>
            <a:r>
              <a:rPr lang="en-GB" sz="2400" dirty="0" smtClean="0"/>
              <a:t>Ash </a:t>
            </a:r>
            <a:r>
              <a:rPr lang="en-GB" sz="2400" dirty="0"/>
              <a:t>with burnt sherds </a:t>
            </a:r>
            <a:r>
              <a:rPr lang="en-GB" sz="2400" dirty="0" smtClean="0"/>
              <a:t>&amp; animal bones: debris </a:t>
            </a:r>
            <a:r>
              <a:rPr lang="en-GB" sz="2400" dirty="0"/>
              <a:t>from funerary </a:t>
            </a:r>
            <a:r>
              <a:rPr lang="en-GB" sz="2400" dirty="0" smtClean="0"/>
              <a:t>feast</a:t>
            </a:r>
            <a:endParaRPr lang="en-GB" sz="2400" dirty="0"/>
          </a:p>
          <a:p>
            <a:endParaRPr lang="en-GB" sz="2400" dirty="0"/>
          </a:p>
        </p:txBody>
      </p:sp>
      <p:pic>
        <p:nvPicPr>
          <p:cNvPr id="6" name="Picture 4" descr="LG burial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0000" contrast="-10000"/>
          </a:blip>
          <a:srcRect/>
          <a:stretch>
            <a:fillRect/>
          </a:stretch>
        </p:blipFill>
        <p:spPr bwMode="auto">
          <a:xfrm>
            <a:off x="5508104" y="1700808"/>
            <a:ext cx="3237071" cy="46243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8" descr="bronze cauldron"/>
          <p:cNvPicPr>
            <a:picLocks noChangeAspect="1" noChangeArrowheads="1"/>
          </p:cNvPicPr>
          <p:nvPr/>
        </p:nvPicPr>
        <p:blipFill>
          <a:blip r:embed="rId2" cstate="email"/>
          <a:stretch>
            <a:fillRect/>
          </a:stretch>
        </p:blipFill>
        <p:spPr bwMode="auto">
          <a:xfrm>
            <a:off x="4499992" y="1988840"/>
            <a:ext cx="2294594" cy="273630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Late Geometric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244280" cy="4623816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Increasing disposal of </a:t>
            </a:r>
            <a:r>
              <a:rPr lang="en-GB" dirty="0" smtClean="0"/>
              <a:t>wealth:</a:t>
            </a:r>
          </a:p>
          <a:p>
            <a:pPr lvl="1"/>
            <a:r>
              <a:rPr lang="en-GB" dirty="0" smtClean="0"/>
              <a:t>Gold jewellery</a:t>
            </a:r>
            <a:endParaRPr lang="en-GB" dirty="0"/>
          </a:p>
          <a:p>
            <a:pPr lvl="1"/>
            <a:r>
              <a:rPr lang="en-GB" dirty="0" smtClean="0"/>
              <a:t>Bronze </a:t>
            </a:r>
            <a:r>
              <a:rPr lang="en-GB" dirty="0"/>
              <a:t>cauldrons </a:t>
            </a:r>
            <a:r>
              <a:rPr lang="en-GB" dirty="0" smtClean="0"/>
              <a:t>(male)</a:t>
            </a:r>
            <a:endParaRPr lang="en-GB" dirty="0"/>
          </a:p>
          <a:p>
            <a:pPr lvl="1"/>
            <a:r>
              <a:rPr lang="en-GB" dirty="0" smtClean="0"/>
              <a:t>Ivory seals &amp; figurines (female)</a:t>
            </a:r>
            <a:endParaRPr lang="en-GB" dirty="0"/>
          </a:p>
          <a:p>
            <a:r>
              <a:rPr lang="en-GB" dirty="0" smtClean="0"/>
              <a:t>Parallels with offerings at sanctuaries</a:t>
            </a:r>
          </a:p>
          <a:p>
            <a:r>
              <a:rPr lang="en-GB" dirty="0" smtClean="0"/>
              <a:t>Wealth &amp; increasing </a:t>
            </a:r>
            <a:r>
              <a:rPr lang="en-GB" dirty="0"/>
              <a:t>participation in long distance </a:t>
            </a:r>
            <a:r>
              <a:rPr lang="en-GB" dirty="0" smtClean="0"/>
              <a:t>trade</a:t>
            </a:r>
            <a:endParaRPr lang="en-GB" dirty="0"/>
          </a:p>
          <a:p>
            <a:r>
              <a:rPr lang="en-GB" dirty="0" smtClean="0"/>
              <a:t>Increasing </a:t>
            </a:r>
            <a:r>
              <a:rPr lang="en-GB" dirty="0"/>
              <a:t>differentials in </a:t>
            </a:r>
            <a:r>
              <a:rPr lang="en-GB" dirty="0" smtClean="0"/>
              <a:t>wealth: </a:t>
            </a:r>
            <a:r>
              <a:rPr lang="en-GB" dirty="0"/>
              <a:t>a smaller number </a:t>
            </a:r>
            <a:r>
              <a:rPr lang="en-GB" dirty="0" smtClean="0"/>
              <a:t>of </a:t>
            </a:r>
            <a:r>
              <a:rPr lang="en-GB" dirty="0"/>
              <a:t>wealthy burials</a:t>
            </a:r>
          </a:p>
          <a:p>
            <a:endParaRPr lang="en-GB" dirty="0"/>
          </a:p>
        </p:txBody>
      </p:sp>
      <p:pic>
        <p:nvPicPr>
          <p:cNvPr id="8" name="Picture 7" descr="(01)%20Attic%20Gold%20(02).jp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4716016" y="4941168"/>
            <a:ext cx="4184460" cy="928694"/>
          </a:xfrm>
          <a:prstGeom prst="rect">
            <a:avLst/>
          </a:prstGeom>
        </p:spPr>
      </p:pic>
      <p:pic>
        <p:nvPicPr>
          <p:cNvPr id="10" name="Content Placeholder 9" descr="LG ivories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email"/>
          <a:stretch>
            <a:fillRect/>
          </a:stretch>
        </p:blipFill>
        <p:spPr bwMode="auto">
          <a:xfrm>
            <a:off x="6588224" y="260648"/>
            <a:ext cx="2362763" cy="302433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Late Geometric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90864" cy="4623816"/>
          </a:xfrm>
        </p:spPr>
        <p:txBody>
          <a:bodyPr/>
          <a:lstStyle/>
          <a:p>
            <a:r>
              <a:rPr lang="en-GB" dirty="0" smtClean="0"/>
              <a:t>Gender differences continue</a:t>
            </a:r>
          </a:p>
          <a:p>
            <a:r>
              <a:rPr lang="en-GB" dirty="0" smtClean="0"/>
              <a:t>Male:</a:t>
            </a:r>
          </a:p>
          <a:p>
            <a:pPr lvl="1"/>
            <a:r>
              <a:rPr lang="en-GB" dirty="0" smtClean="0"/>
              <a:t>Bronze cauldrons</a:t>
            </a:r>
          </a:p>
          <a:p>
            <a:pPr lvl="1"/>
            <a:r>
              <a:rPr lang="en-GB" dirty="0" smtClean="0"/>
              <a:t>Funerary monuments</a:t>
            </a:r>
          </a:p>
          <a:p>
            <a:r>
              <a:rPr lang="en-GB" dirty="0" smtClean="0"/>
              <a:t>Females:</a:t>
            </a:r>
          </a:p>
          <a:p>
            <a:pPr lvl="1"/>
            <a:r>
              <a:rPr lang="en-GB" dirty="0" smtClean="0"/>
              <a:t>Display of family wealth</a:t>
            </a:r>
          </a:p>
          <a:p>
            <a:pPr lvl="1"/>
            <a:r>
              <a:rPr lang="en-GB" dirty="0" err="1" smtClean="0"/>
              <a:t>Pyxides</a:t>
            </a:r>
            <a:endParaRPr lang="en-GB" dirty="0" smtClean="0"/>
          </a:p>
          <a:p>
            <a:pPr lvl="1"/>
            <a:r>
              <a:rPr lang="en-GB" dirty="0" smtClean="0"/>
              <a:t>Ivory seals</a:t>
            </a:r>
            <a:endParaRPr lang="en-GB" dirty="0"/>
          </a:p>
        </p:txBody>
      </p:sp>
      <p:pic>
        <p:nvPicPr>
          <p:cNvPr id="11" name="Content Placeholder 10" descr="Athens 4&amp;5 136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4711222" y="2564904"/>
            <a:ext cx="4115402" cy="27363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Athens: abundant funerary remains represents only source for socio-political reconstructions of region during Early Iron Age</a:t>
            </a:r>
          </a:p>
          <a:p>
            <a:r>
              <a:rPr lang="en-GB" sz="2800" dirty="0" smtClean="0"/>
              <a:t>Gradual emergence of region from isolation to participation in long-distance trade</a:t>
            </a:r>
          </a:p>
          <a:p>
            <a:pPr lvl="1"/>
            <a:r>
              <a:rPr lang="en-GB" sz="2400" dirty="0" smtClean="0"/>
              <a:t>Recipients of Phoenician trade &amp; </a:t>
            </a:r>
            <a:r>
              <a:rPr lang="en-GB" sz="2400" smtClean="0"/>
              <a:t>crafting expertise</a:t>
            </a:r>
            <a:endParaRPr lang="en-GB" sz="2400" dirty="0" smtClean="0"/>
          </a:p>
          <a:p>
            <a:r>
              <a:rPr lang="en-GB" sz="2800" dirty="0" smtClean="0"/>
              <a:t>Gradual increase in wealth being removed from circulation &amp; development of elite status symbols</a:t>
            </a:r>
          </a:p>
          <a:p>
            <a:pPr lvl="1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121</TotalTime>
  <Words>757</Words>
  <Application>Microsoft Office PowerPoint</Application>
  <PresentationFormat>On-screen Show (4:3)</PresentationFormat>
  <Paragraphs>131</Paragraphs>
  <Slides>20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Module</vt:lpstr>
      <vt:lpstr>Pharaohs, Phoenicians &amp; Peoples of the Sea</vt:lpstr>
      <vt:lpstr>Greek Dark Ages</vt:lpstr>
      <vt:lpstr>Chronology</vt:lpstr>
      <vt:lpstr>Early Geometric</vt:lpstr>
      <vt:lpstr>Early Geometric</vt:lpstr>
      <vt:lpstr>Early Geometric</vt:lpstr>
      <vt:lpstr>Early Geometric</vt:lpstr>
      <vt:lpstr>Early-Middle Geometric</vt:lpstr>
      <vt:lpstr>Rich Lady of the Areopagus</vt:lpstr>
      <vt:lpstr>Rich Lady of the Areopagus</vt:lpstr>
      <vt:lpstr>Middle Geometric</vt:lpstr>
      <vt:lpstr>Middle Geometric</vt:lpstr>
      <vt:lpstr>Late Geometric</vt:lpstr>
      <vt:lpstr>Late Geometric</vt:lpstr>
      <vt:lpstr>Late Geometric</vt:lpstr>
      <vt:lpstr>Late Geometric Ritual</vt:lpstr>
      <vt:lpstr>Late Geometric</vt:lpstr>
      <vt:lpstr>Late Geometric</vt:lpstr>
      <vt:lpstr>Late Geometric</vt:lpstr>
      <vt:lpstr>Summary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Louise</dc:creator>
  <cp:lastModifiedBy>Louise Steel</cp:lastModifiedBy>
  <cp:revision>21</cp:revision>
  <dcterms:created xsi:type="dcterms:W3CDTF">2012-03-18T10:18:43Z</dcterms:created>
  <dcterms:modified xsi:type="dcterms:W3CDTF">2013-04-23T09:56:44Z</dcterms:modified>
</cp:coreProperties>
</file>