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5"/>
  </p:notesMasterIdLst>
  <p:sldIdLst>
    <p:sldId id="256" r:id="rId2"/>
    <p:sldId id="359" r:id="rId3"/>
    <p:sldId id="374" r:id="rId4"/>
    <p:sldId id="381" r:id="rId5"/>
    <p:sldId id="382" r:id="rId6"/>
    <p:sldId id="389"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86" r:id="rId26"/>
    <p:sldId id="337" r:id="rId27"/>
    <p:sldId id="334" r:id="rId28"/>
    <p:sldId id="313" r:id="rId29"/>
    <p:sldId id="371" r:id="rId30"/>
    <p:sldId id="384" r:id="rId31"/>
    <p:sldId id="394" r:id="rId32"/>
    <p:sldId id="309" r:id="rId33"/>
    <p:sldId id="310" r:id="rId34"/>
    <p:sldId id="326" r:id="rId35"/>
    <p:sldId id="351" r:id="rId36"/>
    <p:sldId id="287" r:id="rId37"/>
    <p:sldId id="370" r:id="rId38"/>
    <p:sldId id="377" r:id="rId39"/>
    <p:sldId id="392" r:id="rId40"/>
    <p:sldId id="369" r:id="rId41"/>
    <p:sldId id="393" r:id="rId42"/>
    <p:sldId id="373" r:id="rId43"/>
    <p:sldId id="406" r:id="rId44"/>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94694"/>
  </p:normalViewPr>
  <p:slideViewPr>
    <p:cSldViewPr snapToGrid="0">
      <p:cViewPr varScale="1">
        <p:scale>
          <a:sx n="121" d="100"/>
          <a:sy n="121" d="100"/>
        </p:scale>
        <p:origin x="376" y="176"/>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a:t>Including the principles of the “Active </a:t>
          </a:r>
          <a:r>
            <a:rPr lang="en-GB" i="1"/>
            <a:t>O</a:t>
          </a:r>
          <a:r>
            <a:rPr lang="en-GB"/>
            <a:t>ffer” and make reference to “More than Just Words” (Welsh Government, 2022-2027). </a:t>
          </a:r>
          <a:endParaRPr lang="en-US"/>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Including the principles of the “Active </a:t>
          </a:r>
          <a:r>
            <a:rPr lang="en-GB" sz="2200" i="1" kern="1200"/>
            <a:t>O</a:t>
          </a:r>
          <a:r>
            <a:rPr lang="en-GB" sz="2200" kern="1200"/>
            <a:t>ffer” and make reference to “More than Just Words” (Welsh Government, 2022-2027). </a:t>
          </a:r>
          <a:endParaRPr lang="en-US" sz="2200" kern="120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18/04/2024</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learning outcome 1 first and then go onto learning outcome 2. </a:t>
            </a:r>
          </a:p>
          <a:p>
            <a:r>
              <a:rPr lang="en-US" dirty="0"/>
              <a:t>Explain that the assessment criteria is a breakdown of ways in which they can evidence learning outcome 1. </a:t>
            </a: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t>Analysis in assessment 1.2. </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1.2.3</a:t>
            </a:r>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Learning outcome 1.2.3.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1.2.1 – 1.2.3 (Partnership). </a:t>
            </a: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Learning outcome - 1.2.3</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Learning outcome 1.2.3 Culturally sensitive practice and the active offer. </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can be linked to the SSWBA and it emphasise on culture.</a:t>
            </a:r>
          </a:p>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2.1</a:t>
            </a:r>
          </a:p>
        </p:txBody>
      </p:sp>
      <p:sp>
        <p:nvSpPr>
          <p:cNvPr id="4" name="Slide Number Placeholder 3"/>
          <p:cNvSpPr>
            <a:spLocks noGrp="1"/>
          </p:cNvSpPr>
          <p:nvPr>
            <p:ph type="sldNum" sz="quarter" idx="5"/>
          </p:nvPr>
        </p:nvSpPr>
        <p:spPr/>
        <p:txBody>
          <a:bodyPr/>
          <a:lstStyle/>
          <a:p>
            <a:fld id="{AED6ADE9-E532-4770-86D5-33786CBDEA5A}" type="slidenum">
              <a:rPr lang="en-GB" smtClean="0"/>
              <a:t>25</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dirty="0">
                <a:latin typeface="Arial" charset="0"/>
                <a:cs typeface="Arial" charset="0"/>
              </a:rPr>
              <a:t>Koprowska good source for writing up observation it is on the reading list. </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29</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2.1.9.and 2.1.10). Specify that using a model of reflection is not a requirement of this task but it may help with refection if they use one. </a:t>
            </a: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GB" altLang="en-US" dirty="0"/>
            </a:br>
            <a:endParaRPr lang="en-GB" altLang="en-US"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pPr/>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36</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37</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38</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40</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Caz marked Evaluation Cohort 22 workshop 1.  </a:t>
            </a:r>
          </a:p>
        </p:txBody>
      </p:sp>
      <p:sp>
        <p:nvSpPr>
          <p:cNvPr id="4" name="Slide Number Placeholder 3"/>
          <p:cNvSpPr>
            <a:spLocks noGrp="1"/>
          </p:cNvSpPr>
          <p:nvPr>
            <p:ph type="sldNum" sz="quarter" idx="5"/>
          </p:nvPr>
        </p:nvSpPr>
        <p:spPr/>
        <p:txBody>
          <a:bodyPr/>
          <a:lstStyle/>
          <a:p>
            <a:fld id="{79FAF839-70AC-47E6-B12C-E3C1DC6D70E3}" type="slidenum">
              <a:rPr lang="en-GB" smtClean="0"/>
              <a:t>43</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18/04/2024</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18/04/2024</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18/04/2024</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18/04/2024</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18/04/2024</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18/04/2024</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18/04/2024</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18/04/2024</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18/04/2024</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18/04/2024</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18/04/2024</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18/04/2024</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7.png"/><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en-US" dirty="0"/>
              <a:t>Aims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en-US" sz="2400" dirty="0"/>
              <a:t>Increase understanding of undertaking and writing up task 2, the observation of practice</a:t>
            </a:r>
          </a:p>
          <a:p>
            <a:r>
              <a:rPr lang="en-US" sz="2400" dirty="0"/>
              <a:t>Consider the meaning of collaborative working, co-production and partnership working</a:t>
            </a:r>
          </a:p>
          <a:p>
            <a:r>
              <a:rPr lang="en-US" sz="2400" dirty="0"/>
              <a:t>Develop understanding of dimensions of working in Wales and how to evidence this within the portfolio</a:t>
            </a:r>
            <a:endParaRPr lang="en-GB" sz="2400" dirty="0"/>
          </a:p>
          <a:p>
            <a:r>
              <a:rPr lang="en-US" sz="2400" dirty="0"/>
              <a:t>Developing knowledge of critical practice and how this links to values, ethics and communication methods. </a:t>
            </a:r>
          </a:p>
          <a:p>
            <a:r>
              <a:rPr lang="en-US" sz="2400" dirty="0"/>
              <a:t>Build knowledge of how to evidence the Social Care Wales (SCW) learning outcome; </a:t>
            </a:r>
            <a:r>
              <a:rPr lang="en-GB" sz="2400" kern="0" dirty="0">
                <a:latin typeface="Arial" panose="020B0604020202020204" pitchFamily="34" charset="0"/>
                <a:cs typeface="Times New Roman" panose="02020603050405020304" pitchFamily="18" charset="0"/>
              </a:rPr>
              <a:t>a</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pplying analysis in assessment to inform interventions</a:t>
            </a:r>
            <a:r>
              <a:rPr lang="en-GB" sz="2400" kern="100" dirty="0">
                <a:latin typeface="Calibri" panose="020F0502020204030204" pitchFamily="34" charset="0"/>
                <a:ea typeface="Calibri" panose="020F0502020204030204" pitchFamily="34" charset="0"/>
                <a:cs typeface="Times New Roman" panose="02020603050405020304" pitchFamily="18" charset="0"/>
              </a:rPr>
              <a:t> and </a:t>
            </a:r>
            <a:r>
              <a:rPr lang="en-GB" sz="2400" dirty="0"/>
              <a:t>working collaboratively with people in need of care and support, their carers</a:t>
            </a:r>
            <a:r>
              <a:rPr lang="en-GB" sz="2400" i="1" dirty="0"/>
              <a:t> </a:t>
            </a:r>
            <a:r>
              <a:rPr lang="en-GB" sz="2400" dirty="0"/>
              <a:t>and other professionals within the portfolio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a:bodyPr>
          <a:lstStyle/>
          <a:p>
            <a:pPr>
              <a:buNone/>
            </a:pPr>
            <a:r>
              <a:rPr lang="en-GB" sz="1900" b="1">
                <a:latin typeface="Arial" charset="0"/>
              </a:rPr>
              <a:t>Task 2 </a:t>
            </a:r>
          </a:p>
          <a:p>
            <a:r>
              <a:rPr lang="en-GB" sz="1900">
                <a:latin typeface="Arial" charset="0"/>
              </a:rPr>
              <a:t>The Portfolio requires the completion of one Observation of Practice</a:t>
            </a:r>
          </a:p>
          <a:p>
            <a:r>
              <a:rPr lang="en-GB" sz="1900">
                <a:latin typeface="Arial" charset="0"/>
              </a:rPr>
              <a:t>The social worker must seek the individual's permission before hand and at the time of the observation</a:t>
            </a:r>
          </a:p>
          <a:p>
            <a:r>
              <a:rPr lang="en-GB" sz="1900">
                <a:latin typeface="Arial" charset="0"/>
              </a:rPr>
              <a:t>The observation must be least 30 minutes long or of a suitable duration to meet the learning outcomes if virtually </a:t>
            </a:r>
          </a:p>
          <a:p>
            <a:r>
              <a:rPr lang="en-GB" sz="1900">
                <a:latin typeface="Arial" charset="0"/>
              </a:rPr>
              <a:t>Evidence use of communication skills and methods, values, ethics and the Code of Professional Practice</a:t>
            </a:r>
          </a:p>
          <a:p>
            <a:r>
              <a:rPr lang="en-GB" sz="1900">
                <a:latin typeface="Arial" charset="0"/>
              </a:rPr>
              <a:t>Include reference to the Active Offer </a:t>
            </a:r>
          </a:p>
          <a:p>
            <a:r>
              <a:rPr lang="en-GB" sz="1900">
                <a:latin typeface="Arial" charset="0"/>
              </a:rPr>
              <a:t>The observer should obtain feedback from the individual, following the observation (See page 10 handbook/easy read version on Moodle).</a:t>
            </a:r>
          </a:p>
          <a:p>
            <a:r>
              <a:rPr lang="en-GB" sz="190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p:spTree>
    <p:extLst>
      <p:ext uri="{BB962C8B-B14F-4D97-AF65-F5344CB8AC3E}">
        <p14:creationId xmlns:p14="http://schemas.microsoft.com/office/powerpoint/2010/main" val="3223667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alphaModFix amt="92000"/>
            <a:extLst>
              <a:ext uri="{BEBA8EAE-BF5A-486C-A8C5-ECC9F3942E4B}">
                <a14:imgProps xmlns:a14="http://schemas.microsoft.com/office/drawing/2010/main">
                  <a14:imgLayer r:embed="rId4">
                    <a14:imgEffect>
                      <a14:saturation sat="37000"/>
                    </a14:imgEffect>
                  </a14:imgLayer>
                </a14:imgProps>
              </a:ext>
            </a:extLst>
          </a:blip>
          <a:srcRect b="25000"/>
          <a:stretch/>
        </p:blipFill>
        <p:spPr>
          <a:xfrm>
            <a:off x="0" y="10"/>
            <a:ext cx="12191980" cy="6857990"/>
          </a:xfrm>
          <a:prstGeom prst="rect">
            <a:avLst/>
          </a:prstGeom>
          <a:effectLst>
            <a:outerShdw blurRad="1270000" dist="50800" dir="5400000" algn="ctr" rotWithShape="0">
              <a:srgbClr val="000000"/>
            </a:outerShdw>
          </a:effectLst>
        </p:spPr>
      </p:pic>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495310" y="275835"/>
            <a:ext cx="10515600" cy="1325563"/>
          </a:xfrm>
        </p:spPr>
        <p:txBody>
          <a:bodyPr>
            <a:normAutofit/>
          </a:bodyPr>
          <a:lstStyle/>
          <a:p>
            <a:r>
              <a:rPr lang="en-US" b="1" dirty="0">
                <a:solidFill>
                  <a:schemeClr val="bg1"/>
                </a:solidFill>
              </a:rPr>
              <a:t>Permission/Consent</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495310" y="1690688"/>
            <a:ext cx="5181600" cy="4351338"/>
          </a:xfrm>
        </p:spPr>
        <p:txBody>
          <a:bodyPr>
            <a:normAutofit fontScale="92500" lnSpcReduction="20000"/>
          </a:bodyPr>
          <a:lstStyle/>
          <a:p>
            <a:r>
              <a:rPr lang="en-GB" altLang="en-US" b="1" dirty="0">
                <a:solidFill>
                  <a:schemeClr val="bg1"/>
                </a:solidFill>
                <a:latin typeface="Arial" panose="020B0604020202020204" pitchFamily="34" charset="0"/>
                <a:cs typeface="Arial" panose="020B0604020202020204" pitchFamily="34" charset="0"/>
              </a:rPr>
              <a:t>Permission</a:t>
            </a:r>
            <a:r>
              <a:rPr lang="en-GB" altLang="en-US" dirty="0">
                <a:solidFill>
                  <a:schemeClr val="bg1"/>
                </a:solidFill>
                <a:latin typeface="Arial" panose="020B0604020202020204" pitchFamily="34" charset="0"/>
                <a:cs typeface="Arial" panose="020B0604020202020204" pitchFamily="34" charset="0"/>
              </a:rPr>
              <a:t> of the individual </a:t>
            </a:r>
            <a:r>
              <a:rPr lang="en-GB" altLang="en-US" b="1" dirty="0">
                <a:solidFill>
                  <a:schemeClr val="bg1"/>
                </a:solidFill>
                <a:latin typeface="Arial" panose="020B0604020202020204" pitchFamily="34" charset="0"/>
                <a:cs typeface="Arial" panose="020B0604020202020204" pitchFamily="34" charset="0"/>
              </a:rPr>
              <a:t>must be gained before</a:t>
            </a:r>
            <a:r>
              <a:rPr lang="en-GB" altLang="en-US" dirty="0">
                <a:solidFill>
                  <a:schemeClr val="bg1"/>
                </a:solidFill>
                <a:latin typeface="Arial" panose="020B0604020202020204" pitchFamily="34" charset="0"/>
                <a:cs typeface="Arial" panose="020B0604020202020204" pitchFamily="34" charset="0"/>
              </a:rPr>
              <a:t> the observation takes place and check again before commencing the observation this and the impact of the observation on the individual must be discussed in the “context” section of task 2. </a:t>
            </a:r>
          </a:p>
          <a:p>
            <a:r>
              <a:rPr lang="en-GB" altLang="en-US" dirty="0">
                <a:solidFill>
                  <a:schemeClr val="bg1"/>
                </a:solidFill>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515092" y="1690688"/>
            <a:ext cx="5181600" cy="4351338"/>
          </a:xfrm>
        </p:spPr>
        <p:txBody>
          <a:bodyPr>
            <a:normAutofit fontScale="92500" lnSpcReduction="20000"/>
          </a:bodyPr>
          <a:lstStyle/>
          <a:p>
            <a:r>
              <a:rPr lang="en-GB" dirty="0">
                <a:solidFill>
                  <a:schemeClr val="bg1"/>
                </a:solidFill>
                <a:latin typeface="Calibri" panose="020F0502020204030204" pitchFamily="34" charset="0"/>
              </a:rPr>
              <a:t>T</a:t>
            </a:r>
            <a:r>
              <a:rPr lang="en-GB" b="0" i="0" u="none" strike="noStrike" dirty="0">
                <a:solidFill>
                  <a:schemeClr val="bg1"/>
                </a:solidFill>
                <a:effectLst/>
                <a:latin typeface="Calibri" panose="020F0502020204030204" pitchFamily="34" charset="0"/>
              </a:rPr>
              <a:t>he individual should give consent (although it may be relevant to ask carers too). If the individual is unable to give consent so due to capacity, then learners should </a:t>
            </a:r>
            <a:r>
              <a:rPr lang="en-GB" dirty="0">
                <a:solidFill>
                  <a:schemeClr val="bg1"/>
                </a:solidFill>
                <a:latin typeface="Calibri" panose="020F0502020204030204" pitchFamily="34" charset="0"/>
              </a:rPr>
              <a:t>consider if </a:t>
            </a:r>
            <a:r>
              <a:rPr lang="en-GB" b="0" i="0" u="none" strike="noStrike" dirty="0">
                <a:solidFill>
                  <a:schemeClr val="bg1"/>
                </a:solidFill>
                <a:effectLst/>
                <a:latin typeface="Calibri" panose="020F0502020204030204" pitchFamily="34" charset="0"/>
              </a:rPr>
              <a:t>this is the right piece of work to be observed. If all cases have capacity issues, then the learner will need to be very clear about trying to involve the individual, what they did next and how they reached the conclusion as to who should give permission/consent. </a:t>
            </a:r>
            <a:endParaRPr lang="en-GB" altLang="en-US" dirty="0">
              <a:solidFill>
                <a:schemeClr val="bg1"/>
              </a:solidFill>
              <a:latin typeface="Arial" panose="020B0604020202020204" pitchFamily="34" charset="0"/>
              <a:cs typeface="Arial" panose="020B0604020202020204" pitchFamily="34" charset="0"/>
            </a:endParaRPr>
          </a:p>
          <a:p>
            <a:endParaRPr lang="en-US" dirty="0"/>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p:txBody>
          <a:bodyPr>
            <a:normAutofit/>
          </a:bodyPr>
          <a:lstStyle/>
          <a:p>
            <a:pPr>
              <a:spcAft>
                <a:spcPts val="600"/>
              </a:spcAft>
            </a:pPr>
            <a:r>
              <a:rPr lang="en-GB" sz="1100" dirty="0">
                <a:solidFill>
                  <a:schemeClr val="tx1">
                    <a:lumMod val="50000"/>
                    <a:lumOff val="50000"/>
                  </a:schemeClr>
                </a:solidFill>
              </a:rPr>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dirty="0">
              <a:solidFill>
                <a:schemeClr val="tx1">
                  <a:lumMod val="50000"/>
                  <a:lumOff val="50000"/>
                </a:schemeClr>
              </a:solidFill>
            </a:endParaRPr>
          </a:p>
        </p:txBody>
      </p:sp>
    </p:spTree>
    <p:extLst>
      <p:ext uri="{BB962C8B-B14F-4D97-AF65-F5344CB8AC3E}">
        <p14:creationId xmlns:p14="http://schemas.microsoft.com/office/powerpoint/2010/main" val="2087210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p:txBody>
          <a:bodyPr>
            <a:normAutofit fontScale="90000"/>
          </a:bodyPr>
          <a:lstStyle/>
          <a:p>
            <a:r>
              <a:rPr lang="en-US" sz="5400" b="1">
                <a:latin typeface="Arial" panose="020B0604020202020204" pitchFamily="34" charset="0"/>
                <a:cs typeface="Arial" panose="020B0604020202020204" pitchFamily="34" charset="0"/>
              </a:rPr>
              <a:t>SCW Learning Outcomes </a:t>
            </a:r>
            <a:br>
              <a:rPr lang="en-US" sz="5400" b="1">
                <a:latin typeface="Arial" panose="020B0604020202020204" pitchFamily="34" charset="0"/>
                <a:cs typeface="Arial" panose="020B0604020202020204" pitchFamily="34" charset="0"/>
              </a:rPr>
            </a:br>
            <a:r>
              <a:rPr lang="en-GB" sz="4400" kern="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9788" y="1681163"/>
            <a:ext cx="10512424" cy="823912"/>
          </a:xfrm>
        </p:spPr>
        <p:txBody>
          <a:bodyPr>
            <a:normAutofit/>
          </a:bodyPr>
          <a:lstStyle/>
          <a:p>
            <a:r>
              <a:rPr lang="en-US" b="0" dirty="0"/>
              <a:t>There are the 2 learning outcomes to be evidenced. These are then broken down further into “assessment criteria” which give more detail of how to do this.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8200" y="2648196"/>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096000" y="2623562"/>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7</a:t>
            </a:fld>
            <a:endParaRPr lang="en-GB" dirty="0"/>
          </a:p>
        </p:txBody>
      </p:sp>
    </p:spTree>
    <p:extLst>
      <p:ext uri="{BB962C8B-B14F-4D97-AF65-F5344CB8AC3E}">
        <p14:creationId xmlns:p14="http://schemas.microsoft.com/office/powerpoint/2010/main" val="4782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80999" y="255994"/>
            <a:ext cx="10143714" cy="1198982"/>
          </a:xfrm>
        </p:spPr>
        <p:txBody>
          <a:bodyPr>
            <a:normAutofit/>
          </a:bodyPr>
          <a:lstStyle/>
          <a:p>
            <a:r>
              <a:rPr lang="en-US" sz="3600" b="1" dirty="0">
                <a:latin typeface="Arial" panose="020B0604020202020204" pitchFamily="34" charset="0"/>
                <a:cs typeface="Arial" panose="020B0604020202020204" pitchFamily="34" charset="0"/>
              </a:rPr>
              <a:t>Learning Outcome 1- Task 2 </a:t>
            </a: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380997" y="881062"/>
            <a:ext cx="11317943" cy="5576721"/>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7076" y="6475329"/>
            <a:ext cx="4114800" cy="365125"/>
          </a:xfrm>
        </p:spPr>
        <p:txBody>
          <a:bodyPr>
            <a:normAutofit/>
          </a:bodyPr>
          <a:lstStyle/>
          <a:p>
            <a:pPr>
              <a:spcAft>
                <a:spcPts val="600"/>
              </a:spcAft>
            </a:pPr>
            <a:r>
              <a:rPr lang="en-GB" sz="1100" dirty="0"/>
              <a:t>PORTH AGORED - Consolidation of Social Work Practice Programme</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en-GB">
                <a:latin typeface="Arial" panose="020B0604020202020204" pitchFamily="34" charset="0"/>
                <a:cs typeface="Arial" panose="020B0604020202020204" pitchFamily="34" charset="0"/>
              </a:rPr>
              <a:t>Definition of Collaboration, Co-production and Partnership</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4" y="2198362"/>
            <a:ext cx="4958966" cy="3917773"/>
          </a:xfrm>
        </p:spPr>
        <p:txBody>
          <a:bodyPr>
            <a:normAutofit/>
          </a:bodyPr>
          <a:lstStyle/>
          <a:p>
            <a:pPr marL="109537" indent="0">
              <a:buNone/>
              <a:defRPr/>
            </a:pPr>
            <a:r>
              <a:rPr lang="en-GB" sz="1900" b="1" dirty="0">
                <a:latin typeface="+mj-lt"/>
                <a:cs typeface="Arial" panose="020B0604020202020204" pitchFamily="34" charset="0"/>
              </a:rPr>
              <a:t>Collaboration</a:t>
            </a:r>
            <a:r>
              <a:rPr lang="en-GB" sz="1900" dirty="0">
                <a:latin typeface="+mj-lt"/>
                <a:cs typeface="Arial" panose="020B0604020202020204" pitchFamily="34" charset="0"/>
              </a:rPr>
              <a:t>: To work with another on a project</a:t>
            </a:r>
          </a:p>
          <a:p>
            <a:pPr marL="109537" indent="0">
              <a:buNone/>
              <a:defRPr/>
            </a:pPr>
            <a:r>
              <a:rPr lang="en-GB" sz="1400" dirty="0">
                <a:latin typeface="+mj-lt"/>
                <a:cs typeface="Arial" panose="020B0604020202020204" pitchFamily="34" charset="0"/>
              </a:rPr>
              <a:t>Collins English Dictionary</a:t>
            </a:r>
          </a:p>
          <a:p>
            <a:pPr marL="109537" indent="0">
              <a:buNone/>
              <a:defRPr/>
            </a:pPr>
            <a:r>
              <a:rPr lang="en-GB" sz="1900" b="1" dirty="0">
                <a:latin typeface="+mj-lt"/>
                <a:cs typeface="Arial" panose="020B0604020202020204" pitchFamily="34" charset="0"/>
              </a:rPr>
              <a:t>Co-production</a:t>
            </a:r>
            <a:r>
              <a:rPr lang="en-GB" sz="1900" dirty="0">
                <a:latin typeface="+mj-lt"/>
                <a:cs typeface="Arial" panose="020B0604020202020204" pitchFamily="34" charset="0"/>
              </a:rPr>
              <a:t>: Citizens and professionals sharing power and working together as equal partners</a:t>
            </a:r>
          </a:p>
          <a:p>
            <a:pPr marL="109537" indent="0">
              <a:buNone/>
              <a:defRPr/>
            </a:pPr>
            <a:r>
              <a:rPr lang="en-GB" sz="1900" dirty="0">
                <a:cs typeface="Arial" panose="020B0604020202020204" pitchFamily="34" charset="0"/>
              </a:rPr>
              <a:t>Co-production should aim to: </a:t>
            </a:r>
          </a:p>
          <a:p>
            <a:pPr>
              <a:defRPr/>
            </a:pPr>
            <a:r>
              <a:rPr lang="en-US" sz="1900" dirty="0" err="1">
                <a:cs typeface="Arial" panose="020B0604020202020204" pitchFamily="34" charset="0"/>
              </a:rPr>
              <a:t>Recognise</a:t>
            </a:r>
            <a:r>
              <a:rPr lang="en-US" sz="1900" dirty="0">
                <a:cs typeface="Arial" panose="020B0604020202020204" pitchFamily="34" charset="0"/>
              </a:rPr>
              <a:t> people as assets who have a positive contribution to make to the design and operation of the services, they use that builds on capabilities </a:t>
            </a:r>
            <a:endParaRPr lang="en-GB" sz="19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99647" y="1707776"/>
            <a:ext cx="8092100" cy="4648574"/>
          </a:xfrm>
        </p:spPr>
        <p:txBody>
          <a:bodyPr anchor="t">
            <a:normAutofit lnSpcReduction="10000"/>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4572000"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92149" y="12197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405383" y="493986"/>
            <a:ext cx="5142603"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
        <p:nvSpPr>
          <p:cNvPr id="5" name="TextBox 4">
            <a:extLst>
              <a:ext uri="{FF2B5EF4-FFF2-40B4-BE49-F238E27FC236}">
                <a16:creationId xmlns:a16="http://schemas.microsoft.com/office/drawing/2014/main" id="{4F813C86-A747-C19D-67D9-5FEC53143A4D}"/>
              </a:ext>
            </a:extLst>
          </p:cNvPr>
          <p:cNvSpPr txBox="1"/>
          <p:nvPr/>
        </p:nvSpPr>
        <p:spPr>
          <a:xfrm>
            <a:off x="536589" y="4388629"/>
            <a:ext cx="5142603" cy="1938992"/>
          </a:xfrm>
          <a:prstGeom prst="rect">
            <a:avLst/>
          </a:prstGeom>
          <a:noFill/>
        </p:spPr>
        <p:txBody>
          <a:bodyPr wrap="square">
            <a:spAutoFit/>
          </a:bodyPr>
          <a:lstStyle/>
          <a:p>
            <a:pPr marL="0" indent="0">
              <a:buNone/>
            </a:pPr>
            <a:r>
              <a:rPr lang="en-GB" altLang="en-US" sz="2400" dirty="0">
                <a:solidFill>
                  <a:schemeClr val="tx1">
                    <a:lumMod val="85000"/>
                    <a:lumOff val="15000"/>
                  </a:schemeClr>
                </a:solidFill>
                <a:latin typeface="Arial" panose="020B0604020202020204" pitchFamily="34" charset="0"/>
                <a:cs typeface="Arial" panose="020B0604020202020204" pitchFamily="34" charset="0"/>
              </a:rPr>
              <a:t>Critical practice focuses more on </a:t>
            </a:r>
            <a:r>
              <a:rPr lang="en-GB" altLang="en-US" sz="2400" b="1" dirty="0">
                <a:solidFill>
                  <a:schemeClr val="tx1">
                    <a:lumMod val="85000"/>
                    <a:lumOff val="15000"/>
                  </a:schemeClr>
                </a:solidFill>
                <a:latin typeface="Arial" panose="020B0604020202020204" pitchFamily="34" charset="0"/>
                <a:cs typeface="Arial" panose="020B0604020202020204" pitchFamily="34" charset="0"/>
              </a:rPr>
              <a:t>critical evaluative approaches</a:t>
            </a:r>
            <a:r>
              <a:rPr lang="en-GB" altLang="en-US" sz="2400" dirty="0">
                <a:solidFill>
                  <a:schemeClr val="tx1">
                    <a:lumMod val="85000"/>
                    <a:lumOff val="15000"/>
                  </a:schemeClr>
                </a:solidFill>
                <a:latin typeface="Arial" panose="020B0604020202020204" pitchFamily="34" charset="0"/>
                <a:cs typeface="Arial" panose="020B0604020202020204" pitchFamily="34" charset="0"/>
              </a:rPr>
              <a:t> to practice, rather than just meeting deadlines, or uncritical dependence on methods and techniques.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0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792532" y="141205"/>
            <a:ext cx="4596245"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8207" y="2084207"/>
            <a:ext cx="5020292" cy="4541909"/>
          </a:xfrm>
        </p:spPr>
        <p:txBody>
          <a:bodyPr anchor="ctr">
            <a:normAutofit lnSpcReduction="10000"/>
          </a:bodyPr>
          <a:lstStyle/>
          <a:p>
            <a:r>
              <a:rPr lang="en-GB" sz="2000" dirty="0"/>
              <a:t>Using one of the models of participation consider a case you have been involved in where you feel you worked well in collaboration with individuals/families/carers (use another model if you have one you prefer)</a:t>
            </a:r>
          </a:p>
          <a:p>
            <a:r>
              <a:rPr lang="en-GB" sz="2000" dirty="0"/>
              <a:t>What stage of participation did you reach in this piece of work? </a:t>
            </a:r>
          </a:p>
          <a:p>
            <a:r>
              <a:rPr lang="en-GB" sz="2000" dirty="0"/>
              <a:t>What difference do you think your practice made to the individuals/families/carer’s experience?</a:t>
            </a:r>
          </a:p>
          <a:p>
            <a:r>
              <a:rPr lang="en-GB" sz="20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a:bodyPr>
          <a:lstStyle/>
          <a:p>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a:bodyPr>
          <a:lstStyle/>
          <a:p>
            <a:pPr>
              <a:lnSpc>
                <a:spcPct val="90000"/>
              </a:lnSpc>
              <a:defRPr/>
            </a:pPr>
            <a:r>
              <a:rPr lang="en-GB" sz="3500" dirty="0"/>
              <a:t>Social Services and Well-being (Wales) Act, 2014 </a:t>
            </a:r>
            <a:br>
              <a:rPr lang="en-GB" sz="3500" dirty="0"/>
            </a:br>
            <a:r>
              <a:rPr lang="en-GB" sz="3500" dirty="0"/>
              <a:t>The Active Offer - More than Just Words</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a:t>More than Just Words</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lnSpcReduction="10000"/>
          </a:bodyPr>
          <a:lstStyle/>
          <a:p>
            <a:pPr marL="109537" indent="0">
              <a:buNone/>
              <a:defRPr/>
            </a:pPr>
            <a:r>
              <a:rPr lang="en-GB" sz="1900" b="1" dirty="0"/>
              <a:t>More than just words - </a:t>
            </a:r>
            <a:r>
              <a:rPr lang="en-GB" sz="1900" b="1" dirty="0" err="1"/>
              <a:t>Gwenan</a:t>
            </a:r>
            <a:r>
              <a:rPr lang="en-GB" sz="1900" b="1" dirty="0"/>
              <a:t> </a:t>
            </a:r>
            <a:r>
              <a:rPr lang="en-GB" sz="1900" b="1" dirty="0" err="1"/>
              <a:t>Prysor</a:t>
            </a:r>
            <a:r>
              <a:rPr lang="en-GB" sz="1900" b="1" dirty="0"/>
              <a:t> </a:t>
            </a:r>
          </a:p>
          <a:p>
            <a:pPr marL="109537" indent="0">
              <a:buNone/>
              <a:defRPr/>
            </a:pPr>
            <a:r>
              <a:rPr lang="en-GB" sz="1900" b="1" dirty="0">
                <a:hlinkClick r:id="rId3"/>
              </a:rPr>
              <a:t>https://youtu.be/qS-9F_qqOXo</a:t>
            </a:r>
            <a:endParaRPr lang="en-GB" sz="1900" b="1" dirty="0"/>
          </a:p>
          <a:p>
            <a:pPr marL="109537" indent="0">
              <a:buNone/>
              <a:defRPr/>
            </a:pPr>
            <a:r>
              <a:rPr lang="en-GB" sz="1900" b="1" dirty="0"/>
              <a:t>More than just words - Hywel Jones</a:t>
            </a:r>
            <a:endParaRPr lang="en-GB" sz="1900" dirty="0"/>
          </a:p>
          <a:p>
            <a:pPr>
              <a:defRPr/>
            </a:pPr>
            <a:r>
              <a:rPr lang="en-GB" sz="1900" dirty="0">
                <a:hlinkClick r:id="rId4"/>
              </a:rPr>
              <a:t>https://youtu.be/YTzMZ4Hqo7Y</a:t>
            </a:r>
            <a:endParaRPr lang="en-GB" sz="1900" dirty="0"/>
          </a:p>
          <a:p>
            <a:pPr marL="109537" indent="0">
              <a:buNone/>
              <a:defRPr/>
            </a:pPr>
            <a:r>
              <a:rPr lang="en-GB" sz="1900" b="1" dirty="0"/>
              <a:t>More than just words - Wyn </a:t>
            </a:r>
            <a:r>
              <a:rPr lang="en-GB" sz="1900" b="1" dirty="0" err="1"/>
              <a:t>Gruffydd</a:t>
            </a:r>
            <a:endParaRPr lang="en-GB" sz="1900" dirty="0"/>
          </a:p>
          <a:p>
            <a:pPr>
              <a:defRPr/>
            </a:pPr>
            <a:r>
              <a:rPr lang="en-GB" sz="1900" dirty="0">
                <a:hlinkClick r:id="rId5"/>
              </a:rPr>
              <a:t>https://youtu.be/IOOs62dzOE4</a:t>
            </a:r>
            <a:endParaRPr lang="en-GB" sz="1900" dirty="0"/>
          </a:p>
          <a:p>
            <a:pPr marL="109537" indent="0">
              <a:buNone/>
              <a:defRPr/>
            </a:pPr>
            <a:r>
              <a:rPr lang="en-GB" sz="1900" b="1" dirty="0"/>
              <a:t>More than just words - Iola </a:t>
            </a:r>
            <a:r>
              <a:rPr lang="en-GB" sz="1900" b="1" dirty="0" err="1"/>
              <a:t>Gruffydd</a:t>
            </a:r>
            <a:endParaRPr lang="en-GB" sz="1900" dirty="0"/>
          </a:p>
          <a:p>
            <a:pPr>
              <a:defRPr/>
            </a:pPr>
            <a:r>
              <a:rPr lang="en-GB" sz="1900" dirty="0">
                <a:hlinkClick r:id="rId6"/>
              </a:rPr>
              <a:t>https://youtu.be/2iF41nNoM5M</a:t>
            </a:r>
            <a:endParaRPr lang="en-GB" sz="1900" dirty="0"/>
          </a:p>
          <a:p>
            <a:pPr marL="109537" indent="0">
              <a:buNone/>
              <a:defRPr/>
            </a:pPr>
            <a:r>
              <a:rPr lang="en-GB" sz="2400" dirty="0"/>
              <a:t>Please ensure you watch all of the video clips which can be accessed through Moodle.  The videos can help you think about your own experience and to reflect on why language should be an integral part of the assessment process and service provision.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92" r="13592" b="2"/>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a:t>Group discussion </a:t>
            </a:r>
            <a:endParaRPr lang="en-GB"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a:t>Exercise  3</a:t>
            </a:r>
            <a:endParaRPr lang="en-GB" sz="2600"/>
          </a:p>
          <a:p>
            <a:r>
              <a:rPr lang="en-GB" sz="2600"/>
              <a:t>Why should language needs be an integral part of the assessment process and service provision in Wales?</a:t>
            </a:r>
          </a:p>
          <a:p>
            <a:r>
              <a:rPr lang="en-GB" sz="2600"/>
              <a:t>What language needs do you need to consider in your work setting when working with individuals/carers? </a:t>
            </a:r>
          </a:p>
          <a:p>
            <a:r>
              <a:rPr lang="en-GB" sz="2600"/>
              <a:t>What can you do to ensure you are working to the principals of the Active Offer? </a:t>
            </a:r>
          </a:p>
          <a:p>
            <a:r>
              <a:rPr lang="en-GB" sz="2600"/>
              <a:t>What legislation/policy/procedure might you need to consider in relation to effective communication and language needs in your workplace?</a:t>
            </a:r>
          </a:p>
          <a:p>
            <a:endParaRPr lang="en-GB" sz="260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Dimensions of Working in Wales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83030" y="914401"/>
            <a:ext cx="6464762" cy="5108028"/>
          </a:xfrm>
        </p:spPr>
        <p:txBody>
          <a:bodyPr>
            <a:normAutofit lnSpcReduction="10000"/>
          </a:bodyPr>
          <a:lstStyle/>
          <a:p>
            <a:pPr marL="109537" indent="0">
              <a:buNone/>
            </a:pPr>
            <a:r>
              <a:rPr lang="en-GB" sz="2200" dirty="0">
                <a:latin typeface="Arial" panose="020B0604020202020204" pitchFamily="34" charset="0"/>
                <a:cs typeface="Arial" panose="020B0604020202020204" pitchFamily="34" charset="0"/>
              </a:rPr>
              <a:t>You may want to consider:</a:t>
            </a:r>
          </a:p>
          <a:p>
            <a:r>
              <a:rPr lang="en-GB" altLang="en-US" sz="2200" dirty="0">
                <a:latin typeface="Arial" panose="020B0604020202020204" pitchFamily="34" charset="0"/>
                <a:cs typeface="Arial" panose="020B0604020202020204" pitchFamily="34" charset="0"/>
              </a:rPr>
              <a:t>Industrial decline</a:t>
            </a:r>
          </a:p>
          <a:p>
            <a:r>
              <a:rPr lang="en-GB" altLang="en-US" sz="2200" dirty="0">
                <a:latin typeface="Arial" panose="020B0604020202020204" pitchFamily="34" charset="0"/>
                <a:cs typeface="Arial" panose="020B0604020202020204" pitchFamily="34" charset="0"/>
              </a:rPr>
              <a:t>Poverty</a:t>
            </a:r>
          </a:p>
          <a:p>
            <a:r>
              <a:rPr lang="en-GB" altLang="en-US" sz="2200" dirty="0">
                <a:latin typeface="Arial" panose="020B0604020202020204" pitchFamily="34" charset="0"/>
                <a:cs typeface="Arial" panose="020B0604020202020204" pitchFamily="34" charset="0"/>
              </a:rPr>
              <a:t>Unemployment</a:t>
            </a:r>
          </a:p>
          <a:p>
            <a:r>
              <a:rPr lang="en-GB" altLang="en-US" sz="2200" dirty="0">
                <a:latin typeface="Arial" panose="020B0604020202020204" pitchFamily="34" charset="0"/>
                <a:cs typeface="Arial" panose="020B0604020202020204" pitchFamily="34" charset="0"/>
              </a:rPr>
              <a:t>Poor housing</a:t>
            </a:r>
          </a:p>
          <a:p>
            <a:r>
              <a:rPr lang="en-GB" altLang="en-US" sz="2200" dirty="0">
                <a:latin typeface="Arial" panose="020B0604020202020204" pitchFamily="34" charset="0"/>
                <a:cs typeface="Arial" panose="020B0604020202020204" pitchFamily="34" charset="0"/>
              </a:rPr>
              <a:t>Geographical location </a:t>
            </a:r>
          </a:p>
          <a:p>
            <a:r>
              <a:rPr lang="en-GB" altLang="en-US" sz="2200" dirty="0">
                <a:latin typeface="Arial" panose="020B0604020202020204" pitchFamily="34" charset="0"/>
                <a:cs typeface="Arial" panose="020B0604020202020204" pitchFamily="34" charset="0"/>
              </a:rPr>
              <a:t>Religion </a:t>
            </a:r>
          </a:p>
          <a:p>
            <a:r>
              <a:rPr lang="en-GB" altLang="en-US" sz="2200" dirty="0">
                <a:latin typeface="Arial" panose="020B0604020202020204" pitchFamily="34" charset="0"/>
                <a:cs typeface="Arial" panose="020B0604020202020204" pitchFamily="34" charset="0"/>
              </a:rPr>
              <a:t>Area of deprivation</a:t>
            </a:r>
          </a:p>
          <a:p>
            <a:r>
              <a:rPr lang="en-GB" altLang="en-US" sz="2200" dirty="0">
                <a:latin typeface="Arial" panose="020B0604020202020204" pitchFamily="34" charset="0"/>
                <a:cs typeface="Arial" panose="020B0604020202020204" pitchFamily="34" charset="0"/>
              </a:rPr>
              <a:t>The role of women in the family and the workforce</a:t>
            </a:r>
          </a:p>
          <a:p>
            <a:r>
              <a:rPr lang="en-GB" altLang="en-US" sz="2200" dirty="0">
                <a:latin typeface="Arial" panose="020B0604020202020204" pitchFamily="34" charset="0"/>
                <a:cs typeface="Arial" panose="020B0604020202020204" pitchFamily="34" charset="0"/>
              </a:rPr>
              <a:t>Issues of gender and sexual orientation</a:t>
            </a:r>
          </a:p>
          <a:p>
            <a:r>
              <a:rPr lang="en-GB" altLang="en-US" sz="2200" dirty="0">
                <a:latin typeface="Arial" panose="020B0604020202020204" pitchFamily="34" charset="0"/>
                <a:cs typeface="Arial" panose="020B0604020202020204" pitchFamily="34" charset="0"/>
              </a:rPr>
              <a:t>Political framework/institutions/legislation</a:t>
            </a:r>
          </a:p>
          <a:p>
            <a:r>
              <a:rPr lang="en-GB" altLang="en-US" sz="22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637277" y="1455236"/>
            <a:ext cx="5389033" cy="4561072"/>
          </a:xfrm>
        </p:spPr>
        <p:txBody>
          <a:bodyPr>
            <a:normAutofit lnSpcReduction="10000"/>
          </a:bodyPr>
          <a:lstStyle/>
          <a:p>
            <a:pPr marL="109537" indent="0">
              <a:buNone/>
            </a:pPr>
            <a:r>
              <a:rPr lang="en-GB" sz="2200" b="1" dirty="0">
                <a:latin typeface="Arial" panose="020B0604020202020204" pitchFamily="34" charset="0"/>
                <a:cs typeface="Arial" panose="020B0604020202020204" pitchFamily="34" charset="0"/>
              </a:rPr>
              <a:t>Equality Issues</a:t>
            </a:r>
          </a:p>
          <a:p>
            <a:r>
              <a:rPr lang="en-GB" altLang="en-US" sz="2200" dirty="0">
                <a:latin typeface="Arial" panose="020B0604020202020204" pitchFamily="34" charset="0"/>
                <a:cs typeface="Arial" panose="020B0604020202020204" pitchFamily="34" charset="0"/>
              </a:rPr>
              <a:t>Equal access to information and services</a:t>
            </a:r>
          </a:p>
          <a:p>
            <a:r>
              <a:rPr lang="en-GB" altLang="en-US" sz="2200" dirty="0">
                <a:latin typeface="Arial" panose="020B0604020202020204" pitchFamily="34" charset="0"/>
                <a:cs typeface="Arial" panose="020B0604020202020204" pitchFamily="34" charset="0"/>
              </a:rPr>
              <a:t>Translation and interpreter services </a:t>
            </a:r>
          </a:p>
          <a:p>
            <a:r>
              <a:rPr lang="en-GB" altLang="en-US" sz="2200" dirty="0">
                <a:latin typeface="Arial" panose="020B0604020202020204" pitchFamily="34" charset="0"/>
                <a:cs typeface="Arial" panose="020B0604020202020204" pitchFamily="34" charset="0"/>
              </a:rPr>
              <a:t>Informed choice and informed consent</a:t>
            </a:r>
          </a:p>
          <a:p>
            <a:r>
              <a:rPr lang="en-GB" altLang="en-US" sz="2200" dirty="0">
                <a:latin typeface="Arial" panose="020B0604020202020204" pitchFamily="34" charset="0"/>
                <a:cs typeface="Arial" panose="020B0604020202020204" pitchFamily="34" charset="0"/>
              </a:rPr>
              <a:t>Limited resources </a:t>
            </a:r>
          </a:p>
          <a:p>
            <a:r>
              <a:rPr lang="en-GB" altLang="en-US" sz="2200" dirty="0">
                <a:latin typeface="Arial" panose="020B0604020202020204" pitchFamily="34" charset="0"/>
                <a:cs typeface="Arial" panose="020B0604020202020204" pitchFamily="34" charset="0"/>
              </a:rPr>
              <a:t>Public accountability</a:t>
            </a:r>
          </a:p>
          <a:p>
            <a:r>
              <a:rPr lang="en-GB" altLang="en-US" sz="2200" dirty="0">
                <a:latin typeface="Arial" panose="020B0604020202020204" pitchFamily="34" charset="0"/>
                <a:cs typeface="Arial" panose="020B0604020202020204" pitchFamily="34" charset="0"/>
              </a:rPr>
              <a:t>Social exclusion </a:t>
            </a:r>
          </a:p>
          <a:p>
            <a:r>
              <a:rPr lang="en-GB" altLang="en-US" sz="2200" dirty="0">
                <a:latin typeface="Arial" panose="020B0604020202020204" pitchFamily="34" charset="0"/>
                <a:cs typeface="Arial" panose="020B0604020202020204" pitchFamily="34" charset="0"/>
              </a:rPr>
              <a:t>Access to the cultural group  </a:t>
            </a:r>
          </a:p>
          <a:p>
            <a:r>
              <a:rPr lang="en-GB" altLang="en-US" sz="2200" dirty="0">
                <a:latin typeface="Arial" panose="020B0604020202020204" pitchFamily="34" charset="0"/>
                <a:cs typeface="Arial" panose="020B0604020202020204" pitchFamily="34" charset="0"/>
              </a:rPr>
              <a:t>Health inequalities.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265229" y="7394"/>
            <a:ext cx="1926771" cy="1612263"/>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a:latin typeface="Arial" panose="020B0604020202020204" pitchFamily="34" charset="0"/>
                <a:cs typeface="Arial" panose="020B0604020202020204" pitchFamily="34" charset="0"/>
              </a:rPr>
              <a:t>Additional Needs of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Ethnic Minority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 – Detailed Breakdown</a:t>
            </a:r>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569258" y="835864"/>
            <a:ext cx="11170024" cy="5578584"/>
          </a:xfrm>
        </p:spPr>
        <p:txBody>
          <a:bodyPr anchor="ctr">
            <a:normAutofit fontScale="9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sz="1800"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Assessment criteria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different circumstances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methods of communication to engage with</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understanding and needs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been understood</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sz="1800" dirty="0">
                <a:solidFill>
                  <a:schemeClr val="tx1">
                    <a:lumMod val="85000"/>
                    <a:lumOff val="15000"/>
                  </a:schemeClr>
                </a:solidFill>
                <a:effectLst/>
                <a:latin typeface="Arial" panose="020B0604020202020204" pitchFamily="34" charset="0"/>
                <a:cs typeface="Arial" panose="020B0604020202020204" pitchFamily="34" charset="0"/>
              </a:rPr>
              <a:t> </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1442226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26</a:t>
            </a:fld>
            <a:endParaRPr lang="en-GB" altLang="en-US" sz="10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lnSpcReduction="10000"/>
          </a:bodyPr>
          <a:lstStyle/>
          <a:p>
            <a:pPr marL="109537" indent="0">
              <a:buNone/>
              <a:defRPr/>
            </a:pPr>
            <a:r>
              <a:rPr lang="en-GB" sz="2400" dirty="0">
                <a:latin typeface="Arial" panose="020B0604020202020204" pitchFamily="34" charset="0"/>
                <a:cs typeface="Arial" panose="020B0604020202020204" pitchFamily="34" charset="0"/>
              </a:rPr>
              <a:t>Good communication is key to the development of effective collaborative relationships. Consider/reflect on the list below when writing up your critical reflection of your observation.  </a:t>
            </a:r>
          </a:p>
          <a:p>
            <a:pPr marL="109537" indent="0">
              <a:buNone/>
              <a:defRPr/>
            </a:pPr>
            <a:r>
              <a:rPr lang="en-GB" sz="2400" dirty="0">
                <a:latin typeface="Arial" panose="020B0604020202020204" pitchFamily="34" charset="0"/>
                <a:cs typeface="Arial" panose="020B0604020202020204" pitchFamily="34" charset="0"/>
              </a:rPr>
              <a:t>Communicate skills and methods include:</a:t>
            </a:r>
          </a:p>
          <a:p>
            <a:pPr eaLnBrk="1" hangingPunct="1">
              <a:defRPr/>
            </a:pPr>
            <a:r>
              <a:rPr lang="en-GB" sz="2400" b="1" dirty="0">
                <a:latin typeface="Arial" panose="020B0604020202020204" pitchFamily="34" charset="0"/>
                <a:cs typeface="Arial" panose="020B0604020202020204" pitchFamily="34" charset="0"/>
              </a:rPr>
              <a:t>Verbal </a:t>
            </a:r>
            <a:r>
              <a:rPr lang="en-GB" sz="2400" dirty="0">
                <a:latin typeface="Arial" panose="020B0604020202020204" pitchFamily="34" charset="0"/>
                <a:cs typeface="Arial" panose="020B0604020202020204" pitchFamily="34" charset="0"/>
              </a:rPr>
              <a:t>(spoken and written)</a:t>
            </a:r>
          </a:p>
          <a:p>
            <a:pPr eaLnBrk="1" hangingPunct="1">
              <a:defRPr/>
            </a:pPr>
            <a:r>
              <a:rPr lang="en-GB" sz="2400" b="1" dirty="0">
                <a:latin typeface="Arial" panose="020B0604020202020204" pitchFamily="34" charset="0"/>
                <a:cs typeface="Arial" panose="020B0604020202020204" pitchFamily="34" charset="0"/>
              </a:rPr>
              <a:t>Non-verbal </a:t>
            </a:r>
            <a:r>
              <a:rPr lang="en-GB" sz="2400" dirty="0">
                <a:latin typeface="Arial" panose="020B0604020202020204" pitchFamily="34" charset="0"/>
                <a:cs typeface="Arial" panose="020B0604020202020204" pitchFamily="34" charset="0"/>
              </a:rPr>
              <a:t>(body language, facial expression)</a:t>
            </a:r>
          </a:p>
          <a:p>
            <a:pPr eaLnBrk="1" hangingPunct="1">
              <a:defRPr/>
            </a:pPr>
            <a:r>
              <a:rPr lang="en-GB" sz="2400" b="1" dirty="0">
                <a:latin typeface="Arial" panose="020B0604020202020204" pitchFamily="34" charset="0"/>
                <a:cs typeface="Arial" panose="020B0604020202020204" pitchFamily="34" charset="0"/>
              </a:rPr>
              <a:t>Symbolic </a:t>
            </a:r>
            <a:r>
              <a:rPr lang="en-GB" sz="2400" dirty="0">
                <a:latin typeface="Arial" panose="020B0604020202020204" pitchFamily="34" charset="0"/>
                <a:cs typeface="Arial" panose="020B0604020202020204" pitchFamily="34" charset="0"/>
              </a:rPr>
              <a:t>(meanings behind actions, e.g. being late) wearing of religious symbols, looking at watch, etc.)</a:t>
            </a:r>
          </a:p>
          <a:p>
            <a:pPr eaLnBrk="1" hangingPunct="1">
              <a:defRPr/>
            </a:pPr>
            <a:r>
              <a:rPr lang="en-GB" sz="2400" b="1" dirty="0">
                <a:latin typeface="Arial" panose="020B0604020202020204" pitchFamily="34" charset="0"/>
                <a:cs typeface="Arial" panose="020B0604020202020204" pitchFamily="34" charset="0"/>
              </a:rPr>
              <a:t>Proximity</a:t>
            </a:r>
            <a:r>
              <a:rPr lang="en-GB" sz="2400" dirty="0">
                <a:latin typeface="Arial" panose="020B0604020202020204" pitchFamily="34" charset="0"/>
                <a:cs typeface="Arial" panose="020B0604020202020204" pitchFamily="34" charset="0"/>
              </a:rPr>
              <a:t> (personal space)</a:t>
            </a:r>
          </a:p>
          <a:p>
            <a:pPr eaLnBrk="1" hangingPunct="1">
              <a:defRPr/>
            </a:pPr>
            <a:r>
              <a:rPr lang="en-GB" sz="2400" b="1" dirty="0">
                <a:latin typeface="Arial" panose="020B0604020202020204" pitchFamily="34" charset="0"/>
                <a:cs typeface="Arial" panose="020B0604020202020204" pitchFamily="34" charset="0"/>
              </a:rPr>
              <a:t>Positions</a:t>
            </a:r>
            <a:r>
              <a:rPr lang="en-GB" sz="2400" dirty="0">
                <a:latin typeface="Arial" panose="020B0604020202020204" pitchFamily="34" charset="0"/>
                <a:cs typeface="Arial" panose="020B0604020202020204" pitchFamily="34" charset="0"/>
              </a:rPr>
              <a:t> (sitting vs standing, sitting next to someone, sitting opposite, etc.)</a:t>
            </a:r>
          </a:p>
          <a:p>
            <a:pPr>
              <a:defRPr/>
            </a:pPr>
            <a:r>
              <a:rPr lang="en-GB" sz="2400" b="1" dirty="0">
                <a:latin typeface="Arial" panose="020B0604020202020204" pitchFamily="34" charset="0"/>
                <a:cs typeface="Arial" panose="020B0604020202020204" pitchFamily="34" charset="0"/>
              </a:rPr>
              <a:t>Types of questions </a:t>
            </a:r>
            <a:r>
              <a:rPr lang="en-GB" sz="2400" dirty="0">
                <a:latin typeface="Arial" panose="020B0604020202020204" pitchFamily="34" charset="0"/>
                <a:cs typeface="Arial" panose="020B0604020202020204" pitchFamily="34" charset="0"/>
              </a:rPr>
              <a:t>invite certain answers, e.g. closed vs open</a:t>
            </a:r>
          </a:p>
          <a:p>
            <a:pPr>
              <a:defRPr/>
            </a:pPr>
            <a:r>
              <a:rPr lang="en-GB" sz="2400" b="1" dirty="0">
                <a:latin typeface="Arial" panose="020B0604020202020204" pitchFamily="34" charset="0"/>
                <a:cs typeface="Arial" panose="020B0604020202020204" pitchFamily="34" charset="0"/>
              </a:rPr>
              <a:t>Compare quality of information </a:t>
            </a:r>
            <a:r>
              <a:rPr lang="en-GB" sz="24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1600" dirty="0">
              <a:latin typeface="Arial" charset="0"/>
              <a:cs typeface="Arial" charset="0"/>
            </a:endParaRPr>
          </a:p>
          <a:p>
            <a:pPr>
              <a:defRPr/>
            </a:pPr>
            <a:endParaRPr lang="en-GB" sz="1600" dirty="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a:pPr>
                <a:spcAft>
                  <a:spcPts val="600"/>
                </a:spcAft>
              </a:pPr>
              <a:t>27</a:t>
            </a:fld>
            <a:endParaRPr lang="en-GB" altLang="en-US" sz="1000" dirty="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28</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no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a:t>
            </a:r>
          </a:p>
          <a:p>
            <a:r>
              <a:rPr lang="en-GB" sz="2400" dirty="0">
                <a:latin typeface="Arial" panose="020B0604020202020204" pitchFamily="34" charset="0"/>
                <a:cs typeface="Arial" panose="020B0604020202020204" pitchFamily="34" charset="0"/>
              </a:rPr>
              <a:t>Discuss relevant values and ethics (including the role of the Code of Professional Practice) and/or any other guidance relevant to the situation. </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29</a:t>
            </a:fld>
            <a:endParaRPr lang="en-GB"/>
          </a:p>
        </p:txBody>
      </p:sp>
    </p:spTree>
    <p:extLst>
      <p:ext uri="{BB962C8B-B14F-4D97-AF65-F5344CB8AC3E}">
        <p14:creationId xmlns:p14="http://schemas.microsoft.com/office/powerpoint/2010/main" val="20754287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445989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marL="0" indent="0">
              <a:buNone/>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Videos about how unpaid carers really feel giving the individuals perspective, these may help when considering communication techniques</a:t>
            </a:r>
            <a:r>
              <a:rPr lang="en-GB" sz="2000" dirty="0">
                <a:latin typeface="Arial" panose="020B0604020202020204" pitchFamily="34" charset="0"/>
                <a:cs typeface="Arial" panose="020B0604020202020204" pitchFamily="34" charset="0"/>
              </a:rPr>
              <a:t>. </a:t>
            </a:r>
          </a:p>
          <a:p>
            <a:pPr>
              <a:defRPr/>
            </a:pPr>
            <a:r>
              <a:rPr lang="en-GB" sz="2000" b="0" i="0" dirty="0">
                <a:effectLst/>
                <a:latin typeface="Helvetica" pitchFamily="2" charset="0"/>
                <a:hlinkClick r:id="rId3" tooltip="https://www.youtube.com/watch?v=3OOJeAJbPlQ"/>
              </a:rPr>
              <a:t>https://www.youtube.com/watch?v=3OOJeAJbPlQ</a:t>
            </a:r>
            <a:br>
              <a:rPr lang="en-GB" sz="2000" dirty="0"/>
            </a:br>
            <a:r>
              <a:rPr lang="en-GB" sz="2000" b="0" i="0" dirty="0">
                <a:effectLst/>
                <a:latin typeface="Helvetica" pitchFamily="2" charset="0"/>
                <a:hlinkClick r:id="rId4" tooltip="https://www.youtube.com/watch?v=6KN3PJjxhCQ"/>
              </a:rPr>
              <a:t>https://www.youtube.com/watch?v=6KN3PJjxhCQ</a:t>
            </a:r>
            <a:br>
              <a:rPr lang="en-GB" sz="2000" dirty="0"/>
            </a:br>
            <a:r>
              <a:rPr lang="en-GB" sz="2000" b="0" i="0" dirty="0">
                <a:effectLst/>
                <a:latin typeface="Helvetica" pitchFamily="2" charset="0"/>
                <a:hlinkClick r:id="rId5" tooltip="https://www.youtube.com/watch?v=BjrMgGZifG8"/>
              </a:rPr>
              <a:t>https://www.youtube.com/watch?v=BjrMgGZifG8</a:t>
            </a:r>
            <a:br>
              <a:rPr lang="en-GB" sz="2000" dirty="0"/>
            </a:br>
            <a:r>
              <a:rPr lang="en-GB" sz="2000" b="0" i="0" dirty="0">
                <a:effectLst/>
                <a:latin typeface="Helvetica" pitchFamily="2" charset="0"/>
                <a:hlinkClick r:id="rId6" tooltip="https://www.youtube.com/watch?v=gHQ6hQ3SQUM"/>
              </a:rPr>
              <a:t>https://www.youtube.com/watch?v=gHQ6hQ3SQUM</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983" name="Rectangle 8398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a:xfrm>
            <a:off x="838200" y="557188"/>
            <a:ext cx="10515600" cy="1133499"/>
          </a:xfrm>
        </p:spPr>
        <p:txBody>
          <a:bodyPr vert="horz" lIns="91440" tIns="45720" rIns="91440" bIns="45720" rtlCol="0" anchor="ctr">
            <a:normAutofit/>
          </a:bodyPr>
          <a:lstStyle/>
          <a:p>
            <a:pPr algn="ctr">
              <a:defRPr/>
            </a:pPr>
            <a:r>
              <a:rPr lang="en-US" sz="5200" kern="1200">
                <a:solidFill>
                  <a:schemeClr val="tx1"/>
                </a:solidFill>
                <a:latin typeface="+mj-lt"/>
                <a:ea typeface="+mj-ea"/>
                <a:cs typeface="+mj-cs"/>
              </a:rPr>
              <a:t>Non-verbal communication</a:t>
            </a:r>
          </a:p>
        </p:txBody>
      </p:sp>
      <p:sp>
        <p:nvSpPr>
          <p:cNvPr id="8" name="Content Placeholder 7">
            <a:extLst>
              <a:ext uri="{FF2B5EF4-FFF2-40B4-BE49-F238E27FC236}">
                <a16:creationId xmlns:a16="http://schemas.microsoft.com/office/drawing/2014/main" id="{1D7F0C76-78CC-4476-ACF0-7B21399ED2E4}"/>
              </a:ext>
            </a:extLst>
          </p:cNvPr>
          <p:cNvSpPr>
            <a:spLocks/>
          </p:cNvSpPr>
          <p:nvPr/>
        </p:nvSpPr>
        <p:spPr>
          <a:xfrm>
            <a:off x="6522720" y="1444295"/>
            <a:ext cx="5059681" cy="4758385"/>
          </a:xfrm>
          <a:prstGeom prst="rect">
            <a:avLst/>
          </a:prstGeom>
        </p:spPr>
        <p:txBody>
          <a:bodyPr>
            <a:normAutofit/>
          </a:bodyPr>
          <a:lstStyle/>
          <a:p>
            <a:endParaRPr lang="en-GB" dirty="0"/>
          </a:p>
        </p:txBody>
      </p:sp>
      <p:sp>
        <p:nvSpPr>
          <p:cNvPr id="3" name="Content Placeholder 2">
            <a:extLst>
              <a:ext uri="{FF2B5EF4-FFF2-40B4-BE49-F238E27FC236}">
                <a16:creationId xmlns:a16="http://schemas.microsoft.com/office/drawing/2014/main" id="{947395E5-1503-4BE6-B769-86DE771F6E0B}"/>
              </a:ext>
            </a:extLst>
          </p:cNvPr>
          <p:cNvSpPr>
            <a:spLocks/>
          </p:cNvSpPr>
          <p:nvPr/>
        </p:nvSpPr>
        <p:spPr>
          <a:xfrm>
            <a:off x="838200" y="1690687"/>
            <a:ext cx="5197609" cy="4490657"/>
          </a:xfrm>
          <a:prstGeom prst="rect">
            <a:avLst/>
          </a:prstGeom>
        </p:spPr>
        <p:txBody>
          <a:bodyPr>
            <a:normAutofit lnSpcReduction="10000"/>
          </a:bodyPr>
          <a:lstStyle/>
          <a:p>
            <a:pPr defTabSz="749808">
              <a:spcAft>
                <a:spcPts val="600"/>
              </a:spcAft>
              <a:defRPr/>
            </a:pPr>
            <a:r>
              <a:rPr lang="en-GB" sz="2400" kern="1200" dirty="0">
                <a:solidFill>
                  <a:schemeClr val="tx1"/>
                </a:solidFill>
                <a:latin typeface="Arial" panose="020B0604020202020204" pitchFamily="34" charset="0"/>
                <a:ea typeface="+mn-ea"/>
                <a:cs typeface="Arial" panose="020B0604020202020204" pitchFamily="34" charset="0"/>
              </a:rPr>
              <a:t>Most communication is non-verbal</a:t>
            </a:r>
          </a:p>
          <a:p>
            <a:pPr defTabSz="749808">
              <a:spcAft>
                <a:spcPts val="600"/>
              </a:spcAft>
              <a:defRPr/>
            </a:pPr>
            <a:r>
              <a:rPr lang="en-GB" sz="2400" kern="1200" dirty="0">
                <a:solidFill>
                  <a:schemeClr val="tx1"/>
                </a:solidFill>
                <a:latin typeface="Arial" panose="020B0604020202020204" pitchFamily="34" charset="0"/>
                <a:ea typeface="+mn-ea"/>
                <a:cs typeface="Arial" panose="020B0604020202020204" pitchFamily="34" charset="0"/>
              </a:rPr>
              <a:t>We therefore need a heightened level of self-awareness</a:t>
            </a:r>
          </a:p>
          <a:p>
            <a:pPr defTabSz="749808">
              <a:spcAft>
                <a:spcPts val="600"/>
              </a:spcAft>
              <a:defRPr/>
            </a:pPr>
            <a:r>
              <a:rPr lang="en-GB" sz="2400" kern="1200" dirty="0">
                <a:solidFill>
                  <a:schemeClr val="tx1"/>
                </a:solidFill>
                <a:latin typeface="Arial" panose="020B0604020202020204" pitchFamily="34" charset="0"/>
                <a:ea typeface="+mn-ea"/>
                <a:cs typeface="Arial" panose="020B0604020202020204" pitchFamily="34" charset="0"/>
              </a:rPr>
              <a:t>The degree of acceptable eye contact varies between cultures as do other methods of communication</a:t>
            </a:r>
          </a:p>
          <a:p>
            <a:pPr defTabSz="749808">
              <a:spcAft>
                <a:spcPts val="600"/>
              </a:spcAft>
              <a:defRPr/>
            </a:pPr>
            <a:r>
              <a:rPr lang="en-GB" sz="2400" kern="1200" dirty="0">
                <a:solidFill>
                  <a:schemeClr val="tx1"/>
                </a:solidFill>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a:t>
            </a:r>
          </a:p>
          <a:p>
            <a:pPr defTabSz="749808">
              <a:spcAft>
                <a:spcPts val="600"/>
              </a:spcAft>
              <a:defRPr/>
            </a:pPr>
            <a:r>
              <a:rPr lang="en-GB" sz="1804" kern="1200" dirty="0">
                <a:solidFill>
                  <a:schemeClr val="tx1"/>
                </a:solidFill>
                <a:latin typeface="Arial" panose="020B0604020202020204" pitchFamily="34" charset="0"/>
                <a:ea typeface="+mn-ea"/>
                <a:cs typeface="Arial" panose="020B0604020202020204" pitchFamily="34" charset="0"/>
              </a:rPr>
              <a:t>(Hall, 2006) </a:t>
            </a:r>
          </a:p>
          <a:p>
            <a:pPr marL="109537" indent="0">
              <a:spcAft>
                <a:spcPts val="600"/>
              </a:spcAft>
              <a:buNone/>
              <a:defRPr/>
            </a:pPr>
            <a:endParaRPr lang="en-GB" sz="1400" dirty="0">
              <a:latin typeface="Arial" panose="020B0604020202020204" pitchFamily="34" charset="0"/>
              <a:cs typeface="Arial" panose="020B0604020202020204" pitchFamily="34" charset="0"/>
            </a:endParaRPr>
          </a:p>
        </p:txBody>
      </p:sp>
      <p:sp>
        <p:nvSpPr>
          <p:cNvPr id="83972" name="Slide Number Placeholder 6">
            <a:extLst>
              <a:ext uri="{FF2B5EF4-FFF2-40B4-BE49-F238E27FC236}">
                <a16:creationId xmlns:a16="http://schemas.microsoft.com/office/drawing/2014/main" id="{DA64CCFF-4B69-4891-935B-8D5E0D949579}"/>
              </a:ext>
            </a:extLst>
          </p:cNvPr>
          <p:cNvSpPr>
            <a:spLocks/>
          </p:cNvSpPr>
          <p:nvPr/>
        </p:nvSpPr>
        <p:spPr bwMode="auto">
          <a:xfrm>
            <a:off x="8109863" y="5767581"/>
            <a:ext cx="2262604" cy="3011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749808">
              <a:spcAft>
                <a:spcPts val="600"/>
              </a:spcAft>
            </a:pPr>
            <a:fld id="{E923E9C7-FC6E-4CE7-AA57-148A50D8147F}" type="slidenum">
              <a:rPr lang="en-GB" altLang="en-US" sz="1476" kern="1200">
                <a:solidFill>
                  <a:schemeClr val="tx1"/>
                </a:solidFill>
                <a:latin typeface="Arial" panose="020B0604020202020204" pitchFamily="34" charset="0"/>
                <a:ea typeface="+mn-ea"/>
                <a:cs typeface="Arial" panose="020B0604020202020204" pitchFamily="34" charset="0"/>
              </a:rPr>
              <a:pPr defTabSz="749808">
                <a:spcAft>
                  <a:spcPts val="600"/>
                </a:spcAft>
              </a:pPr>
              <a:t>32</a:t>
            </a:fld>
            <a:endParaRPr lang="en-GB" altLang="en-US"/>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417" y="1879682"/>
            <a:ext cx="4028436" cy="3698903"/>
          </a:xfrm>
          <a:prstGeom prst="rect">
            <a:avLst/>
          </a:prstGeom>
        </p:spPr>
      </p:pic>
      <p:sp>
        <p:nvSpPr>
          <p:cNvPr id="4" name="Footer Placeholder 3">
            <a:extLst>
              <a:ext uri="{FF2B5EF4-FFF2-40B4-BE49-F238E27FC236}">
                <a16:creationId xmlns:a16="http://schemas.microsoft.com/office/drawing/2014/main" id="{2C372758-5D8B-81E1-1232-770531579707}"/>
              </a:ext>
            </a:extLst>
          </p:cNvPr>
          <p:cNvSpPr>
            <a:spLocks/>
          </p:cNvSpPr>
          <p:nvPr/>
        </p:nvSpPr>
        <p:spPr>
          <a:xfrm>
            <a:off x="4338856" y="5767581"/>
            <a:ext cx="3393906" cy="301157"/>
          </a:xfrm>
          <a:prstGeom prst="rect">
            <a:avLst/>
          </a:prstGeom>
        </p:spPr>
        <p:txBody>
          <a:bodyPr/>
          <a:lstStyle/>
          <a:p>
            <a:pPr defTabSz="749808">
              <a:spcAft>
                <a:spcPts val="600"/>
              </a:spcAft>
            </a:pPr>
            <a:r>
              <a:rPr lang="en-GB" sz="1476" kern="1200">
                <a:solidFill>
                  <a:schemeClr val="tx1"/>
                </a:solidFill>
                <a:latin typeface="+mn-lt"/>
                <a:ea typeface="+mn-ea"/>
                <a:cs typeface="+mn-cs"/>
              </a:rPr>
              <a:t>PORTH AGORED - Consolidation of Social Work Practice Programme</a:t>
            </a:r>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25" name="Rectangle 860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325563"/>
          </a:xfrm>
        </p:spPr>
        <p:txBody>
          <a:bodyPr>
            <a:normAutofit/>
          </a:bodyPr>
          <a:lstStyle/>
          <a:p>
            <a:pPr>
              <a:defRPr/>
            </a:pPr>
            <a:r>
              <a:rPr lang="en-GB" sz="5400">
                <a:latin typeface="Arial" panose="020B0604020202020204" pitchFamily="34" charset="0"/>
                <a:cs typeface="Arial" panose="020B0604020202020204" pitchFamily="34" charset="0"/>
              </a:rPr>
              <a:t>Differing Needs</a:t>
            </a:r>
          </a:p>
        </p:txBody>
      </p:sp>
      <p:sp>
        <p:nvSpPr>
          <p:cNvPr id="860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929384"/>
            <a:ext cx="10515600" cy="4251960"/>
          </a:xfrm>
        </p:spPr>
        <p:txBody>
          <a:bodyPr>
            <a:normAutofit/>
          </a:bodyPr>
          <a:lstStyle/>
          <a:p>
            <a:pPr>
              <a:defRPr/>
            </a:pPr>
            <a:r>
              <a:rPr lang="en-GB" sz="2400"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health issues)</a:t>
            </a:r>
          </a:p>
          <a:p>
            <a:pPr>
              <a:defRPr/>
            </a:pPr>
            <a:r>
              <a:rPr lang="en-GB" sz="24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2400"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sz="2400" dirty="0">
                <a:latin typeface="Arial" panose="020B0604020202020204" pitchFamily="34" charset="0"/>
                <a:cs typeface="Arial" panose="020B0604020202020204" pitchFamily="34" charset="0"/>
              </a:rPr>
              <a:t>People with autism can find face-to-face contact disturbing and recognition of emotion difficult. </a:t>
            </a:r>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mtClean="0"/>
              <a:pPr>
                <a:spcAft>
                  <a:spcPts val="600"/>
                </a:spcAft>
              </a:pPr>
              <a:t>33</a:t>
            </a:fld>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000" dirty="0"/>
              <a:t>Gast and Patmore (2012) discuss shared meanings within communities</a:t>
            </a:r>
          </a:p>
          <a:p>
            <a:pPr marL="109537" indent="0">
              <a:lnSpc>
                <a:spcPct val="90000"/>
              </a:lnSpc>
              <a:buNone/>
              <a:defRPr/>
            </a:pPr>
            <a:r>
              <a:rPr lang="en-GB" altLang="en-US" sz="2000" dirty="0"/>
              <a:t>In terms of ‘in-groups’ and ‘out-groups’ which can be linked to language spoken:</a:t>
            </a:r>
          </a:p>
          <a:p>
            <a:pPr eaLnBrk="1" hangingPunct="1">
              <a:lnSpc>
                <a:spcPct val="90000"/>
              </a:lnSpc>
              <a:defRPr/>
            </a:pPr>
            <a:r>
              <a:rPr lang="en-GB" altLang="en-US" sz="2000" dirty="0"/>
              <a:t>Common languages help to develop cultures</a:t>
            </a:r>
          </a:p>
          <a:p>
            <a:pPr eaLnBrk="1" hangingPunct="1">
              <a:lnSpc>
                <a:spcPct val="90000"/>
              </a:lnSpc>
              <a:defRPr/>
            </a:pPr>
            <a:r>
              <a:rPr lang="en-GB" altLang="en-US" sz="2000" dirty="0"/>
              <a:t>Social workers’ own culture and communication style can impact on services provided</a:t>
            </a:r>
          </a:p>
          <a:p>
            <a:pPr eaLnBrk="1" hangingPunct="1">
              <a:lnSpc>
                <a:spcPct val="90000"/>
              </a:lnSpc>
              <a:defRPr/>
            </a:pPr>
            <a:r>
              <a:rPr lang="en-GB" altLang="en-US" sz="2000" dirty="0"/>
              <a:t>Language of work setting can create barriers e.g. communication shorthand – how messages are relayed and received etc.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193368" y="1211509"/>
            <a:ext cx="5497937" cy="4163767"/>
          </a:xfrm>
        </p:spPr>
        <p:txBody>
          <a:bodyPr>
            <a:normAutofit fontScale="92500" lnSpcReduction="10000"/>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34</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981200" y="274638"/>
            <a:ext cx="8229600" cy="1354162"/>
          </a:xfrm>
        </p:spPr>
        <p:txBody>
          <a:bodyPr>
            <a:normAutofit fontScale="90000"/>
          </a:bodyPr>
          <a:lstStyle/>
          <a:p>
            <a:pPr algn="ct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577932" y="1628776"/>
            <a:ext cx="11036136" cy="4378325"/>
          </a:xfrm>
        </p:spPr>
        <p:txBody>
          <a:bodyPr/>
          <a:lstStyle/>
          <a:p>
            <a:pPr eaLnBrk="1" hangingPunct="1">
              <a:spcBef>
                <a:spcPct val="0"/>
              </a:spcBef>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dirty="0">
                <a:latin typeface="Arial" panose="020B0604020202020204" pitchFamily="34" charset="0"/>
              </a:rPr>
              <a:t> </a:t>
            </a:r>
          </a:p>
          <a:p>
            <a:pPr eaLnBrk="1" hangingPunct="1">
              <a:spcBef>
                <a:spcPct val="0"/>
              </a:spcBef>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000" i="1" dirty="0">
                <a:latin typeface="Arial" panose="020B0604020202020204" pitchFamily="34" charset="0"/>
              </a:rPr>
              <a:t>   </a:t>
            </a:r>
            <a:endParaRPr lang="en-GB" altLang="en-US" dirty="0"/>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847C31-95EC-448A-9AFF-C69B69F85048}" type="slidenum">
              <a:rPr lang="en-GB" altLang="en-US" smtClean="0"/>
              <a:pPr/>
              <a:t>35</a:t>
            </a:fld>
            <a:endParaRPr lang="en-GB" altLang="en-US"/>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73600" y="4507603"/>
            <a:ext cx="3556000" cy="2350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36</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600" dirty="0">
              <a:latin typeface="+mj-lt"/>
            </a:endParaRPr>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37</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4694682"/>
          </a:xfrm>
        </p:spPr>
        <p:txBody>
          <a:bodyPr>
            <a:normAutofit lnSpcReduction="10000"/>
          </a:bodyPr>
          <a:lstStyle/>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38</a:t>
            </a:fld>
            <a:endParaRPr lang="en-GB"/>
          </a:p>
        </p:txBody>
      </p:sp>
    </p:spTree>
    <p:extLst>
      <p:ext uri="{BB962C8B-B14F-4D97-AF65-F5344CB8AC3E}">
        <p14:creationId xmlns:p14="http://schemas.microsoft.com/office/powerpoint/2010/main" val="29503087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39</a:t>
            </a:fld>
            <a:endParaRPr lang="en-GB"/>
          </a:p>
        </p:txBody>
      </p:sp>
    </p:spTree>
    <p:extLst>
      <p:ext uri="{BB962C8B-B14F-4D97-AF65-F5344CB8AC3E}">
        <p14:creationId xmlns:p14="http://schemas.microsoft.com/office/powerpoint/2010/main" val="7224792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r>
              <a:rPr lang="en-GB" dirty="0"/>
              <a:t>You need to effectively critically reflect on the conversation considering the challenges. For instance, how did you compensat</a:t>
            </a:r>
            <a:r>
              <a:rPr lang="en-GB" i="1" dirty="0"/>
              <a:t>e</a:t>
            </a:r>
            <a:r>
              <a:rPr lang="en-GB" dirty="0"/>
              <a:t> for lack of non-verbal cues e.g., using a solution</a:t>
            </a:r>
            <a:r>
              <a:rPr lang="en-GB" i="1" dirty="0"/>
              <a:t>s</a:t>
            </a:r>
            <a:r>
              <a:rPr lang="en-GB" dirty="0"/>
              <a:t> focused approach?</a:t>
            </a:r>
            <a:endParaRPr lang="en-US" dirty="0"/>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40</a:t>
            </a:fld>
            <a:endParaRPr lang="en-GB"/>
          </a:p>
        </p:txBody>
      </p:sp>
    </p:spTree>
    <p:extLst>
      <p:ext uri="{BB962C8B-B14F-4D97-AF65-F5344CB8AC3E}">
        <p14:creationId xmlns:p14="http://schemas.microsoft.com/office/powerpoint/2010/main" val="23146470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en-US" sz="5400" dirty="0"/>
              <a:t>Summary</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669036" y="1855280"/>
            <a:ext cx="11043352" cy="4582730"/>
          </a:xfrm>
        </p:spPr>
        <p:txBody>
          <a:bodyPr>
            <a:noAutofit/>
          </a:bodyPr>
          <a:lstStyle/>
          <a:p>
            <a:r>
              <a:rPr lang="en-US" sz="2200" dirty="0"/>
              <a:t>Do the observation as soon as possible</a:t>
            </a:r>
          </a:p>
          <a:p>
            <a:r>
              <a:rPr lang="en-US" sz="2200" dirty="0"/>
              <a:t>Get permission from the individual before hand and at the time of </a:t>
            </a:r>
            <a:r>
              <a:rPr lang="en-US" sz="2200"/>
              <a:t>the meeting</a:t>
            </a:r>
            <a:endParaRPr lang="en-US" sz="2200" dirty="0"/>
          </a:p>
          <a:p>
            <a:r>
              <a:rPr lang="en-US" sz="2200" dirty="0"/>
              <a:t>Consider the SCW learning outcomes for this task and how you will meet them</a:t>
            </a:r>
          </a:p>
          <a:p>
            <a:r>
              <a:rPr lang="en-US" sz="2200" dirty="0"/>
              <a:t>Give the detail in the context section ensuring you cover objectives, culture, ethnicity, language needs and how you gained permission</a:t>
            </a:r>
          </a:p>
          <a:p>
            <a:r>
              <a:rPr lang="en-US" sz="2200" dirty="0"/>
              <a:t>Use </a:t>
            </a:r>
            <a:r>
              <a:rPr lang="en-US" sz="2200" b="1" dirty="0"/>
              <a:t>critical reflection </a:t>
            </a:r>
            <a:r>
              <a:rPr lang="en-US" sz="2200" dirty="0"/>
              <a:t>to cover the main themes in the body of the work. This should include reflecting on; communication methods, collaboration, taking a person-centered approach, values and ethic (including the Code of Professional Practice) and the “active offer”.</a:t>
            </a:r>
          </a:p>
          <a:p>
            <a:r>
              <a:rPr lang="en-US" sz="2200" dirty="0"/>
              <a:t>Make sure you answer the question fully and provide references </a:t>
            </a:r>
          </a:p>
          <a:p>
            <a:r>
              <a:rPr lang="en-US" sz="2200" dirty="0"/>
              <a:t>Ensure you discuss that the observer would like to get feedback after the observation from the individual and include this feedback it in your final submission.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18156721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42</a:t>
            </a:fld>
            <a:endParaRPr lang="en-GB" sz="1000"/>
          </a:p>
        </p:txBody>
      </p:sp>
    </p:spTree>
    <p:extLst>
      <p:ext uri="{BB962C8B-B14F-4D97-AF65-F5344CB8AC3E}">
        <p14:creationId xmlns:p14="http://schemas.microsoft.com/office/powerpoint/2010/main" val="20152887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43</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4114</TotalTime>
  <Words>4996</Words>
  <Application>Microsoft Macintosh PowerPoint</Application>
  <PresentationFormat>Widescreen</PresentationFormat>
  <Paragraphs>467</Paragraphs>
  <Slides>43</Slides>
  <Notes>40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Question - Task 2</vt:lpstr>
      <vt:lpstr>Permission/Consent</vt:lpstr>
      <vt:lpstr>SCW Learning Outcomes  Task 2 - Observation and feedback</vt:lpstr>
      <vt:lpstr>Learning Outcome 1- Task 2   </vt:lpstr>
      <vt:lpstr>Collaboration/Co-production</vt:lpstr>
      <vt:lpstr>Definition of Collaboration, Co-production and Partnership</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2 -Observation  </vt:lpstr>
      <vt:lpstr>Percentage of people ages 3 years or older able to speak Welsh, by LSOA, 2021 </vt:lpstr>
      <vt:lpstr>Social Services and Well-being (Wales) Act, 2014  The Active Offer - More than Just Words</vt:lpstr>
      <vt:lpstr>More than Just Words</vt:lpstr>
      <vt:lpstr>Group discussion </vt:lpstr>
      <vt:lpstr>Welsh Language (Wales) Measure, 2011</vt:lpstr>
      <vt:lpstr> Dimensions of Working in Wales </vt:lpstr>
      <vt:lpstr>Additional Needs of  Ethnic Minority Groups in Wales</vt:lpstr>
      <vt:lpstr>Learning Outcome 2 – Detailed Breakdown  </vt:lpstr>
      <vt:lpstr>Effective Communication</vt:lpstr>
      <vt:lpstr>Effective Communication</vt:lpstr>
      <vt:lpstr>Obstacles to Communication</vt:lpstr>
      <vt:lpstr>Exercise 4 – Observation of Practice</vt:lpstr>
      <vt:lpstr>The SHARE reflective model  (Maclean, Finch and Tedam, 2018) </vt:lpstr>
      <vt:lpstr>First and Second Order Skills</vt:lpstr>
      <vt:lpstr>Non-verbal communication</vt:lpstr>
      <vt:lpstr>Differing Needs</vt:lpstr>
      <vt:lpstr>PowerPoint Presentation</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Summary</vt:lpstr>
      <vt:lpstr>Workshop 3 Requirements</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66</cp:revision>
  <dcterms:created xsi:type="dcterms:W3CDTF">2020-10-12T10:48:29Z</dcterms:created>
  <dcterms:modified xsi:type="dcterms:W3CDTF">2024-04-18T10:47:33Z</dcterms:modified>
</cp:coreProperties>
</file>