
<file path=[Content_Types].xml><?xml version="1.0" encoding="utf-8"?>
<Types xmlns="http://schemas.openxmlformats.org/package/2006/content-types">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8" r:id="rId3"/>
    <p:sldId id="257" r:id="rId4"/>
    <p:sldId id="259" r:id="rId5"/>
    <p:sldId id="260" r:id="rId6"/>
    <p:sldId id="261" r:id="rId7"/>
    <p:sldId id="263"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53"/>
    <p:restoredTop sz="94590"/>
  </p:normalViewPr>
  <p:slideViewPr>
    <p:cSldViewPr snapToGrid="0" snapToObjects="1">
      <p:cViewPr varScale="1">
        <p:scale>
          <a:sx n="90" d="100"/>
          <a:sy n="90" d="100"/>
        </p:scale>
        <p:origin x="232" y="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F2DF106-E8B9-C545-98C8-2CD7F421F279}" type="datetimeFigureOut">
              <a:rPr lang="en-US" smtClean="0"/>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245607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2DF106-E8B9-C545-98C8-2CD7F421F279}" type="datetimeFigureOut">
              <a:rPr lang="en-US" smtClean="0"/>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2867827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F2DF106-E8B9-C545-98C8-2CD7F421F279}" type="datetimeFigureOut">
              <a:rPr lang="en-US" smtClean="0"/>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2335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F2DF106-E8B9-C545-98C8-2CD7F421F279}"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429768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F2DF106-E8B9-C545-98C8-2CD7F421F279}" type="datetimeFigureOut">
              <a:rPr lang="en-US" smtClean="0"/>
              <a:t>2/17/20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1013940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F2DF106-E8B9-C545-98C8-2CD7F421F279}" type="datetimeFigureOut">
              <a:rPr lang="en-US" smtClean="0"/>
              <a:t>2/17/20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3752813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F2DF106-E8B9-C545-98C8-2CD7F421F279}" type="datetimeFigureOut">
              <a:rPr lang="en-US" smtClean="0"/>
              <a:t>2/17/20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2192157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2DF106-E8B9-C545-98C8-2CD7F421F279}"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445592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2DF106-E8B9-C545-98C8-2CD7F421F279}"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1051265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2DF106-E8B9-C545-98C8-2CD7F421F279}"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1422217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2DF106-E8B9-C545-98C8-2CD7F421F279}"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4055533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2DF106-E8B9-C545-98C8-2CD7F421F279}"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40E8014-BA95-5040-B829-75C56B12B734}"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26507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F2DF106-E8B9-C545-98C8-2CD7F421F279}" type="datetimeFigureOut">
              <a:rPr lang="en-US" smtClean="0"/>
              <a:t>2/17/20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3883423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AF2DF106-E8B9-C545-98C8-2CD7F421F279}" type="datetimeFigureOut">
              <a:rPr lang="en-US" smtClean="0"/>
              <a:t>2/17/20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22152047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AF2DF106-E8B9-C545-98C8-2CD7F421F279}" type="datetimeFigureOut">
              <a:rPr lang="en-US" smtClean="0"/>
              <a:t>2/17/20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669183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2DF106-E8B9-C545-98C8-2CD7F421F279}" type="datetimeFigureOut">
              <a:rPr lang="en-US" smtClean="0"/>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17306039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F2DF106-E8B9-C545-98C8-2CD7F421F279}" type="datetimeFigureOut">
              <a:rPr lang="en-US" smtClean="0"/>
              <a:t>2/17/20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40E8014-BA95-5040-B829-75C56B12B734}" type="slidenum">
              <a:rPr lang="en-US" smtClean="0"/>
              <a:t>‹#›</a:t>
            </a:fld>
            <a:endParaRPr lang="en-US" dirty="0"/>
          </a:p>
        </p:txBody>
      </p:sp>
    </p:spTree>
    <p:extLst>
      <p:ext uri="{BB962C8B-B14F-4D97-AF65-F5344CB8AC3E}">
        <p14:creationId xmlns:p14="http://schemas.microsoft.com/office/powerpoint/2010/main" val="2772729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AF2DF106-E8B9-C545-98C8-2CD7F421F279}" type="datetimeFigureOut">
              <a:rPr lang="en-US" smtClean="0"/>
              <a:t>2/17/20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40E8014-BA95-5040-B829-75C56B12B734}" type="slidenum">
              <a:rPr lang="en-US" smtClean="0"/>
              <a:t>‹#›</a:t>
            </a:fld>
            <a:endParaRPr lang="en-US" dirty="0"/>
          </a:p>
        </p:txBody>
      </p:sp>
    </p:spTree>
    <p:extLst>
      <p:ext uri="{BB962C8B-B14F-4D97-AF65-F5344CB8AC3E}">
        <p14:creationId xmlns:p14="http://schemas.microsoft.com/office/powerpoint/2010/main" val="37295838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EB31A706-2873-4971-8BF0-CBBBD9ABD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555EFBDD-61D3-1C42-BB9B-A00EEAA29DA8}"/>
              </a:ext>
            </a:extLst>
          </p:cNvPr>
          <p:cNvPicPr>
            <a:picLocks noChangeAspect="1"/>
          </p:cNvPicPr>
          <p:nvPr/>
        </p:nvPicPr>
        <p:blipFill>
          <a:blip r:embed="rId2"/>
          <a:stretch>
            <a:fillRect/>
          </a:stretch>
        </p:blipFill>
        <p:spPr>
          <a:xfrm>
            <a:off x="7555991" y="1460163"/>
            <a:ext cx="3675696" cy="392977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0">
            <a:extLst>
              <a:ext uri="{FF2B5EF4-FFF2-40B4-BE49-F238E27FC236}">
                <a16:creationId xmlns:a16="http://schemas.microsoft.com/office/drawing/2014/main" id="{CF39D056-257D-44E2-9374-900B94D4F2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D27BFDE-253A-B44C-BBB2-C9232A2B9A1E}"/>
              </a:ext>
            </a:extLst>
          </p:cNvPr>
          <p:cNvSpPr>
            <a:spLocks noGrp="1"/>
          </p:cNvSpPr>
          <p:nvPr>
            <p:ph type="ctrTitle"/>
          </p:nvPr>
        </p:nvSpPr>
        <p:spPr>
          <a:xfrm>
            <a:off x="981074" y="957486"/>
            <a:ext cx="5614603" cy="3131913"/>
          </a:xfrm>
        </p:spPr>
        <p:txBody>
          <a:bodyPr>
            <a:normAutofit/>
          </a:bodyPr>
          <a:lstStyle/>
          <a:p>
            <a:r>
              <a:rPr lang="en-US" dirty="0"/>
              <a:t>Flying Start.</a:t>
            </a:r>
          </a:p>
        </p:txBody>
      </p:sp>
      <p:sp>
        <p:nvSpPr>
          <p:cNvPr id="3" name="Subtitle 2">
            <a:extLst>
              <a:ext uri="{FF2B5EF4-FFF2-40B4-BE49-F238E27FC236}">
                <a16:creationId xmlns:a16="http://schemas.microsoft.com/office/drawing/2014/main" id="{C47B6E1E-C625-EE40-8E95-D27CD539C61D}"/>
              </a:ext>
            </a:extLst>
          </p:cNvPr>
          <p:cNvSpPr>
            <a:spLocks noGrp="1"/>
          </p:cNvSpPr>
          <p:nvPr>
            <p:ph type="subTitle" idx="1"/>
          </p:nvPr>
        </p:nvSpPr>
        <p:spPr>
          <a:xfrm>
            <a:off x="981075" y="4165600"/>
            <a:ext cx="5614602" cy="1715043"/>
          </a:xfrm>
        </p:spPr>
        <p:txBody>
          <a:bodyPr>
            <a:normAutofit/>
          </a:bodyPr>
          <a:lstStyle/>
          <a:p>
            <a:r>
              <a:rPr lang="en-US" dirty="0">
                <a:solidFill>
                  <a:schemeClr val="tx1">
                    <a:lumMod val="50000"/>
                    <a:lumOff val="50000"/>
                  </a:schemeClr>
                </a:solidFill>
              </a:rPr>
              <a:t>Presented By Nia Bowen.</a:t>
            </a:r>
          </a:p>
        </p:txBody>
      </p:sp>
    </p:spTree>
    <p:extLst>
      <p:ext uri="{BB962C8B-B14F-4D97-AF65-F5344CB8AC3E}">
        <p14:creationId xmlns:p14="http://schemas.microsoft.com/office/powerpoint/2010/main" val="195760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00EFD4-695B-8545-A40C-CB78A12AD410}"/>
              </a:ext>
            </a:extLst>
          </p:cNvPr>
          <p:cNvSpPr>
            <a:spLocks noGrp="1"/>
          </p:cNvSpPr>
          <p:nvPr>
            <p:ph sz="quarter" idx="13"/>
          </p:nvPr>
        </p:nvSpPr>
        <p:spPr>
          <a:xfrm>
            <a:off x="720090" y="1611630"/>
            <a:ext cx="10226040" cy="4956809"/>
          </a:xfrm>
        </p:spPr>
        <p:txBody>
          <a:bodyPr>
            <a:normAutofit/>
          </a:bodyPr>
          <a:lstStyle/>
          <a:p>
            <a:pPr marL="0" indent="0">
              <a:buNone/>
            </a:pPr>
            <a:r>
              <a:rPr lang="en-US" dirty="0">
                <a:latin typeface="Calibri" panose="020F0502020204030204" pitchFamily="34" charset="0"/>
                <a:cs typeface="Calibri" panose="020F0502020204030204" pitchFamily="34" charset="0"/>
              </a:rPr>
              <a:t>Today I will be discussing a particular initiative which I have chosen. The initiative which I have chosen is Flying Start and this is because I have researched in depth the work which they carry out and I personally, think that they make a significant difference to every community which they help. ONCE I HAVE DISCUDSEED MY CHOSEN INITIATIVE I will then be discussing what the term Poverty means and how it can affect a wide range of individuals and, also how individuals can overcome the issue but most importantly how my chosen initiative helps to tackle the problem and also how it can be reduced and solved. I will be looking at how attainment and poverty link and how this can have an impact on an individual’s performance. </a:t>
            </a:r>
            <a:endParaRPr lang="en-GB" dirty="0">
              <a:latin typeface="Calibri" panose="020F0502020204030204" pitchFamily="34" charset="0"/>
              <a:cs typeface="Calibri" panose="020F0502020204030204" pitchFamily="34" charset="0"/>
            </a:endParaRPr>
          </a:p>
          <a:p>
            <a:pPr marL="0" indent="0">
              <a:buNone/>
            </a:pPr>
            <a:r>
              <a:rPr lang="en-US" dirty="0">
                <a:latin typeface="Calibri" panose="020F0502020204030204" pitchFamily="34" charset="0"/>
                <a:cs typeface="Calibri" panose="020F0502020204030204" pitchFamily="34" charset="0"/>
              </a:rPr>
              <a:t>Lastly, I will be discussing whether I think that my initiative was successful and if not how it could be Improved. </a:t>
            </a:r>
            <a:endParaRPr lang="en-GB" dirty="0">
              <a:latin typeface="Calibri" panose="020F0502020204030204" pitchFamily="34" charset="0"/>
              <a:cs typeface="Calibri" panose="020F0502020204030204" pitchFamily="34" charset="0"/>
            </a:endParaRPr>
          </a:p>
          <a:p>
            <a:pPr marL="0" indent="0">
              <a:buNone/>
            </a:pPr>
            <a:endParaRPr lang="en-US"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71B375D0-6715-8744-8EB0-C54F30F99574}"/>
              </a:ext>
            </a:extLst>
          </p:cNvPr>
          <p:cNvSpPr txBox="1"/>
          <p:nvPr/>
        </p:nvSpPr>
        <p:spPr>
          <a:xfrm>
            <a:off x="2377440" y="777240"/>
            <a:ext cx="4251960" cy="461665"/>
          </a:xfrm>
          <a:prstGeom prst="rect">
            <a:avLst/>
          </a:prstGeom>
          <a:noFill/>
        </p:spPr>
        <p:txBody>
          <a:bodyPr wrap="square" rtlCol="0">
            <a:spAutoFit/>
          </a:bodyPr>
          <a:lstStyle/>
          <a:p>
            <a:r>
              <a:rPr lang="en-US" sz="2400" dirty="0">
                <a:latin typeface="Calibri" panose="020F0502020204030204" pitchFamily="34" charset="0"/>
                <a:cs typeface="Calibri" panose="020F0502020204030204" pitchFamily="34" charset="0"/>
              </a:rPr>
              <a:t>Introduction</a:t>
            </a:r>
            <a:r>
              <a:rPr lang="en-US" sz="2400" dirty="0"/>
              <a:t>.</a:t>
            </a:r>
          </a:p>
        </p:txBody>
      </p:sp>
    </p:spTree>
    <p:extLst>
      <p:ext uri="{BB962C8B-B14F-4D97-AF65-F5344CB8AC3E}">
        <p14:creationId xmlns:p14="http://schemas.microsoft.com/office/powerpoint/2010/main" val="4225524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E1494-6A15-2A40-9111-A0576035DBA2}"/>
              </a:ext>
            </a:extLst>
          </p:cNvPr>
          <p:cNvSpPr>
            <a:spLocks noGrp="1"/>
          </p:cNvSpPr>
          <p:nvPr>
            <p:ph type="title"/>
          </p:nvPr>
        </p:nvSpPr>
        <p:spPr/>
        <p:txBody>
          <a:bodyPr/>
          <a:lstStyle/>
          <a:p>
            <a:r>
              <a:rPr lang="en-US" dirty="0"/>
              <a:t>What is Flying start? </a:t>
            </a:r>
            <a:br>
              <a:rPr lang="en-US" dirty="0"/>
            </a:br>
            <a:endParaRPr lang="en-US" dirty="0"/>
          </a:p>
        </p:txBody>
      </p:sp>
      <p:sp>
        <p:nvSpPr>
          <p:cNvPr id="3" name="Content Placeholder 2">
            <a:extLst>
              <a:ext uri="{FF2B5EF4-FFF2-40B4-BE49-F238E27FC236}">
                <a16:creationId xmlns:a16="http://schemas.microsoft.com/office/drawing/2014/main" id="{0037AA72-5AB4-E748-A638-D9C395E195EE}"/>
              </a:ext>
            </a:extLst>
          </p:cNvPr>
          <p:cNvSpPr>
            <a:spLocks noGrp="1"/>
          </p:cNvSpPr>
          <p:nvPr>
            <p:ph sz="quarter" idx="13"/>
          </p:nvPr>
        </p:nvSpPr>
        <p:spPr>
          <a:xfrm>
            <a:off x="1099510" y="1553183"/>
            <a:ext cx="10364451" cy="4686300"/>
          </a:xfrm>
        </p:spPr>
        <p:txBody>
          <a:bodyPr>
            <a:noAutofit/>
          </a:bodyPr>
          <a:lstStyle/>
          <a:p>
            <a:pPr marL="0" indent="0">
              <a:buNone/>
            </a:pPr>
            <a:r>
              <a:rPr lang="en-US" dirty="0">
                <a:latin typeface="Calibri" panose="020F0502020204030204" pitchFamily="34" charset="0"/>
                <a:cs typeface="Calibri" panose="020F0502020204030204" pitchFamily="34" charset="0"/>
              </a:rPr>
              <a:t>Flying start is a program which was set up by the Welsh Government in order to give children between the ages of 0-4 years a better way of life and this was done by supporting the families who are struggling on a regular basis.  The Program was set up in 2007, and this saw that anyone who was eligible for the support started to get the help which they were not only entitled to but also what they needed.  This program is delivered by local authorities and it is also defined to particular areas. As the programs target audience is children aged 0-4 years this can be challenging as we have a growing population and the demand is becoming more stressful and the services are under more pressure. </a:t>
            </a:r>
          </a:p>
          <a:p>
            <a:pPr marL="0" indent="0">
              <a:buNone/>
            </a:pPr>
            <a:r>
              <a:rPr lang="en-US" dirty="0">
                <a:latin typeface="Calibri" panose="020F0502020204030204" pitchFamily="34" charset="0"/>
                <a:cs typeface="Calibri" panose="020F0502020204030204" pitchFamily="34" charset="0"/>
              </a:rPr>
              <a:t>Within my local authority they offer a number of different services within the flying start program. These include Health care visits, childcare, midwife appointments, family support and many more </a:t>
            </a:r>
            <a:r>
              <a:rPr lang="en-GB" dirty="0">
                <a:latin typeface="Calibri" panose="020F0502020204030204" pitchFamily="34" charset="0"/>
                <a:cs typeface="Calibri" panose="020F0502020204030204" pitchFamily="34" charset="0"/>
              </a:rPr>
              <a:t>(Carmarthenshire Family Information Service, n.d.)</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91100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844EC-4A66-0240-A4E7-F1FC7662318D}"/>
              </a:ext>
            </a:extLst>
          </p:cNvPr>
          <p:cNvSpPr>
            <a:spLocks noGrp="1"/>
          </p:cNvSpPr>
          <p:nvPr>
            <p:ph type="title"/>
          </p:nvPr>
        </p:nvSpPr>
        <p:spPr>
          <a:xfrm>
            <a:off x="699463" y="-424471"/>
            <a:ext cx="10364451" cy="1596177"/>
          </a:xfrm>
        </p:spPr>
        <p:txBody>
          <a:bodyPr/>
          <a:lstStyle/>
          <a:p>
            <a:r>
              <a:rPr lang="en-US" dirty="0"/>
              <a:t>Poverty.</a:t>
            </a:r>
          </a:p>
        </p:txBody>
      </p:sp>
      <p:sp>
        <p:nvSpPr>
          <p:cNvPr id="3" name="Content Placeholder 2">
            <a:extLst>
              <a:ext uri="{FF2B5EF4-FFF2-40B4-BE49-F238E27FC236}">
                <a16:creationId xmlns:a16="http://schemas.microsoft.com/office/drawing/2014/main" id="{C3DFDA38-FA8A-0B45-A3DC-B161760B3653}"/>
              </a:ext>
            </a:extLst>
          </p:cNvPr>
          <p:cNvSpPr>
            <a:spLocks noGrp="1"/>
          </p:cNvSpPr>
          <p:nvPr>
            <p:ph sz="quarter" idx="13"/>
          </p:nvPr>
        </p:nvSpPr>
        <p:spPr>
          <a:xfrm>
            <a:off x="1185863" y="885825"/>
            <a:ext cx="11006137" cy="5286375"/>
          </a:xfrm>
        </p:spPr>
        <p:txBody>
          <a:bodyPr>
            <a:normAutofit fontScale="92500" lnSpcReduction="20000"/>
          </a:bodyPr>
          <a:lstStyle/>
          <a:p>
            <a:pPr marL="0" indent="0">
              <a:buNone/>
            </a:pPr>
            <a:r>
              <a:rPr lang="en-US" sz="1800" dirty="0">
                <a:latin typeface="Calibri" panose="020F0502020204030204" pitchFamily="34" charset="0"/>
                <a:cs typeface="Calibri" panose="020F0502020204030204" pitchFamily="34" charset="0"/>
              </a:rPr>
              <a:t>Within the UK millions of people are affected by poverty and the numbers are only increasing. According to JRF ‘ people in a bad financial situation can cause them to deprive of the chance to play full part in society’</a:t>
            </a:r>
            <a:r>
              <a:rPr lang="en-GB" sz="1800" dirty="0">
                <a:latin typeface="Calibri" panose="020F0502020204030204" pitchFamily="34" charset="0"/>
                <a:cs typeface="Calibri" panose="020F0502020204030204" pitchFamily="34" charset="0"/>
              </a:rPr>
              <a:t> (JRF, n.d.)</a:t>
            </a:r>
            <a:r>
              <a:rPr lang="en-US" sz="1800" dirty="0">
                <a:latin typeface="Calibri" panose="020F0502020204030204" pitchFamily="34" charset="0"/>
                <a:cs typeface="Calibri" panose="020F0502020204030204" pitchFamily="34" charset="0"/>
              </a:rPr>
              <a:t> Poverty can be caused by a number of factors such as abuse, high costs of certain needs, low level of skills or education by this it can affect an individual from having a job. Also weak relationships with individuals can cause poverty and lastly unemployment or low paid jobs can have a significant factor in how an individual lives their daily life.  When an individual is experiencing poverty it means that they are unable to:</a:t>
            </a:r>
          </a:p>
          <a:p>
            <a:pPr marL="457200" indent="-457200">
              <a:buAutoNum type="arabicPeriod"/>
            </a:pPr>
            <a:r>
              <a:rPr lang="en-US" sz="1800" dirty="0">
                <a:latin typeface="Calibri" panose="020F0502020204030204" pitchFamily="34" charset="0"/>
                <a:cs typeface="Calibri" panose="020F0502020204030204" pitchFamily="34" charset="0"/>
              </a:rPr>
              <a:t>Heat their homes.</a:t>
            </a:r>
          </a:p>
          <a:p>
            <a:pPr marL="457200" indent="-457200">
              <a:buAutoNum type="arabicPeriod"/>
            </a:pPr>
            <a:r>
              <a:rPr lang="en-US" sz="1800" dirty="0">
                <a:latin typeface="Calibri" panose="020F0502020204030204" pitchFamily="34" charset="0"/>
                <a:cs typeface="Calibri" panose="020F0502020204030204" pitchFamily="34" charset="0"/>
              </a:rPr>
              <a:t>Pay rent.</a:t>
            </a:r>
          </a:p>
          <a:p>
            <a:pPr marL="457200" indent="-457200">
              <a:buAutoNum type="arabicPeriod"/>
            </a:pPr>
            <a:r>
              <a:rPr lang="en-US" sz="1800" dirty="0">
                <a:latin typeface="Calibri" panose="020F0502020204030204" pitchFamily="34" charset="0"/>
                <a:cs typeface="Calibri" panose="020F0502020204030204" pitchFamily="34" charset="0"/>
              </a:rPr>
              <a:t>Buy essentials. </a:t>
            </a:r>
          </a:p>
          <a:p>
            <a:pPr marL="0" indent="0">
              <a:buNone/>
            </a:pPr>
            <a:r>
              <a:rPr lang="en-US" sz="1800" dirty="0">
                <a:latin typeface="Calibri" panose="020F0502020204030204" pitchFamily="34" charset="0"/>
                <a:cs typeface="Calibri" panose="020F0502020204030204" pitchFamily="34" charset="0"/>
              </a:rPr>
              <a:t>By not being able to have these things can lead to a number of consequences.</a:t>
            </a:r>
          </a:p>
          <a:p>
            <a:pPr marL="0" indent="0">
              <a:buNone/>
            </a:pPr>
            <a:r>
              <a:rPr lang="en-US" sz="1800" dirty="0">
                <a:latin typeface="Calibri" panose="020F0502020204030204" pitchFamily="34" charset="0"/>
                <a:cs typeface="Calibri" panose="020F0502020204030204" pitchFamily="34" charset="0"/>
              </a:rPr>
              <a:t>In 2019 there were </a:t>
            </a:r>
            <a:r>
              <a:rPr lang="en-GB" sz="1800" dirty="0">
                <a:latin typeface="Calibri" panose="020F0502020204030204" pitchFamily="34" charset="0"/>
                <a:cs typeface="Calibri" panose="020F0502020204030204" pitchFamily="34" charset="0"/>
              </a:rPr>
              <a:t>11,715  individuals who were homeless(Gov.wales, 2019).</a:t>
            </a:r>
          </a:p>
          <a:p>
            <a:pPr marL="0" indent="0">
              <a:buNone/>
            </a:pPr>
            <a:r>
              <a:rPr lang="en-US" sz="1800" dirty="0">
                <a:latin typeface="Calibri" panose="020F0502020204030204" pitchFamily="34" charset="0"/>
                <a:cs typeface="Calibri" panose="020F0502020204030204" pitchFamily="34" charset="0"/>
              </a:rPr>
              <a:t>Measuring poverty is also important because as a country we need to control the amount of individuals who are suffering and we need to find a way in which we can measure this so that it can be reduced in the future.  According to CPAG the poverty line is 60% of median income( </a:t>
            </a:r>
            <a:r>
              <a:rPr lang="en-GB" sz="1800" dirty="0">
                <a:latin typeface="Calibri" panose="020F0502020204030204" pitchFamily="34" charset="0"/>
                <a:cs typeface="Calibri" panose="020F0502020204030204" pitchFamily="34" charset="0"/>
              </a:rPr>
              <a:t>CPAG, 2020)</a:t>
            </a:r>
            <a:r>
              <a:rPr lang="en-US" sz="1800" dirty="0">
                <a:latin typeface="Calibri" panose="020F0502020204030204" pitchFamily="34" charset="0"/>
                <a:cs typeface="Calibri" panose="020F0502020204030204" pitchFamily="34" charset="0"/>
              </a:rPr>
              <a:t> . I also found out that over 100,000 children lack 3 meals a day or even a warm winter coat which would protect them from having a cold or any other health problem. But for some individuals this is not possible. </a:t>
            </a:r>
          </a:p>
          <a:p>
            <a:pPr marL="0" indent="0">
              <a:buNone/>
            </a:pPr>
            <a:endParaRPr lang="en-US" sz="11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16405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0EBF-829C-B549-8A36-FE2F6996829F}"/>
              </a:ext>
            </a:extLst>
          </p:cNvPr>
          <p:cNvSpPr>
            <a:spLocks noGrp="1"/>
          </p:cNvSpPr>
          <p:nvPr>
            <p:ph type="title"/>
          </p:nvPr>
        </p:nvSpPr>
        <p:spPr/>
        <p:txBody>
          <a:bodyPr/>
          <a:lstStyle/>
          <a:p>
            <a:r>
              <a:rPr lang="en-US" dirty="0"/>
              <a:t>Attainment.</a:t>
            </a:r>
          </a:p>
        </p:txBody>
      </p:sp>
      <p:sp>
        <p:nvSpPr>
          <p:cNvPr id="3" name="Content Placeholder 2">
            <a:extLst>
              <a:ext uri="{FF2B5EF4-FFF2-40B4-BE49-F238E27FC236}">
                <a16:creationId xmlns:a16="http://schemas.microsoft.com/office/drawing/2014/main" id="{00442A68-1232-7649-95BF-9FFD546E670D}"/>
              </a:ext>
            </a:extLst>
          </p:cNvPr>
          <p:cNvSpPr>
            <a:spLocks noGrp="1"/>
          </p:cNvSpPr>
          <p:nvPr>
            <p:ph sz="quarter" idx="13"/>
          </p:nvPr>
        </p:nvSpPr>
        <p:spPr/>
        <p:txBody>
          <a:bodyPr>
            <a:normAutofit fontScale="92500" lnSpcReduction="10000"/>
          </a:bodyPr>
          <a:lstStyle/>
          <a:p>
            <a:pPr marL="0" indent="0">
              <a:buNone/>
            </a:pPr>
            <a:r>
              <a:rPr lang="en-US" dirty="0">
                <a:latin typeface="Calibri" panose="020F0502020204030204" pitchFamily="34" charset="0"/>
                <a:cs typeface="Calibri" panose="020F0502020204030204" pitchFamily="34" charset="0"/>
              </a:rPr>
              <a:t>Attainment is all about measuring an individual’s progress. This could be for example a pupil sitting multiple exams or tests and then their teacher keeping record of what they have achieved but also how they can improve so they are being the best that they can be. Attainment can also be doing something for yourself which would give you a boost to be able to achieve the best. This could be by having good skills/knowledge which would help you in a workplace or even in general life.  When we link attainment with poverty we see that individuals who come from poorer backgrounds have a higher chance of under achieving and this could be because they do not have the best resources to be able to achieve the best they can be and this means that later on in their life it can have a significant impact.</a:t>
            </a:r>
          </a:p>
        </p:txBody>
      </p:sp>
    </p:spTree>
    <p:extLst>
      <p:ext uri="{BB962C8B-B14F-4D97-AF65-F5344CB8AC3E}">
        <p14:creationId xmlns:p14="http://schemas.microsoft.com/office/powerpoint/2010/main" val="4203654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59B55-4EE0-E94D-8883-C5439F0631F7}"/>
              </a:ext>
            </a:extLst>
          </p:cNvPr>
          <p:cNvSpPr>
            <a:spLocks noGrp="1"/>
          </p:cNvSpPr>
          <p:nvPr>
            <p:ph type="title"/>
          </p:nvPr>
        </p:nvSpPr>
        <p:spPr/>
        <p:txBody>
          <a:bodyPr/>
          <a:lstStyle/>
          <a:p>
            <a:r>
              <a:rPr lang="en-US" dirty="0"/>
              <a:t>How implementation of Flying Start aims to reduce the gap between poverty and attainment.</a:t>
            </a:r>
          </a:p>
        </p:txBody>
      </p:sp>
      <p:sp>
        <p:nvSpPr>
          <p:cNvPr id="3" name="Content Placeholder 2">
            <a:extLst>
              <a:ext uri="{FF2B5EF4-FFF2-40B4-BE49-F238E27FC236}">
                <a16:creationId xmlns:a16="http://schemas.microsoft.com/office/drawing/2014/main" id="{B607E289-0C3A-264B-806B-D2C9B2BA6912}"/>
              </a:ext>
            </a:extLst>
          </p:cNvPr>
          <p:cNvSpPr>
            <a:spLocks noGrp="1"/>
          </p:cNvSpPr>
          <p:nvPr>
            <p:ph sz="quarter" idx="13"/>
          </p:nvPr>
        </p:nvSpPr>
        <p:spPr/>
        <p:txBody>
          <a:bodyPr>
            <a:normAutofit fontScale="77500" lnSpcReduction="20000"/>
          </a:bodyPr>
          <a:lstStyle/>
          <a:p>
            <a:pPr marL="0" indent="0">
              <a:buNone/>
            </a:pPr>
            <a:r>
              <a:rPr lang="en-US" dirty="0">
                <a:latin typeface="Calibri" panose="020F0502020204030204" pitchFamily="34" charset="0"/>
                <a:cs typeface="Calibri" panose="020F0502020204030204" pitchFamily="34" charset="0"/>
              </a:rPr>
              <a:t>The way in which Flying start aims to reduce the gap between poverty and attainment is by helping young children as I stated earlier between the ages of 0-4 years with their early development and ensuring that they receive the best care and also services to be able to grow into inspiring and unique individuals. But obviously for some children this is not the case as they do not have the right family support and this could be due to their parents not having enough income to provide them with the best resources possible and I think that some parents may have a sense of guilt when it comes to situations like this as they only want the best for their child but this does not always work out.  With Flying start offering a wide range of services for families who come from disadvantaged areas this can help to reduce the gap between poverty and attainment because it would not only benefit the child but it would also benefit the parents as they would be able to take part in different classes and also have professional help which will enhance their skills and knowledge and this could lead to them having a job which would give them an income so they would not have to struggle with money as much and it would also get them to interact within society which  think is an important part in life.</a:t>
            </a:r>
          </a:p>
        </p:txBody>
      </p:sp>
    </p:spTree>
    <p:extLst>
      <p:ext uri="{BB962C8B-B14F-4D97-AF65-F5344CB8AC3E}">
        <p14:creationId xmlns:p14="http://schemas.microsoft.com/office/powerpoint/2010/main" val="4275844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473AB-AAA3-0F4F-A515-5B0BDCA59C04}"/>
              </a:ext>
            </a:extLst>
          </p:cNvPr>
          <p:cNvSpPr>
            <a:spLocks noGrp="1"/>
          </p:cNvSpPr>
          <p:nvPr>
            <p:ph type="title"/>
          </p:nvPr>
        </p:nvSpPr>
        <p:spPr/>
        <p:txBody>
          <a:bodyPr/>
          <a:lstStyle/>
          <a:p>
            <a:r>
              <a:rPr lang="en-US" dirty="0"/>
              <a:t>Improvements.</a:t>
            </a:r>
          </a:p>
        </p:txBody>
      </p:sp>
      <p:sp>
        <p:nvSpPr>
          <p:cNvPr id="3" name="Content Placeholder 2">
            <a:extLst>
              <a:ext uri="{FF2B5EF4-FFF2-40B4-BE49-F238E27FC236}">
                <a16:creationId xmlns:a16="http://schemas.microsoft.com/office/drawing/2014/main" id="{CC320C52-BD59-E64A-B986-92FC4BDA70E0}"/>
              </a:ext>
            </a:extLst>
          </p:cNvPr>
          <p:cNvSpPr>
            <a:spLocks noGrp="1"/>
          </p:cNvSpPr>
          <p:nvPr>
            <p:ph sz="quarter" idx="13"/>
          </p:nvPr>
        </p:nvSpPr>
        <p:spPr/>
        <p:txBody>
          <a:bodyPr/>
          <a:lstStyle/>
          <a:p>
            <a:pPr marL="0" indent="0">
              <a:buNone/>
            </a:pPr>
            <a:r>
              <a:rPr lang="en-US" dirty="0">
                <a:latin typeface="Calibri" panose="020F0502020204030204" pitchFamily="34" charset="0"/>
                <a:cs typeface="Calibri" panose="020F0502020204030204" pitchFamily="34" charset="0"/>
              </a:rPr>
              <a:t>In my opinion I think that Flying Start is a great program which is trying to help families who are struggling with day to day life. Furthermore,  ONE CRITICISM WHICH I HAVE IS THAT I think they should widen their age range as there are a lot more people who could do with that extra support but this is not always possible as we struggle as a country to have enough funding to be able to help everyone.</a:t>
            </a:r>
          </a:p>
        </p:txBody>
      </p:sp>
    </p:spTree>
    <p:extLst>
      <p:ext uri="{BB962C8B-B14F-4D97-AF65-F5344CB8AC3E}">
        <p14:creationId xmlns:p14="http://schemas.microsoft.com/office/powerpoint/2010/main" val="511664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948F8-429B-CF4E-AFC1-7810B29AD946}"/>
              </a:ext>
            </a:extLst>
          </p:cNvPr>
          <p:cNvSpPr>
            <a:spLocks noGrp="1"/>
          </p:cNvSpPr>
          <p:nvPr>
            <p:ph type="title"/>
          </p:nvPr>
        </p:nvSpPr>
        <p:spPr/>
        <p:txBody>
          <a:bodyPr/>
          <a:lstStyle/>
          <a:p>
            <a:r>
              <a:rPr lang="en-US" dirty="0"/>
              <a:t>Success.</a:t>
            </a:r>
          </a:p>
        </p:txBody>
      </p:sp>
      <p:sp>
        <p:nvSpPr>
          <p:cNvPr id="3" name="Content Placeholder 2">
            <a:extLst>
              <a:ext uri="{FF2B5EF4-FFF2-40B4-BE49-F238E27FC236}">
                <a16:creationId xmlns:a16="http://schemas.microsoft.com/office/drawing/2014/main" id="{83B7F49B-94BD-A84F-8E9F-F3A24CC5B031}"/>
              </a:ext>
            </a:extLst>
          </p:cNvPr>
          <p:cNvSpPr>
            <a:spLocks noGrp="1"/>
          </p:cNvSpPr>
          <p:nvPr>
            <p:ph sz="quarter" idx="13"/>
          </p:nvPr>
        </p:nvSpPr>
        <p:spPr/>
        <p:txBody>
          <a:bodyPr/>
          <a:lstStyle/>
          <a:p>
            <a:pPr marL="0" indent="0">
              <a:buNone/>
            </a:pPr>
            <a:r>
              <a:rPr lang="en-US" dirty="0">
                <a:latin typeface="Calibri" panose="020F0502020204030204" pitchFamily="34" charset="0"/>
                <a:cs typeface="Calibri" panose="020F0502020204030204" pitchFamily="34" charset="0"/>
              </a:rPr>
              <a:t>But overall, I think that flying start HAS BECOME VERY SUCCESSFUL OVER RECENT YEARS AND THIS IS BECAUSE AFTER DOING SOME IN DEPTH RESEARCH I have found that there are a lot more services available not only for the children but also for the parents and by this I mean there are classes set up to ensure that parents are feeding their children the right food and also educating the parents on how to enhance a child’s intellectual ability which is very important as this links in with a child’s attainment.</a:t>
            </a:r>
          </a:p>
        </p:txBody>
      </p:sp>
    </p:spTree>
    <p:extLst>
      <p:ext uri="{BB962C8B-B14F-4D97-AF65-F5344CB8AC3E}">
        <p14:creationId xmlns:p14="http://schemas.microsoft.com/office/powerpoint/2010/main" val="4020538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54B4B-842D-804C-8B19-C16C48E23303}"/>
              </a:ext>
            </a:extLst>
          </p:cNvPr>
          <p:cNvSpPr>
            <a:spLocks noGrp="1"/>
          </p:cNvSpPr>
          <p:nvPr>
            <p:ph type="title"/>
          </p:nvPr>
        </p:nvSpPr>
        <p:spPr>
          <a:xfrm>
            <a:off x="913774" y="2630911"/>
            <a:ext cx="10364451" cy="1596177"/>
          </a:xfrm>
        </p:spPr>
        <p:txBody>
          <a:bodyPr/>
          <a:lstStyle/>
          <a:p>
            <a:r>
              <a:rPr lang="en-US" dirty="0"/>
              <a:t>THANK YOU FOR LISTENING.</a:t>
            </a:r>
          </a:p>
        </p:txBody>
      </p:sp>
    </p:spTree>
    <p:extLst>
      <p:ext uri="{BB962C8B-B14F-4D97-AF65-F5344CB8AC3E}">
        <p14:creationId xmlns:p14="http://schemas.microsoft.com/office/powerpoint/2010/main" val="199132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5918-6621-9D46-B0A8-48AC30264FD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B4E3C7C-BAA7-7141-B082-C608DCE50560}"/>
              </a:ext>
            </a:extLst>
          </p:cNvPr>
          <p:cNvSpPr>
            <a:spLocks noGrp="1"/>
          </p:cNvSpPr>
          <p:nvPr>
            <p:ph sz="quarter" idx="13"/>
          </p:nvPr>
        </p:nvSpPr>
        <p:spPr>
          <a:xfrm>
            <a:off x="914399" y="1595566"/>
            <a:ext cx="10363826" cy="4233734"/>
          </a:xfrm>
        </p:spPr>
        <p:txBody>
          <a:bodyPr>
            <a:normAutofit/>
          </a:bodyPr>
          <a:lstStyle/>
          <a:p>
            <a:pPr marL="0" indent="0">
              <a:buNone/>
            </a:pPr>
            <a:r>
              <a:rPr lang="en-GB" dirty="0"/>
              <a:t>Carmarthenshire Family Information Service. (n.d.). </a:t>
            </a:r>
            <a:r>
              <a:rPr lang="en-GB" i="1" dirty="0"/>
              <a:t>Communities First</a:t>
            </a:r>
            <a:r>
              <a:rPr lang="en-GB" dirty="0"/>
              <a:t>. [online] Available at: https://fis.carmarthenshire.gov.wales/category/whats-on/ [Accessed 10 Feb. 2020].</a:t>
            </a:r>
          </a:p>
          <a:p>
            <a:pPr marL="0" indent="0">
              <a:buNone/>
            </a:pPr>
            <a:r>
              <a:rPr lang="en-GB" dirty="0"/>
              <a:t>CPAG. (2020). </a:t>
            </a:r>
            <a:r>
              <a:rPr lang="en-GB" i="1" dirty="0"/>
              <a:t>Measuring poverty</a:t>
            </a:r>
            <a:r>
              <a:rPr lang="en-GB" dirty="0"/>
              <a:t>. [online] Available at: https://cpag.org.uk/child-poverty/measuring-poverty [Accessed 11 Feb. 2020].</a:t>
            </a:r>
          </a:p>
          <a:p>
            <a:pPr marL="0" indent="0">
              <a:buNone/>
            </a:pPr>
            <a:r>
              <a:rPr lang="en-GB" dirty="0"/>
              <a:t>Gov.wales. (2019). </a:t>
            </a:r>
            <a:r>
              <a:rPr lang="en-GB" i="1" dirty="0"/>
              <a:t>Homelessness in Wales, 2018-19</a:t>
            </a:r>
            <a:r>
              <a:rPr lang="en-GB" dirty="0"/>
              <a:t>. [online] Available at: https://gov.wales/sites/default/files/statistics-and-research/2019-07/homelessness-april-2018-march-2019-993.pdf [Accessed 11 Feb. 2020].</a:t>
            </a:r>
          </a:p>
          <a:p>
            <a:pPr marL="0" indent="0">
              <a:buNone/>
            </a:pPr>
            <a:r>
              <a:rPr lang="en-GB" dirty="0"/>
              <a:t>RF. (n.d.). </a:t>
            </a:r>
            <a:r>
              <a:rPr lang="en-GB" i="1" dirty="0"/>
              <a:t>What is poverty?</a:t>
            </a:r>
            <a:r>
              <a:rPr lang="en-GB" dirty="0"/>
              <a:t>. [online] Available at: https://</a:t>
            </a:r>
            <a:r>
              <a:rPr lang="en-GB" dirty="0" err="1"/>
              <a:t>www.jrf.org.uk</a:t>
            </a:r>
            <a:r>
              <a:rPr lang="en-GB" dirty="0"/>
              <a:t>/our-work/what-is-poverty [Accessed 11 Feb. 2020].</a:t>
            </a:r>
            <a:endParaRPr lang="en-US" dirty="0"/>
          </a:p>
        </p:txBody>
      </p:sp>
    </p:spTree>
    <p:extLst>
      <p:ext uri="{BB962C8B-B14F-4D97-AF65-F5344CB8AC3E}">
        <p14:creationId xmlns:p14="http://schemas.microsoft.com/office/powerpoint/2010/main" val="377010792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649</TotalTime>
  <Words>1376</Words>
  <Application>Microsoft Macintosh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Tw Cen MT</vt:lpstr>
      <vt:lpstr>Droplet</vt:lpstr>
      <vt:lpstr>Flying Start.</vt:lpstr>
      <vt:lpstr>PowerPoint Presentation</vt:lpstr>
      <vt:lpstr>What is Flying start?  </vt:lpstr>
      <vt:lpstr>Poverty.</vt:lpstr>
      <vt:lpstr>Attainment.</vt:lpstr>
      <vt:lpstr>How implementation of Flying Start aims to reduce the gap between poverty and attainment.</vt:lpstr>
      <vt:lpstr>Improvements.</vt:lpstr>
      <vt:lpstr>Success.</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dc:title>
  <dc:creator>Nia Bowen</dc:creator>
  <cp:lastModifiedBy>Nia Bowen</cp:lastModifiedBy>
  <cp:revision>20</cp:revision>
  <dcterms:created xsi:type="dcterms:W3CDTF">2020-02-17T12:12:37Z</dcterms:created>
  <dcterms:modified xsi:type="dcterms:W3CDTF">2020-02-17T23:01:46Z</dcterms:modified>
</cp:coreProperties>
</file>