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4825" r:id="rId3"/>
    <p:sldId id="4788" r:id="rId4"/>
    <p:sldId id="259" r:id="rId5"/>
    <p:sldId id="4904" r:id="rId6"/>
    <p:sldId id="4905" r:id="rId7"/>
    <p:sldId id="4906" r:id="rId8"/>
    <p:sldId id="4907" r:id="rId9"/>
    <p:sldId id="4793" r:id="rId10"/>
    <p:sldId id="4882" r:id="rId11"/>
    <p:sldId id="4908" r:id="rId12"/>
    <p:sldId id="4910" r:id="rId13"/>
    <p:sldId id="4912" r:id="rId14"/>
    <p:sldId id="4911" r:id="rId15"/>
    <p:sldId id="4909" r:id="rId16"/>
    <p:sldId id="4913" r:id="rId17"/>
    <p:sldId id="4916" r:id="rId18"/>
    <p:sldId id="4920" r:id="rId19"/>
    <p:sldId id="4921" r:id="rId20"/>
    <p:sldId id="4923" r:id="rId21"/>
    <p:sldId id="4922" r:id="rId22"/>
    <p:sldId id="4925" r:id="rId23"/>
    <p:sldId id="4926" r:id="rId24"/>
    <p:sldId id="4859" r:id="rId25"/>
    <p:sldId id="4889" r:id="rId26"/>
    <p:sldId id="4914" r:id="rId27"/>
    <p:sldId id="4915" r:id="rId28"/>
    <p:sldId id="4917" r:id="rId29"/>
    <p:sldId id="4918" r:id="rId30"/>
    <p:sldId id="4919" r:id="rId31"/>
    <p:sldId id="4868" r:id="rId32"/>
    <p:sldId id="4924" r:id="rId33"/>
    <p:sldId id="487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1CB927-199E-4C6A-83A6-0ED3A66A2821}" v="10" dt="2025-02-05T13:42:11.5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155" autoAdjust="0"/>
  </p:normalViewPr>
  <p:slideViewPr>
    <p:cSldViewPr snapToGrid="0">
      <p:cViewPr varScale="1">
        <p:scale>
          <a:sx n="74" d="100"/>
          <a:sy n="74" d="100"/>
        </p:scale>
        <p:origin x="9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CA1CB927-199E-4C6A-83A6-0ED3A66A2821}"/>
    <pc:docChg chg="undo custSel addSld delSld modSld sldOrd">
      <pc:chgData name="Jessica Newport" userId="dede3334-717e-4998-a1ad-2432f5a188d4" providerId="ADAL" clId="{CA1CB927-199E-4C6A-83A6-0ED3A66A2821}" dt="2025-02-06T09:47:28.839" v="4545" actId="33524"/>
      <pc:docMkLst>
        <pc:docMk/>
      </pc:docMkLst>
      <pc:sldChg chg="modNotesTx">
        <pc:chgData name="Jessica Newport" userId="dede3334-717e-4998-a1ad-2432f5a188d4" providerId="ADAL" clId="{CA1CB927-199E-4C6A-83A6-0ED3A66A2821}" dt="2025-02-06T09:29:56.228" v="4262" actId="33524"/>
        <pc:sldMkLst>
          <pc:docMk/>
          <pc:sldMk cId="3543543684" sldId="259"/>
        </pc:sldMkLst>
      </pc:sldChg>
      <pc:sldChg chg="modSp mod">
        <pc:chgData name="Jessica Newport" userId="dede3334-717e-4998-a1ad-2432f5a188d4" providerId="ADAL" clId="{CA1CB927-199E-4C6A-83A6-0ED3A66A2821}" dt="2025-02-04T22:48:10.312" v="2255" actId="20577"/>
        <pc:sldMkLst>
          <pc:docMk/>
          <pc:sldMk cId="2028203790" sldId="4825"/>
        </pc:sldMkLst>
        <pc:spChg chg="mod">
          <ac:chgData name="Jessica Newport" userId="dede3334-717e-4998-a1ad-2432f5a188d4" providerId="ADAL" clId="{CA1CB927-199E-4C6A-83A6-0ED3A66A2821}" dt="2025-02-04T22:48:10.312" v="2255" actId="20577"/>
          <ac:spMkLst>
            <pc:docMk/>
            <pc:sldMk cId="2028203790" sldId="4825"/>
            <ac:spMk id="3" creationId="{71BA46EE-FFE5-E1AC-6846-9B8845F2A44A}"/>
          </ac:spMkLst>
        </pc:spChg>
      </pc:sldChg>
      <pc:sldChg chg="modSp mod">
        <pc:chgData name="Jessica Newport" userId="dede3334-717e-4998-a1ad-2432f5a188d4" providerId="ADAL" clId="{CA1CB927-199E-4C6A-83A6-0ED3A66A2821}" dt="2025-02-05T13:36:26.018" v="3526" actId="20577"/>
        <pc:sldMkLst>
          <pc:docMk/>
          <pc:sldMk cId="237910151" sldId="4868"/>
        </pc:sldMkLst>
        <pc:spChg chg="mod">
          <ac:chgData name="Jessica Newport" userId="dede3334-717e-4998-a1ad-2432f5a188d4" providerId="ADAL" clId="{CA1CB927-199E-4C6A-83A6-0ED3A66A2821}" dt="2025-02-04T22:52:35.229" v="2320" actId="20577"/>
          <ac:spMkLst>
            <pc:docMk/>
            <pc:sldMk cId="237910151" sldId="4868"/>
            <ac:spMk id="3" creationId="{E8347250-78B0-3C31-504C-680A95650504}"/>
          </ac:spMkLst>
        </pc:spChg>
        <pc:graphicFrameChg chg="modGraphic">
          <ac:chgData name="Jessica Newport" userId="dede3334-717e-4998-a1ad-2432f5a188d4" providerId="ADAL" clId="{CA1CB927-199E-4C6A-83A6-0ED3A66A2821}" dt="2025-02-05T13:36:26.018" v="3526" actId="20577"/>
          <ac:graphicFrameMkLst>
            <pc:docMk/>
            <pc:sldMk cId="237910151" sldId="4868"/>
            <ac:graphicFrameMk id="2" creationId="{A5F39ACC-AA6F-C27B-A5A4-C1F263F0D0FD}"/>
          </ac:graphicFrameMkLst>
        </pc:graphicFrameChg>
      </pc:sldChg>
      <pc:sldChg chg="modSp mod ord">
        <pc:chgData name="Jessica Newport" userId="dede3334-717e-4998-a1ad-2432f5a188d4" providerId="ADAL" clId="{CA1CB927-199E-4C6A-83A6-0ED3A66A2821}" dt="2025-02-05T13:38:52.603" v="3664" actId="20577"/>
        <pc:sldMkLst>
          <pc:docMk/>
          <pc:sldMk cId="2630165580" sldId="4873"/>
        </pc:sldMkLst>
        <pc:spChg chg="mod">
          <ac:chgData name="Jessica Newport" userId="dede3334-717e-4998-a1ad-2432f5a188d4" providerId="ADAL" clId="{CA1CB927-199E-4C6A-83A6-0ED3A66A2821}" dt="2025-02-05T13:38:52.603" v="3664" actId="20577"/>
          <ac:spMkLst>
            <pc:docMk/>
            <pc:sldMk cId="2630165580" sldId="4873"/>
            <ac:spMk id="2" creationId="{9DA391AE-DC3D-4F38-EBF6-0C7DBF019670}"/>
          </ac:spMkLst>
        </pc:spChg>
      </pc:sldChg>
      <pc:sldChg chg="modNotesTx">
        <pc:chgData name="Jessica Newport" userId="dede3334-717e-4998-a1ad-2432f5a188d4" providerId="ADAL" clId="{CA1CB927-199E-4C6A-83A6-0ED3A66A2821}" dt="2025-02-06T09:38:19.340" v="4263" actId="33524"/>
        <pc:sldMkLst>
          <pc:docMk/>
          <pc:sldMk cId="3890194062" sldId="4904"/>
        </pc:sldMkLst>
      </pc:sldChg>
      <pc:sldChg chg="modSp mod">
        <pc:chgData name="Jessica Newport" userId="dede3334-717e-4998-a1ad-2432f5a188d4" providerId="ADAL" clId="{CA1CB927-199E-4C6A-83A6-0ED3A66A2821}" dt="2025-02-06T09:41:05.714" v="4283" actId="5793"/>
        <pc:sldMkLst>
          <pc:docMk/>
          <pc:sldMk cId="403931649" sldId="4909"/>
        </pc:sldMkLst>
        <pc:spChg chg="mod">
          <ac:chgData name="Jessica Newport" userId="dede3334-717e-4998-a1ad-2432f5a188d4" providerId="ADAL" clId="{CA1CB927-199E-4C6A-83A6-0ED3A66A2821}" dt="2025-02-06T09:41:05.714" v="4283" actId="5793"/>
          <ac:spMkLst>
            <pc:docMk/>
            <pc:sldMk cId="403931649" sldId="4909"/>
            <ac:spMk id="3" creationId="{2BE4E2DE-4B18-DD3D-715B-4BFC674D0AD4}"/>
          </ac:spMkLst>
        </pc:spChg>
      </pc:sldChg>
      <pc:sldChg chg="modNotesTx">
        <pc:chgData name="Jessica Newport" userId="dede3334-717e-4998-a1ad-2432f5a188d4" providerId="ADAL" clId="{CA1CB927-199E-4C6A-83A6-0ED3A66A2821}" dt="2025-02-06T09:39:11.300" v="4266" actId="313"/>
        <pc:sldMkLst>
          <pc:docMk/>
          <pc:sldMk cId="591405685" sldId="4910"/>
        </pc:sldMkLst>
      </pc:sldChg>
      <pc:sldChg chg="modSp mod">
        <pc:chgData name="Jessica Newport" userId="dede3334-717e-4998-a1ad-2432f5a188d4" providerId="ADAL" clId="{CA1CB927-199E-4C6A-83A6-0ED3A66A2821}" dt="2025-02-06T09:39:35.923" v="4268" actId="207"/>
        <pc:sldMkLst>
          <pc:docMk/>
          <pc:sldMk cId="2008481493" sldId="4911"/>
        </pc:sldMkLst>
        <pc:spChg chg="mod">
          <ac:chgData name="Jessica Newport" userId="dede3334-717e-4998-a1ad-2432f5a188d4" providerId="ADAL" clId="{CA1CB927-199E-4C6A-83A6-0ED3A66A2821}" dt="2025-02-06T09:39:35.923" v="4268" actId="207"/>
          <ac:spMkLst>
            <pc:docMk/>
            <pc:sldMk cId="2008481493" sldId="4911"/>
            <ac:spMk id="3" creationId="{317C821B-FB6A-4CA5-AE81-F5FBE5DDF33E}"/>
          </ac:spMkLst>
        </pc:spChg>
      </pc:sldChg>
      <pc:sldChg chg="modNotesTx">
        <pc:chgData name="Jessica Newport" userId="dede3334-717e-4998-a1ad-2432f5a188d4" providerId="ADAL" clId="{CA1CB927-199E-4C6A-83A6-0ED3A66A2821}" dt="2025-02-06T09:39:23.050" v="4267" actId="313"/>
        <pc:sldMkLst>
          <pc:docMk/>
          <pc:sldMk cId="87430775" sldId="4912"/>
        </pc:sldMkLst>
      </pc:sldChg>
      <pc:sldChg chg="modSp mod">
        <pc:chgData name="Jessica Newport" userId="dede3334-717e-4998-a1ad-2432f5a188d4" providerId="ADAL" clId="{CA1CB927-199E-4C6A-83A6-0ED3A66A2821}" dt="2025-02-06T09:41:39.583" v="4298" actId="1076"/>
        <pc:sldMkLst>
          <pc:docMk/>
          <pc:sldMk cId="4099582327" sldId="4913"/>
        </pc:sldMkLst>
        <pc:spChg chg="mod">
          <ac:chgData name="Jessica Newport" userId="dede3334-717e-4998-a1ad-2432f5a188d4" providerId="ADAL" clId="{CA1CB927-199E-4C6A-83A6-0ED3A66A2821}" dt="2025-02-06T09:41:39.583" v="4298" actId="1076"/>
          <ac:spMkLst>
            <pc:docMk/>
            <pc:sldMk cId="4099582327" sldId="4913"/>
            <ac:spMk id="3" creationId="{40136E0C-843C-2C72-CB9F-7FC3843F13C4}"/>
          </ac:spMkLst>
        </pc:spChg>
      </pc:sldChg>
      <pc:sldChg chg="modSp mod">
        <pc:chgData name="Jessica Newport" userId="dede3334-717e-4998-a1ad-2432f5a188d4" providerId="ADAL" clId="{CA1CB927-199E-4C6A-83A6-0ED3A66A2821}" dt="2025-02-06T09:46:26.204" v="4543" actId="1076"/>
        <pc:sldMkLst>
          <pc:docMk/>
          <pc:sldMk cId="187848127" sldId="4914"/>
        </pc:sldMkLst>
        <pc:spChg chg="mod">
          <ac:chgData name="Jessica Newport" userId="dede3334-717e-4998-a1ad-2432f5a188d4" providerId="ADAL" clId="{CA1CB927-199E-4C6A-83A6-0ED3A66A2821}" dt="2025-02-06T09:46:26.204" v="4543" actId="1076"/>
          <ac:spMkLst>
            <pc:docMk/>
            <pc:sldMk cId="187848127" sldId="4914"/>
            <ac:spMk id="4" creationId="{BE7D23E6-B5A7-995D-E45E-9D10CBEAAD4E}"/>
          </ac:spMkLst>
        </pc:spChg>
      </pc:sldChg>
      <pc:sldChg chg="modNotesTx">
        <pc:chgData name="Jessica Newport" userId="dede3334-717e-4998-a1ad-2432f5a188d4" providerId="ADAL" clId="{CA1CB927-199E-4C6A-83A6-0ED3A66A2821}" dt="2025-02-04T22:02:30.896" v="452" actId="20577"/>
        <pc:sldMkLst>
          <pc:docMk/>
          <pc:sldMk cId="2450388445" sldId="4915"/>
        </pc:sldMkLst>
      </pc:sldChg>
      <pc:sldChg chg="addSp modSp mod">
        <pc:chgData name="Jessica Newport" userId="dede3334-717e-4998-a1ad-2432f5a188d4" providerId="ADAL" clId="{CA1CB927-199E-4C6A-83A6-0ED3A66A2821}" dt="2025-02-04T21:58:47.201" v="7" actId="1076"/>
        <pc:sldMkLst>
          <pc:docMk/>
          <pc:sldMk cId="2740328114" sldId="4917"/>
        </pc:sldMkLst>
        <pc:picChg chg="add mod">
          <ac:chgData name="Jessica Newport" userId="dede3334-717e-4998-a1ad-2432f5a188d4" providerId="ADAL" clId="{CA1CB927-199E-4C6A-83A6-0ED3A66A2821}" dt="2025-02-04T21:58:47.201" v="7" actId="1076"/>
          <ac:picMkLst>
            <pc:docMk/>
            <pc:sldMk cId="2740328114" sldId="4917"/>
            <ac:picMk id="5" creationId="{2F04E98E-BC29-3917-A7BD-896DF2A8CEC6}"/>
          </ac:picMkLst>
        </pc:picChg>
      </pc:sldChg>
      <pc:sldChg chg="addSp modSp mod modNotesTx">
        <pc:chgData name="Jessica Newport" userId="dede3334-717e-4998-a1ad-2432f5a188d4" providerId="ADAL" clId="{CA1CB927-199E-4C6A-83A6-0ED3A66A2821}" dt="2025-02-06T09:47:28.839" v="4545" actId="33524"/>
        <pc:sldMkLst>
          <pc:docMk/>
          <pc:sldMk cId="1954443378" sldId="4918"/>
        </pc:sldMkLst>
        <pc:spChg chg="mod">
          <ac:chgData name="Jessica Newport" userId="dede3334-717e-4998-a1ad-2432f5a188d4" providerId="ADAL" clId="{CA1CB927-199E-4C6A-83A6-0ED3A66A2821}" dt="2025-02-06T09:47:13.949" v="4544" actId="1076"/>
          <ac:spMkLst>
            <pc:docMk/>
            <pc:sldMk cId="1954443378" sldId="4918"/>
            <ac:spMk id="4" creationId="{957D9923-562D-3943-F07F-4C63865526BC}"/>
          </ac:spMkLst>
        </pc:spChg>
        <pc:picChg chg="add mod">
          <ac:chgData name="Jessica Newport" userId="dede3334-717e-4998-a1ad-2432f5a188d4" providerId="ADAL" clId="{CA1CB927-199E-4C6A-83A6-0ED3A66A2821}" dt="2025-02-04T21:59:18.113" v="10" actId="1076"/>
          <ac:picMkLst>
            <pc:docMk/>
            <pc:sldMk cId="1954443378" sldId="4918"/>
            <ac:picMk id="5" creationId="{0AD40A21-EA57-81AF-A4B6-34D5406C1BAE}"/>
          </ac:picMkLst>
        </pc:picChg>
      </pc:sldChg>
      <pc:sldChg chg="addSp modSp mod modAnim modNotesTx">
        <pc:chgData name="Jessica Newport" userId="dede3334-717e-4998-a1ad-2432f5a188d4" providerId="ADAL" clId="{CA1CB927-199E-4C6A-83A6-0ED3A66A2821}" dt="2025-02-04T22:00:06.710" v="167" actId="20577"/>
        <pc:sldMkLst>
          <pc:docMk/>
          <pc:sldMk cId="654112272" sldId="4919"/>
        </pc:sldMkLst>
        <pc:picChg chg="add mod">
          <ac:chgData name="Jessica Newport" userId="dede3334-717e-4998-a1ad-2432f5a188d4" providerId="ADAL" clId="{CA1CB927-199E-4C6A-83A6-0ED3A66A2821}" dt="2025-02-04T21:57:36.314" v="2" actId="1076"/>
          <ac:picMkLst>
            <pc:docMk/>
            <pc:sldMk cId="654112272" sldId="4919"/>
            <ac:picMk id="2" creationId="{59DA4A88-D366-6637-0F84-946872789B95}"/>
          </ac:picMkLst>
        </pc:picChg>
      </pc:sldChg>
      <pc:sldChg chg="modSp add mod ord modNotesTx">
        <pc:chgData name="Jessica Newport" userId="dede3334-717e-4998-a1ad-2432f5a188d4" providerId="ADAL" clId="{CA1CB927-199E-4C6A-83A6-0ED3A66A2821}" dt="2025-02-06T09:43:42.661" v="4461" actId="20577"/>
        <pc:sldMkLst>
          <pc:docMk/>
          <pc:sldMk cId="2615516030" sldId="4920"/>
        </pc:sldMkLst>
        <pc:spChg chg="mod">
          <ac:chgData name="Jessica Newport" userId="dede3334-717e-4998-a1ad-2432f5a188d4" providerId="ADAL" clId="{CA1CB927-199E-4C6A-83A6-0ED3A66A2821}" dt="2025-02-04T22:07:34.505" v="478" actId="20577"/>
          <ac:spMkLst>
            <pc:docMk/>
            <pc:sldMk cId="2615516030" sldId="4920"/>
            <ac:spMk id="2" creationId="{2DAB1858-C382-0CE1-1127-DDFC493F4555}"/>
          </ac:spMkLst>
        </pc:spChg>
        <pc:spChg chg="mod">
          <ac:chgData name="Jessica Newport" userId="dede3334-717e-4998-a1ad-2432f5a188d4" providerId="ADAL" clId="{CA1CB927-199E-4C6A-83A6-0ED3A66A2821}" dt="2025-02-06T09:43:32.689" v="4433" actId="20577"/>
          <ac:spMkLst>
            <pc:docMk/>
            <pc:sldMk cId="2615516030" sldId="4920"/>
            <ac:spMk id="3" creationId="{FD86D031-DDB8-8BF9-BCB5-40A157CFBEAC}"/>
          </ac:spMkLst>
        </pc:spChg>
        <pc:picChg chg="mod">
          <ac:chgData name="Jessica Newport" userId="dede3334-717e-4998-a1ad-2432f5a188d4" providerId="ADAL" clId="{CA1CB927-199E-4C6A-83A6-0ED3A66A2821}" dt="2025-02-04T22:18:22.274" v="1371" actId="1076"/>
          <ac:picMkLst>
            <pc:docMk/>
            <pc:sldMk cId="2615516030" sldId="4920"/>
            <ac:picMk id="6" creationId="{76E59140-B9E5-CB90-CA1B-966C50D1911F}"/>
          </ac:picMkLst>
        </pc:picChg>
      </pc:sldChg>
      <pc:sldChg chg="modSp add mod modNotesTx">
        <pc:chgData name="Jessica Newport" userId="dede3334-717e-4998-a1ad-2432f5a188d4" providerId="ADAL" clId="{CA1CB927-199E-4C6A-83A6-0ED3A66A2821}" dt="2025-02-06T09:44:33.040" v="4541" actId="20577"/>
        <pc:sldMkLst>
          <pc:docMk/>
          <pc:sldMk cId="1405212804" sldId="4921"/>
        </pc:sldMkLst>
        <pc:spChg chg="mod">
          <ac:chgData name="Jessica Newport" userId="dede3334-717e-4998-a1ad-2432f5a188d4" providerId="ADAL" clId="{CA1CB927-199E-4C6A-83A6-0ED3A66A2821}" dt="2025-02-06T09:44:33.040" v="4541" actId="20577"/>
          <ac:spMkLst>
            <pc:docMk/>
            <pc:sldMk cId="1405212804" sldId="4921"/>
            <ac:spMk id="3" creationId="{CFFF51CE-3692-236F-9DCC-4D0AC552EB19}"/>
          </ac:spMkLst>
        </pc:spChg>
      </pc:sldChg>
      <pc:sldChg chg="addSp delSp modSp add del mod modNotesTx">
        <pc:chgData name="Jessica Newport" userId="dede3334-717e-4998-a1ad-2432f5a188d4" providerId="ADAL" clId="{CA1CB927-199E-4C6A-83A6-0ED3A66A2821}" dt="2025-02-05T13:45:16" v="3898" actId="33524"/>
        <pc:sldMkLst>
          <pc:docMk/>
          <pc:sldMk cId="1003990612" sldId="4922"/>
        </pc:sldMkLst>
        <pc:spChg chg="add mod">
          <ac:chgData name="Jessica Newport" userId="dede3334-717e-4998-a1ad-2432f5a188d4" providerId="ADAL" clId="{CA1CB927-199E-4C6A-83A6-0ED3A66A2821}" dt="2025-02-05T12:16:48.005" v="2346" actId="207"/>
          <ac:spMkLst>
            <pc:docMk/>
            <pc:sldMk cId="1003990612" sldId="4922"/>
            <ac:spMk id="4" creationId="{48ED3EB0-1B1F-F18B-C04C-4786803B28A1}"/>
          </ac:spMkLst>
        </pc:spChg>
        <pc:spChg chg="add mod">
          <ac:chgData name="Jessica Newport" userId="dede3334-717e-4998-a1ad-2432f5a188d4" providerId="ADAL" clId="{CA1CB927-199E-4C6A-83A6-0ED3A66A2821}" dt="2025-02-05T13:45:16" v="3898" actId="33524"/>
          <ac:spMkLst>
            <pc:docMk/>
            <pc:sldMk cId="1003990612" sldId="4922"/>
            <ac:spMk id="5" creationId="{E9CD7291-EB09-7672-5B07-791861D34FC0}"/>
          </ac:spMkLst>
        </pc:spChg>
        <pc:picChg chg="add mod">
          <ac:chgData name="Jessica Newport" userId="dede3334-717e-4998-a1ad-2432f5a188d4" providerId="ADAL" clId="{CA1CB927-199E-4C6A-83A6-0ED3A66A2821}" dt="2025-02-05T13:40:59.679" v="3673" actId="1076"/>
          <ac:picMkLst>
            <pc:docMk/>
            <pc:sldMk cId="1003990612" sldId="4922"/>
            <ac:picMk id="3" creationId="{36389C6A-B20F-6D82-531A-710AFBF914E8}"/>
          </ac:picMkLst>
        </pc:picChg>
      </pc:sldChg>
      <pc:sldChg chg="modSp add mod ord">
        <pc:chgData name="Jessica Newport" userId="dede3334-717e-4998-a1ad-2432f5a188d4" providerId="ADAL" clId="{CA1CB927-199E-4C6A-83A6-0ED3A66A2821}" dt="2025-02-04T22:46:00.503" v="2222" actId="20577"/>
        <pc:sldMkLst>
          <pc:docMk/>
          <pc:sldMk cId="2025905179" sldId="4923"/>
        </pc:sldMkLst>
        <pc:graphicFrameChg chg="modGraphic">
          <ac:chgData name="Jessica Newport" userId="dede3334-717e-4998-a1ad-2432f5a188d4" providerId="ADAL" clId="{CA1CB927-199E-4C6A-83A6-0ED3A66A2821}" dt="2025-02-04T22:46:00.503" v="2222" actId="20577"/>
          <ac:graphicFrameMkLst>
            <pc:docMk/>
            <pc:sldMk cId="2025905179" sldId="4923"/>
            <ac:graphicFrameMk id="2" creationId="{592F54B2-AD4D-714B-EBB9-6766BA32C182}"/>
          </ac:graphicFrameMkLst>
        </pc:graphicFrameChg>
      </pc:sldChg>
      <pc:sldChg chg="modSp add mod">
        <pc:chgData name="Jessica Newport" userId="dede3334-717e-4998-a1ad-2432f5a188d4" providerId="ADAL" clId="{CA1CB927-199E-4C6A-83A6-0ED3A66A2821}" dt="2025-02-05T13:38:37.493" v="3662" actId="20577"/>
        <pc:sldMkLst>
          <pc:docMk/>
          <pc:sldMk cId="2460083933" sldId="4924"/>
        </pc:sldMkLst>
        <pc:graphicFrameChg chg="modGraphic">
          <ac:chgData name="Jessica Newport" userId="dede3334-717e-4998-a1ad-2432f5a188d4" providerId="ADAL" clId="{CA1CB927-199E-4C6A-83A6-0ED3A66A2821}" dt="2025-02-05T13:38:37.493" v="3662" actId="20577"/>
          <ac:graphicFrameMkLst>
            <pc:docMk/>
            <pc:sldMk cId="2460083933" sldId="4924"/>
            <ac:graphicFrameMk id="2" creationId="{80E17132-675D-7505-6158-F261B88E27E3}"/>
          </ac:graphicFrameMkLst>
        </pc:graphicFrameChg>
      </pc:sldChg>
      <pc:sldChg chg="addSp delSp modSp add mod modNotesTx">
        <pc:chgData name="Jessica Newport" userId="dede3334-717e-4998-a1ad-2432f5a188d4" providerId="ADAL" clId="{CA1CB927-199E-4C6A-83A6-0ED3A66A2821}" dt="2025-02-06T09:45:20.248" v="4542" actId="20577"/>
        <pc:sldMkLst>
          <pc:docMk/>
          <pc:sldMk cId="787245400" sldId="4925"/>
        </pc:sldMkLst>
        <pc:spChg chg="add mod">
          <ac:chgData name="Jessica Newport" userId="dede3334-717e-4998-a1ad-2432f5a188d4" providerId="ADAL" clId="{CA1CB927-199E-4C6A-83A6-0ED3A66A2821}" dt="2025-02-06T09:45:20.248" v="4542" actId="20577"/>
          <ac:spMkLst>
            <pc:docMk/>
            <pc:sldMk cId="787245400" sldId="4925"/>
            <ac:spMk id="2" creationId="{B2A41E0A-2665-3173-6CFF-4DA2303DBF4A}"/>
          </ac:spMkLst>
        </pc:spChg>
        <pc:spChg chg="mod">
          <ac:chgData name="Jessica Newport" userId="dede3334-717e-4998-a1ad-2432f5a188d4" providerId="ADAL" clId="{CA1CB927-199E-4C6A-83A6-0ED3A66A2821}" dt="2025-02-05T12:46:36.137" v="2744" actId="20577"/>
          <ac:spMkLst>
            <pc:docMk/>
            <pc:sldMk cId="787245400" sldId="4925"/>
            <ac:spMk id="4" creationId="{D2357AC3-D3EB-5317-3DCA-939A8D0357EB}"/>
          </ac:spMkLst>
        </pc:spChg>
        <pc:spChg chg="del mod">
          <ac:chgData name="Jessica Newport" userId="dede3334-717e-4998-a1ad-2432f5a188d4" providerId="ADAL" clId="{CA1CB927-199E-4C6A-83A6-0ED3A66A2821}" dt="2025-02-05T12:46:37.272" v="2746"/>
          <ac:spMkLst>
            <pc:docMk/>
            <pc:sldMk cId="787245400" sldId="4925"/>
            <ac:spMk id="5" creationId="{A7A640D5-FA6A-26F7-BC1E-C8E30C8E5201}"/>
          </ac:spMkLst>
        </pc:spChg>
        <pc:picChg chg="add mod">
          <ac:chgData name="Jessica Newport" userId="dede3334-717e-4998-a1ad-2432f5a188d4" providerId="ADAL" clId="{CA1CB927-199E-4C6A-83A6-0ED3A66A2821}" dt="2025-02-05T13:41:18.056" v="3674"/>
          <ac:picMkLst>
            <pc:docMk/>
            <pc:sldMk cId="787245400" sldId="4925"/>
            <ac:picMk id="3" creationId="{F33AFFD3-8404-E56D-C96D-B9275C4CB889}"/>
          </ac:picMkLst>
        </pc:picChg>
      </pc:sldChg>
      <pc:sldChg chg="addSp modSp add mod">
        <pc:chgData name="Jessica Newport" userId="dede3334-717e-4998-a1ad-2432f5a188d4" providerId="ADAL" clId="{CA1CB927-199E-4C6A-83A6-0ED3A66A2821}" dt="2025-02-05T13:42:30.346" v="3683" actId="1076"/>
        <pc:sldMkLst>
          <pc:docMk/>
          <pc:sldMk cId="3453256804" sldId="4926"/>
        </pc:sldMkLst>
        <pc:spChg chg="mod">
          <ac:chgData name="Jessica Newport" userId="dede3334-717e-4998-a1ad-2432f5a188d4" providerId="ADAL" clId="{CA1CB927-199E-4C6A-83A6-0ED3A66A2821}" dt="2025-02-05T13:42:30.346" v="3683" actId="1076"/>
          <ac:spMkLst>
            <pc:docMk/>
            <pc:sldMk cId="3453256804" sldId="4926"/>
            <ac:spMk id="2" creationId="{552DFF22-D93D-5141-9B42-5707E8BF9A2D}"/>
          </ac:spMkLst>
        </pc:spChg>
        <pc:spChg chg="mod">
          <ac:chgData name="Jessica Newport" userId="dede3334-717e-4998-a1ad-2432f5a188d4" providerId="ADAL" clId="{CA1CB927-199E-4C6A-83A6-0ED3A66A2821}" dt="2025-02-05T12:50:41.342" v="3353" actId="20577"/>
          <ac:spMkLst>
            <pc:docMk/>
            <pc:sldMk cId="3453256804" sldId="4926"/>
            <ac:spMk id="4" creationId="{1BE5D113-FD1A-04EF-D833-D9C29E2865AA}"/>
          </ac:spMkLst>
        </pc:spChg>
        <pc:picChg chg="add mod">
          <ac:chgData name="Jessica Newport" userId="dede3334-717e-4998-a1ad-2432f5a188d4" providerId="ADAL" clId="{CA1CB927-199E-4C6A-83A6-0ED3A66A2821}" dt="2025-02-05T13:42:11.523" v="3681"/>
          <ac:picMkLst>
            <pc:docMk/>
            <pc:sldMk cId="3453256804" sldId="4926"/>
            <ac:picMk id="3" creationId="{9CBD8F3D-3737-7AF9-198E-3876C8EDA18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a:t>
            </a:fld>
            <a:endParaRPr lang="en-GB"/>
          </a:p>
        </p:txBody>
      </p:sp>
    </p:spTree>
    <p:extLst>
      <p:ext uri="{BB962C8B-B14F-4D97-AF65-F5344CB8AC3E}">
        <p14:creationId xmlns:p14="http://schemas.microsoft.com/office/powerpoint/2010/main" val="10776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a:t>
            </a:fld>
            <a:endParaRPr lang="en-GB"/>
          </a:p>
        </p:txBody>
      </p:sp>
    </p:spTree>
    <p:extLst>
      <p:ext uri="{BB962C8B-B14F-4D97-AF65-F5344CB8AC3E}">
        <p14:creationId xmlns:p14="http://schemas.microsoft.com/office/powerpoint/2010/main" val="3216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represents creating something (a product or service) and proceeding to advertise this to the customer and relevant stakeholders.</a:t>
            </a:r>
          </a:p>
          <a:p>
            <a:endParaRPr lang="en-GB" dirty="0"/>
          </a:p>
          <a:p>
            <a:r>
              <a:rPr lang="en-GB" dirty="0"/>
              <a:t>The product or service must hold value and be advertised to persuade purchase and/or need – a gap in the market, or a better version of something already in existence.</a:t>
            </a:r>
          </a:p>
          <a:p>
            <a:endParaRPr lang="en-GB" dirty="0"/>
          </a:p>
          <a:p>
            <a:r>
              <a:rPr lang="en-GB" dirty="0"/>
              <a:t>Conduct market research, brand effectively, advertise well, generate sales and manage the consumer relationship to promote loyalty and increased exposure.</a:t>
            </a:r>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5A1DB-ADD6-AE6B-F94C-5FF01E91AD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55A4F-6731-2D97-9684-74A6CDA05A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844FBF-879D-4475-2510-F3717286BD61}"/>
              </a:ext>
            </a:extLst>
          </p:cNvPr>
          <p:cNvSpPr>
            <a:spLocks noGrp="1"/>
          </p:cNvSpPr>
          <p:nvPr>
            <p:ph type="body" idx="1"/>
          </p:nvPr>
        </p:nvSpPr>
        <p:spPr/>
        <p:txBody>
          <a:bodyPr/>
          <a:lstStyle/>
          <a:p>
            <a:r>
              <a:rPr lang="en-GB" dirty="0"/>
              <a:t>Strategic decision making is crucial to attract, engage and retain customers for your restaurant.</a:t>
            </a:r>
          </a:p>
          <a:p>
            <a:endParaRPr lang="en-GB" dirty="0"/>
          </a:p>
          <a:p>
            <a:r>
              <a:rPr lang="en-GB" dirty="0"/>
              <a:t>Promotion is key! Promote your brand and the core values of your establishment, promote a menu that you have taken time and care to design, promote that your dining experience is superior and caters to their wants and needs.</a:t>
            </a:r>
          </a:p>
          <a:p>
            <a:endParaRPr lang="en-GB" dirty="0"/>
          </a:p>
          <a:p>
            <a:r>
              <a:rPr lang="en-GB" dirty="0"/>
              <a:t>If your marketing is effective, it will create a strong connection with your target demographic(s), it will ensure you stand out against competitors and move closer to being a market leader or retaining your position as a market leader. It will also maximise your revenue potential!</a:t>
            </a:r>
          </a:p>
        </p:txBody>
      </p:sp>
      <p:sp>
        <p:nvSpPr>
          <p:cNvPr id="4" name="Slide Number Placeholder 3">
            <a:extLst>
              <a:ext uri="{FF2B5EF4-FFF2-40B4-BE49-F238E27FC236}">
                <a16:creationId xmlns:a16="http://schemas.microsoft.com/office/drawing/2014/main" id="{2F74470A-B818-7148-5916-B2645FC3F9DA}"/>
              </a:ext>
            </a:extLst>
          </p:cNvPr>
          <p:cNvSpPr>
            <a:spLocks noGrp="1"/>
          </p:cNvSpPr>
          <p:nvPr>
            <p:ph type="sldNum" sz="quarter" idx="5"/>
          </p:nvPr>
        </p:nvSpPr>
        <p:spPr/>
        <p:txBody>
          <a:bodyPr/>
          <a:lstStyle/>
          <a:p>
            <a:fld id="{EFB4D46B-BBE0-4474-A26D-45E0F7167BF9}" type="slidenum">
              <a:rPr lang="en-GB" smtClean="0"/>
              <a:t>5</a:t>
            </a:fld>
            <a:endParaRPr lang="en-GB" dirty="0"/>
          </a:p>
        </p:txBody>
      </p:sp>
    </p:spTree>
    <p:extLst>
      <p:ext uri="{BB962C8B-B14F-4D97-AF65-F5344CB8AC3E}">
        <p14:creationId xmlns:p14="http://schemas.microsoft.com/office/powerpoint/2010/main" val="684314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A0F3F2-7242-01B1-F048-4B27732B5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A175D9-DD22-10C4-54D1-B9E7B0DBB6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677AB0-3C9F-2147-AFA9-8BBEC7E80589}"/>
              </a:ext>
            </a:extLst>
          </p:cNvPr>
          <p:cNvSpPr>
            <a:spLocks noGrp="1"/>
          </p:cNvSpPr>
          <p:nvPr>
            <p:ph type="body" idx="1"/>
          </p:nvPr>
        </p:nvSpPr>
        <p:spPr/>
        <p:txBody>
          <a:bodyPr/>
          <a:lstStyle/>
          <a:p>
            <a:r>
              <a:rPr lang="en-GB" dirty="0"/>
              <a:t>Utilising these tools will increase your visibility in the market, it will drive traffic to your restaurant and increase customer satisfaction. This will result in an enhanced reputation, increased customer loyalty and increased profits. </a:t>
            </a:r>
          </a:p>
        </p:txBody>
      </p:sp>
      <p:sp>
        <p:nvSpPr>
          <p:cNvPr id="4" name="Slide Number Placeholder 3">
            <a:extLst>
              <a:ext uri="{FF2B5EF4-FFF2-40B4-BE49-F238E27FC236}">
                <a16:creationId xmlns:a16="http://schemas.microsoft.com/office/drawing/2014/main" id="{D33E0EF2-B9DE-D91F-3401-E6D705555C84}"/>
              </a:ext>
            </a:extLst>
          </p:cNvPr>
          <p:cNvSpPr>
            <a:spLocks noGrp="1"/>
          </p:cNvSpPr>
          <p:nvPr>
            <p:ph type="sldNum" sz="quarter" idx="5"/>
          </p:nvPr>
        </p:nvSpPr>
        <p:spPr/>
        <p:txBody>
          <a:bodyPr/>
          <a:lstStyle/>
          <a:p>
            <a:fld id="{EFB4D46B-BBE0-4474-A26D-45E0F7167BF9}" type="slidenum">
              <a:rPr lang="en-GB" smtClean="0"/>
              <a:t>6</a:t>
            </a:fld>
            <a:endParaRPr lang="en-GB" dirty="0"/>
          </a:p>
        </p:txBody>
      </p:sp>
    </p:spTree>
    <p:extLst>
      <p:ext uri="{BB962C8B-B14F-4D97-AF65-F5344CB8AC3E}">
        <p14:creationId xmlns:p14="http://schemas.microsoft.com/office/powerpoint/2010/main" val="4232916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ACF391-23F4-1680-87A0-B29C3FAC32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229853-B5B1-287F-58AE-AEAC31C88E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C9141B-8862-2EFE-0DA0-ED5BB26276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250A107-DFE7-DE47-2799-D823101DD4DB}"/>
              </a:ext>
            </a:extLst>
          </p:cNvPr>
          <p:cNvSpPr>
            <a:spLocks noGrp="1"/>
          </p:cNvSpPr>
          <p:nvPr>
            <p:ph type="sldNum" sz="quarter" idx="5"/>
          </p:nvPr>
        </p:nvSpPr>
        <p:spPr/>
        <p:txBody>
          <a:bodyPr/>
          <a:lstStyle/>
          <a:p>
            <a:fld id="{EFB4D46B-BBE0-4474-A26D-45E0F7167BF9}" type="slidenum">
              <a:rPr lang="en-GB" smtClean="0"/>
              <a:t>7</a:t>
            </a:fld>
            <a:endParaRPr lang="en-GB" dirty="0"/>
          </a:p>
        </p:txBody>
      </p:sp>
    </p:spTree>
    <p:extLst>
      <p:ext uri="{BB962C8B-B14F-4D97-AF65-F5344CB8AC3E}">
        <p14:creationId xmlns:p14="http://schemas.microsoft.com/office/powerpoint/2010/main" val="2060005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ACF391-23F4-1680-87A0-B29C3FAC32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229853-B5B1-287F-58AE-AEAC31C88E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C9141B-8862-2EFE-0DA0-ED5BB26276FF}"/>
              </a:ext>
            </a:extLst>
          </p:cNvPr>
          <p:cNvSpPr>
            <a:spLocks noGrp="1"/>
          </p:cNvSpPr>
          <p:nvPr>
            <p:ph type="body" idx="1"/>
          </p:nvPr>
        </p:nvSpPr>
        <p:spPr/>
        <p:txBody>
          <a:bodyPr/>
          <a:lstStyle/>
          <a:p>
            <a:r>
              <a:rPr lang="en-GB" dirty="0"/>
              <a:t>Answers should include:</a:t>
            </a:r>
          </a:p>
          <a:p>
            <a:endParaRPr lang="en-GB" dirty="0"/>
          </a:p>
          <a:p>
            <a:r>
              <a:rPr lang="en-GB" dirty="0"/>
              <a:t>Target market = young adults &amp; students/families/tourists</a:t>
            </a:r>
          </a:p>
          <a:p>
            <a:endParaRPr lang="en-GB" dirty="0"/>
          </a:p>
          <a:p>
            <a:r>
              <a:rPr lang="en-GB" dirty="0"/>
              <a:t>USP = themed menus/décor/authentic retro experience/classic American comfort food</a:t>
            </a:r>
          </a:p>
          <a:p>
            <a:endParaRPr lang="en-GB" dirty="0"/>
          </a:p>
          <a:p>
            <a:r>
              <a:rPr lang="en-GB" dirty="0"/>
              <a:t>Name = could this link to the theme? If retro perhaps something 50’s or 60’s inspired? Could it be food inspired? Perhaps named after a person? The founder or an inspiring character?</a:t>
            </a:r>
          </a:p>
          <a:p>
            <a:endParaRPr lang="en-GB" dirty="0"/>
          </a:p>
          <a:p>
            <a:r>
              <a:rPr lang="en-GB" dirty="0"/>
              <a:t>Promoting the restaurant = if retro then bright and vintage style fonts in the logo and décor, traditional diner style uniforms and furniture for a strong brand identity. A strong social media presence – Instagram/TikTok. Themed events – future discounts if tagged in social media posts. Seasonal events – Thanksgiving/Halloween etc – take advantage of popular US holidays.</a:t>
            </a:r>
          </a:p>
        </p:txBody>
      </p:sp>
      <p:sp>
        <p:nvSpPr>
          <p:cNvPr id="4" name="Slide Number Placeholder 3">
            <a:extLst>
              <a:ext uri="{FF2B5EF4-FFF2-40B4-BE49-F238E27FC236}">
                <a16:creationId xmlns:a16="http://schemas.microsoft.com/office/drawing/2014/main" id="{E250A107-DFE7-DE47-2799-D823101DD4DB}"/>
              </a:ext>
            </a:extLst>
          </p:cNvPr>
          <p:cNvSpPr>
            <a:spLocks noGrp="1"/>
          </p:cNvSpPr>
          <p:nvPr>
            <p:ph type="sldNum" sz="quarter" idx="5"/>
          </p:nvPr>
        </p:nvSpPr>
        <p:spPr/>
        <p:txBody>
          <a:bodyPr/>
          <a:lstStyle/>
          <a:p>
            <a:fld id="{EFB4D46B-BBE0-4474-A26D-45E0F7167BF9}" type="slidenum">
              <a:rPr lang="en-GB" smtClean="0"/>
              <a:t>8</a:t>
            </a:fld>
            <a:endParaRPr lang="en-GB" dirty="0"/>
          </a:p>
        </p:txBody>
      </p:sp>
    </p:spTree>
    <p:extLst>
      <p:ext uri="{BB962C8B-B14F-4D97-AF65-F5344CB8AC3E}">
        <p14:creationId xmlns:p14="http://schemas.microsoft.com/office/powerpoint/2010/main" val="1821703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9</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DA65A-3C8E-5768-5A13-4079E5255E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327FDE-2D95-DC15-AB5C-8AA18E1DF5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C0BF95-D352-9696-8BED-A788AC69B15E}"/>
              </a:ext>
            </a:extLst>
          </p:cNvPr>
          <p:cNvSpPr>
            <a:spLocks noGrp="1"/>
          </p:cNvSpPr>
          <p:nvPr>
            <p:ph type="body" idx="1"/>
          </p:nvPr>
        </p:nvSpPr>
        <p:spPr/>
        <p:txBody>
          <a:bodyPr/>
          <a:lstStyle/>
          <a:p>
            <a:r>
              <a:rPr lang="en-GB" dirty="0"/>
              <a:t>To begin I am going to show you three different campaign videos from three different organisations so you can see the different approaches that have been taken and begin to consider why they have chosen this approach.</a:t>
            </a:r>
          </a:p>
        </p:txBody>
      </p:sp>
      <p:sp>
        <p:nvSpPr>
          <p:cNvPr id="4" name="Slide Number Placeholder 3">
            <a:extLst>
              <a:ext uri="{FF2B5EF4-FFF2-40B4-BE49-F238E27FC236}">
                <a16:creationId xmlns:a16="http://schemas.microsoft.com/office/drawing/2014/main" id="{9ACFBD60-814E-DA21-9019-38FE1DF22F63}"/>
              </a:ext>
            </a:extLst>
          </p:cNvPr>
          <p:cNvSpPr>
            <a:spLocks noGrp="1"/>
          </p:cNvSpPr>
          <p:nvPr>
            <p:ph type="sldNum" sz="quarter" idx="5"/>
          </p:nvPr>
        </p:nvSpPr>
        <p:spPr/>
        <p:txBody>
          <a:bodyPr/>
          <a:lstStyle/>
          <a:p>
            <a:fld id="{EFB4D46B-BBE0-4474-A26D-45E0F7167BF9}" type="slidenum">
              <a:rPr lang="en-GB" smtClean="0"/>
              <a:t>10</a:t>
            </a:fld>
            <a:endParaRPr lang="en-GB" dirty="0"/>
          </a:p>
        </p:txBody>
      </p:sp>
    </p:spTree>
    <p:extLst>
      <p:ext uri="{BB962C8B-B14F-4D97-AF65-F5344CB8AC3E}">
        <p14:creationId xmlns:p14="http://schemas.microsoft.com/office/powerpoint/2010/main" val="4294846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2E55C-48A9-817A-1F83-8EB29E673B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5A3064-47BA-14FE-8AE3-06F7C30D89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B57AD6-5D13-FEAD-EBC8-18ECFD46C4B2}"/>
              </a:ext>
            </a:extLst>
          </p:cNvPr>
          <p:cNvSpPr>
            <a:spLocks noGrp="1"/>
          </p:cNvSpPr>
          <p:nvPr>
            <p:ph type="body" idx="1"/>
          </p:nvPr>
        </p:nvSpPr>
        <p:spPr/>
        <p:txBody>
          <a:bodyPr/>
          <a:lstStyle/>
          <a:p>
            <a:r>
              <a:rPr lang="en-GB" dirty="0"/>
              <a:t>Starbucks is known worldwide for the products it offers. It doesn’t need to tell people what it does. Instead, Starbucks needs to convince customers to remain loyal rather than lose them to the many well-known competitors. The tactic here is to home in on Corporate Social Responsibility – a major concern of its target market. It is promoting the company as sustainable, caring, the ethical option that champions all, is inclusive and fair. It is appealing to the desires of the masses.</a:t>
            </a:r>
          </a:p>
        </p:txBody>
      </p:sp>
      <p:sp>
        <p:nvSpPr>
          <p:cNvPr id="4" name="Slide Number Placeholder 3">
            <a:extLst>
              <a:ext uri="{FF2B5EF4-FFF2-40B4-BE49-F238E27FC236}">
                <a16:creationId xmlns:a16="http://schemas.microsoft.com/office/drawing/2014/main" id="{000CC450-3BB6-1766-6517-B7CDCB3391C9}"/>
              </a:ext>
            </a:extLst>
          </p:cNvPr>
          <p:cNvSpPr>
            <a:spLocks noGrp="1"/>
          </p:cNvSpPr>
          <p:nvPr>
            <p:ph type="sldNum" sz="quarter" idx="5"/>
          </p:nvPr>
        </p:nvSpPr>
        <p:spPr/>
        <p:txBody>
          <a:bodyPr/>
          <a:lstStyle/>
          <a:p>
            <a:fld id="{EFB4D46B-BBE0-4474-A26D-45E0F7167BF9}" type="slidenum">
              <a:rPr lang="en-GB" smtClean="0"/>
              <a:t>11</a:t>
            </a:fld>
            <a:endParaRPr lang="en-GB" dirty="0"/>
          </a:p>
        </p:txBody>
      </p:sp>
    </p:spTree>
    <p:extLst>
      <p:ext uri="{BB962C8B-B14F-4D97-AF65-F5344CB8AC3E}">
        <p14:creationId xmlns:p14="http://schemas.microsoft.com/office/powerpoint/2010/main" val="2533794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2E55C-48A9-817A-1F83-8EB29E673B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5A3064-47BA-14FE-8AE3-06F7C30D89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B57AD6-5D13-FEAD-EBC8-18ECFD46C4B2}"/>
              </a:ext>
            </a:extLst>
          </p:cNvPr>
          <p:cNvSpPr>
            <a:spLocks noGrp="1"/>
          </p:cNvSpPr>
          <p:nvPr>
            <p:ph type="body" idx="1"/>
          </p:nvPr>
        </p:nvSpPr>
        <p:spPr/>
        <p:txBody>
          <a:bodyPr/>
          <a:lstStyle/>
          <a:p>
            <a:r>
              <a:rPr lang="en-GB" dirty="0"/>
              <a:t>Nando's has chosen humour to capture the interest of their target market. Nando's is synonymous with chicken and ‘pick your own’ spice level and they have used this to highlight that familiar does not need to mean boring. They are promoting a sense of community (note the end of the video when a rematch is mentioned). They are subtly highlighting that Nando's is all for all ages (children through to elderly) and all occasions (family meal out, friends getting together, dates).</a:t>
            </a:r>
          </a:p>
        </p:txBody>
      </p:sp>
      <p:sp>
        <p:nvSpPr>
          <p:cNvPr id="4" name="Slide Number Placeholder 3">
            <a:extLst>
              <a:ext uri="{FF2B5EF4-FFF2-40B4-BE49-F238E27FC236}">
                <a16:creationId xmlns:a16="http://schemas.microsoft.com/office/drawing/2014/main" id="{000CC450-3BB6-1766-6517-B7CDCB3391C9}"/>
              </a:ext>
            </a:extLst>
          </p:cNvPr>
          <p:cNvSpPr>
            <a:spLocks noGrp="1"/>
          </p:cNvSpPr>
          <p:nvPr>
            <p:ph type="sldNum" sz="quarter" idx="5"/>
          </p:nvPr>
        </p:nvSpPr>
        <p:spPr/>
        <p:txBody>
          <a:bodyPr/>
          <a:lstStyle/>
          <a:p>
            <a:fld id="{EFB4D46B-BBE0-4474-A26D-45E0F7167BF9}" type="slidenum">
              <a:rPr lang="en-GB" smtClean="0"/>
              <a:t>12</a:t>
            </a:fld>
            <a:endParaRPr lang="en-GB" dirty="0"/>
          </a:p>
        </p:txBody>
      </p:sp>
    </p:spTree>
    <p:extLst>
      <p:ext uri="{BB962C8B-B14F-4D97-AF65-F5344CB8AC3E}">
        <p14:creationId xmlns:p14="http://schemas.microsoft.com/office/powerpoint/2010/main" val="1553053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2E55C-48A9-817A-1F83-8EB29E673B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5A3064-47BA-14FE-8AE3-06F7C30D89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B57AD6-5D13-FEAD-EBC8-18ECFD46C4B2}"/>
              </a:ext>
            </a:extLst>
          </p:cNvPr>
          <p:cNvSpPr>
            <a:spLocks noGrp="1"/>
          </p:cNvSpPr>
          <p:nvPr>
            <p:ph type="body" idx="1"/>
          </p:nvPr>
        </p:nvSpPr>
        <p:spPr/>
        <p:txBody>
          <a:bodyPr/>
          <a:lstStyle/>
          <a:p>
            <a:r>
              <a:rPr lang="en-GB" dirty="0"/>
              <a:t>The Lounges is all about authenticity, comfort and familiarity. They have realised the power of real customers to promote their product and service. They also likely do not have the same budgets available to companies such as Starbucks and Nando's, and so have taken advantage of the resources they do have (their customers) to produce an effective marketing video that promotes their USP. </a:t>
            </a:r>
          </a:p>
        </p:txBody>
      </p:sp>
      <p:sp>
        <p:nvSpPr>
          <p:cNvPr id="4" name="Slide Number Placeholder 3">
            <a:extLst>
              <a:ext uri="{FF2B5EF4-FFF2-40B4-BE49-F238E27FC236}">
                <a16:creationId xmlns:a16="http://schemas.microsoft.com/office/drawing/2014/main" id="{000CC450-3BB6-1766-6517-B7CDCB3391C9}"/>
              </a:ext>
            </a:extLst>
          </p:cNvPr>
          <p:cNvSpPr>
            <a:spLocks noGrp="1"/>
          </p:cNvSpPr>
          <p:nvPr>
            <p:ph type="sldNum" sz="quarter" idx="5"/>
          </p:nvPr>
        </p:nvSpPr>
        <p:spPr/>
        <p:txBody>
          <a:bodyPr/>
          <a:lstStyle/>
          <a:p>
            <a:fld id="{EFB4D46B-BBE0-4474-A26D-45E0F7167BF9}" type="slidenum">
              <a:rPr lang="en-GB" smtClean="0"/>
              <a:t>13</a:t>
            </a:fld>
            <a:endParaRPr lang="en-GB" dirty="0"/>
          </a:p>
        </p:txBody>
      </p:sp>
    </p:spTree>
    <p:extLst>
      <p:ext uri="{BB962C8B-B14F-4D97-AF65-F5344CB8AC3E}">
        <p14:creationId xmlns:p14="http://schemas.microsoft.com/office/powerpoint/2010/main" val="25086013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2E55C-48A9-817A-1F83-8EB29E673B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5A3064-47BA-14FE-8AE3-06F7C30D89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B57AD6-5D13-FEAD-EBC8-18ECFD46C4B2}"/>
              </a:ext>
            </a:extLst>
          </p:cNvPr>
          <p:cNvSpPr>
            <a:spLocks noGrp="1"/>
          </p:cNvSpPr>
          <p:nvPr>
            <p:ph type="body" idx="1"/>
          </p:nvPr>
        </p:nvSpPr>
        <p:spPr/>
        <p:txBody>
          <a:bodyPr/>
          <a:lstStyle/>
          <a:p>
            <a:r>
              <a:rPr lang="en-GB" dirty="0"/>
              <a:t>Try to get them thinking about their concepts for the Business Plan – how can they make use of available resources, what aspects of their business should they be highlighting? Why?</a:t>
            </a:r>
          </a:p>
          <a:p>
            <a:endParaRPr lang="en-GB" dirty="0"/>
          </a:p>
          <a:p>
            <a:endParaRPr lang="en-GB" dirty="0"/>
          </a:p>
        </p:txBody>
      </p:sp>
      <p:sp>
        <p:nvSpPr>
          <p:cNvPr id="4" name="Slide Number Placeholder 3">
            <a:extLst>
              <a:ext uri="{FF2B5EF4-FFF2-40B4-BE49-F238E27FC236}">
                <a16:creationId xmlns:a16="http://schemas.microsoft.com/office/drawing/2014/main" id="{000CC450-3BB6-1766-6517-B7CDCB3391C9}"/>
              </a:ext>
            </a:extLst>
          </p:cNvPr>
          <p:cNvSpPr>
            <a:spLocks noGrp="1"/>
          </p:cNvSpPr>
          <p:nvPr>
            <p:ph type="sldNum" sz="quarter" idx="5"/>
          </p:nvPr>
        </p:nvSpPr>
        <p:spPr/>
        <p:txBody>
          <a:bodyPr/>
          <a:lstStyle/>
          <a:p>
            <a:fld id="{EFB4D46B-BBE0-4474-A26D-45E0F7167BF9}" type="slidenum">
              <a:rPr lang="en-GB" smtClean="0"/>
              <a:t>14</a:t>
            </a:fld>
            <a:endParaRPr lang="en-GB" dirty="0"/>
          </a:p>
        </p:txBody>
      </p:sp>
    </p:spTree>
    <p:extLst>
      <p:ext uri="{BB962C8B-B14F-4D97-AF65-F5344CB8AC3E}">
        <p14:creationId xmlns:p14="http://schemas.microsoft.com/office/powerpoint/2010/main" val="3333775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2E55C-48A9-817A-1F83-8EB29E673B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5A3064-47BA-14FE-8AE3-06F7C30D89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B57AD6-5D13-FEAD-EBC8-18ECFD46C4B2}"/>
              </a:ext>
            </a:extLst>
          </p:cNvPr>
          <p:cNvSpPr>
            <a:spLocks noGrp="1"/>
          </p:cNvSpPr>
          <p:nvPr>
            <p:ph type="body" idx="1"/>
          </p:nvPr>
        </p:nvSpPr>
        <p:spPr/>
        <p:txBody>
          <a:bodyPr/>
          <a:lstStyle/>
          <a:p>
            <a:r>
              <a:rPr lang="en-GB" dirty="0"/>
              <a:t>Social media and online advertising is crucial. Educate yourself on the relevant platforms for your business and the relevant trends you may be able to jump on, or hashtags that would gain traffic to your pages.</a:t>
            </a:r>
          </a:p>
          <a:p>
            <a:endParaRPr lang="en-GB" dirty="0"/>
          </a:p>
          <a:p>
            <a:r>
              <a:rPr lang="en-GB" dirty="0"/>
              <a:t>Incentives are crucial to attract and retain customers. Post giveaways online to increase engagement – e.g. follow and share for the chance to win a free meal.</a:t>
            </a:r>
          </a:p>
          <a:p>
            <a:endParaRPr lang="en-GB" dirty="0"/>
          </a:p>
          <a:p>
            <a:r>
              <a:rPr lang="en-GB" dirty="0"/>
              <a:t>Reach out locally, are there local food/restaurant bloggers or critics that you could invite to review your establishment? Their endorsement could dramatically increase foot traffic.</a:t>
            </a:r>
          </a:p>
          <a:p>
            <a:endParaRPr lang="en-GB" dirty="0"/>
          </a:p>
          <a:p>
            <a:r>
              <a:rPr lang="en-GB" dirty="0"/>
              <a:t>Email marketing – ask for contact details from your customers to enable them to receive promotions etc. Perhaps offer a discount voucher – 10% off next visit or a free coffee/dessert.</a:t>
            </a:r>
          </a:p>
          <a:p>
            <a:endParaRPr lang="en-GB" dirty="0"/>
          </a:p>
          <a:p>
            <a:r>
              <a:rPr lang="en-GB" dirty="0"/>
              <a:t>Paid advertising can boost your position in the market – be wary though. Do you have the funds available to support this upfront cost?</a:t>
            </a:r>
          </a:p>
        </p:txBody>
      </p:sp>
      <p:sp>
        <p:nvSpPr>
          <p:cNvPr id="4" name="Slide Number Placeholder 3">
            <a:extLst>
              <a:ext uri="{FF2B5EF4-FFF2-40B4-BE49-F238E27FC236}">
                <a16:creationId xmlns:a16="http://schemas.microsoft.com/office/drawing/2014/main" id="{000CC450-3BB6-1766-6517-B7CDCB3391C9}"/>
              </a:ext>
            </a:extLst>
          </p:cNvPr>
          <p:cNvSpPr>
            <a:spLocks noGrp="1"/>
          </p:cNvSpPr>
          <p:nvPr>
            <p:ph type="sldNum" sz="quarter" idx="5"/>
          </p:nvPr>
        </p:nvSpPr>
        <p:spPr/>
        <p:txBody>
          <a:bodyPr/>
          <a:lstStyle/>
          <a:p>
            <a:fld id="{EFB4D46B-BBE0-4474-A26D-45E0F7167BF9}" type="slidenum">
              <a:rPr lang="en-GB" smtClean="0"/>
              <a:t>15</a:t>
            </a:fld>
            <a:endParaRPr lang="en-GB" dirty="0"/>
          </a:p>
        </p:txBody>
      </p:sp>
    </p:spTree>
    <p:extLst>
      <p:ext uri="{BB962C8B-B14F-4D97-AF65-F5344CB8AC3E}">
        <p14:creationId xmlns:p14="http://schemas.microsoft.com/office/powerpoint/2010/main" val="4080607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2DD91-4702-216E-9777-BA32DACD49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A5E112-BD8A-7ADA-2D03-CB9E9C0B91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CE216D-BE3A-84FB-4F85-DB5CF0173246}"/>
              </a:ext>
            </a:extLst>
          </p:cNvPr>
          <p:cNvSpPr>
            <a:spLocks noGrp="1"/>
          </p:cNvSpPr>
          <p:nvPr>
            <p:ph type="body" idx="1"/>
          </p:nvPr>
        </p:nvSpPr>
        <p:spPr/>
        <p:txBody>
          <a:bodyPr/>
          <a:lstStyle/>
          <a:p>
            <a:r>
              <a:rPr lang="en-GB" dirty="0"/>
              <a:t>Specific suggestions for successful campaign options in the restaurant industry include:</a:t>
            </a:r>
          </a:p>
          <a:p>
            <a:endParaRPr lang="en-GB" dirty="0"/>
          </a:p>
          <a:p>
            <a:r>
              <a:rPr lang="en-GB" dirty="0"/>
              <a:t>Behind the scenes videos – show food preparation, or front of house set up</a:t>
            </a:r>
          </a:p>
          <a:p>
            <a:endParaRPr lang="en-GB" dirty="0"/>
          </a:p>
          <a:p>
            <a:r>
              <a:rPr lang="en-GB" dirty="0"/>
              <a:t>Post meet the team videos – short interviews for a personal touch</a:t>
            </a:r>
          </a:p>
          <a:p>
            <a:endParaRPr lang="en-GB" dirty="0"/>
          </a:p>
          <a:p>
            <a:r>
              <a:rPr lang="en-GB" dirty="0"/>
              <a:t>Take advantage of specials on the menu – this could be daily or weekly content. Consider special events, can you post countdown videos for example to gain and maintain momentum and interest?</a:t>
            </a:r>
          </a:p>
          <a:p>
            <a:endParaRPr lang="en-GB" dirty="0"/>
          </a:p>
          <a:p>
            <a:r>
              <a:rPr lang="en-GB" dirty="0"/>
              <a:t>Loyalty programs, who is your target? Student discount? Kids eat free? Free item on your birthday? Happy Hour (this doesn’t just need to be drinks; it could be discounted food items such as between 5-6 starters are half price.</a:t>
            </a:r>
          </a:p>
          <a:p>
            <a:endParaRPr lang="en-GB" dirty="0"/>
          </a:p>
          <a:p>
            <a:r>
              <a:rPr lang="en-GB" dirty="0"/>
              <a:t>Themed events can not only increase your market presence but can help to identify potential new demographics that can be accessed to increase revenue. For example, if you host an event to celebrate Freshers week, you may realise that students is a new target market, as there is a demand from this demographic that your establishment can satisfy.</a:t>
            </a:r>
          </a:p>
          <a:p>
            <a:endParaRPr lang="en-GB" dirty="0"/>
          </a:p>
          <a:p>
            <a:r>
              <a:rPr lang="en-GB" dirty="0"/>
              <a:t>Do not underestimate the power of online reviews – TripAdvisor etc. Quick and relevant responses are crucial, and ensure you acknowledge the positive reviews as well as any negative reviews! It is unlikely that a potential customer will attend your establishment without checking out online reviews first. Company reaction is key. If an establishment handles a negative review in the right way, it can actually increase trust from potential customers, therefore contributing to an enhanced rather than damaged reputation overall.</a:t>
            </a:r>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770AC82B-3736-98F2-B829-0AC3EDF26A89}"/>
              </a:ext>
            </a:extLst>
          </p:cNvPr>
          <p:cNvSpPr>
            <a:spLocks noGrp="1"/>
          </p:cNvSpPr>
          <p:nvPr>
            <p:ph type="sldNum" sz="quarter" idx="5"/>
          </p:nvPr>
        </p:nvSpPr>
        <p:spPr/>
        <p:txBody>
          <a:bodyPr/>
          <a:lstStyle/>
          <a:p>
            <a:fld id="{EFB4D46B-BBE0-4474-A26D-45E0F7167BF9}" type="slidenum">
              <a:rPr lang="en-GB" smtClean="0"/>
              <a:t>16</a:t>
            </a:fld>
            <a:endParaRPr lang="en-GB" dirty="0"/>
          </a:p>
        </p:txBody>
      </p:sp>
    </p:spTree>
    <p:extLst>
      <p:ext uri="{BB962C8B-B14F-4D97-AF65-F5344CB8AC3E}">
        <p14:creationId xmlns:p14="http://schemas.microsoft.com/office/powerpoint/2010/main" val="2546475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E8EC5-73A3-0408-531C-1FB1C398B8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A3D82A-7852-B288-A180-0FFCF4C37F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EA0805-E124-BC33-10B3-CC83B4DA951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316EDD-5B20-A532-84A5-2FAB791CCEBC}"/>
              </a:ext>
            </a:extLst>
          </p:cNvPr>
          <p:cNvSpPr>
            <a:spLocks noGrp="1"/>
          </p:cNvSpPr>
          <p:nvPr>
            <p:ph type="sldNum" sz="quarter" idx="5"/>
          </p:nvPr>
        </p:nvSpPr>
        <p:spPr/>
        <p:txBody>
          <a:bodyPr/>
          <a:lstStyle/>
          <a:p>
            <a:fld id="{EFB4D46B-BBE0-4474-A26D-45E0F7167BF9}" type="slidenum">
              <a:rPr lang="en-GB" smtClean="0"/>
              <a:t>17</a:t>
            </a:fld>
            <a:endParaRPr lang="en-GB" dirty="0"/>
          </a:p>
        </p:txBody>
      </p:sp>
    </p:spTree>
    <p:extLst>
      <p:ext uri="{BB962C8B-B14F-4D97-AF65-F5344CB8AC3E}">
        <p14:creationId xmlns:p14="http://schemas.microsoft.com/office/powerpoint/2010/main" val="41779873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AE7C0-FCFC-0B43-FD35-E515953C86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88CC7A-273F-DA2B-34CB-D80C87B32F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511CFF-82BC-CD28-810C-B81F10E31DF7}"/>
              </a:ext>
            </a:extLst>
          </p:cNvPr>
          <p:cNvSpPr>
            <a:spLocks noGrp="1"/>
          </p:cNvSpPr>
          <p:nvPr>
            <p:ph type="body" idx="1"/>
          </p:nvPr>
        </p:nvSpPr>
        <p:spPr/>
        <p:txBody>
          <a:bodyPr/>
          <a:lstStyle/>
          <a:p>
            <a:r>
              <a:rPr lang="en-GB" dirty="0"/>
              <a:t>Product – your goods &amp; services (what are you selling?) – food &amp; drinks items, any particularly branding or niche elements – fine dining/cuisine from a particular geographical location/theme such as retro diner.</a:t>
            </a:r>
          </a:p>
          <a:p>
            <a:endParaRPr lang="en-GB" dirty="0"/>
          </a:p>
          <a:p>
            <a:r>
              <a:rPr lang="en-GB" dirty="0"/>
              <a:t>Price –  (how much are you charging?) - influenced by competitors, demand and the perceived value of items. Is there premium pricing for items? Are there incentives such as 3 for £10 on tapas items or buy one dessert, get one half price. </a:t>
            </a:r>
          </a:p>
          <a:p>
            <a:endParaRPr lang="en-GB" dirty="0"/>
          </a:p>
          <a:p>
            <a:r>
              <a:rPr lang="en-GB" dirty="0"/>
              <a:t>Place – (location and distribution channels) - your physical location, but also any online platforms such as delivery apps (Just Eat, your own website, Deliveroo).</a:t>
            </a:r>
          </a:p>
          <a:p>
            <a:endParaRPr lang="en-GB" dirty="0"/>
          </a:p>
          <a:p>
            <a:r>
              <a:rPr lang="en-GB" dirty="0"/>
              <a:t>Promotion – (how will you advertise?) - social media, advertising, collaborations, loyalty schemes etc (the elements covered in earlier slides).</a:t>
            </a:r>
          </a:p>
        </p:txBody>
      </p:sp>
      <p:sp>
        <p:nvSpPr>
          <p:cNvPr id="4" name="Slide Number Placeholder 3">
            <a:extLst>
              <a:ext uri="{FF2B5EF4-FFF2-40B4-BE49-F238E27FC236}">
                <a16:creationId xmlns:a16="http://schemas.microsoft.com/office/drawing/2014/main" id="{9E2765C1-945F-1C25-3492-83855C883759}"/>
              </a:ext>
            </a:extLst>
          </p:cNvPr>
          <p:cNvSpPr>
            <a:spLocks noGrp="1"/>
          </p:cNvSpPr>
          <p:nvPr>
            <p:ph type="sldNum" sz="quarter" idx="5"/>
          </p:nvPr>
        </p:nvSpPr>
        <p:spPr/>
        <p:txBody>
          <a:bodyPr/>
          <a:lstStyle/>
          <a:p>
            <a:fld id="{EFB4D46B-BBE0-4474-A26D-45E0F7167BF9}" type="slidenum">
              <a:rPr lang="en-GB" smtClean="0"/>
              <a:t>18</a:t>
            </a:fld>
            <a:endParaRPr lang="en-GB" dirty="0"/>
          </a:p>
        </p:txBody>
      </p:sp>
    </p:spTree>
    <p:extLst>
      <p:ext uri="{BB962C8B-B14F-4D97-AF65-F5344CB8AC3E}">
        <p14:creationId xmlns:p14="http://schemas.microsoft.com/office/powerpoint/2010/main" val="7321769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362C2-9E8C-3063-2C2E-6F7B63C933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1BA9B8-AC0E-D798-7201-80830675AA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F4683A-9CA9-2BEF-A355-100F89F496C5}"/>
              </a:ext>
            </a:extLst>
          </p:cNvPr>
          <p:cNvSpPr>
            <a:spLocks noGrp="1"/>
          </p:cNvSpPr>
          <p:nvPr>
            <p:ph type="body" idx="1"/>
          </p:nvPr>
        </p:nvSpPr>
        <p:spPr/>
        <p:txBody>
          <a:bodyPr/>
          <a:lstStyle/>
          <a:p>
            <a:r>
              <a:rPr lang="en-GB" dirty="0"/>
              <a:t>People – (your team) - staff, managers and leaders, the interaction with customers that shapes the experience.</a:t>
            </a:r>
          </a:p>
          <a:p>
            <a:endParaRPr lang="en-GB" dirty="0"/>
          </a:p>
          <a:p>
            <a:r>
              <a:rPr lang="en-GB" dirty="0"/>
              <a:t>Process – (operational &amp; service sequence) - systems in place for optimum performance. Operations, ordering, stock management, customer experience. Do you have QR codes for ordering/payment? Do you have a clear training and development structure for organisation and heightened service quality? How do you manage additional elements such as delivery &amp; takeaway if applicable?</a:t>
            </a:r>
          </a:p>
          <a:p>
            <a:endParaRPr lang="en-GB" dirty="0"/>
          </a:p>
          <a:p>
            <a:r>
              <a:rPr lang="en-GB" dirty="0"/>
              <a:t>Physical – (visual elements) - what can the customer see? The décor, branding, logo, packaging, uniform, furnishings, lighting, layout (elements covered in previous weeks).</a:t>
            </a:r>
          </a:p>
        </p:txBody>
      </p:sp>
      <p:sp>
        <p:nvSpPr>
          <p:cNvPr id="4" name="Slide Number Placeholder 3">
            <a:extLst>
              <a:ext uri="{FF2B5EF4-FFF2-40B4-BE49-F238E27FC236}">
                <a16:creationId xmlns:a16="http://schemas.microsoft.com/office/drawing/2014/main" id="{6F71CF77-21FB-57FC-7637-C9EE0D85B904}"/>
              </a:ext>
            </a:extLst>
          </p:cNvPr>
          <p:cNvSpPr>
            <a:spLocks noGrp="1"/>
          </p:cNvSpPr>
          <p:nvPr>
            <p:ph type="sldNum" sz="quarter" idx="5"/>
          </p:nvPr>
        </p:nvSpPr>
        <p:spPr/>
        <p:txBody>
          <a:bodyPr/>
          <a:lstStyle/>
          <a:p>
            <a:fld id="{EFB4D46B-BBE0-4474-A26D-45E0F7167BF9}" type="slidenum">
              <a:rPr lang="en-GB" smtClean="0"/>
              <a:t>19</a:t>
            </a:fld>
            <a:endParaRPr lang="en-GB" dirty="0"/>
          </a:p>
        </p:txBody>
      </p:sp>
    </p:spTree>
    <p:extLst>
      <p:ext uri="{BB962C8B-B14F-4D97-AF65-F5344CB8AC3E}">
        <p14:creationId xmlns:p14="http://schemas.microsoft.com/office/powerpoint/2010/main" val="33545603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68D32-D274-92C1-24D4-6D6F55FE16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C5B282-2A9D-AED7-1D76-9FC7CCA950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862A6E-E7BE-53ED-F087-BA02B59215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42A6ED0-4C33-6163-C354-4A5202315403}"/>
              </a:ext>
            </a:extLst>
          </p:cNvPr>
          <p:cNvSpPr>
            <a:spLocks noGrp="1"/>
          </p:cNvSpPr>
          <p:nvPr>
            <p:ph type="sldNum" sz="quarter" idx="5"/>
          </p:nvPr>
        </p:nvSpPr>
        <p:spPr/>
        <p:txBody>
          <a:bodyPr/>
          <a:lstStyle/>
          <a:p>
            <a:fld id="{EFB4D46B-BBE0-4474-A26D-45E0F7167BF9}" type="slidenum">
              <a:rPr lang="en-GB" smtClean="0"/>
              <a:t>20</a:t>
            </a:fld>
            <a:endParaRPr lang="en-GB" dirty="0"/>
          </a:p>
        </p:txBody>
      </p:sp>
    </p:spTree>
    <p:extLst>
      <p:ext uri="{BB962C8B-B14F-4D97-AF65-F5344CB8AC3E}">
        <p14:creationId xmlns:p14="http://schemas.microsoft.com/office/powerpoint/2010/main" val="8580773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13AC7-AB32-CB40-4BF4-32D32F3DE0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1AA391-0646-9F3B-30D9-6199EC5BF1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8A4979-AA4D-DC46-3DAF-95077300F201}"/>
              </a:ext>
            </a:extLst>
          </p:cNvPr>
          <p:cNvSpPr>
            <a:spLocks noGrp="1"/>
          </p:cNvSpPr>
          <p:nvPr>
            <p:ph type="body" idx="1"/>
          </p:nvPr>
        </p:nvSpPr>
        <p:spPr/>
        <p:txBody>
          <a:bodyPr/>
          <a:lstStyle/>
          <a:p>
            <a:r>
              <a:rPr lang="en-GB" dirty="0"/>
              <a:t>Splitting the customer base down into manageable chunks is key for success!</a:t>
            </a:r>
          </a:p>
          <a:p>
            <a:endParaRPr lang="en-GB" dirty="0"/>
          </a:p>
          <a:p>
            <a:r>
              <a:rPr lang="en-GB" dirty="0"/>
              <a:t>Find common elements that enable you to group individuals – be aware that some individuals will cross more than one segment!</a:t>
            </a:r>
          </a:p>
        </p:txBody>
      </p:sp>
      <p:sp>
        <p:nvSpPr>
          <p:cNvPr id="4" name="Slide Number Placeholder 3">
            <a:extLst>
              <a:ext uri="{FF2B5EF4-FFF2-40B4-BE49-F238E27FC236}">
                <a16:creationId xmlns:a16="http://schemas.microsoft.com/office/drawing/2014/main" id="{DD80B5A8-4170-2908-0951-C41AD9036C1E}"/>
              </a:ext>
            </a:extLst>
          </p:cNvPr>
          <p:cNvSpPr>
            <a:spLocks noGrp="1"/>
          </p:cNvSpPr>
          <p:nvPr>
            <p:ph type="sldNum" sz="quarter" idx="5"/>
          </p:nvPr>
        </p:nvSpPr>
        <p:spPr/>
        <p:txBody>
          <a:bodyPr/>
          <a:lstStyle/>
          <a:p>
            <a:fld id="{EFB4D46B-BBE0-4474-A26D-45E0F7167BF9}" type="slidenum">
              <a:rPr lang="en-GB" smtClean="0"/>
              <a:t>21</a:t>
            </a:fld>
            <a:endParaRPr lang="en-GB" dirty="0"/>
          </a:p>
        </p:txBody>
      </p:sp>
    </p:spTree>
    <p:extLst>
      <p:ext uri="{BB962C8B-B14F-4D97-AF65-F5344CB8AC3E}">
        <p14:creationId xmlns:p14="http://schemas.microsoft.com/office/powerpoint/2010/main" val="25729241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0552C-0915-3D05-8395-9B9780CFF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61698B-1D49-06A5-1F7D-141ABAF0D1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225994-BC02-5BB3-D976-A04AE94E68F0}"/>
              </a:ext>
            </a:extLst>
          </p:cNvPr>
          <p:cNvSpPr>
            <a:spLocks noGrp="1"/>
          </p:cNvSpPr>
          <p:nvPr>
            <p:ph type="body" idx="1"/>
          </p:nvPr>
        </p:nvSpPr>
        <p:spPr/>
        <p:txBody>
          <a:bodyPr/>
          <a:lstStyle/>
          <a:p>
            <a:r>
              <a:rPr lang="en-GB" dirty="0"/>
              <a:t>Demographic – age, gender, income, education and occupation</a:t>
            </a:r>
          </a:p>
          <a:p>
            <a:endParaRPr lang="en-GB" dirty="0"/>
          </a:p>
          <a:p>
            <a:r>
              <a:rPr lang="en-GB" dirty="0"/>
              <a:t>Geographic – country, region, city, consider urban versus rural</a:t>
            </a:r>
          </a:p>
          <a:p>
            <a:endParaRPr lang="en-GB" dirty="0"/>
          </a:p>
          <a:p>
            <a:r>
              <a:rPr lang="en-GB" dirty="0"/>
              <a:t>Psychological – e.g. fine dining for luxury and special occasions.</a:t>
            </a:r>
          </a:p>
          <a:p>
            <a:endParaRPr lang="en-GB" dirty="0"/>
          </a:p>
          <a:p>
            <a:r>
              <a:rPr lang="en-GB" dirty="0"/>
              <a:t>Behaviour – how often do they visit? Are they loyal customers? Do they come for special occasions only?</a:t>
            </a:r>
          </a:p>
        </p:txBody>
      </p:sp>
      <p:sp>
        <p:nvSpPr>
          <p:cNvPr id="4" name="Slide Number Placeholder 3">
            <a:extLst>
              <a:ext uri="{FF2B5EF4-FFF2-40B4-BE49-F238E27FC236}">
                <a16:creationId xmlns:a16="http://schemas.microsoft.com/office/drawing/2014/main" id="{1B6D5BF7-8CCB-A0B8-6D32-EAE31377BA24}"/>
              </a:ext>
            </a:extLst>
          </p:cNvPr>
          <p:cNvSpPr>
            <a:spLocks noGrp="1"/>
          </p:cNvSpPr>
          <p:nvPr>
            <p:ph type="sldNum" sz="quarter" idx="5"/>
          </p:nvPr>
        </p:nvSpPr>
        <p:spPr/>
        <p:txBody>
          <a:bodyPr/>
          <a:lstStyle/>
          <a:p>
            <a:fld id="{EFB4D46B-BBE0-4474-A26D-45E0F7167BF9}" type="slidenum">
              <a:rPr lang="en-GB" smtClean="0"/>
              <a:t>22</a:t>
            </a:fld>
            <a:endParaRPr lang="en-GB" dirty="0"/>
          </a:p>
        </p:txBody>
      </p:sp>
    </p:spTree>
    <p:extLst>
      <p:ext uri="{BB962C8B-B14F-4D97-AF65-F5344CB8AC3E}">
        <p14:creationId xmlns:p14="http://schemas.microsoft.com/office/powerpoint/2010/main" val="366340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61E1F-6E40-C7FD-986F-B15519FE79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7241E5-2042-DF99-AE33-B7B91AB7CB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A409A2-1C73-0870-C127-A8AEE241A14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B4ED4D3-FDB1-90D0-3CC9-20F75E2C1002}"/>
              </a:ext>
            </a:extLst>
          </p:cNvPr>
          <p:cNvSpPr>
            <a:spLocks noGrp="1"/>
          </p:cNvSpPr>
          <p:nvPr>
            <p:ph type="sldNum" sz="quarter" idx="5"/>
          </p:nvPr>
        </p:nvSpPr>
        <p:spPr/>
        <p:txBody>
          <a:bodyPr/>
          <a:lstStyle/>
          <a:p>
            <a:fld id="{EFB4D46B-BBE0-4474-A26D-45E0F7167BF9}" type="slidenum">
              <a:rPr lang="en-GB" smtClean="0"/>
              <a:t>23</a:t>
            </a:fld>
            <a:endParaRPr lang="en-GB" dirty="0"/>
          </a:p>
        </p:txBody>
      </p:sp>
    </p:spTree>
    <p:extLst>
      <p:ext uri="{BB962C8B-B14F-4D97-AF65-F5344CB8AC3E}">
        <p14:creationId xmlns:p14="http://schemas.microsoft.com/office/powerpoint/2010/main" val="12850579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4AC96C-47FC-CEA8-B364-6A0D326806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F734BA-A358-4C65-72A6-F29D01B8AD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01A8AC-4CD7-3C8F-601F-21E13FD039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78518-6BDF-6101-A84E-B8F5C09119BD}"/>
              </a:ext>
            </a:extLst>
          </p:cNvPr>
          <p:cNvSpPr>
            <a:spLocks noGrp="1"/>
          </p:cNvSpPr>
          <p:nvPr>
            <p:ph type="sldNum" sz="quarter" idx="5"/>
          </p:nvPr>
        </p:nvSpPr>
        <p:spPr/>
        <p:txBody>
          <a:bodyPr/>
          <a:lstStyle/>
          <a:p>
            <a:fld id="{24953D85-D4B4-4FA9-A353-DF8E4DAF69A1}" type="slidenum">
              <a:rPr lang="en-GB" smtClean="0"/>
              <a:t>24</a:t>
            </a:fld>
            <a:endParaRPr lang="en-GB"/>
          </a:p>
        </p:txBody>
      </p:sp>
    </p:spTree>
    <p:extLst>
      <p:ext uri="{BB962C8B-B14F-4D97-AF65-F5344CB8AC3E}">
        <p14:creationId xmlns:p14="http://schemas.microsoft.com/office/powerpoint/2010/main" val="24309548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FD2C49-D97A-22EF-FDC6-09673A03D7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1F3841-3B50-4740-BCA2-29C6814265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C107BA-F160-A813-68FC-A32789804B1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E257F3A-8EB1-06F7-B6FD-2486223857EB}"/>
              </a:ext>
            </a:extLst>
          </p:cNvPr>
          <p:cNvSpPr>
            <a:spLocks noGrp="1"/>
          </p:cNvSpPr>
          <p:nvPr>
            <p:ph type="sldNum" sz="quarter" idx="5"/>
          </p:nvPr>
        </p:nvSpPr>
        <p:spPr/>
        <p:txBody>
          <a:bodyPr/>
          <a:lstStyle/>
          <a:p>
            <a:fld id="{EFB4D46B-BBE0-4474-A26D-45E0F7167BF9}" type="slidenum">
              <a:rPr lang="en-GB" smtClean="0"/>
              <a:t>25</a:t>
            </a:fld>
            <a:endParaRPr lang="en-GB" dirty="0"/>
          </a:p>
        </p:txBody>
      </p:sp>
    </p:spTree>
    <p:extLst>
      <p:ext uri="{BB962C8B-B14F-4D97-AF65-F5344CB8AC3E}">
        <p14:creationId xmlns:p14="http://schemas.microsoft.com/office/powerpoint/2010/main" val="24406309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670094-6FA3-D1E8-4374-BCC4F3080B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4745BF-7CE3-5A23-FC7D-2C05A98E83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02CACE-A76B-2646-8895-F71D3F3836FF}"/>
              </a:ext>
            </a:extLst>
          </p:cNvPr>
          <p:cNvSpPr>
            <a:spLocks noGrp="1"/>
          </p:cNvSpPr>
          <p:nvPr>
            <p:ph type="body" idx="1"/>
          </p:nvPr>
        </p:nvSpPr>
        <p:spPr/>
        <p:txBody>
          <a:bodyPr/>
          <a:lstStyle/>
          <a:p>
            <a:r>
              <a:rPr lang="en-GB" dirty="0"/>
              <a:t>Plan all aspects of the launch, be meticulous with details, all aspects are crucial to a successful first impression. This includes décor, menu, furnishings, products – everything that we have covered over the previous weeks.</a:t>
            </a:r>
          </a:p>
          <a:p>
            <a:endParaRPr lang="en-GB" dirty="0"/>
          </a:p>
          <a:p>
            <a:r>
              <a:rPr lang="en-GB" dirty="0"/>
              <a:t>Market well – utilise effective techniques as discussed in the previous slides. Take advantage of tools such as the marketing mix</a:t>
            </a:r>
          </a:p>
          <a:p>
            <a:endParaRPr lang="en-GB" dirty="0"/>
          </a:p>
          <a:p>
            <a:r>
              <a:rPr lang="en-GB" dirty="0"/>
              <a:t>A great customer experience – if the customer does not get the wow experience first time then they will not return. There is too much competition out there, and social time is too important to people for them to risk a bad experience more than once. Remember also that word spreads. Their bad experience may prevent friends/family/work colleagues etc from giving you a chance as well. The customer experience is not just the food they eat, it is the ambience, the service quality, the ease of payment, the accessibility of functions such as the bathrooms etc. Ensure you do not overlook any components!</a:t>
            </a:r>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1BC78A94-F15E-7744-935C-EDE68F426AA0}"/>
              </a:ext>
            </a:extLst>
          </p:cNvPr>
          <p:cNvSpPr>
            <a:spLocks noGrp="1"/>
          </p:cNvSpPr>
          <p:nvPr>
            <p:ph type="sldNum" sz="quarter" idx="5"/>
          </p:nvPr>
        </p:nvSpPr>
        <p:spPr/>
        <p:txBody>
          <a:bodyPr/>
          <a:lstStyle/>
          <a:p>
            <a:fld id="{EFB4D46B-BBE0-4474-A26D-45E0F7167BF9}" type="slidenum">
              <a:rPr lang="en-GB" smtClean="0"/>
              <a:t>26</a:t>
            </a:fld>
            <a:endParaRPr lang="en-GB" dirty="0"/>
          </a:p>
        </p:txBody>
      </p:sp>
    </p:spTree>
    <p:extLst>
      <p:ext uri="{BB962C8B-B14F-4D97-AF65-F5344CB8AC3E}">
        <p14:creationId xmlns:p14="http://schemas.microsoft.com/office/powerpoint/2010/main" val="15000723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11141F-5EFD-0E67-50EC-1538627BA6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1B9EEB-646F-6391-2973-2204D7E7FB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02230A-8125-61E1-89B2-776D96A533C2}"/>
              </a:ext>
            </a:extLst>
          </p:cNvPr>
          <p:cNvSpPr>
            <a:spLocks noGrp="1"/>
          </p:cNvSpPr>
          <p:nvPr>
            <p:ph type="body" idx="1"/>
          </p:nvPr>
        </p:nvSpPr>
        <p:spPr/>
        <p:txBody>
          <a:bodyPr/>
          <a:lstStyle/>
          <a:p>
            <a:endParaRPr lang="en-GB" dirty="0"/>
          </a:p>
          <a:p>
            <a:r>
              <a:rPr lang="en-GB" dirty="0"/>
              <a:t>Ask them here if they have any ideas for what may come next. Guide them to the idea of a soft launch and a grand opening (covered in next two slides).</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D5292EDA-ED77-350A-AB79-C0853881F629}"/>
              </a:ext>
            </a:extLst>
          </p:cNvPr>
          <p:cNvSpPr>
            <a:spLocks noGrp="1"/>
          </p:cNvSpPr>
          <p:nvPr>
            <p:ph type="sldNum" sz="quarter" idx="5"/>
          </p:nvPr>
        </p:nvSpPr>
        <p:spPr/>
        <p:txBody>
          <a:bodyPr/>
          <a:lstStyle/>
          <a:p>
            <a:fld id="{EFB4D46B-BBE0-4474-A26D-45E0F7167BF9}" type="slidenum">
              <a:rPr lang="en-GB" smtClean="0"/>
              <a:t>27</a:t>
            </a:fld>
            <a:endParaRPr lang="en-GB" dirty="0"/>
          </a:p>
        </p:txBody>
      </p:sp>
    </p:spTree>
    <p:extLst>
      <p:ext uri="{BB962C8B-B14F-4D97-AF65-F5344CB8AC3E}">
        <p14:creationId xmlns:p14="http://schemas.microsoft.com/office/powerpoint/2010/main" val="808748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C68FD-20F7-B517-4E55-25275A25EC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D035D8-ADAD-41CF-1E16-7AEEDE0B07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0105EE-CCBD-4F6E-106E-BE1843495E52}"/>
              </a:ext>
            </a:extLst>
          </p:cNvPr>
          <p:cNvSpPr>
            <a:spLocks noGrp="1"/>
          </p:cNvSpPr>
          <p:nvPr>
            <p:ph type="body" idx="1"/>
          </p:nvPr>
        </p:nvSpPr>
        <p:spPr/>
        <p:txBody>
          <a:bodyPr/>
          <a:lstStyle/>
          <a:p>
            <a:endParaRPr lang="en-GB" dirty="0"/>
          </a:p>
          <a:p>
            <a:r>
              <a:rPr lang="en-GB" dirty="0"/>
              <a:t>A soft launch is a great way to test run your establishment. It gives the team a chance at a trial run so they can see in real time what works and what doesn’t, allowing changes to be made before you open to the paying public.</a:t>
            </a:r>
          </a:p>
          <a:p>
            <a:endParaRPr lang="en-GB" dirty="0"/>
          </a:p>
          <a:p>
            <a:r>
              <a:rPr lang="en-GB" dirty="0"/>
              <a:t>Consider a limited menu to reduce cost implications but be careful to make the experience authentic enough that your team perform as they would going forward.</a:t>
            </a:r>
          </a:p>
          <a:p>
            <a:endParaRPr lang="en-GB" dirty="0"/>
          </a:p>
          <a:p>
            <a:r>
              <a:rPr lang="en-GB" dirty="0"/>
              <a:t>Gather feedback and consider this feedback constructively. Apply the findings to your strategic plan and make any realistic and necessary changes to enhance your grand opening.</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45317F5D-780D-F1C8-1065-DBCEEE431C2B}"/>
              </a:ext>
            </a:extLst>
          </p:cNvPr>
          <p:cNvSpPr>
            <a:spLocks noGrp="1"/>
          </p:cNvSpPr>
          <p:nvPr>
            <p:ph type="sldNum" sz="quarter" idx="5"/>
          </p:nvPr>
        </p:nvSpPr>
        <p:spPr/>
        <p:txBody>
          <a:bodyPr/>
          <a:lstStyle/>
          <a:p>
            <a:fld id="{EFB4D46B-BBE0-4474-A26D-45E0F7167BF9}" type="slidenum">
              <a:rPr lang="en-GB" smtClean="0"/>
              <a:t>28</a:t>
            </a:fld>
            <a:endParaRPr lang="en-GB" dirty="0"/>
          </a:p>
        </p:txBody>
      </p:sp>
    </p:spTree>
    <p:extLst>
      <p:ext uri="{BB962C8B-B14F-4D97-AF65-F5344CB8AC3E}">
        <p14:creationId xmlns:p14="http://schemas.microsoft.com/office/powerpoint/2010/main" val="17945462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7599F-317B-A3DF-6EC0-D02CBA6D25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5088E4-F9BC-E7EA-A45E-261FD34392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C3D95F-1058-4564-11DE-00C697B71288}"/>
              </a:ext>
            </a:extLst>
          </p:cNvPr>
          <p:cNvSpPr>
            <a:spLocks noGrp="1"/>
          </p:cNvSpPr>
          <p:nvPr>
            <p:ph type="body" idx="1"/>
          </p:nvPr>
        </p:nvSpPr>
        <p:spPr/>
        <p:txBody>
          <a:bodyPr/>
          <a:lstStyle/>
          <a:p>
            <a:endParaRPr lang="en-GB" dirty="0"/>
          </a:p>
          <a:p>
            <a:r>
              <a:rPr lang="en-GB" dirty="0"/>
              <a:t>You only get one chance to launch your restaurant!</a:t>
            </a:r>
          </a:p>
          <a:p>
            <a:endParaRPr lang="en-GB" dirty="0"/>
          </a:p>
          <a:p>
            <a:r>
              <a:rPr lang="en-GB" dirty="0"/>
              <a:t>Include special offers – perhaps you will include a free drink or a special opening night discount option.</a:t>
            </a:r>
          </a:p>
          <a:p>
            <a:endParaRPr lang="en-GB" dirty="0"/>
          </a:p>
          <a:p>
            <a:r>
              <a:rPr lang="en-GB" dirty="0"/>
              <a:t>Consider entertainment – would this boost interest and provide a more memorable experience?</a:t>
            </a:r>
          </a:p>
          <a:p>
            <a:endParaRPr lang="en-GB" dirty="0"/>
          </a:p>
          <a:p>
            <a:r>
              <a:rPr lang="en-GB" dirty="0"/>
              <a:t>Include incentives – perhaps the first </a:t>
            </a:r>
            <a:r>
              <a:rPr lang="en-GB"/>
              <a:t>x number </a:t>
            </a:r>
            <a:r>
              <a:rPr lang="en-GB" dirty="0"/>
              <a:t>of customers can dine at a reduced price, or maybe you will include them in a raffle to win a free meal</a:t>
            </a:r>
          </a:p>
          <a:p>
            <a:endParaRPr lang="en-GB" dirty="0"/>
          </a:p>
          <a:p>
            <a:r>
              <a:rPr lang="en-GB" dirty="0"/>
              <a:t>Is there a section of your establishment that you could use for photos to encourage social media sharing?</a:t>
            </a:r>
          </a:p>
        </p:txBody>
      </p:sp>
      <p:sp>
        <p:nvSpPr>
          <p:cNvPr id="4" name="Slide Number Placeholder 3">
            <a:extLst>
              <a:ext uri="{FF2B5EF4-FFF2-40B4-BE49-F238E27FC236}">
                <a16:creationId xmlns:a16="http://schemas.microsoft.com/office/drawing/2014/main" id="{57C495E5-57F5-75DB-EADC-B8703E9D9BCF}"/>
              </a:ext>
            </a:extLst>
          </p:cNvPr>
          <p:cNvSpPr>
            <a:spLocks noGrp="1"/>
          </p:cNvSpPr>
          <p:nvPr>
            <p:ph type="sldNum" sz="quarter" idx="5"/>
          </p:nvPr>
        </p:nvSpPr>
        <p:spPr/>
        <p:txBody>
          <a:bodyPr/>
          <a:lstStyle/>
          <a:p>
            <a:fld id="{EFB4D46B-BBE0-4474-A26D-45E0F7167BF9}" type="slidenum">
              <a:rPr lang="en-GB" smtClean="0"/>
              <a:t>29</a:t>
            </a:fld>
            <a:endParaRPr lang="en-GB" dirty="0"/>
          </a:p>
        </p:txBody>
      </p:sp>
    </p:spTree>
    <p:extLst>
      <p:ext uri="{BB962C8B-B14F-4D97-AF65-F5344CB8AC3E}">
        <p14:creationId xmlns:p14="http://schemas.microsoft.com/office/powerpoint/2010/main" val="12278391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05B66-6AC7-5396-8974-C6089C105E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467A2C-5053-1937-E062-23E14E9712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71DBC7-ED48-876B-F717-4188D78589AE}"/>
              </a:ext>
            </a:extLst>
          </p:cNvPr>
          <p:cNvSpPr>
            <a:spLocks noGrp="1"/>
          </p:cNvSpPr>
          <p:nvPr>
            <p:ph type="body" idx="1"/>
          </p:nvPr>
        </p:nvSpPr>
        <p:spPr/>
        <p:txBody>
          <a:bodyPr/>
          <a:lstStyle/>
          <a:p>
            <a:r>
              <a:rPr lang="en-GB" dirty="0"/>
              <a:t>This video overviews the points made in previous slides – show if good for time. Otherwise suggest they watch in their own time.</a:t>
            </a:r>
          </a:p>
        </p:txBody>
      </p:sp>
      <p:sp>
        <p:nvSpPr>
          <p:cNvPr id="4" name="Slide Number Placeholder 3">
            <a:extLst>
              <a:ext uri="{FF2B5EF4-FFF2-40B4-BE49-F238E27FC236}">
                <a16:creationId xmlns:a16="http://schemas.microsoft.com/office/drawing/2014/main" id="{58654AC7-A1F2-D2E7-64EC-CEA7537BBB47}"/>
              </a:ext>
            </a:extLst>
          </p:cNvPr>
          <p:cNvSpPr>
            <a:spLocks noGrp="1"/>
          </p:cNvSpPr>
          <p:nvPr>
            <p:ph type="sldNum" sz="quarter" idx="5"/>
          </p:nvPr>
        </p:nvSpPr>
        <p:spPr/>
        <p:txBody>
          <a:bodyPr/>
          <a:lstStyle/>
          <a:p>
            <a:fld id="{EFB4D46B-BBE0-4474-A26D-45E0F7167BF9}" type="slidenum">
              <a:rPr lang="en-GB" smtClean="0"/>
              <a:t>30</a:t>
            </a:fld>
            <a:endParaRPr lang="en-GB" dirty="0"/>
          </a:p>
        </p:txBody>
      </p:sp>
    </p:spTree>
    <p:extLst>
      <p:ext uri="{BB962C8B-B14F-4D97-AF65-F5344CB8AC3E}">
        <p14:creationId xmlns:p14="http://schemas.microsoft.com/office/powerpoint/2010/main" val="12839907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31</a:t>
            </a:fld>
            <a:endParaRPr lang="en-GB"/>
          </a:p>
        </p:txBody>
      </p:sp>
    </p:spTree>
    <p:extLst>
      <p:ext uri="{BB962C8B-B14F-4D97-AF65-F5344CB8AC3E}">
        <p14:creationId xmlns:p14="http://schemas.microsoft.com/office/powerpoint/2010/main" val="41507172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1CE11-D35A-8873-6F1B-E7198414E5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107530-EFE4-3911-8D77-EE99B7B35F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70C5A5-037E-7DFE-4A36-A0D268DFCC4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90D19F-9FFB-1DF7-9FFB-315605D8DF32}"/>
              </a:ext>
            </a:extLst>
          </p:cNvPr>
          <p:cNvSpPr>
            <a:spLocks noGrp="1"/>
          </p:cNvSpPr>
          <p:nvPr>
            <p:ph type="sldNum" sz="quarter" idx="5"/>
          </p:nvPr>
        </p:nvSpPr>
        <p:spPr/>
        <p:txBody>
          <a:bodyPr/>
          <a:lstStyle/>
          <a:p>
            <a:fld id="{24953D85-D4B4-4FA9-A353-DF8E4DAF69A1}" type="slidenum">
              <a:rPr lang="en-GB" smtClean="0"/>
              <a:t>32</a:t>
            </a:fld>
            <a:endParaRPr lang="en-GB"/>
          </a:p>
        </p:txBody>
      </p:sp>
    </p:spTree>
    <p:extLst>
      <p:ext uri="{BB962C8B-B14F-4D97-AF65-F5344CB8AC3E}">
        <p14:creationId xmlns:p14="http://schemas.microsoft.com/office/powerpoint/2010/main" val="35383386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A4C6F-7EE3-CF33-9C7D-11319975F5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32DD38-EF4C-64FD-9D40-FA1227257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807008-A171-33CE-2C8B-604152BC99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777FC8-00BC-616A-3AF4-FE32C7DBCEDC}"/>
              </a:ext>
            </a:extLst>
          </p:cNvPr>
          <p:cNvSpPr>
            <a:spLocks noGrp="1"/>
          </p:cNvSpPr>
          <p:nvPr>
            <p:ph type="sldNum" sz="quarter" idx="5"/>
          </p:nvPr>
        </p:nvSpPr>
        <p:spPr/>
        <p:txBody>
          <a:bodyPr/>
          <a:lstStyle/>
          <a:p>
            <a:fld id="{24953D85-D4B4-4FA9-A353-DF8E4DAF69A1}" type="slidenum">
              <a:rPr lang="en-GB" smtClean="0"/>
              <a:t>33</a:t>
            </a:fld>
            <a:endParaRPr lang="en-GB"/>
          </a:p>
        </p:txBody>
      </p:sp>
    </p:spTree>
    <p:extLst>
      <p:ext uri="{BB962C8B-B14F-4D97-AF65-F5344CB8AC3E}">
        <p14:creationId xmlns:p14="http://schemas.microsoft.com/office/powerpoint/2010/main" val="3416801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09855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QusJ4fpWQwA?feature=oembed"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H93jvfEnwUA?feature=oembed" TargetMode="Externa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dp7w5fJAdsU?feature=oembed" TargetMode="Externa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cmX7HcXwWiE?feature=oembed" TargetMode="Externa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video" Target="https://www.youtube.com/embed/GHyxNgnG7bA?feature=oembed" TargetMode="External"/><Relationship Id="rId4" Type="http://schemas.openxmlformats.org/officeDocument/2006/relationships/image" Target="../media/image17.jpeg"/></Relationships>
</file>

<file path=ppt/slides/_rels/slide3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GHyxNgnG7bA" TargetMode="Externa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hyperlink" Target="https://www.youtube.com/watch?v=cmX7HcXwWiE" TargetMode="External"/><Relationship Id="rId5" Type="http://schemas.openxmlformats.org/officeDocument/2006/relationships/hyperlink" Target="https://www.youtube.com/watch?v=H93jvfEnwUA" TargetMode="External"/><Relationship Id="rId4" Type="http://schemas.openxmlformats.org/officeDocument/2006/relationships/hyperlink" Target="https://www.youtube.com/watch?v=QusJ4fpWQw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51045" y="810569"/>
            <a:ext cx="3640740" cy="923330"/>
          </a:xfrm>
          <a:prstGeom prst="rect">
            <a:avLst/>
          </a:prstGeom>
          <a:noFill/>
        </p:spPr>
        <p:txBody>
          <a:bodyPr wrap="none" rtlCol="0">
            <a:spAutoFit/>
          </a:bodyPr>
          <a:lstStyle/>
          <a:p>
            <a:r>
              <a:rPr lang="en-GB" sz="5400" dirty="0">
                <a:solidFill>
                  <a:schemeClr val="bg1"/>
                </a:solidFill>
                <a:latin typeface="Aptos Light" panose="020B0004020202020204" pitchFamily="34" charset="0"/>
              </a:rPr>
              <a:t>BMGM6001</a:t>
            </a:r>
            <a:endParaRPr lang="en-GB" sz="5400" dirty="0">
              <a:solidFill>
                <a:schemeClr val="bg1"/>
              </a:solidFill>
              <a:latin typeface="Aptos Light"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199839" cy="3754874"/>
          </a:xfrm>
          <a:prstGeom prst="rect">
            <a:avLst/>
          </a:prstGeom>
          <a:noFill/>
        </p:spPr>
        <p:txBody>
          <a:bodyPr wrap="none" rtlCol="0">
            <a:spAutoFit/>
          </a:bodyPr>
          <a:lstStyle/>
          <a:p>
            <a:pPr algn="ctr"/>
            <a:r>
              <a:rPr lang="en-GB" sz="2800" i="1" dirty="0">
                <a:solidFill>
                  <a:schemeClr val="bg1"/>
                </a:solidFill>
                <a:latin typeface="Aptos Light" panose="020B0004020202020204" pitchFamily="34" charset="0"/>
              </a:rPr>
              <a:t>International Gastronomy Management</a:t>
            </a:r>
            <a:br>
              <a:rPr lang="en-GB" sz="2800" i="1" dirty="0">
                <a:solidFill>
                  <a:schemeClr val="bg1"/>
                </a:solidFill>
                <a:latin typeface="Aptos Light" panose="020B0004020202020204" pitchFamily="34" charset="0"/>
              </a:rPr>
            </a:br>
            <a:br>
              <a:rPr lang="en-GB" sz="2800" i="1" dirty="0">
                <a:solidFill>
                  <a:schemeClr val="bg1"/>
                </a:solidFill>
                <a:latin typeface="Aptos Light" panose="020B0004020202020204" pitchFamily="34" charset="0"/>
              </a:rPr>
            </a:br>
            <a:r>
              <a:rPr lang="en-GB" sz="2800" i="1" dirty="0">
                <a:solidFill>
                  <a:schemeClr val="bg1"/>
                </a:solidFill>
                <a:latin typeface="Aptos Light" panose="020B0004020202020204" pitchFamily="34" charset="0"/>
              </a:rPr>
              <a:t>Leading Restaurant Strategy</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255665"/>
            <a:ext cx="6671504" cy="1323439"/>
          </a:xfrm>
          <a:prstGeom prst="rect">
            <a:avLst/>
          </a:prstGeom>
          <a:noFill/>
        </p:spPr>
        <p:txBody>
          <a:bodyPr wrap="square" rtlCol="0">
            <a:spAutoFit/>
          </a:bodyPr>
          <a:lstStyle/>
          <a:p>
            <a:pPr algn="ctr"/>
            <a:r>
              <a:rPr lang="en-GB" sz="4000" dirty="0">
                <a:solidFill>
                  <a:schemeClr val="bg1"/>
                </a:solidFill>
                <a:latin typeface="Aptos Light" panose="020B0004020202020204" pitchFamily="34" charset="0"/>
                <a:cs typeface="Arial" panose="020B0604020202020204" pitchFamily="34" charset="0"/>
              </a:rPr>
              <a:t>Week 7 – Marketing </a:t>
            </a:r>
            <a:r>
              <a:rPr lang="en-GB" sz="4000">
                <a:solidFill>
                  <a:schemeClr val="bg1"/>
                </a:solidFill>
                <a:latin typeface="Aptos Light" panose="020B0004020202020204" pitchFamily="34" charset="0"/>
                <a:cs typeface="Arial" panose="020B0604020202020204" pitchFamily="34" charset="0"/>
              </a:rPr>
              <a:t>and advertising</a:t>
            </a:r>
            <a:endParaRPr lang="en-GB" sz="4000" dirty="0">
              <a:solidFill>
                <a:schemeClr val="bg1"/>
              </a:solidFill>
              <a:latin typeface="Aptos Light" panose="020B00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F3BC5AA2-743E-8D21-549F-4A866560DD9D}"/>
              </a:ext>
            </a:extLst>
          </p:cNvPr>
          <p:cNvPicPr>
            <a:picLocks noChangeAspect="1"/>
          </p:cNvPicPr>
          <p:nvPr/>
        </p:nvPicPr>
        <p:blipFill>
          <a:blip r:embed="rId4"/>
          <a:stretch>
            <a:fillRect/>
          </a:stretch>
        </p:blipFill>
        <p:spPr>
          <a:xfrm>
            <a:off x="6944131" y="1887584"/>
            <a:ext cx="4877223" cy="3249450"/>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normAutofit/>
          </a:bodyPr>
          <a:lstStyle/>
          <a:p>
            <a:r>
              <a:rPr lang="en-GB" sz="4000" b="1" dirty="0">
                <a:latin typeface="Aptos Light" panose="020B0004020202020204" pitchFamily="34" charset="0"/>
              </a:rPr>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2195655"/>
            <a:ext cx="10515600" cy="2923890"/>
          </a:xfrm>
        </p:spPr>
        <p:txBody>
          <a:bodyPr>
            <a:normAutofit/>
          </a:bodyPr>
          <a:lstStyle/>
          <a:p>
            <a:r>
              <a:rPr lang="en-GB" dirty="0"/>
              <a:t>What is marketing?</a:t>
            </a:r>
          </a:p>
          <a:p>
            <a:r>
              <a:rPr lang="en-GB" dirty="0"/>
              <a:t>Campaign techniques</a:t>
            </a:r>
          </a:p>
          <a:p>
            <a:r>
              <a:rPr lang="en-GB" dirty="0"/>
              <a:t>Marketing mix &amp; segmentation</a:t>
            </a:r>
          </a:p>
          <a:p>
            <a:r>
              <a:rPr lang="en-GB" dirty="0"/>
              <a:t>How to effectively launch a restaurant</a:t>
            </a:r>
          </a:p>
        </p:txBody>
      </p:sp>
    </p:spTree>
    <p:extLst>
      <p:ext uri="{BB962C8B-B14F-4D97-AF65-F5344CB8AC3E}">
        <p14:creationId xmlns:p14="http://schemas.microsoft.com/office/powerpoint/2010/main" val="202820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04"/>
            <a:ext cx="10515600" cy="1325563"/>
          </a:xfrm>
        </p:spPr>
        <p:txBody>
          <a:bodyPr>
            <a:normAutofit/>
          </a:bodyPr>
          <a:lstStyle/>
          <a:p>
            <a:pPr algn="ctr"/>
            <a:r>
              <a:rPr lang="en-GB" sz="6000" dirty="0">
                <a:latin typeface="Aptos Light" panose="020B0004020202020204" pitchFamily="34" charset="0"/>
              </a:rPr>
              <a:t>Recap of last week</a:t>
            </a:r>
          </a:p>
        </p:txBody>
      </p:sp>
      <p:sp>
        <p:nvSpPr>
          <p:cNvPr id="3" name="Content Placeholder 2"/>
          <p:cNvSpPr>
            <a:spLocks noGrp="1"/>
          </p:cNvSpPr>
          <p:nvPr>
            <p:ph idx="1"/>
          </p:nvPr>
        </p:nvSpPr>
        <p:spPr>
          <a:xfrm>
            <a:off x="5591944" y="1600201"/>
            <a:ext cx="4618856" cy="3917032"/>
          </a:xfrm>
        </p:spPr>
        <p:txBody>
          <a:bodyPr>
            <a:normAutofit/>
          </a:bodyPr>
          <a:lstStyle/>
          <a:p>
            <a:r>
              <a:rPr lang="en-GB" sz="2000" dirty="0">
                <a:latin typeface="Aptos" panose="020B0004020202020204" pitchFamily="34" charset="0"/>
              </a:rPr>
              <a:t>Menu design</a:t>
            </a:r>
          </a:p>
          <a:p>
            <a:pPr marL="0" indent="0">
              <a:buNone/>
            </a:pPr>
            <a:endParaRPr lang="en-GB" sz="2000" dirty="0">
              <a:latin typeface="Aptos" panose="020B0004020202020204" pitchFamily="34" charset="0"/>
            </a:endParaRPr>
          </a:p>
          <a:p>
            <a:r>
              <a:rPr lang="en-GB" sz="2000" dirty="0">
                <a:latin typeface="Aptos" panose="020B0004020202020204" pitchFamily="34" charset="0"/>
              </a:rPr>
              <a:t>Establishing the restaurant concept</a:t>
            </a:r>
          </a:p>
          <a:p>
            <a:pPr marL="0" indent="0">
              <a:buNone/>
            </a:pPr>
            <a:endParaRPr lang="en-GB" sz="2000" dirty="0">
              <a:latin typeface="Aptos" panose="020B0004020202020204" pitchFamily="34" charset="0"/>
            </a:endParaRPr>
          </a:p>
          <a:p>
            <a:r>
              <a:rPr lang="en-GB" sz="2000" dirty="0">
                <a:latin typeface="Aptos" panose="020B0004020202020204" pitchFamily="34" charset="0"/>
              </a:rPr>
              <a:t>Sourcing &amp; supply chain planning</a:t>
            </a:r>
          </a:p>
        </p:txBody>
      </p:sp>
      <p:pic>
        <p:nvPicPr>
          <p:cNvPr id="7" name="Picture 6" descr="Top view of a wooden fork and spoon at the edge of a white notebook">
            <a:extLst>
              <a:ext uri="{FF2B5EF4-FFF2-40B4-BE49-F238E27FC236}">
                <a16:creationId xmlns:a16="http://schemas.microsoft.com/office/drawing/2014/main" id="{FB971E38-5358-B4C1-6636-8339B4E843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417" y="1340767"/>
            <a:ext cx="4808574" cy="3429000"/>
          </a:xfrm>
          <a:prstGeom prst="rect">
            <a:avLst/>
          </a:prstGeom>
        </p:spPr>
      </p:pic>
    </p:spTree>
    <p:custDataLst>
      <p:tags r:id="rId1"/>
    </p:custDataLst>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What is marketing?</a:t>
            </a:r>
          </a:p>
        </p:txBody>
      </p:sp>
      <p:graphicFrame>
        <p:nvGraphicFramePr>
          <p:cNvPr id="2" name="Table 1">
            <a:extLst>
              <a:ext uri="{FF2B5EF4-FFF2-40B4-BE49-F238E27FC236}">
                <a16:creationId xmlns:a16="http://schemas.microsoft.com/office/drawing/2014/main" id="{E5E31BA0-C67C-B053-AFC3-E14495CF0460}"/>
              </a:ext>
            </a:extLst>
          </p:cNvPr>
          <p:cNvGraphicFramePr>
            <a:graphicFrameLocks noGrp="1"/>
          </p:cNvGraphicFramePr>
          <p:nvPr>
            <p:extLst>
              <p:ext uri="{D42A27DB-BD31-4B8C-83A1-F6EECF244321}">
                <p14:modId xmlns:p14="http://schemas.microsoft.com/office/powerpoint/2010/main" val="4119199620"/>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571500" indent="-571500">
                        <a:buFont typeface="Arial" panose="020B0604020202020204" pitchFamily="34" charset="0"/>
                        <a:buChar char="•"/>
                      </a:pPr>
                      <a:r>
                        <a:rPr lang="en-GB" sz="3600" dirty="0"/>
                        <a:t>Identifying, creating, communicating and delivering</a:t>
                      </a:r>
                    </a:p>
                    <a:p>
                      <a:pPr marL="571500" indent="-571500">
                        <a:buFont typeface="Arial" panose="020B0604020202020204" pitchFamily="34" charset="0"/>
                        <a:buChar char="•"/>
                      </a:pPr>
                      <a:r>
                        <a:rPr lang="en-GB" sz="3600" dirty="0"/>
                        <a:t>Value for customers, clients, partners and society</a:t>
                      </a:r>
                    </a:p>
                    <a:p>
                      <a:pPr marL="571500" indent="-571500">
                        <a:buFont typeface="Arial" panose="020B0604020202020204" pitchFamily="34" charset="0"/>
                        <a:buChar char="•"/>
                      </a:pPr>
                      <a:r>
                        <a:rPr lang="en-GB" sz="3600" dirty="0"/>
                        <a:t>Involves market research, branding, advertising, sales and customer management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6" name="Picture 5" descr="3D chart graphics">
            <a:extLst>
              <a:ext uri="{FF2B5EF4-FFF2-40B4-BE49-F238E27FC236}">
                <a16:creationId xmlns:a16="http://schemas.microsoft.com/office/drawing/2014/main" id="{811ABF5A-1385-211F-A011-9411DB511D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9621" y="1545465"/>
            <a:ext cx="4271771" cy="3953814"/>
          </a:xfrm>
          <a:prstGeom prst="rect">
            <a:avLst/>
          </a:prstGeom>
        </p:spPr>
      </p:pic>
    </p:spTree>
    <p:extLst>
      <p:ext uri="{BB962C8B-B14F-4D97-AF65-F5344CB8AC3E}">
        <p14:creationId xmlns:p14="http://schemas.microsoft.com/office/powerpoint/2010/main" val="354354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6C5A22-1995-3C8C-9685-7EB0C1B999A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6E913B-8CF2-CC13-1F22-65CB879FE486}"/>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Restaurant Marketing – an overview</a:t>
            </a:r>
          </a:p>
        </p:txBody>
      </p:sp>
      <p:graphicFrame>
        <p:nvGraphicFramePr>
          <p:cNvPr id="2" name="Table 1">
            <a:extLst>
              <a:ext uri="{FF2B5EF4-FFF2-40B4-BE49-F238E27FC236}">
                <a16:creationId xmlns:a16="http://schemas.microsoft.com/office/drawing/2014/main" id="{450054A2-7CA1-0CCD-14D7-D4F33A826366}"/>
              </a:ext>
            </a:extLst>
          </p:cNvPr>
          <p:cNvGraphicFramePr>
            <a:graphicFrameLocks noGrp="1"/>
          </p:cNvGraphicFramePr>
          <p:nvPr>
            <p:extLst>
              <p:ext uri="{D42A27DB-BD31-4B8C-83A1-F6EECF244321}">
                <p14:modId xmlns:p14="http://schemas.microsoft.com/office/powerpoint/2010/main" val="2491782023"/>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571500" indent="-571500">
                        <a:buFont typeface="Arial" panose="020B0604020202020204" pitchFamily="34" charset="0"/>
                        <a:buChar char="•"/>
                      </a:pPr>
                      <a:r>
                        <a:rPr lang="en-GB" sz="3600" dirty="0"/>
                        <a:t>Attract, engage &amp; retain customers</a:t>
                      </a:r>
                    </a:p>
                    <a:p>
                      <a:pPr marL="571500" indent="-571500">
                        <a:buFont typeface="Arial" panose="020B0604020202020204" pitchFamily="34" charset="0"/>
                        <a:buChar char="•"/>
                      </a:pPr>
                      <a:r>
                        <a:rPr lang="en-GB" sz="3600" dirty="0"/>
                        <a:t>Consider: branding, menu, overall dining experience</a:t>
                      </a:r>
                    </a:p>
                    <a:p>
                      <a:pPr marL="571500" indent="-571500">
                        <a:buFont typeface="Arial" panose="020B0604020202020204" pitchFamily="34" charset="0"/>
                        <a:buChar char="•"/>
                      </a:pPr>
                      <a:r>
                        <a:rPr lang="en-GB" sz="3600" dirty="0"/>
                        <a:t>Create a strong and lasting connection with your target customer base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6" name="Picture 5" descr="3D chart graphics">
            <a:extLst>
              <a:ext uri="{FF2B5EF4-FFF2-40B4-BE49-F238E27FC236}">
                <a16:creationId xmlns:a16="http://schemas.microsoft.com/office/drawing/2014/main" id="{9E19B379-3621-9CA9-C7A3-669BB0CE6E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9621" y="1545465"/>
            <a:ext cx="4271771" cy="3953814"/>
          </a:xfrm>
          <a:prstGeom prst="rect">
            <a:avLst/>
          </a:prstGeom>
        </p:spPr>
      </p:pic>
    </p:spTree>
    <p:extLst>
      <p:ext uri="{BB962C8B-B14F-4D97-AF65-F5344CB8AC3E}">
        <p14:creationId xmlns:p14="http://schemas.microsoft.com/office/powerpoint/2010/main" val="3890194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8B388-D244-0DD6-293A-0DA5611EADF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1554B1-4729-4C3D-2389-D5A2FB31DE1A}"/>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Key Marketing Tools</a:t>
            </a:r>
          </a:p>
        </p:txBody>
      </p:sp>
      <p:graphicFrame>
        <p:nvGraphicFramePr>
          <p:cNvPr id="2" name="Table 1">
            <a:extLst>
              <a:ext uri="{FF2B5EF4-FFF2-40B4-BE49-F238E27FC236}">
                <a16:creationId xmlns:a16="http://schemas.microsoft.com/office/drawing/2014/main" id="{7E882C59-1546-A470-D8D3-9F5B157FB900}"/>
              </a:ext>
            </a:extLst>
          </p:cNvPr>
          <p:cNvGraphicFramePr>
            <a:graphicFrameLocks noGrp="1"/>
          </p:cNvGraphicFramePr>
          <p:nvPr>
            <p:extLst>
              <p:ext uri="{D42A27DB-BD31-4B8C-83A1-F6EECF244321}">
                <p14:modId xmlns:p14="http://schemas.microsoft.com/office/powerpoint/2010/main" val="2395977965"/>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571500" indent="-571500">
                        <a:buFont typeface="Arial" panose="020B0604020202020204" pitchFamily="34" charset="0"/>
                        <a:buChar char="•"/>
                      </a:pPr>
                      <a:r>
                        <a:rPr lang="en-GB" sz="3600" dirty="0"/>
                        <a:t>Market Research</a:t>
                      </a:r>
                    </a:p>
                    <a:p>
                      <a:pPr marL="571500" indent="-571500">
                        <a:buFont typeface="Arial" panose="020B0604020202020204" pitchFamily="34" charset="0"/>
                        <a:buChar char="•"/>
                      </a:pPr>
                      <a:r>
                        <a:rPr lang="en-GB" sz="3600" dirty="0"/>
                        <a:t>Branding</a:t>
                      </a:r>
                    </a:p>
                    <a:p>
                      <a:pPr marL="571500" indent="-571500">
                        <a:buFont typeface="Arial" panose="020B0604020202020204" pitchFamily="34" charset="0"/>
                        <a:buChar char="•"/>
                      </a:pPr>
                      <a:r>
                        <a:rPr lang="en-GB" sz="3600" dirty="0"/>
                        <a:t>Advertising</a:t>
                      </a:r>
                    </a:p>
                    <a:p>
                      <a:pPr marL="571500" indent="-571500">
                        <a:buFont typeface="Arial" panose="020B0604020202020204" pitchFamily="34" charset="0"/>
                        <a:buChar char="•"/>
                      </a:pPr>
                      <a:r>
                        <a:rPr lang="en-GB" sz="3600" dirty="0"/>
                        <a:t>Social Media Promotion</a:t>
                      </a:r>
                    </a:p>
                    <a:p>
                      <a:pPr marL="571500" indent="-571500">
                        <a:buFont typeface="Arial" panose="020B0604020202020204" pitchFamily="34" charset="0"/>
                        <a:buChar char="•"/>
                      </a:pPr>
                      <a:r>
                        <a:rPr lang="en-GB" sz="3600" dirty="0"/>
                        <a:t>Loyalty Programs</a:t>
                      </a:r>
                    </a:p>
                    <a:p>
                      <a:pPr marL="571500" indent="-571500">
                        <a:buFont typeface="Arial" panose="020B0604020202020204" pitchFamily="34" charset="0"/>
                        <a:buChar char="•"/>
                      </a:pPr>
                      <a:r>
                        <a:rPr lang="en-GB" sz="3600" dirty="0"/>
                        <a:t>Partnerships</a:t>
                      </a:r>
                    </a:p>
                    <a:p>
                      <a:pPr marL="571500" indent="-571500">
                        <a:buFont typeface="Arial" panose="020B0604020202020204" pitchFamily="34" charset="0"/>
                        <a:buChar char="•"/>
                      </a:pPr>
                      <a:r>
                        <a:rPr lang="en-GB" sz="3600" dirty="0"/>
                        <a:t>Special Offers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6" name="Picture 5" descr="3D chart graphics">
            <a:extLst>
              <a:ext uri="{FF2B5EF4-FFF2-40B4-BE49-F238E27FC236}">
                <a16:creationId xmlns:a16="http://schemas.microsoft.com/office/drawing/2014/main" id="{820B057C-DDAE-C340-9F4C-790821EA7D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9621" y="1545465"/>
            <a:ext cx="4271771" cy="3953814"/>
          </a:xfrm>
          <a:prstGeom prst="rect">
            <a:avLst/>
          </a:prstGeom>
        </p:spPr>
      </p:pic>
    </p:spTree>
    <p:extLst>
      <p:ext uri="{BB962C8B-B14F-4D97-AF65-F5344CB8AC3E}">
        <p14:creationId xmlns:p14="http://schemas.microsoft.com/office/powerpoint/2010/main" val="2972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AC7FE-093A-6CD3-DA38-C7D72FC8745D}"/>
            </a:ext>
          </a:extLst>
        </p:cNvPr>
        <p:cNvGrpSpPr/>
        <p:nvPr/>
      </p:nvGrpSpPr>
      <p:grpSpPr>
        <a:xfrm>
          <a:off x="0" y="0"/>
          <a:ext cx="0" cy="0"/>
          <a:chOff x="0" y="0"/>
          <a:chExt cx="0" cy="0"/>
        </a:xfrm>
      </p:grpSpPr>
      <p:pic>
        <p:nvPicPr>
          <p:cNvPr id="7" name="Online Media 6" title="What Is Marketing In 3 Minutes | Marketing For Beginners">
            <a:hlinkClick r:id="" action="ppaction://media"/>
            <a:extLst>
              <a:ext uri="{FF2B5EF4-FFF2-40B4-BE49-F238E27FC236}">
                <a16:creationId xmlns:a16="http://schemas.microsoft.com/office/drawing/2014/main" id="{799ECE12-EE4A-1E32-3A23-19DB793DF42A}"/>
              </a:ext>
            </a:extLst>
          </p:cNvPr>
          <p:cNvPicPr>
            <a:picLocks noRot="1" noChangeAspect="1"/>
          </p:cNvPicPr>
          <p:nvPr>
            <a:videoFile r:link="rId1"/>
          </p:nvPr>
        </p:nvPicPr>
        <p:blipFill>
          <a:blip r:embed="rId4"/>
          <a:stretch>
            <a:fillRect/>
          </a:stretch>
        </p:blipFill>
        <p:spPr>
          <a:xfrm>
            <a:off x="1588293" y="504440"/>
            <a:ext cx="9015413" cy="5093720"/>
          </a:xfrm>
          <a:prstGeom prst="rect">
            <a:avLst/>
          </a:prstGeom>
        </p:spPr>
      </p:pic>
    </p:spTree>
    <p:extLst>
      <p:ext uri="{BB962C8B-B14F-4D97-AF65-F5344CB8AC3E}">
        <p14:creationId xmlns:p14="http://schemas.microsoft.com/office/powerpoint/2010/main" val="372512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AC7FE-093A-6CD3-DA38-C7D72FC8745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8021625-DF1A-F80B-EC97-644E880E949A}"/>
              </a:ext>
            </a:extLst>
          </p:cNvPr>
          <p:cNvSpPr txBox="1"/>
          <p:nvPr/>
        </p:nvSpPr>
        <p:spPr>
          <a:xfrm>
            <a:off x="365760" y="223520"/>
            <a:ext cx="11419840" cy="1107996"/>
          </a:xfrm>
          <a:prstGeom prst="rect">
            <a:avLst/>
          </a:prstGeom>
          <a:noFill/>
        </p:spPr>
        <p:txBody>
          <a:bodyPr wrap="square" rtlCol="0">
            <a:spAutoFit/>
          </a:bodyPr>
          <a:lstStyle/>
          <a:p>
            <a:r>
              <a:rPr lang="en-GB" sz="6600" dirty="0">
                <a:solidFill>
                  <a:schemeClr val="accent1"/>
                </a:solidFill>
              </a:rPr>
              <a:t>Activity – 20 mins</a:t>
            </a:r>
          </a:p>
        </p:txBody>
      </p:sp>
      <p:sp>
        <p:nvSpPr>
          <p:cNvPr id="3" name="TextBox 2">
            <a:extLst>
              <a:ext uri="{FF2B5EF4-FFF2-40B4-BE49-F238E27FC236}">
                <a16:creationId xmlns:a16="http://schemas.microsoft.com/office/drawing/2014/main" id="{73572F7C-19B0-E055-5162-5C415D7193A8}"/>
              </a:ext>
            </a:extLst>
          </p:cNvPr>
          <p:cNvSpPr txBox="1"/>
          <p:nvPr/>
        </p:nvSpPr>
        <p:spPr>
          <a:xfrm>
            <a:off x="386080" y="1798876"/>
            <a:ext cx="11419840" cy="2862322"/>
          </a:xfrm>
          <a:prstGeom prst="rect">
            <a:avLst/>
          </a:prstGeom>
          <a:noFill/>
        </p:spPr>
        <p:txBody>
          <a:bodyPr wrap="square" rtlCol="0">
            <a:spAutoFit/>
          </a:bodyPr>
          <a:lstStyle/>
          <a:p>
            <a:r>
              <a:rPr lang="en-GB" dirty="0"/>
              <a:t>Marketing Pitch</a:t>
            </a:r>
          </a:p>
          <a:p>
            <a:endParaRPr lang="en-GB" dirty="0"/>
          </a:p>
          <a:p>
            <a:r>
              <a:rPr lang="en-GB" dirty="0"/>
              <a:t>As a group, you are tasked to present a marketing plan for a new American Diner restaurant.</a:t>
            </a:r>
          </a:p>
          <a:p>
            <a:endParaRPr lang="en-GB" dirty="0"/>
          </a:p>
          <a:p>
            <a:pPr marL="285750" indent="-285750">
              <a:buFont typeface="Arial" panose="020B0604020202020204" pitchFamily="34" charset="0"/>
              <a:buChar char="•"/>
            </a:pPr>
            <a:r>
              <a:rPr lang="en-GB" dirty="0"/>
              <a:t>Who is the target market?</a:t>
            </a:r>
          </a:p>
          <a:p>
            <a:pPr marL="285750" indent="-285750">
              <a:buFont typeface="Arial" panose="020B0604020202020204" pitchFamily="34" charset="0"/>
              <a:buChar char="•"/>
            </a:pPr>
            <a:r>
              <a:rPr lang="en-GB" dirty="0"/>
              <a:t>What is your USP (Unique Selling Point)?</a:t>
            </a:r>
          </a:p>
          <a:p>
            <a:pPr marL="285750" indent="-285750">
              <a:buFont typeface="Arial" panose="020B0604020202020204" pitchFamily="34" charset="0"/>
              <a:buChar char="•"/>
            </a:pPr>
            <a:r>
              <a:rPr lang="en-GB" dirty="0"/>
              <a:t>What is the name? Why?</a:t>
            </a:r>
          </a:p>
          <a:p>
            <a:pPr marL="285750" indent="-285750">
              <a:buFont typeface="Arial" panose="020B0604020202020204" pitchFamily="34" charset="0"/>
              <a:buChar char="•"/>
            </a:pPr>
            <a:r>
              <a:rPr lang="en-GB" dirty="0"/>
              <a:t>How will you promote the restaurant?</a:t>
            </a:r>
          </a:p>
          <a:p>
            <a:pPr marL="285750" indent="-285750">
              <a:buFont typeface="Arial" panose="020B0604020202020204" pitchFamily="34" charset="0"/>
              <a:buChar char="•"/>
            </a:pPr>
            <a:endParaRPr lang="en-GB" dirty="0"/>
          </a:p>
          <a:p>
            <a:r>
              <a:rPr lang="en-GB" dirty="0"/>
              <a:t>Present your ideas back</a:t>
            </a:r>
          </a:p>
        </p:txBody>
      </p:sp>
    </p:spTree>
    <p:extLst>
      <p:ext uri="{BB962C8B-B14F-4D97-AF65-F5344CB8AC3E}">
        <p14:creationId xmlns:p14="http://schemas.microsoft.com/office/powerpoint/2010/main" val="3368585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E0441-81C8-CB99-4E03-1F56E54F29BA}"/>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06354C9-0609-E73D-D8F0-87938ED27F2A}"/>
              </a:ext>
            </a:extLst>
          </p:cNvPr>
          <p:cNvGraphicFramePr>
            <a:graphicFrameLocks noGrp="1"/>
          </p:cNvGraphicFramePr>
          <p:nvPr>
            <p:extLst>
              <p:ext uri="{D42A27DB-BD31-4B8C-83A1-F6EECF244321}">
                <p14:modId xmlns:p14="http://schemas.microsoft.com/office/powerpoint/2010/main" val="778013910"/>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Campaign Techniques</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3848329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B7F61-A986-EDF7-E146-63EB254FC227}"/>
            </a:ext>
          </a:extLst>
        </p:cNvPr>
        <p:cNvGrpSpPr/>
        <p:nvPr/>
      </p:nvGrpSpPr>
      <p:grpSpPr>
        <a:xfrm>
          <a:off x="0" y="0"/>
          <a:ext cx="0" cy="0"/>
          <a:chOff x="0" y="0"/>
          <a:chExt cx="0" cy="0"/>
        </a:xfrm>
      </p:grpSpPr>
      <p:pic>
        <p:nvPicPr>
          <p:cNvPr id="4" name="Online Media 3" title="Starbucks: Looking to the Future">
            <a:hlinkClick r:id="" action="ppaction://media"/>
            <a:extLst>
              <a:ext uri="{FF2B5EF4-FFF2-40B4-BE49-F238E27FC236}">
                <a16:creationId xmlns:a16="http://schemas.microsoft.com/office/drawing/2014/main" id="{05FF2713-A2CD-17AE-4BE1-2FA7BB316F55}"/>
              </a:ext>
            </a:extLst>
          </p:cNvPr>
          <p:cNvPicPr>
            <a:picLocks noRot="1" noChangeAspect="1"/>
          </p:cNvPicPr>
          <p:nvPr>
            <a:videoFile r:link="rId1"/>
          </p:nvPr>
        </p:nvPicPr>
        <p:blipFill>
          <a:blip r:embed="rId4"/>
          <a:stretch>
            <a:fillRect/>
          </a:stretch>
        </p:blipFill>
        <p:spPr>
          <a:xfrm>
            <a:off x="1591444" y="386080"/>
            <a:ext cx="9009112" cy="5090160"/>
          </a:xfrm>
          <a:prstGeom prst="rect">
            <a:avLst/>
          </a:prstGeom>
        </p:spPr>
      </p:pic>
    </p:spTree>
    <p:extLst>
      <p:ext uri="{BB962C8B-B14F-4D97-AF65-F5344CB8AC3E}">
        <p14:creationId xmlns:p14="http://schemas.microsoft.com/office/powerpoint/2010/main" val="357512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B7F61-A986-EDF7-E146-63EB254FC227}"/>
            </a:ext>
          </a:extLst>
        </p:cNvPr>
        <p:cNvGrpSpPr/>
        <p:nvPr/>
      </p:nvGrpSpPr>
      <p:grpSpPr>
        <a:xfrm>
          <a:off x="0" y="0"/>
          <a:ext cx="0" cy="0"/>
          <a:chOff x="0" y="0"/>
          <a:chExt cx="0" cy="0"/>
        </a:xfrm>
      </p:grpSpPr>
      <p:pic>
        <p:nvPicPr>
          <p:cNvPr id="2" name="Online Media 1" title="Nando's UK | This must be the place">
            <a:hlinkClick r:id="" action="ppaction://media"/>
            <a:extLst>
              <a:ext uri="{FF2B5EF4-FFF2-40B4-BE49-F238E27FC236}">
                <a16:creationId xmlns:a16="http://schemas.microsoft.com/office/drawing/2014/main" id="{AA8CB0AA-F981-E2C3-0258-0256E9A4A982}"/>
              </a:ext>
            </a:extLst>
          </p:cNvPr>
          <p:cNvPicPr>
            <a:picLocks noRot="1" noChangeAspect="1"/>
          </p:cNvPicPr>
          <p:nvPr>
            <a:videoFile r:link="rId1"/>
          </p:nvPr>
        </p:nvPicPr>
        <p:blipFill>
          <a:blip r:embed="rId4"/>
          <a:stretch>
            <a:fillRect/>
          </a:stretch>
        </p:blipFill>
        <p:spPr>
          <a:xfrm>
            <a:off x="1413142" y="286198"/>
            <a:ext cx="9365716" cy="5291642"/>
          </a:xfrm>
          <a:prstGeom prst="rect">
            <a:avLst/>
          </a:prstGeom>
        </p:spPr>
      </p:pic>
    </p:spTree>
    <p:extLst>
      <p:ext uri="{BB962C8B-B14F-4D97-AF65-F5344CB8AC3E}">
        <p14:creationId xmlns:p14="http://schemas.microsoft.com/office/powerpoint/2010/main" val="591405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B7F61-A986-EDF7-E146-63EB254FC227}"/>
            </a:ext>
          </a:extLst>
        </p:cNvPr>
        <p:cNvGrpSpPr/>
        <p:nvPr/>
      </p:nvGrpSpPr>
      <p:grpSpPr>
        <a:xfrm>
          <a:off x="0" y="0"/>
          <a:ext cx="0" cy="0"/>
          <a:chOff x="0" y="0"/>
          <a:chExt cx="0" cy="0"/>
        </a:xfrm>
      </p:grpSpPr>
      <p:pic>
        <p:nvPicPr>
          <p:cNvPr id="3" name="Online Media 2" title="Why Do Our Customers Love Lounging? | Lounge Café Bars">
            <a:hlinkClick r:id="" action="ppaction://media"/>
            <a:extLst>
              <a:ext uri="{FF2B5EF4-FFF2-40B4-BE49-F238E27FC236}">
                <a16:creationId xmlns:a16="http://schemas.microsoft.com/office/drawing/2014/main" id="{BDE8DD6A-8965-1938-C187-E39A884DA672}"/>
              </a:ext>
            </a:extLst>
          </p:cNvPr>
          <p:cNvPicPr>
            <a:picLocks noRot="1" noChangeAspect="1"/>
          </p:cNvPicPr>
          <p:nvPr>
            <a:videoFile r:link="rId1"/>
          </p:nvPr>
        </p:nvPicPr>
        <p:blipFill>
          <a:blip r:embed="rId4"/>
          <a:stretch>
            <a:fillRect/>
          </a:stretch>
        </p:blipFill>
        <p:spPr>
          <a:xfrm>
            <a:off x="1706880" y="650034"/>
            <a:ext cx="8839200" cy="4623006"/>
          </a:xfrm>
          <a:prstGeom prst="rect">
            <a:avLst/>
          </a:prstGeom>
        </p:spPr>
      </p:pic>
    </p:spTree>
    <p:extLst>
      <p:ext uri="{BB962C8B-B14F-4D97-AF65-F5344CB8AC3E}">
        <p14:creationId xmlns:p14="http://schemas.microsoft.com/office/powerpoint/2010/main" val="87430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B7F61-A986-EDF7-E146-63EB254FC227}"/>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317C821B-FB6A-4CA5-AE81-F5FBE5DDF33E}"/>
              </a:ext>
            </a:extLst>
          </p:cNvPr>
          <p:cNvSpPr/>
          <p:nvPr/>
        </p:nvSpPr>
        <p:spPr>
          <a:xfrm>
            <a:off x="1950720" y="650240"/>
            <a:ext cx="8290560" cy="408432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3200" dirty="0">
                <a:solidFill>
                  <a:schemeClr val="tx1"/>
                </a:solidFill>
              </a:rPr>
              <a:t>Let’s discuss…</a:t>
            </a:r>
          </a:p>
          <a:p>
            <a:pPr algn="ctr"/>
            <a:endParaRPr lang="en-GB" sz="3200" dirty="0">
              <a:solidFill>
                <a:schemeClr val="tx1"/>
              </a:solidFill>
            </a:endParaRPr>
          </a:p>
          <a:p>
            <a:pPr algn="ctr"/>
            <a:r>
              <a:rPr lang="en-GB" sz="3200" dirty="0">
                <a:solidFill>
                  <a:schemeClr val="tx1"/>
                </a:solidFill>
              </a:rPr>
              <a:t>What are your thoughts on the campaigns? Would any of these approaches suit your concept? </a:t>
            </a:r>
          </a:p>
        </p:txBody>
      </p:sp>
    </p:spTree>
    <p:extLst>
      <p:ext uri="{BB962C8B-B14F-4D97-AF65-F5344CB8AC3E}">
        <p14:creationId xmlns:p14="http://schemas.microsoft.com/office/powerpoint/2010/main" val="2008481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B7F61-A986-EDF7-E146-63EB254FC22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00D38B5-EA93-A3C9-58F5-DBFE19FB3D58}"/>
              </a:ext>
            </a:extLst>
          </p:cNvPr>
          <p:cNvSpPr txBox="1"/>
          <p:nvPr/>
        </p:nvSpPr>
        <p:spPr>
          <a:xfrm>
            <a:off x="223520" y="203200"/>
            <a:ext cx="11582400" cy="830997"/>
          </a:xfrm>
          <a:prstGeom prst="rect">
            <a:avLst/>
          </a:prstGeom>
          <a:noFill/>
        </p:spPr>
        <p:txBody>
          <a:bodyPr wrap="square" rtlCol="0">
            <a:spAutoFit/>
          </a:bodyPr>
          <a:lstStyle/>
          <a:p>
            <a:r>
              <a:rPr lang="en-GB" sz="4800" dirty="0">
                <a:solidFill>
                  <a:schemeClr val="accent1"/>
                </a:solidFill>
              </a:rPr>
              <a:t>Utilising campaign techniques effectively</a:t>
            </a:r>
          </a:p>
        </p:txBody>
      </p:sp>
      <p:sp>
        <p:nvSpPr>
          <p:cNvPr id="3" name="TextBox 2">
            <a:extLst>
              <a:ext uri="{FF2B5EF4-FFF2-40B4-BE49-F238E27FC236}">
                <a16:creationId xmlns:a16="http://schemas.microsoft.com/office/drawing/2014/main" id="{2BE4E2DE-4B18-DD3D-715B-4BFC674D0AD4}"/>
              </a:ext>
            </a:extLst>
          </p:cNvPr>
          <p:cNvSpPr txBox="1"/>
          <p:nvPr/>
        </p:nvSpPr>
        <p:spPr>
          <a:xfrm>
            <a:off x="223520" y="1034197"/>
            <a:ext cx="5048232" cy="4431983"/>
          </a:xfrm>
          <a:prstGeom prst="rect">
            <a:avLst/>
          </a:prstGeom>
          <a:noFill/>
        </p:spPr>
        <p:txBody>
          <a:bodyPr wrap="square" rtlCol="0">
            <a:spAutoFit/>
          </a:bodyPr>
          <a:lstStyle/>
          <a:p>
            <a:pPr marL="285750" indent="-285750">
              <a:buFont typeface="Arial" panose="020B0604020202020204" pitchFamily="34" charset="0"/>
              <a:buChar char="•"/>
            </a:pPr>
            <a:r>
              <a:rPr lang="en-GB" sz="2400" dirty="0"/>
              <a:t>Create content – social media with relevant hashtags for visibility</a:t>
            </a:r>
          </a:p>
          <a:p>
            <a:endParaRPr lang="en-GB" sz="2400" dirty="0"/>
          </a:p>
          <a:p>
            <a:pPr marL="285750" indent="-285750">
              <a:buFont typeface="Arial" panose="020B0604020202020204" pitchFamily="34" charset="0"/>
              <a:buChar char="•"/>
            </a:pPr>
            <a:r>
              <a:rPr lang="en-GB" sz="2400" dirty="0"/>
              <a:t>Offer incentives to increase engagement</a:t>
            </a:r>
          </a:p>
          <a:p>
            <a:endParaRPr lang="en-GB" sz="2400" dirty="0"/>
          </a:p>
          <a:p>
            <a:pPr marL="285750" indent="-285750">
              <a:buFont typeface="Arial" panose="020B0604020202020204" pitchFamily="34" charset="0"/>
              <a:buChar char="•"/>
            </a:pPr>
            <a:r>
              <a:rPr lang="en-GB" sz="2400" dirty="0"/>
              <a:t>Approach local influencers </a:t>
            </a:r>
          </a:p>
          <a:p>
            <a:endParaRPr lang="en-GB" sz="2400" dirty="0"/>
          </a:p>
          <a:p>
            <a:pPr marL="285750" indent="-285750">
              <a:buFont typeface="Arial" panose="020B0604020202020204" pitchFamily="34" charset="0"/>
              <a:buChar char="•"/>
            </a:pPr>
            <a:r>
              <a:rPr lang="en-GB" sz="2400" dirty="0"/>
              <a:t>Utilise email marketing </a:t>
            </a:r>
          </a:p>
          <a:p>
            <a:endParaRPr lang="en-GB" sz="2400" dirty="0"/>
          </a:p>
          <a:p>
            <a:pPr marL="285750" indent="-285750">
              <a:buFont typeface="Arial" panose="020B0604020202020204" pitchFamily="34" charset="0"/>
              <a:buChar char="•"/>
            </a:pPr>
            <a:r>
              <a:rPr lang="en-GB" sz="2400" dirty="0"/>
              <a:t>Consider paid advertising</a:t>
            </a:r>
          </a:p>
          <a:p>
            <a:pPr marL="285750" indent="-285750">
              <a:buFont typeface="Arial" panose="020B0604020202020204" pitchFamily="34" charset="0"/>
              <a:buChar char="•"/>
            </a:pPr>
            <a:endParaRPr lang="en-GB" dirty="0"/>
          </a:p>
        </p:txBody>
      </p:sp>
      <p:pic>
        <p:nvPicPr>
          <p:cNvPr id="6" name="Picture 5" descr="Video camera on stand recording man presenting and holding laptop with one hand">
            <a:extLst>
              <a:ext uri="{FF2B5EF4-FFF2-40B4-BE49-F238E27FC236}">
                <a16:creationId xmlns:a16="http://schemas.microsoft.com/office/drawing/2014/main" id="{A47083EF-98EB-05D9-C993-32686CA19D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9925" y="1034197"/>
            <a:ext cx="5935995" cy="3957330"/>
          </a:xfrm>
          <a:prstGeom prst="rect">
            <a:avLst/>
          </a:prstGeom>
        </p:spPr>
      </p:pic>
    </p:spTree>
    <p:extLst>
      <p:ext uri="{BB962C8B-B14F-4D97-AF65-F5344CB8AC3E}">
        <p14:creationId xmlns:p14="http://schemas.microsoft.com/office/powerpoint/2010/main" val="403931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6B8E6-328D-7F0E-2D92-3F526D75972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1BC969D-141F-B640-0F13-751EC3673074}"/>
              </a:ext>
            </a:extLst>
          </p:cNvPr>
          <p:cNvSpPr txBox="1"/>
          <p:nvPr/>
        </p:nvSpPr>
        <p:spPr>
          <a:xfrm>
            <a:off x="223520" y="203200"/>
            <a:ext cx="11582400" cy="830997"/>
          </a:xfrm>
          <a:prstGeom prst="rect">
            <a:avLst/>
          </a:prstGeom>
          <a:noFill/>
        </p:spPr>
        <p:txBody>
          <a:bodyPr wrap="square" rtlCol="0">
            <a:spAutoFit/>
          </a:bodyPr>
          <a:lstStyle/>
          <a:p>
            <a:r>
              <a:rPr lang="en-GB" sz="4800" dirty="0">
                <a:solidFill>
                  <a:schemeClr val="accent1"/>
                </a:solidFill>
              </a:rPr>
              <a:t>Restaurant Campaign Suggestions</a:t>
            </a:r>
          </a:p>
        </p:txBody>
      </p:sp>
      <p:sp>
        <p:nvSpPr>
          <p:cNvPr id="3" name="TextBox 2">
            <a:extLst>
              <a:ext uri="{FF2B5EF4-FFF2-40B4-BE49-F238E27FC236}">
                <a16:creationId xmlns:a16="http://schemas.microsoft.com/office/drawing/2014/main" id="{40136E0C-843C-2C72-CB9F-7FC3843F13C4}"/>
              </a:ext>
            </a:extLst>
          </p:cNvPr>
          <p:cNvSpPr txBox="1"/>
          <p:nvPr/>
        </p:nvSpPr>
        <p:spPr>
          <a:xfrm>
            <a:off x="223520" y="1034197"/>
            <a:ext cx="5048232"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Behind the scenes cooking/setup videos</a:t>
            </a:r>
          </a:p>
          <a:p>
            <a:endParaRPr lang="en-GB" sz="2400" dirty="0"/>
          </a:p>
          <a:p>
            <a:pPr marL="285750" indent="-285750">
              <a:buFont typeface="Arial" panose="020B0604020202020204" pitchFamily="34" charset="0"/>
              <a:buChar char="•"/>
            </a:pPr>
            <a:r>
              <a:rPr lang="en-GB" sz="2400" dirty="0"/>
              <a:t>Meet the staff</a:t>
            </a:r>
          </a:p>
          <a:p>
            <a:endParaRPr lang="en-GB" sz="2400" dirty="0"/>
          </a:p>
          <a:p>
            <a:pPr marL="285750" indent="-285750">
              <a:buFont typeface="Arial" panose="020B0604020202020204" pitchFamily="34" charset="0"/>
              <a:buChar char="•"/>
            </a:pPr>
            <a:r>
              <a:rPr lang="en-GB" sz="2400" dirty="0"/>
              <a:t>Specials</a:t>
            </a:r>
          </a:p>
          <a:p>
            <a:endParaRPr lang="en-GB" sz="2400" dirty="0"/>
          </a:p>
          <a:p>
            <a:pPr marL="285750" indent="-285750">
              <a:buFont typeface="Arial" panose="020B0604020202020204" pitchFamily="34" charset="0"/>
              <a:buChar char="•"/>
            </a:pPr>
            <a:r>
              <a:rPr lang="en-GB" sz="2400" dirty="0"/>
              <a:t>Loyalty programs</a:t>
            </a:r>
          </a:p>
          <a:p>
            <a:endParaRPr lang="en-GB" sz="2400" dirty="0"/>
          </a:p>
          <a:p>
            <a:pPr marL="285750" indent="-285750">
              <a:buFont typeface="Arial" panose="020B0604020202020204" pitchFamily="34" charset="0"/>
              <a:buChar char="•"/>
            </a:pPr>
            <a:r>
              <a:rPr lang="en-GB" sz="2400" dirty="0"/>
              <a:t>Themed events</a:t>
            </a:r>
          </a:p>
          <a:p>
            <a:endParaRPr lang="en-GB" sz="2400" dirty="0"/>
          </a:p>
          <a:p>
            <a:pPr marL="285750" indent="-285750">
              <a:buFont typeface="Arial" panose="020B0604020202020204" pitchFamily="34" charset="0"/>
              <a:buChar char="•"/>
            </a:pPr>
            <a:r>
              <a:rPr lang="en-GB" sz="2400" dirty="0"/>
              <a:t>Online reviews</a:t>
            </a:r>
          </a:p>
        </p:txBody>
      </p:sp>
      <p:pic>
        <p:nvPicPr>
          <p:cNvPr id="6" name="Picture 5" descr="Video camera on stand recording man presenting and holding laptop with one hand">
            <a:extLst>
              <a:ext uri="{FF2B5EF4-FFF2-40B4-BE49-F238E27FC236}">
                <a16:creationId xmlns:a16="http://schemas.microsoft.com/office/drawing/2014/main" id="{F31F4C77-6CCF-F0EA-4851-454D3C428D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9925" y="1034197"/>
            <a:ext cx="5935995" cy="3957330"/>
          </a:xfrm>
          <a:prstGeom prst="rect">
            <a:avLst/>
          </a:prstGeom>
        </p:spPr>
      </p:pic>
    </p:spTree>
    <p:extLst>
      <p:ext uri="{BB962C8B-B14F-4D97-AF65-F5344CB8AC3E}">
        <p14:creationId xmlns:p14="http://schemas.microsoft.com/office/powerpoint/2010/main" val="4099582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0DF32-7E36-44AB-2791-50E763F2B096}"/>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927E150-1753-60C4-540E-0FBCC69CA27A}"/>
              </a:ext>
            </a:extLst>
          </p:cNvPr>
          <p:cNvGraphicFramePr>
            <a:graphicFrameLocks noGrp="1"/>
          </p:cNvGraphicFramePr>
          <p:nvPr>
            <p:extLst>
              <p:ext uri="{D42A27DB-BD31-4B8C-83A1-F6EECF244321}">
                <p14:modId xmlns:p14="http://schemas.microsoft.com/office/powerpoint/2010/main" val="3525712964"/>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The Marketing Mix</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3157779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F8143-3991-94F5-6A98-0D729937FCC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DAB1858-C382-0CE1-1127-DDFC493F4555}"/>
              </a:ext>
            </a:extLst>
          </p:cNvPr>
          <p:cNvSpPr txBox="1"/>
          <p:nvPr/>
        </p:nvSpPr>
        <p:spPr>
          <a:xfrm>
            <a:off x="223520" y="203200"/>
            <a:ext cx="11582400" cy="830997"/>
          </a:xfrm>
          <a:prstGeom prst="rect">
            <a:avLst/>
          </a:prstGeom>
          <a:noFill/>
        </p:spPr>
        <p:txBody>
          <a:bodyPr wrap="square" rtlCol="0">
            <a:spAutoFit/>
          </a:bodyPr>
          <a:lstStyle/>
          <a:p>
            <a:r>
              <a:rPr lang="en-GB" sz="4800" dirty="0">
                <a:solidFill>
                  <a:schemeClr val="accent1"/>
                </a:solidFill>
              </a:rPr>
              <a:t>The 7Ps of Marketing</a:t>
            </a:r>
          </a:p>
        </p:txBody>
      </p:sp>
      <p:sp>
        <p:nvSpPr>
          <p:cNvPr id="3" name="TextBox 2">
            <a:extLst>
              <a:ext uri="{FF2B5EF4-FFF2-40B4-BE49-F238E27FC236}">
                <a16:creationId xmlns:a16="http://schemas.microsoft.com/office/drawing/2014/main" id="{FD86D031-DDB8-8BF9-BCB5-40A157CFBEAC}"/>
              </a:ext>
            </a:extLst>
          </p:cNvPr>
          <p:cNvSpPr txBox="1"/>
          <p:nvPr/>
        </p:nvSpPr>
        <p:spPr>
          <a:xfrm>
            <a:off x="223520" y="1228397"/>
            <a:ext cx="5048232" cy="3970318"/>
          </a:xfrm>
          <a:prstGeom prst="rect">
            <a:avLst/>
          </a:prstGeom>
          <a:noFill/>
        </p:spPr>
        <p:txBody>
          <a:bodyPr wrap="square" rtlCol="0">
            <a:spAutoFit/>
          </a:bodyPr>
          <a:lstStyle/>
          <a:p>
            <a:r>
              <a:rPr lang="en-GB" sz="2800" dirty="0"/>
              <a:t>4 core elements:</a:t>
            </a:r>
          </a:p>
          <a:p>
            <a:endParaRPr lang="en-GB" sz="2800" dirty="0"/>
          </a:p>
          <a:p>
            <a:pPr marL="342900" indent="-342900">
              <a:buFont typeface="Arial" panose="020B0604020202020204" pitchFamily="34" charset="0"/>
              <a:buChar char="•"/>
            </a:pPr>
            <a:r>
              <a:rPr lang="en-GB" sz="2800" dirty="0"/>
              <a:t>Product</a:t>
            </a:r>
          </a:p>
          <a:p>
            <a:endParaRPr lang="en-GB" sz="2800" dirty="0"/>
          </a:p>
          <a:p>
            <a:pPr marL="342900" indent="-342900">
              <a:buFont typeface="Arial" panose="020B0604020202020204" pitchFamily="34" charset="0"/>
              <a:buChar char="•"/>
            </a:pPr>
            <a:r>
              <a:rPr lang="en-GB" sz="2800" dirty="0"/>
              <a:t>Price </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Place</a:t>
            </a:r>
          </a:p>
          <a:p>
            <a:endParaRPr lang="en-GB" sz="2800" dirty="0"/>
          </a:p>
          <a:p>
            <a:pPr marL="342900" indent="-342900">
              <a:buFont typeface="Arial" panose="020B0604020202020204" pitchFamily="34" charset="0"/>
              <a:buChar char="•"/>
            </a:pPr>
            <a:r>
              <a:rPr lang="en-GB" sz="2800" dirty="0"/>
              <a:t>Promotion</a:t>
            </a:r>
          </a:p>
        </p:txBody>
      </p:sp>
      <p:pic>
        <p:nvPicPr>
          <p:cNvPr id="6" name="Picture 5" descr="Video camera on stand recording man presenting and holding laptop with one hand">
            <a:extLst>
              <a:ext uri="{FF2B5EF4-FFF2-40B4-BE49-F238E27FC236}">
                <a16:creationId xmlns:a16="http://schemas.microsoft.com/office/drawing/2014/main" id="{76E59140-B9E5-CB90-CA1B-966C50D191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9925" y="1450335"/>
            <a:ext cx="5935995" cy="3957330"/>
          </a:xfrm>
          <a:prstGeom prst="rect">
            <a:avLst/>
          </a:prstGeom>
        </p:spPr>
      </p:pic>
    </p:spTree>
    <p:extLst>
      <p:ext uri="{BB962C8B-B14F-4D97-AF65-F5344CB8AC3E}">
        <p14:creationId xmlns:p14="http://schemas.microsoft.com/office/powerpoint/2010/main" val="2615516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82DC58-401E-5605-0233-B9BBC304088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827EAAF-F0FF-5B50-57AA-9DAEFDEBCD2D}"/>
              </a:ext>
            </a:extLst>
          </p:cNvPr>
          <p:cNvSpPr txBox="1"/>
          <p:nvPr/>
        </p:nvSpPr>
        <p:spPr>
          <a:xfrm>
            <a:off x="223520" y="203200"/>
            <a:ext cx="11582400" cy="830997"/>
          </a:xfrm>
          <a:prstGeom prst="rect">
            <a:avLst/>
          </a:prstGeom>
          <a:noFill/>
        </p:spPr>
        <p:txBody>
          <a:bodyPr wrap="square" rtlCol="0">
            <a:spAutoFit/>
          </a:bodyPr>
          <a:lstStyle/>
          <a:p>
            <a:r>
              <a:rPr lang="en-GB" sz="4800" dirty="0">
                <a:solidFill>
                  <a:schemeClr val="accent1"/>
                </a:solidFill>
              </a:rPr>
              <a:t>The 7Ps of Marketing</a:t>
            </a:r>
          </a:p>
        </p:txBody>
      </p:sp>
      <p:sp>
        <p:nvSpPr>
          <p:cNvPr id="3" name="TextBox 2">
            <a:extLst>
              <a:ext uri="{FF2B5EF4-FFF2-40B4-BE49-F238E27FC236}">
                <a16:creationId xmlns:a16="http://schemas.microsoft.com/office/drawing/2014/main" id="{CFFF51CE-3692-236F-9DCC-4D0AC552EB19}"/>
              </a:ext>
            </a:extLst>
          </p:cNvPr>
          <p:cNvSpPr txBox="1"/>
          <p:nvPr/>
        </p:nvSpPr>
        <p:spPr>
          <a:xfrm>
            <a:off x="223520" y="1489368"/>
            <a:ext cx="5048232" cy="3539430"/>
          </a:xfrm>
          <a:prstGeom prst="rect">
            <a:avLst/>
          </a:prstGeom>
          <a:noFill/>
        </p:spPr>
        <p:txBody>
          <a:bodyPr wrap="square" rtlCol="0">
            <a:spAutoFit/>
          </a:bodyPr>
          <a:lstStyle/>
          <a:p>
            <a:r>
              <a:rPr lang="en-GB" sz="2800" dirty="0"/>
              <a:t>3 extended elements:</a:t>
            </a:r>
          </a:p>
          <a:p>
            <a:endParaRPr lang="en-GB" sz="2800" dirty="0"/>
          </a:p>
          <a:p>
            <a:pPr marL="457200" indent="-457200">
              <a:buFont typeface="Arial" panose="020B0604020202020204" pitchFamily="34" charset="0"/>
              <a:buChar char="•"/>
            </a:pPr>
            <a:r>
              <a:rPr lang="en-GB" sz="2800" dirty="0"/>
              <a:t>People</a:t>
            </a:r>
          </a:p>
          <a:p>
            <a:endParaRPr lang="en-GB" sz="2800" dirty="0"/>
          </a:p>
          <a:p>
            <a:pPr marL="457200" indent="-457200">
              <a:buFont typeface="Arial" panose="020B0604020202020204" pitchFamily="34" charset="0"/>
              <a:buChar char="•"/>
            </a:pPr>
            <a:r>
              <a:rPr lang="en-GB" sz="2800" dirty="0"/>
              <a:t>Process</a:t>
            </a:r>
          </a:p>
          <a:p>
            <a:endParaRPr lang="en-GB" sz="2800" dirty="0"/>
          </a:p>
          <a:p>
            <a:pPr marL="457200" indent="-457200">
              <a:buFont typeface="Arial" panose="020B0604020202020204" pitchFamily="34" charset="0"/>
              <a:buChar char="•"/>
            </a:pPr>
            <a:r>
              <a:rPr lang="en-GB" sz="2800" dirty="0"/>
              <a:t>Physical</a:t>
            </a:r>
          </a:p>
          <a:p>
            <a:pPr marL="457200" indent="-457200">
              <a:buFont typeface="Arial" panose="020B0604020202020204" pitchFamily="34" charset="0"/>
              <a:buChar char="•"/>
            </a:pPr>
            <a:endParaRPr lang="en-GB" sz="2800" dirty="0"/>
          </a:p>
        </p:txBody>
      </p:sp>
      <p:pic>
        <p:nvPicPr>
          <p:cNvPr id="6" name="Picture 5" descr="Video camera on stand recording man presenting and holding laptop with one hand">
            <a:extLst>
              <a:ext uri="{FF2B5EF4-FFF2-40B4-BE49-F238E27FC236}">
                <a16:creationId xmlns:a16="http://schemas.microsoft.com/office/drawing/2014/main" id="{E20FC4E6-9E8D-ECB5-DB35-DDA5D7C16E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9925" y="1450335"/>
            <a:ext cx="5935995" cy="3957330"/>
          </a:xfrm>
          <a:prstGeom prst="rect">
            <a:avLst/>
          </a:prstGeom>
        </p:spPr>
      </p:pic>
    </p:spTree>
    <p:extLst>
      <p:ext uri="{BB962C8B-B14F-4D97-AF65-F5344CB8AC3E}">
        <p14:creationId xmlns:p14="http://schemas.microsoft.com/office/powerpoint/2010/main" val="1405212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81F4C-10D9-6F0E-0BA1-56ED82C24145}"/>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92F54B2-AD4D-714B-EBB9-6766BA32C182}"/>
              </a:ext>
            </a:extLst>
          </p:cNvPr>
          <p:cNvGraphicFramePr>
            <a:graphicFrameLocks noGrp="1"/>
          </p:cNvGraphicFramePr>
          <p:nvPr>
            <p:extLst>
              <p:ext uri="{D42A27DB-BD31-4B8C-83A1-F6EECF244321}">
                <p14:modId xmlns:p14="http://schemas.microsoft.com/office/powerpoint/2010/main" val="2142669898"/>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Market Segmentation</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20259051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432F4-BFF3-AEE7-0B88-B6BF2CC4B29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8ED3EB0-1B1F-F18B-C04C-4786803B28A1}"/>
              </a:ext>
            </a:extLst>
          </p:cNvPr>
          <p:cNvSpPr txBox="1"/>
          <p:nvPr/>
        </p:nvSpPr>
        <p:spPr>
          <a:xfrm>
            <a:off x="406400" y="182880"/>
            <a:ext cx="11419840" cy="1015663"/>
          </a:xfrm>
          <a:prstGeom prst="rect">
            <a:avLst/>
          </a:prstGeom>
          <a:noFill/>
        </p:spPr>
        <p:txBody>
          <a:bodyPr wrap="square" rtlCol="0">
            <a:spAutoFit/>
          </a:bodyPr>
          <a:lstStyle/>
          <a:p>
            <a:r>
              <a:rPr lang="en-GB" sz="6000" dirty="0">
                <a:solidFill>
                  <a:schemeClr val="accent1"/>
                </a:solidFill>
              </a:rPr>
              <a:t>Market Segmentation</a:t>
            </a:r>
          </a:p>
        </p:txBody>
      </p:sp>
      <p:sp>
        <p:nvSpPr>
          <p:cNvPr id="5" name="TextBox 4">
            <a:extLst>
              <a:ext uri="{FF2B5EF4-FFF2-40B4-BE49-F238E27FC236}">
                <a16:creationId xmlns:a16="http://schemas.microsoft.com/office/drawing/2014/main" id="{E9CD7291-EB09-7672-5B07-791861D34FC0}"/>
              </a:ext>
            </a:extLst>
          </p:cNvPr>
          <p:cNvSpPr txBox="1"/>
          <p:nvPr/>
        </p:nvSpPr>
        <p:spPr>
          <a:xfrm>
            <a:off x="406400" y="1536174"/>
            <a:ext cx="6177280" cy="3785652"/>
          </a:xfrm>
          <a:prstGeom prst="rect">
            <a:avLst/>
          </a:prstGeom>
          <a:noFill/>
        </p:spPr>
        <p:txBody>
          <a:bodyPr wrap="square" rtlCol="0">
            <a:spAutoFit/>
          </a:bodyPr>
          <a:lstStyle/>
          <a:p>
            <a:r>
              <a:rPr lang="en-GB" sz="2400" dirty="0"/>
              <a:t>The process of separating a large customer base into smaller, more specific groups that share characteristics.</a:t>
            </a:r>
          </a:p>
          <a:p>
            <a:endParaRPr lang="en-GB" sz="2400" dirty="0"/>
          </a:p>
          <a:p>
            <a:r>
              <a:rPr lang="en-GB" sz="2400" dirty="0"/>
              <a:t>Vital for your business to ensure you are targeting the right people with your marketing.</a:t>
            </a:r>
          </a:p>
          <a:p>
            <a:endParaRPr lang="en-GB" sz="2400" dirty="0"/>
          </a:p>
          <a:p>
            <a:r>
              <a:rPr lang="en-GB" sz="2400" dirty="0"/>
              <a:t>Heightens your competitive advantage as you can meet specific customer needs and improve customer satisfaction and engagement.</a:t>
            </a:r>
          </a:p>
        </p:txBody>
      </p:sp>
      <p:pic>
        <p:nvPicPr>
          <p:cNvPr id="3" name="Picture 2" descr="Hands holding pieces of chart">
            <a:extLst>
              <a:ext uri="{FF2B5EF4-FFF2-40B4-BE49-F238E27FC236}">
                <a16:creationId xmlns:a16="http://schemas.microsoft.com/office/drawing/2014/main" id="{36389C6A-B20F-6D82-531A-710AFBF914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3680" y="1410973"/>
            <a:ext cx="5242820" cy="3785652"/>
          </a:xfrm>
          <a:prstGeom prst="rect">
            <a:avLst/>
          </a:prstGeom>
        </p:spPr>
      </p:pic>
    </p:spTree>
    <p:extLst>
      <p:ext uri="{BB962C8B-B14F-4D97-AF65-F5344CB8AC3E}">
        <p14:creationId xmlns:p14="http://schemas.microsoft.com/office/powerpoint/2010/main" val="1003990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AA41F6-EADC-43EB-F885-C1FD45F8D92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2357AC3-D3EB-5317-3DCA-939A8D0357EB}"/>
              </a:ext>
            </a:extLst>
          </p:cNvPr>
          <p:cNvSpPr txBox="1"/>
          <p:nvPr/>
        </p:nvSpPr>
        <p:spPr>
          <a:xfrm>
            <a:off x="406400" y="182880"/>
            <a:ext cx="11419840" cy="1015663"/>
          </a:xfrm>
          <a:prstGeom prst="rect">
            <a:avLst/>
          </a:prstGeom>
          <a:noFill/>
        </p:spPr>
        <p:txBody>
          <a:bodyPr wrap="square" rtlCol="0">
            <a:spAutoFit/>
          </a:bodyPr>
          <a:lstStyle/>
          <a:p>
            <a:r>
              <a:rPr lang="en-GB" sz="6000" dirty="0">
                <a:solidFill>
                  <a:schemeClr val="accent1"/>
                </a:solidFill>
              </a:rPr>
              <a:t>Market Segmentation Types</a:t>
            </a:r>
          </a:p>
        </p:txBody>
      </p:sp>
      <p:sp>
        <p:nvSpPr>
          <p:cNvPr id="2" name="TextBox 1">
            <a:extLst>
              <a:ext uri="{FF2B5EF4-FFF2-40B4-BE49-F238E27FC236}">
                <a16:creationId xmlns:a16="http://schemas.microsoft.com/office/drawing/2014/main" id="{B2A41E0A-2665-3173-6CFF-4DA2303DBF4A}"/>
              </a:ext>
            </a:extLst>
          </p:cNvPr>
          <p:cNvSpPr txBox="1"/>
          <p:nvPr/>
        </p:nvSpPr>
        <p:spPr>
          <a:xfrm>
            <a:off x="365500" y="1964971"/>
            <a:ext cx="5985814"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t>Demographic – personal characteristics</a:t>
            </a:r>
          </a:p>
          <a:p>
            <a:endParaRPr lang="en-GB" sz="2400" dirty="0"/>
          </a:p>
          <a:p>
            <a:pPr marL="285750" indent="-285750">
              <a:buFont typeface="Arial" panose="020B0604020202020204" pitchFamily="34" charset="0"/>
              <a:buChar char="•"/>
            </a:pPr>
            <a:r>
              <a:rPr lang="en-GB" sz="2400" dirty="0"/>
              <a:t>Geographic – location</a:t>
            </a:r>
          </a:p>
          <a:p>
            <a:endParaRPr lang="en-GB" sz="2400" dirty="0"/>
          </a:p>
          <a:p>
            <a:pPr marL="285750" indent="-285750">
              <a:buFont typeface="Arial" panose="020B0604020202020204" pitchFamily="34" charset="0"/>
              <a:buChar char="•"/>
            </a:pPr>
            <a:r>
              <a:rPr lang="en-GB" sz="2400" dirty="0"/>
              <a:t>Psychological – why are customers buying?</a:t>
            </a:r>
          </a:p>
          <a:p>
            <a:endParaRPr lang="en-GB" sz="2400" dirty="0"/>
          </a:p>
          <a:p>
            <a:pPr marL="285750" indent="-285750">
              <a:buFont typeface="Arial" panose="020B0604020202020204" pitchFamily="34" charset="0"/>
              <a:buChar char="•"/>
            </a:pPr>
            <a:r>
              <a:rPr lang="en-GB" sz="2400" dirty="0"/>
              <a:t>Behaviour – purchasing habits</a:t>
            </a:r>
            <a:endParaRPr lang="en-GB" dirty="0"/>
          </a:p>
        </p:txBody>
      </p:sp>
      <p:pic>
        <p:nvPicPr>
          <p:cNvPr id="3" name="Picture 2" descr="Hands holding pieces of chart">
            <a:extLst>
              <a:ext uri="{FF2B5EF4-FFF2-40B4-BE49-F238E27FC236}">
                <a16:creationId xmlns:a16="http://schemas.microsoft.com/office/drawing/2014/main" id="{F33AFFD3-8404-E56D-C96D-B9275C4CB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3680" y="1410973"/>
            <a:ext cx="5242820" cy="3785652"/>
          </a:xfrm>
          <a:prstGeom prst="rect">
            <a:avLst/>
          </a:prstGeom>
        </p:spPr>
      </p:pic>
    </p:spTree>
    <p:extLst>
      <p:ext uri="{BB962C8B-B14F-4D97-AF65-F5344CB8AC3E}">
        <p14:creationId xmlns:p14="http://schemas.microsoft.com/office/powerpoint/2010/main" val="787245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9B737-7743-987C-539C-445C6030B33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BE5D113-FD1A-04EF-D833-D9C29E2865AA}"/>
              </a:ext>
            </a:extLst>
          </p:cNvPr>
          <p:cNvSpPr txBox="1"/>
          <p:nvPr/>
        </p:nvSpPr>
        <p:spPr>
          <a:xfrm>
            <a:off x="406400" y="182880"/>
            <a:ext cx="11419840" cy="1015663"/>
          </a:xfrm>
          <a:prstGeom prst="rect">
            <a:avLst/>
          </a:prstGeom>
          <a:noFill/>
        </p:spPr>
        <p:txBody>
          <a:bodyPr wrap="square" rtlCol="0">
            <a:spAutoFit/>
          </a:bodyPr>
          <a:lstStyle/>
          <a:p>
            <a:r>
              <a:rPr lang="en-GB" sz="6000" dirty="0">
                <a:solidFill>
                  <a:schemeClr val="accent1"/>
                </a:solidFill>
              </a:rPr>
              <a:t>Key points for Market Segmentation</a:t>
            </a:r>
          </a:p>
        </p:txBody>
      </p:sp>
      <p:sp>
        <p:nvSpPr>
          <p:cNvPr id="2" name="TextBox 1">
            <a:extLst>
              <a:ext uri="{FF2B5EF4-FFF2-40B4-BE49-F238E27FC236}">
                <a16:creationId xmlns:a16="http://schemas.microsoft.com/office/drawing/2014/main" id="{552DFF22-D93D-5141-9B42-5707E8BF9A2D}"/>
              </a:ext>
            </a:extLst>
          </p:cNvPr>
          <p:cNvSpPr txBox="1"/>
          <p:nvPr/>
        </p:nvSpPr>
        <p:spPr>
          <a:xfrm>
            <a:off x="365500" y="2167116"/>
            <a:ext cx="6929120" cy="2523768"/>
          </a:xfrm>
          <a:prstGeom prst="rect">
            <a:avLst/>
          </a:prstGeom>
          <a:noFill/>
        </p:spPr>
        <p:txBody>
          <a:bodyPr wrap="square" rtlCol="0">
            <a:spAutoFit/>
          </a:bodyPr>
          <a:lstStyle/>
          <a:p>
            <a:pPr marL="285750" indent="-285750">
              <a:buFont typeface="Arial" panose="020B0604020202020204" pitchFamily="34" charset="0"/>
              <a:buChar char="•"/>
            </a:pPr>
            <a:r>
              <a:rPr lang="en-GB" sz="2800" dirty="0"/>
              <a:t>Helps to tailor a business to market effectively</a:t>
            </a:r>
          </a:p>
          <a:p>
            <a:pPr marL="285750" indent="-285750">
              <a:buFont typeface="Arial" panose="020B0604020202020204" pitchFamily="34" charset="0"/>
              <a:buChar char="•"/>
            </a:pPr>
            <a:r>
              <a:rPr lang="en-GB" sz="2800" dirty="0"/>
              <a:t>Can lead to higher sales</a:t>
            </a:r>
          </a:p>
          <a:p>
            <a:pPr marL="285750" indent="-285750">
              <a:buFont typeface="Arial" panose="020B0604020202020204" pitchFamily="34" charset="0"/>
              <a:buChar char="•"/>
            </a:pPr>
            <a:r>
              <a:rPr lang="en-GB" sz="2800" dirty="0"/>
              <a:t>Can increase customer engagement</a:t>
            </a:r>
          </a:p>
          <a:p>
            <a:pPr marL="285750" indent="-285750">
              <a:buFont typeface="Arial" panose="020B0604020202020204" pitchFamily="34" charset="0"/>
              <a:buChar char="•"/>
            </a:pPr>
            <a:r>
              <a:rPr lang="en-GB" sz="2800" dirty="0"/>
              <a:t>Can heighten competitive advantage</a:t>
            </a:r>
          </a:p>
          <a:p>
            <a:endParaRPr lang="en-GB" dirty="0"/>
          </a:p>
        </p:txBody>
      </p:sp>
      <p:pic>
        <p:nvPicPr>
          <p:cNvPr id="3" name="Picture 2" descr="Hands holding pieces of chart">
            <a:extLst>
              <a:ext uri="{FF2B5EF4-FFF2-40B4-BE49-F238E27FC236}">
                <a16:creationId xmlns:a16="http://schemas.microsoft.com/office/drawing/2014/main" id="{9CBD8F3D-3737-7AF9-198E-3876C8EDA1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3680" y="1410973"/>
            <a:ext cx="5242820" cy="3785652"/>
          </a:xfrm>
          <a:prstGeom prst="rect">
            <a:avLst/>
          </a:prstGeom>
        </p:spPr>
      </p:pic>
    </p:spTree>
    <p:extLst>
      <p:ext uri="{BB962C8B-B14F-4D97-AF65-F5344CB8AC3E}">
        <p14:creationId xmlns:p14="http://schemas.microsoft.com/office/powerpoint/2010/main" val="3453256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701B8A-3E5E-E683-5DF7-86F354287584}"/>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F41D4F6-000C-6FDF-57DC-0BE0D16F1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5C3564B6-1710-F01C-1CF1-E1399DA10F1B}"/>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a:solidFill>
                  <a:schemeClr val="tx1"/>
                </a:solidFill>
                <a:latin typeface="+mj-lt"/>
                <a:cs typeface="+mj-cs"/>
              </a:rPr>
              <a:t>Break time</a:t>
            </a:r>
          </a:p>
        </p:txBody>
      </p:sp>
      <p:sp>
        <p:nvSpPr>
          <p:cNvPr id="15" name="Freeform: Shape 14">
            <a:extLst>
              <a:ext uri="{FF2B5EF4-FFF2-40B4-BE49-F238E27FC236}">
                <a16:creationId xmlns:a16="http://schemas.microsoft.com/office/drawing/2014/main" id="{C74B582A-D165-1665-69A1-756EA94E2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5656A11-9F77-92AE-661B-9ACB25AD6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24EB928C-315C-5392-8DEA-39E064F8A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CB7501CE-A58D-7BD2-24A4-DAD3A9945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E3ACB4C-EFD3-B97C-F4DB-5A3ACDB4B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 name="Picture 7">
            <a:extLst>
              <a:ext uri="{FF2B5EF4-FFF2-40B4-BE49-F238E27FC236}">
                <a16:creationId xmlns:a16="http://schemas.microsoft.com/office/drawing/2014/main" id="{3ACCBE1B-F035-FC33-E3EB-294ED1272609}"/>
              </a:ext>
            </a:extLst>
          </p:cNvPr>
          <p:cNvPicPr>
            <a:picLocks noChangeAspect="1"/>
          </p:cNvPicPr>
          <p:nvPr/>
        </p:nvPicPr>
        <p:blipFill rotWithShape="1">
          <a:blip r:embed="rId3"/>
          <a:src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5" name="Freeform: Shape 24">
            <a:extLst>
              <a:ext uri="{FF2B5EF4-FFF2-40B4-BE49-F238E27FC236}">
                <a16:creationId xmlns:a16="http://schemas.microsoft.com/office/drawing/2014/main" id="{BAD4822F-4338-206C-FC24-58DC2ABD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0605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52324-95D8-8465-011D-52DB6C34A67B}"/>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DCE618C-01D8-0A3E-8CA2-C570EE9BFF13}"/>
              </a:ext>
            </a:extLst>
          </p:cNvPr>
          <p:cNvGraphicFramePr>
            <a:graphicFrameLocks noGrp="1"/>
          </p:cNvGraphicFramePr>
          <p:nvPr>
            <p:extLst>
              <p:ext uri="{D42A27DB-BD31-4B8C-83A1-F6EECF244321}">
                <p14:modId xmlns:p14="http://schemas.microsoft.com/office/powerpoint/2010/main" val="3805695180"/>
              </p:ext>
            </p:extLst>
          </p:nvPr>
        </p:nvGraphicFramePr>
        <p:xfrm>
          <a:off x="287628" y="2257023"/>
          <a:ext cx="11616743" cy="1920240"/>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How to effectively launch a restaurant</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3732283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D2640-F137-01C8-8A63-C5D96DD220B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82D81F5-3565-1E27-EB31-6F3D7A5F01E5}"/>
              </a:ext>
            </a:extLst>
          </p:cNvPr>
          <p:cNvSpPr txBox="1"/>
          <p:nvPr/>
        </p:nvSpPr>
        <p:spPr>
          <a:xfrm>
            <a:off x="223520" y="203200"/>
            <a:ext cx="11582400" cy="1200329"/>
          </a:xfrm>
          <a:prstGeom prst="rect">
            <a:avLst/>
          </a:prstGeom>
          <a:noFill/>
        </p:spPr>
        <p:txBody>
          <a:bodyPr wrap="square" rtlCol="0">
            <a:spAutoFit/>
          </a:bodyPr>
          <a:lstStyle/>
          <a:p>
            <a:r>
              <a:rPr lang="en-GB" sz="7200" dirty="0">
                <a:solidFill>
                  <a:schemeClr val="accent1"/>
                </a:solidFill>
              </a:rPr>
              <a:t>Key Components</a:t>
            </a:r>
          </a:p>
        </p:txBody>
      </p:sp>
      <p:sp>
        <p:nvSpPr>
          <p:cNvPr id="4" name="TextBox 3">
            <a:extLst>
              <a:ext uri="{FF2B5EF4-FFF2-40B4-BE49-F238E27FC236}">
                <a16:creationId xmlns:a16="http://schemas.microsoft.com/office/drawing/2014/main" id="{BE7D23E6-B5A7-995D-E45E-9D10CBEAAD4E}"/>
              </a:ext>
            </a:extLst>
          </p:cNvPr>
          <p:cNvSpPr txBox="1"/>
          <p:nvPr/>
        </p:nvSpPr>
        <p:spPr>
          <a:xfrm>
            <a:off x="640081" y="1944566"/>
            <a:ext cx="4881093" cy="2554545"/>
          </a:xfrm>
          <a:prstGeom prst="rect">
            <a:avLst/>
          </a:prstGeom>
          <a:noFill/>
        </p:spPr>
        <p:txBody>
          <a:bodyPr wrap="square" rtlCol="0">
            <a:spAutoFit/>
          </a:bodyPr>
          <a:lstStyle/>
          <a:p>
            <a:pPr marL="285750" indent="-285750">
              <a:buFont typeface="Arial" panose="020B0604020202020204" pitchFamily="34" charset="0"/>
              <a:buChar char="•"/>
            </a:pPr>
            <a:r>
              <a:rPr lang="en-GB" sz="4000" dirty="0"/>
              <a:t>Careful planning</a:t>
            </a:r>
          </a:p>
          <a:p>
            <a:pPr marL="285750" indent="-285750">
              <a:buFont typeface="Arial" panose="020B0604020202020204" pitchFamily="34" charset="0"/>
              <a:buChar char="•"/>
            </a:pPr>
            <a:r>
              <a:rPr lang="en-GB" sz="4000" dirty="0"/>
              <a:t>Strong marketing</a:t>
            </a:r>
          </a:p>
          <a:p>
            <a:pPr marL="285750" indent="-285750">
              <a:buFont typeface="Arial" panose="020B0604020202020204" pitchFamily="34" charset="0"/>
              <a:buChar char="•"/>
            </a:pPr>
            <a:r>
              <a:rPr lang="en-GB" sz="4000" dirty="0"/>
              <a:t>A great customer experience</a:t>
            </a:r>
          </a:p>
        </p:txBody>
      </p:sp>
      <p:pic>
        <p:nvPicPr>
          <p:cNvPr id="7" name="Picture 6" descr="Assortment of keys on ring">
            <a:extLst>
              <a:ext uri="{FF2B5EF4-FFF2-40B4-BE49-F238E27FC236}">
                <a16:creationId xmlns:a16="http://schemas.microsoft.com/office/drawing/2014/main" id="{9C7F9555-CF7D-A804-9F86-A974C69284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6016" y="618698"/>
            <a:ext cx="3075903" cy="4613855"/>
          </a:xfrm>
          <a:prstGeom prst="rect">
            <a:avLst/>
          </a:prstGeom>
        </p:spPr>
      </p:pic>
    </p:spTree>
    <p:extLst>
      <p:ext uri="{BB962C8B-B14F-4D97-AF65-F5344CB8AC3E}">
        <p14:creationId xmlns:p14="http://schemas.microsoft.com/office/powerpoint/2010/main" val="1878481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001ED6-085B-138D-23BB-C196B6E8A8D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E5F451A-0CCB-4183-9810-807765F97112}"/>
              </a:ext>
            </a:extLst>
          </p:cNvPr>
          <p:cNvSpPr txBox="1"/>
          <p:nvPr/>
        </p:nvSpPr>
        <p:spPr>
          <a:xfrm>
            <a:off x="223520" y="203200"/>
            <a:ext cx="11582400" cy="1200329"/>
          </a:xfrm>
          <a:prstGeom prst="rect">
            <a:avLst/>
          </a:prstGeom>
          <a:noFill/>
        </p:spPr>
        <p:txBody>
          <a:bodyPr wrap="square" rtlCol="0">
            <a:spAutoFit/>
          </a:bodyPr>
          <a:lstStyle/>
          <a:p>
            <a:r>
              <a:rPr lang="en-GB" sz="7200" dirty="0">
                <a:solidFill>
                  <a:schemeClr val="accent1"/>
                </a:solidFill>
              </a:rPr>
              <a:t>Ideas for launch</a:t>
            </a:r>
          </a:p>
        </p:txBody>
      </p:sp>
      <p:sp>
        <p:nvSpPr>
          <p:cNvPr id="4" name="TextBox 3">
            <a:extLst>
              <a:ext uri="{FF2B5EF4-FFF2-40B4-BE49-F238E27FC236}">
                <a16:creationId xmlns:a16="http://schemas.microsoft.com/office/drawing/2014/main" id="{6AEABD08-CDB2-4862-8F74-37C0C4E6BEA5}"/>
              </a:ext>
            </a:extLst>
          </p:cNvPr>
          <p:cNvSpPr txBox="1"/>
          <p:nvPr/>
        </p:nvSpPr>
        <p:spPr>
          <a:xfrm>
            <a:off x="558801" y="1403529"/>
            <a:ext cx="6248399" cy="3970318"/>
          </a:xfrm>
          <a:prstGeom prst="rect">
            <a:avLst/>
          </a:prstGeom>
          <a:noFill/>
        </p:spPr>
        <p:txBody>
          <a:bodyPr wrap="square" rtlCol="0">
            <a:spAutoFit/>
          </a:bodyPr>
          <a:lstStyle/>
          <a:p>
            <a:r>
              <a:rPr lang="en-GB" sz="3600" dirty="0"/>
              <a:t>You have:</a:t>
            </a:r>
          </a:p>
          <a:p>
            <a:pPr marL="571500" indent="-571500">
              <a:buFont typeface="Arial" panose="020B0604020202020204" pitchFamily="34" charset="0"/>
              <a:buChar char="•"/>
            </a:pPr>
            <a:r>
              <a:rPr lang="en-GB" sz="3600" dirty="0"/>
              <a:t>developed your concept</a:t>
            </a:r>
          </a:p>
          <a:p>
            <a:pPr marL="571500" indent="-571500">
              <a:buFont typeface="Arial" panose="020B0604020202020204" pitchFamily="34" charset="0"/>
              <a:buChar char="•"/>
            </a:pPr>
            <a:r>
              <a:rPr lang="en-GB" sz="3600" dirty="0"/>
              <a:t>secured your funding</a:t>
            </a:r>
          </a:p>
          <a:p>
            <a:pPr marL="571500" indent="-571500">
              <a:buFont typeface="Arial" panose="020B0604020202020204" pitchFamily="34" charset="0"/>
              <a:buChar char="•"/>
            </a:pPr>
            <a:r>
              <a:rPr lang="en-GB" sz="3600" dirty="0"/>
              <a:t>obtained relevant licences &amp; permits</a:t>
            </a:r>
          </a:p>
          <a:p>
            <a:pPr marL="571500" indent="-571500">
              <a:buFont typeface="Arial" panose="020B0604020202020204" pitchFamily="34" charset="0"/>
              <a:buChar char="•"/>
            </a:pPr>
            <a:r>
              <a:rPr lang="en-GB" sz="3600" dirty="0"/>
              <a:t>designed your brand</a:t>
            </a:r>
          </a:p>
          <a:p>
            <a:pPr marL="571500" indent="-571500">
              <a:buFont typeface="Arial" panose="020B0604020202020204" pitchFamily="34" charset="0"/>
              <a:buChar char="•"/>
            </a:pPr>
            <a:r>
              <a:rPr lang="en-GB" sz="3600" dirty="0"/>
              <a:t>Promoted ahead of opening</a:t>
            </a:r>
          </a:p>
        </p:txBody>
      </p:sp>
      <p:sp>
        <p:nvSpPr>
          <p:cNvPr id="3" name="Rectangle 2">
            <a:extLst>
              <a:ext uri="{FF2B5EF4-FFF2-40B4-BE49-F238E27FC236}">
                <a16:creationId xmlns:a16="http://schemas.microsoft.com/office/drawing/2014/main" id="{C62E936E-1A41-562C-C460-B27B2EC1DD1E}"/>
              </a:ext>
            </a:extLst>
          </p:cNvPr>
          <p:cNvSpPr/>
          <p:nvPr/>
        </p:nvSpPr>
        <p:spPr>
          <a:xfrm>
            <a:off x="7478064" y="2662535"/>
            <a:ext cx="3982116"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NOW WHAT?</a:t>
            </a:r>
          </a:p>
        </p:txBody>
      </p:sp>
    </p:spTree>
    <p:extLst>
      <p:ext uri="{BB962C8B-B14F-4D97-AF65-F5344CB8AC3E}">
        <p14:creationId xmlns:p14="http://schemas.microsoft.com/office/powerpoint/2010/main" val="24503884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10829-509B-4E98-85DA-0067C16820E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4251109-0D1B-91D6-AD70-8E42F4FB45FE}"/>
              </a:ext>
            </a:extLst>
          </p:cNvPr>
          <p:cNvSpPr txBox="1"/>
          <p:nvPr/>
        </p:nvSpPr>
        <p:spPr>
          <a:xfrm>
            <a:off x="304800" y="203200"/>
            <a:ext cx="11582400" cy="1200329"/>
          </a:xfrm>
          <a:prstGeom prst="rect">
            <a:avLst/>
          </a:prstGeom>
          <a:noFill/>
        </p:spPr>
        <p:txBody>
          <a:bodyPr wrap="square" rtlCol="0">
            <a:spAutoFit/>
          </a:bodyPr>
          <a:lstStyle/>
          <a:p>
            <a:r>
              <a:rPr lang="en-GB" sz="7200" dirty="0">
                <a:solidFill>
                  <a:schemeClr val="accent1"/>
                </a:solidFill>
              </a:rPr>
              <a:t>Soft Launch</a:t>
            </a:r>
          </a:p>
        </p:txBody>
      </p:sp>
      <p:sp>
        <p:nvSpPr>
          <p:cNvPr id="4" name="TextBox 3">
            <a:extLst>
              <a:ext uri="{FF2B5EF4-FFF2-40B4-BE49-F238E27FC236}">
                <a16:creationId xmlns:a16="http://schemas.microsoft.com/office/drawing/2014/main" id="{74218747-BB1A-0C9E-61C3-69FB5B8C8049}"/>
              </a:ext>
            </a:extLst>
          </p:cNvPr>
          <p:cNvSpPr txBox="1"/>
          <p:nvPr/>
        </p:nvSpPr>
        <p:spPr>
          <a:xfrm>
            <a:off x="558801" y="1699743"/>
            <a:ext cx="6248399" cy="2862322"/>
          </a:xfrm>
          <a:prstGeom prst="rect">
            <a:avLst/>
          </a:prstGeom>
          <a:noFill/>
        </p:spPr>
        <p:txBody>
          <a:bodyPr wrap="square" rtlCol="0">
            <a:spAutoFit/>
          </a:bodyPr>
          <a:lstStyle/>
          <a:p>
            <a:r>
              <a:rPr lang="en-GB" sz="3600" dirty="0"/>
              <a:t>Invite only preview for:</a:t>
            </a:r>
          </a:p>
          <a:p>
            <a:pPr marL="571500" indent="-571500">
              <a:buFont typeface="Arial" panose="020B0604020202020204" pitchFamily="34" charset="0"/>
              <a:buChar char="•"/>
            </a:pPr>
            <a:r>
              <a:rPr lang="en-GB" sz="3600" dirty="0"/>
              <a:t>Friends</a:t>
            </a:r>
          </a:p>
          <a:p>
            <a:pPr marL="571500" indent="-571500">
              <a:buFont typeface="Arial" panose="020B0604020202020204" pitchFamily="34" charset="0"/>
              <a:buChar char="•"/>
            </a:pPr>
            <a:r>
              <a:rPr lang="en-GB" sz="3600" dirty="0"/>
              <a:t>Family</a:t>
            </a:r>
          </a:p>
          <a:p>
            <a:pPr marL="571500" indent="-571500">
              <a:buFont typeface="Arial" panose="020B0604020202020204" pitchFamily="34" charset="0"/>
              <a:buChar char="•"/>
            </a:pPr>
            <a:r>
              <a:rPr lang="en-GB" sz="3600" dirty="0"/>
              <a:t>Local influencers</a:t>
            </a:r>
          </a:p>
          <a:p>
            <a:pPr marL="571500" indent="-571500">
              <a:buFont typeface="Arial" panose="020B0604020202020204" pitchFamily="34" charset="0"/>
              <a:buChar char="•"/>
            </a:pPr>
            <a:r>
              <a:rPr lang="en-GB" sz="3600" dirty="0"/>
              <a:t>Media &amp; business contacts</a:t>
            </a:r>
          </a:p>
        </p:txBody>
      </p:sp>
      <p:pic>
        <p:nvPicPr>
          <p:cNvPr id="5" name="Picture 4" descr="Man putting up sign for store opening">
            <a:extLst>
              <a:ext uri="{FF2B5EF4-FFF2-40B4-BE49-F238E27FC236}">
                <a16:creationId xmlns:a16="http://schemas.microsoft.com/office/drawing/2014/main" id="{2F04E98E-BC29-3917-A7BD-896DF2A8CE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1346" y="1133340"/>
            <a:ext cx="5405854" cy="3657601"/>
          </a:xfrm>
          <a:prstGeom prst="rect">
            <a:avLst/>
          </a:prstGeom>
        </p:spPr>
      </p:pic>
    </p:spTree>
    <p:extLst>
      <p:ext uri="{BB962C8B-B14F-4D97-AF65-F5344CB8AC3E}">
        <p14:creationId xmlns:p14="http://schemas.microsoft.com/office/powerpoint/2010/main" val="27403281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8E45C-7887-D12F-85BD-4C3D0F0A7DA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CCC05C2-60D1-9A03-B483-5E1DB5589E62}"/>
              </a:ext>
            </a:extLst>
          </p:cNvPr>
          <p:cNvSpPr txBox="1"/>
          <p:nvPr/>
        </p:nvSpPr>
        <p:spPr>
          <a:xfrm>
            <a:off x="304800" y="203200"/>
            <a:ext cx="11582400" cy="1200329"/>
          </a:xfrm>
          <a:prstGeom prst="rect">
            <a:avLst/>
          </a:prstGeom>
          <a:noFill/>
        </p:spPr>
        <p:txBody>
          <a:bodyPr wrap="square" rtlCol="0">
            <a:spAutoFit/>
          </a:bodyPr>
          <a:lstStyle/>
          <a:p>
            <a:r>
              <a:rPr lang="en-GB" sz="7200" dirty="0">
                <a:solidFill>
                  <a:schemeClr val="accent1"/>
                </a:solidFill>
              </a:rPr>
              <a:t>Opening</a:t>
            </a:r>
          </a:p>
        </p:txBody>
      </p:sp>
      <p:sp>
        <p:nvSpPr>
          <p:cNvPr id="4" name="TextBox 3">
            <a:extLst>
              <a:ext uri="{FF2B5EF4-FFF2-40B4-BE49-F238E27FC236}">
                <a16:creationId xmlns:a16="http://schemas.microsoft.com/office/drawing/2014/main" id="{957D9923-562D-3943-F07F-4C63865526BC}"/>
              </a:ext>
            </a:extLst>
          </p:cNvPr>
          <p:cNvSpPr txBox="1"/>
          <p:nvPr/>
        </p:nvSpPr>
        <p:spPr>
          <a:xfrm>
            <a:off x="533044" y="2086109"/>
            <a:ext cx="6248399" cy="2308324"/>
          </a:xfrm>
          <a:prstGeom prst="rect">
            <a:avLst/>
          </a:prstGeom>
          <a:noFill/>
        </p:spPr>
        <p:txBody>
          <a:bodyPr wrap="square" rtlCol="0">
            <a:spAutoFit/>
          </a:bodyPr>
          <a:lstStyle/>
          <a:p>
            <a:r>
              <a:rPr lang="en-GB" sz="3600" dirty="0"/>
              <a:t>Host a memorable launch with:</a:t>
            </a:r>
          </a:p>
          <a:p>
            <a:pPr marL="571500" indent="-571500">
              <a:buFont typeface="Arial" panose="020B0604020202020204" pitchFamily="34" charset="0"/>
              <a:buChar char="•"/>
            </a:pPr>
            <a:r>
              <a:rPr lang="en-GB" sz="3600" dirty="0"/>
              <a:t>Special offers</a:t>
            </a:r>
          </a:p>
          <a:p>
            <a:pPr marL="571500" indent="-571500">
              <a:buFont typeface="Arial" panose="020B0604020202020204" pitchFamily="34" charset="0"/>
              <a:buChar char="•"/>
            </a:pPr>
            <a:r>
              <a:rPr lang="en-GB" sz="3600" dirty="0"/>
              <a:t>Entertainment</a:t>
            </a:r>
          </a:p>
          <a:p>
            <a:pPr marL="571500" indent="-571500">
              <a:buFont typeface="Arial" panose="020B0604020202020204" pitchFamily="34" charset="0"/>
              <a:buChar char="•"/>
            </a:pPr>
            <a:r>
              <a:rPr lang="en-GB" sz="3600" dirty="0"/>
              <a:t>Incentives</a:t>
            </a:r>
          </a:p>
        </p:txBody>
      </p:sp>
      <p:pic>
        <p:nvPicPr>
          <p:cNvPr id="5" name="Picture 4" descr="Neon sign on a wall">
            <a:extLst>
              <a:ext uri="{FF2B5EF4-FFF2-40B4-BE49-F238E27FC236}">
                <a16:creationId xmlns:a16="http://schemas.microsoft.com/office/drawing/2014/main" id="{0AD40A21-EA57-81AF-A4B6-34D5406C1B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7352" y="203200"/>
            <a:ext cx="3635951" cy="5454471"/>
          </a:xfrm>
          <a:prstGeom prst="rect">
            <a:avLst/>
          </a:prstGeom>
        </p:spPr>
      </p:pic>
    </p:spTree>
    <p:extLst>
      <p:ext uri="{BB962C8B-B14F-4D97-AF65-F5344CB8AC3E}">
        <p14:creationId xmlns:p14="http://schemas.microsoft.com/office/powerpoint/2010/main" val="19544433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C32B5-C52B-A066-1B35-9917088161A2}"/>
            </a:ext>
          </a:extLst>
        </p:cNvPr>
        <p:cNvGrpSpPr/>
        <p:nvPr/>
      </p:nvGrpSpPr>
      <p:grpSpPr>
        <a:xfrm>
          <a:off x="0" y="0"/>
          <a:ext cx="0" cy="0"/>
          <a:chOff x="0" y="0"/>
          <a:chExt cx="0" cy="0"/>
        </a:xfrm>
      </p:grpSpPr>
      <p:pic>
        <p:nvPicPr>
          <p:cNvPr id="2" name="Online Media 1" title="3 EASY STEPS to Make Your Restaurant's Grand Opening a Huge SUCCESS!">
            <a:hlinkClick r:id="" action="ppaction://media"/>
            <a:extLst>
              <a:ext uri="{FF2B5EF4-FFF2-40B4-BE49-F238E27FC236}">
                <a16:creationId xmlns:a16="http://schemas.microsoft.com/office/drawing/2014/main" id="{59DA4A88-D366-6637-0F84-946872789B95}"/>
              </a:ext>
            </a:extLst>
          </p:cNvPr>
          <p:cNvPicPr>
            <a:picLocks noRot="1" noChangeAspect="1"/>
          </p:cNvPicPr>
          <p:nvPr>
            <a:videoFile r:link="rId1"/>
          </p:nvPr>
        </p:nvPicPr>
        <p:blipFill>
          <a:blip r:embed="rId4"/>
          <a:stretch>
            <a:fillRect/>
          </a:stretch>
        </p:blipFill>
        <p:spPr>
          <a:xfrm>
            <a:off x="1707389" y="399245"/>
            <a:ext cx="9015190" cy="5093594"/>
          </a:xfrm>
          <a:prstGeom prst="rect">
            <a:avLst/>
          </a:prstGeom>
        </p:spPr>
      </p:pic>
    </p:spTree>
    <p:extLst>
      <p:ext uri="{BB962C8B-B14F-4D97-AF65-F5344CB8AC3E}">
        <p14:creationId xmlns:p14="http://schemas.microsoft.com/office/powerpoint/2010/main" val="654112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12073-72A4-3649-CE5A-726BE0C384C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8347250-78B0-3C31-504C-680A95650504}"/>
              </a:ext>
            </a:extLst>
          </p:cNvPr>
          <p:cNvSpPr txBox="1"/>
          <p:nvPr/>
        </p:nvSpPr>
        <p:spPr>
          <a:xfrm>
            <a:off x="3048897" y="267154"/>
            <a:ext cx="6094206" cy="523220"/>
          </a:xfrm>
          <a:prstGeom prst="rect">
            <a:avLst/>
          </a:prstGeom>
          <a:noFill/>
        </p:spPr>
        <p:txBody>
          <a:bodyPr wrap="square">
            <a:spAutoFit/>
          </a:bodyPr>
          <a:lstStyle/>
          <a:p>
            <a:pPr algn="ctr"/>
            <a:r>
              <a:rPr lang="en-GB" sz="2800" dirty="0"/>
              <a:t>Assignment Deadline Reminder!!</a:t>
            </a:r>
          </a:p>
        </p:txBody>
      </p:sp>
      <p:graphicFrame>
        <p:nvGraphicFramePr>
          <p:cNvPr id="2" name="Table 1">
            <a:extLst>
              <a:ext uri="{FF2B5EF4-FFF2-40B4-BE49-F238E27FC236}">
                <a16:creationId xmlns:a16="http://schemas.microsoft.com/office/drawing/2014/main" id="{A5F39ACC-AA6F-C27B-A5A4-C1F263F0D0FD}"/>
              </a:ext>
            </a:extLst>
          </p:cNvPr>
          <p:cNvGraphicFramePr>
            <a:graphicFrameLocks noGrp="1"/>
          </p:cNvGraphicFramePr>
          <p:nvPr>
            <p:extLst>
              <p:ext uri="{D42A27DB-BD31-4B8C-83A1-F6EECF244321}">
                <p14:modId xmlns:p14="http://schemas.microsoft.com/office/powerpoint/2010/main" val="3603672789"/>
              </p:ext>
            </p:extLst>
          </p:nvPr>
        </p:nvGraphicFramePr>
        <p:xfrm>
          <a:off x="300507" y="828755"/>
          <a:ext cx="5795493" cy="4649273"/>
        </p:xfrm>
        <a:graphic>
          <a:graphicData uri="http://schemas.openxmlformats.org/drawingml/2006/table">
            <a:tbl>
              <a:tblPr/>
              <a:tblGrid>
                <a:gridCol w="5795493">
                  <a:extLst>
                    <a:ext uri="{9D8B030D-6E8A-4147-A177-3AD203B41FA5}">
                      <a16:colId xmlns:a16="http://schemas.microsoft.com/office/drawing/2014/main" val="2214105847"/>
                    </a:ext>
                  </a:extLst>
                </a:gridCol>
              </a:tblGrid>
              <a:tr h="4649273">
                <a:tc>
                  <a:txBody>
                    <a:bodyPr/>
                    <a:lstStyle/>
                    <a:p>
                      <a:pPr marL="0" indent="0" algn="l">
                        <a:buFont typeface="Arial" panose="020B0604020202020204" pitchFamily="34" charset="0"/>
                        <a:buNone/>
                      </a:pPr>
                      <a:endParaRPr lang="en-GB" sz="2400" dirty="0"/>
                    </a:p>
                    <a:p>
                      <a:pPr marL="0" indent="0" algn="l">
                        <a:buFont typeface="Arial" panose="020B0604020202020204" pitchFamily="34" charset="0"/>
                        <a:buNone/>
                      </a:pPr>
                      <a:endParaRPr lang="en-GB" sz="2400" dirty="0"/>
                    </a:p>
                    <a:p>
                      <a:pPr marL="0" indent="0" algn="l">
                        <a:buFont typeface="Arial" panose="020B0604020202020204" pitchFamily="34" charset="0"/>
                        <a:buNone/>
                      </a:pPr>
                      <a:r>
                        <a:rPr lang="en-GB" sz="2400" dirty="0"/>
                        <a:t>Assessment One - Friday 28</a:t>
                      </a:r>
                      <a:r>
                        <a:rPr lang="en-GB" sz="2400" baseline="30000" dirty="0"/>
                        <a:t>th</a:t>
                      </a:r>
                      <a:r>
                        <a:rPr lang="en-GB" sz="2400" dirty="0"/>
                        <a:t> February at 23:59pm</a:t>
                      </a:r>
                    </a:p>
                    <a:p>
                      <a:pPr marL="0" indent="0" algn="l">
                        <a:buFont typeface="Arial" panose="020B0604020202020204" pitchFamily="34" charset="0"/>
                        <a:buNone/>
                      </a:pPr>
                      <a:endParaRPr lang="en-GB" sz="2400" dirty="0"/>
                    </a:p>
                    <a:p>
                      <a:pPr marL="0" indent="0" algn="l">
                        <a:buFont typeface="Arial" panose="020B0604020202020204" pitchFamily="34" charset="0"/>
                        <a:buNone/>
                      </a:pPr>
                      <a:r>
                        <a:rPr lang="en-GB" sz="2400" dirty="0"/>
                        <a:t>Assessment Two – Upload slides Monday 3</a:t>
                      </a:r>
                      <a:r>
                        <a:rPr lang="en-GB" sz="2400" baseline="30000" dirty="0"/>
                        <a:t>rd</a:t>
                      </a:r>
                      <a:r>
                        <a:rPr lang="en-GB" sz="2400" dirty="0"/>
                        <a:t> March at 23:59pm</a:t>
                      </a:r>
                    </a:p>
                    <a:p>
                      <a:pPr marL="0" indent="0" algn="l">
                        <a:buFont typeface="Arial" panose="020B0604020202020204" pitchFamily="34" charset="0"/>
                        <a:buNone/>
                      </a:pPr>
                      <a:endParaRPr lang="en-GB" sz="2400" dirty="0"/>
                    </a:p>
                    <a:p>
                      <a:pPr marL="0" indent="0" algn="l">
                        <a:buFont typeface="Arial" panose="020B0604020202020204" pitchFamily="34" charset="0"/>
                        <a:buNone/>
                      </a:pPr>
                      <a:r>
                        <a:rPr lang="en-GB" sz="2400" dirty="0"/>
                        <a:t>Presentation – Live, Wednesday 5</a:t>
                      </a:r>
                      <a:r>
                        <a:rPr lang="en-GB" sz="2400" baseline="30000" dirty="0"/>
                        <a:t>th</a:t>
                      </a:r>
                      <a:r>
                        <a:rPr lang="en-GB" sz="2400" dirty="0"/>
                        <a:t> March at 23:59pm</a:t>
                      </a:r>
                    </a:p>
                    <a:p>
                      <a:pPr marL="0" indent="0" algn="ctr">
                        <a:buFont typeface="Arial" panose="020B0604020202020204" pitchFamily="34" charset="0"/>
                        <a:buNone/>
                      </a:pPr>
                      <a:endParaRPr lang="en-GB" sz="2400" dirty="0"/>
                    </a:p>
                    <a:p>
                      <a:pPr marL="0" indent="0" algn="ctr">
                        <a:buFont typeface="Arial" panose="020B0604020202020204" pitchFamily="34" charset="0"/>
                        <a:buNone/>
                      </a:pPr>
                      <a:endParaRPr lang="en-GB" sz="24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10810700"/>
                  </a:ext>
                </a:extLst>
              </a:tr>
            </a:tbl>
          </a:graphicData>
        </a:graphic>
      </p:graphicFrame>
      <p:pic>
        <p:nvPicPr>
          <p:cNvPr id="4" name="Picture 3" descr="Top view of a wooden fork and spoon at the edge of a white notebook">
            <a:extLst>
              <a:ext uri="{FF2B5EF4-FFF2-40B4-BE49-F238E27FC236}">
                <a16:creationId xmlns:a16="http://schemas.microsoft.com/office/drawing/2014/main" id="{2E28B9A2-D425-1C83-A162-E52125D31B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8816" y="1537415"/>
            <a:ext cx="4808574" cy="3429000"/>
          </a:xfrm>
          <a:prstGeom prst="rect">
            <a:avLst/>
          </a:prstGeom>
        </p:spPr>
      </p:pic>
    </p:spTree>
    <p:extLst>
      <p:ext uri="{BB962C8B-B14F-4D97-AF65-F5344CB8AC3E}">
        <p14:creationId xmlns:p14="http://schemas.microsoft.com/office/powerpoint/2010/main" val="2379101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10BF7-5AEE-B215-23AC-E2170542168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54391DD-6DB0-849E-29B1-0F270ED8F9F3}"/>
              </a:ext>
            </a:extLst>
          </p:cNvPr>
          <p:cNvSpPr txBox="1"/>
          <p:nvPr/>
        </p:nvSpPr>
        <p:spPr>
          <a:xfrm>
            <a:off x="3048897" y="267154"/>
            <a:ext cx="6094206" cy="523220"/>
          </a:xfrm>
          <a:prstGeom prst="rect">
            <a:avLst/>
          </a:prstGeom>
          <a:noFill/>
        </p:spPr>
        <p:txBody>
          <a:bodyPr wrap="square">
            <a:spAutoFit/>
          </a:bodyPr>
          <a:lstStyle/>
          <a:p>
            <a:pPr algn="ctr"/>
            <a:r>
              <a:rPr lang="en-GB" sz="2800" dirty="0"/>
              <a:t>Next Week</a:t>
            </a:r>
          </a:p>
        </p:txBody>
      </p:sp>
      <p:graphicFrame>
        <p:nvGraphicFramePr>
          <p:cNvPr id="2" name="Table 1">
            <a:extLst>
              <a:ext uri="{FF2B5EF4-FFF2-40B4-BE49-F238E27FC236}">
                <a16:creationId xmlns:a16="http://schemas.microsoft.com/office/drawing/2014/main" id="{80E17132-675D-7505-6158-F261B88E27E3}"/>
              </a:ext>
            </a:extLst>
          </p:cNvPr>
          <p:cNvGraphicFramePr>
            <a:graphicFrameLocks noGrp="1"/>
          </p:cNvGraphicFramePr>
          <p:nvPr>
            <p:extLst>
              <p:ext uri="{D42A27DB-BD31-4B8C-83A1-F6EECF244321}">
                <p14:modId xmlns:p14="http://schemas.microsoft.com/office/powerpoint/2010/main" val="1127385504"/>
              </p:ext>
            </p:extLst>
          </p:nvPr>
        </p:nvGraphicFramePr>
        <p:xfrm>
          <a:off x="300507" y="828755"/>
          <a:ext cx="5795493" cy="4649273"/>
        </p:xfrm>
        <a:graphic>
          <a:graphicData uri="http://schemas.openxmlformats.org/drawingml/2006/table">
            <a:tbl>
              <a:tblPr/>
              <a:tblGrid>
                <a:gridCol w="5795493">
                  <a:extLst>
                    <a:ext uri="{9D8B030D-6E8A-4147-A177-3AD203B41FA5}">
                      <a16:colId xmlns:a16="http://schemas.microsoft.com/office/drawing/2014/main" val="2214105847"/>
                    </a:ext>
                  </a:extLst>
                </a:gridCol>
              </a:tblGrid>
              <a:tr h="4649273">
                <a:tc>
                  <a:txBody>
                    <a:bodyPr/>
                    <a:lstStyle/>
                    <a:p>
                      <a:pPr marL="0" indent="0" algn="ctr">
                        <a:buFont typeface="Arial" panose="020B0604020202020204" pitchFamily="34" charset="0"/>
                        <a:buNone/>
                      </a:pPr>
                      <a:endParaRPr lang="en-GB" sz="2400" dirty="0"/>
                    </a:p>
                    <a:p>
                      <a:pPr marL="0" indent="0" algn="ctr">
                        <a:buFont typeface="Arial" panose="020B0604020202020204" pitchFamily="34" charset="0"/>
                        <a:buNone/>
                      </a:pPr>
                      <a:r>
                        <a:rPr lang="en-GB" sz="2400" dirty="0"/>
                        <a:t>Module Wrap up</a:t>
                      </a:r>
                    </a:p>
                    <a:p>
                      <a:pPr marL="0" indent="0" algn="ctr">
                        <a:buFont typeface="Arial" panose="020B0604020202020204" pitchFamily="34" charset="0"/>
                        <a:buNone/>
                      </a:pPr>
                      <a:endParaRPr lang="en-GB" sz="2400" dirty="0"/>
                    </a:p>
                    <a:p>
                      <a:pPr marL="0" indent="0" algn="ctr">
                        <a:buFont typeface="Arial" panose="020B0604020202020204" pitchFamily="34" charset="0"/>
                        <a:buNone/>
                      </a:pPr>
                      <a:endParaRPr lang="en-GB" sz="2400" dirty="0"/>
                    </a:p>
                    <a:p>
                      <a:pPr marL="0" indent="0" algn="l">
                        <a:buFont typeface="Arial" panose="020B0604020202020204" pitchFamily="34" charset="0"/>
                        <a:buNone/>
                      </a:pPr>
                      <a:r>
                        <a:rPr lang="en-GB" sz="2400" dirty="0"/>
                        <a:t>Live presentations</a:t>
                      </a:r>
                    </a:p>
                    <a:p>
                      <a:pPr marL="0" indent="0" algn="ctr">
                        <a:buFont typeface="Arial" panose="020B0604020202020204" pitchFamily="34" charset="0"/>
                        <a:buNone/>
                      </a:pPr>
                      <a:endParaRPr lang="en-GB" sz="2400" dirty="0"/>
                    </a:p>
                    <a:p>
                      <a:pPr marL="0" indent="0" algn="l">
                        <a:buFont typeface="Arial" panose="020B0604020202020204" pitchFamily="34" charset="0"/>
                        <a:buNone/>
                      </a:pPr>
                      <a:r>
                        <a:rPr lang="en-GB" sz="2400" dirty="0"/>
                        <a:t>Discussion of topics covered in previous weeks</a:t>
                      </a:r>
                    </a:p>
                    <a:p>
                      <a:pPr marL="0" indent="0" algn="l">
                        <a:buFont typeface="Arial" panose="020B0604020202020204" pitchFamily="34" charset="0"/>
                        <a:buNone/>
                      </a:pPr>
                      <a:endParaRPr lang="en-GB" sz="2400" dirty="0"/>
                    </a:p>
                    <a:p>
                      <a:pPr marL="0" indent="0" algn="l">
                        <a:buFont typeface="Arial" panose="020B0604020202020204" pitchFamily="34" charset="0"/>
                        <a:buNone/>
                      </a:pPr>
                      <a:r>
                        <a:rPr lang="en-GB" sz="2400" dirty="0"/>
                        <a:t>Module de-brief and feedback opportunities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10810700"/>
                  </a:ext>
                </a:extLst>
              </a:tr>
            </a:tbl>
          </a:graphicData>
        </a:graphic>
      </p:graphicFrame>
      <p:pic>
        <p:nvPicPr>
          <p:cNvPr id="4" name="Picture 3" descr="Top view of a wooden fork and spoon at the edge of a white notebook">
            <a:extLst>
              <a:ext uri="{FF2B5EF4-FFF2-40B4-BE49-F238E27FC236}">
                <a16:creationId xmlns:a16="http://schemas.microsoft.com/office/drawing/2014/main" id="{4DA4B34C-133D-88C5-EA2C-728667127E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8816" y="1537415"/>
            <a:ext cx="4808574" cy="3429000"/>
          </a:xfrm>
          <a:prstGeom prst="rect">
            <a:avLst/>
          </a:prstGeom>
        </p:spPr>
      </p:pic>
    </p:spTree>
    <p:extLst>
      <p:ext uri="{BB962C8B-B14F-4D97-AF65-F5344CB8AC3E}">
        <p14:creationId xmlns:p14="http://schemas.microsoft.com/office/powerpoint/2010/main" val="24600839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FFD4F-3434-6E78-6584-55B812E10A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3DFADFC-35B9-D2ED-7A20-B3DA6440B7CB}"/>
              </a:ext>
            </a:extLst>
          </p:cNvPr>
          <p:cNvSpPr txBox="1"/>
          <p:nvPr/>
        </p:nvSpPr>
        <p:spPr>
          <a:xfrm>
            <a:off x="3048896" y="124483"/>
            <a:ext cx="6094206" cy="523220"/>
          </a:xfrm>
          <a:prstGeom prst="rect">
            <a:avLst/>
          </a:prstGeom>
          <a:noFill/>
        </p:spPr>
        <p:txBody>
          <a:bodyPr wrap="square">
            <a:spAutoFit/>
          </a:bodyPr>
          <a:lstStyle/>
          <a:p>
            <a:pPr algn="ctr"/>
            <a:r>
              <a:rPr lang="en-GB" sz="2800" dirty="0"/>
              <a:t>Reference List</a:t>
            </a:r>
          </a:p>
        </p:txBody>
      </p:sp>
      <p:sp>
        <p:nvSpPr>
          <p:cNvPr id="2" name="TextBox 1">
            <a:extLst>
              <a:ext uri="{FF2B5EF4-FFF2-40B4-BE49-F238E27FC236}">
                <a16:creationId xmlns:a16="http://schemas.microsoft.com/office/drawing/2014/main" id="{9DA391AE-DC3D-4F38-EBF6-0C7DBF019670}"/>
              </a:ext>
            </a:extLst>
          </p:cNvPr>
          <p:cNvSpPr txBox="1"/>
          <p:nvPr/>
        </p:nvSpPr>
        <p:spPr>
          <a:xfrm>
            <a:off x="528320" y="647703"/>
            <a:ext cx="11155680" cy="4247317"/>
          </a:xfrm>
          <a:prstGeom prst="rect">
            <a:avLst/>
          </a:prstGeom>
          <a:noFill/>
        </p:spPr>
        <p:txBody>
          <a:bodyPr wrap="square" rtlCol="0">
            <a:spAutoFit/>
          </a:bodyPr>
          <a:lstStyle/>
          <a:p>
            <a:endParaRPr lang="en-GB" dirty="0"/>
          </a:p>
          <a:p>
            <a:endParaRPr lang="en-GB" dirty="0"/>
          </a:p>
          <a:p>
            <a:r>
              <a:rPr lang="en-GB" dirty="0" err="1"/>
              <a:t>Dineline</a:t>
            </a:r>
            <a:r>
              <a:rPr lang="en-GB" dirty="0"/>
              <a:t>. (2024) 3 EASY STEPS to Make Your Restaurant’s Grand Opening a Huge SUCCESS!, [online], available at: </a:t>
            </a:r>
            <a:r>
              <a:rPr lang="en-GB" dirty="0">
                <a:hlinkClick r:id="rId3"/>
              </a:rPr>
              <a:t>3 EASY STEPS to Make Your Restaurant's Grand Opening a Huge SUCCESS! - YouTube</a:t>
            </a:r>
            <a:endParaRPr lang="en-GB" dirty="0"/>
          </a:p>
          <a:p>
            <a:endParaRPr lang="en-GB" dirty="0"/>
          </a:p>
          <a:p>
            <a:r>
              <a:rPr lang="en-GB" dirty="0"/>
              <a:t>Hummus, S. (2023) What Is Marketing In 3 Minutes | Marketing For Beginners, [online], available at: </a:t>
            </a:r>
            <a:r>
              <a:rPr lang="en-GB" dirty="0">
                <a:hlinkClick r:id="rId4"/>
              </a:rPr>
              <a:t>What Is Marketing In 3 Minutes | Marketing For Beginners – YouTube</a:t>
            </a:r>
            <a:endParaRPr lang="en-GB" dirty="0"/>
          </a:p>
          <a:p>
            <a:endParaRPr lang="en-GB" dirty="0"/>
          </a:p>
          <a:p>
            <a:r>
              <a:rPr lang="en-GB" dirty="0"/>
              <a:t>Starbucks Coffee. (2022) Starbucks: Looking to the Future, [online], available at: </a:t>
            </a:r>
            <a:r>
              <a:rPr lang="en-GB" dirty="0">
                <a:hlinkClick r:id="rId5"/>
              </a:rPr>
              <a:t>Starbucks: Looking to the Future – YouTube</a:t>
            </a:r>
            <a:endParaRPr lang="en-GB" dirty="0"/>
          </a:p>
          <a:p>
            <a:endParaRPr lang="en-GB" dirty="0"/>
          </a:p>
          <a:p>
            <a:r>
              <a:rPr lang="en-GB" dirty="0"/>
              <a:t>The Lounges. (2022) Why Do Our Customers Love Lounging? | Lounge Café Bars, [online], available at: </a:t>
            </a:r>
            <a:r>
              <a:rPr lang="en-GB" dirty="0">
                <a:hlinkClick r:id="rId6"/>
              </a:rPr>
              <a:t>Why Do Our Customers Love Lounging? | Lounge Café Bars - YouTube</a:t>
            </a:r>
            <a:endParaRPr lang="en-GB" dirty="0"/>
          </a:p>
          <a:p>
            <a:endParaRPr lang="en-GB" dirty="0"/>
          </a:p>
          <a:p>
            <a:endParaRPr lang="en-GB" dirty="0"/>
          </a:p>
        </p:txBody>
      </p:sp>
    </p:spTree>
    <p:extLst>
      <p:ext uri="{BB962C8B-B14F-4D97-AF65-F5344CB8AC3E}">
        <p14:creationId xmlns:p14="http://schemas.microsoft.com/office/powerpoint/2010/main" val="26301655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8|0.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2611</Words>
  <Application>Microsoft Office PowerPoint</Application>
  <PresentationFormat>Widescreen</PresentationFormat>
  <Paragraphs>294</Paragraphs>
  <Slides>33</Slides>
  <Notes>33</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Aptos Light</vt:lpstr>
      <vt:lpstr>Arial</vt:lpstr>
      <vt:lpstr>Calibri</vt:lpstr>
      <vt:lpstr>Calibri Light</vt:lpstr>
      <vt:lpstr>Office Theme</vt:lpstr>
      <vt:lpstr>PowerPoint Presentation</vt:lpstr>
      <vt:lpstr>Agenda </vt:lpstr>
      <vt:lpstr>Recap of last week</vt:lpstr>
      <vt:lpstr>What is marketing?</vt:lpstr>
      <vt:lpstr>Restaurant Marketing – an overview</vt:lpstr>
      <vt:lpstr>Key Marketing Tools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Break time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40</cp:revision>
  <dcterms:created xsi:type="dcterms:W3CDTF">2023-09-15T09:31:09Z</dcterms:created>
  <dcterms:modified xsi:type="dcterms:W3CDTF">2025-02-06T09:47:34Z</dcterms:modified>
</cp:coreProperties>
</file>