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Lst>
  <p:sldSz cx="30275213" cy="21383625"/>
  <p:notesSz cx="6858000" cy="9144000"/>
  <p:defaultTextStyle>
    <a:defPPr>
      <a:defRPr lang="en-US"/>
    </a:defPPr>
    <a:lvl1pPr marL="0" algn="l" defTabSz="1294608" rtl="0" eaLnBrk="1" latinLnBrk="0" hangingPunct="1">
      <a:defRPr sz="2548" kern="1200">
        <a:solidFill>
          <a:schemeClr val="tx1"/>
        </a:solidFill>
        <a:latin typeface="+mn-lt"/>
        <a:ea typeface="+mn-ea"/>
        <a:cs typeface="+mn-cs"/>
      </a:defRPr>
    </a:lvl1pPr>
    <a:lvl2pPr marL="647304" algn="l" defTabSz="1294608" rtl="0" eaLnBrk="1" latinLnBrk="0" hangingPunct="1">
      <a:defRPr sz="2548" kern="1200">
        <a:solidFill>
          <a:schemeClr val="tx1"/>
        </a:solidFill>
        <a:latin typeface="+mn-lt"/>
        <a:ea typeface="+mn-ea"/>
        <a:cs typeface="+mn-cs"/>
      </a:defRPr>
    </a:lvl2pPr>
    <a:lvl3pPr marL="1294608" algn="l" defTabSz="1294608" rtl="0" eaLnBrk="1" latinLnBrk="0" hangingPunct="1">
      <a:defRPr sz="2548" kern="1200">
        <a:solidFill>
          <a:schemeClr val="tx1"/>
        </a:solidFill>
        <a:latin typeface="+mn-lt"/>
        <a:ea typeface="+mn-ea"/>
        <a:cs typeface="+mn-cs"/>
      </a:defRPr>
    </a:lvl3pPr>
    <a:lvl4pPr marL="1941911" algn="l" defTabSz="1294608" rtl="0" eaLnBrk="1" latinLnBrk="0" hangingPunct="1">
      <a:defRPr sz="2548" kern="1200">
        <a:solidFill>
          <a:schemeClr val="tx1"/>
        </a:solidFill>
        <a:latin typeface="+mn-lt"/>
        <a:ea typeface="+mn-ea"/>
        <a:cs typeface="+mn-cs"/>
      </a:defRPr>
    </a:lvl4pPr>
    <a:lvl5pPr marL="2589215" algn="l" defTabSz="1294608" rtl="0" eaLnBrk="1" latinLnBrk="0" hangingPunct="1">
      <a:defRPr sz="2548" kern="1200">
        <a:solidFill>
          <a:schemeClr val="tx1"/>
        </a:solidFill>
        <a:latin typeface="+mn-lt"/>
        <a:ea typeface="+mn-ea"/>
        <a:cs typeface="+mn-cs"/>
      </a:defRPr>
    </a:lvl5pPr>
    <a:lvl6pPr marL="3236519" algn="l" defTabSz="1294608" rtl="0" eaLnBrk="1" latinLnBrk="0" hangingPunct="1">
      <a:defRPr sz="2548" kern="1200">
        <a:solidFill>
          <a:schemeClr val="tx1"/>
        </a:solidFill>
        <a:latin typeface="+mn-lt"/>
        <a:ea typeface="+mn-ea"/>
        <a:cs typeface="+mn-cs"/>
      </a:defRPr>
    </a:lvl6pPr>
    <a:lvl7pPr marL="3883823" algn="l" defTabSz="1294608" rtl="0" eaLnBrk="1" latinLnBrk="0" hangingPunct="1">
      <a:defRPr sz="2548" kern="1200">
        <a:solidFill>
          <a:schemeClr val="tx1"/>
        </a:solidFill>
        <a:latin typeface="+mn-lt"/>
        <a:ea typeface="+mn-ea"/>
        <a:cs typeface="+mn-cs"/>
      </a:defRPr>
    </a:lvl7pPr>
    <a:lvl8pPr marL="4531126" algn="l" defTabSz="1294608" rtl="0" eaLnBrk="1" latinLnBrk="0" hangingPunct="1">
      <a:defRPr sz="2548" kern="1200">
        <a:solidFill>
          <a:schemeClr val="tx1"/>
        </a:solidFill>
        <a:latin typeface="+mn-lt"/>
        <a:ea typeface="+mn-ea"/>
        <a:cs typeface="+mn-cs"/>
      </a:defRPr>
    </a:lvl8pPr>
    <a:lvl9pPr marL="5178430" algn="l" defTabSz="1294608" rtl="0" eaLnBrk="1" latinLnBrk="0" hangingPunct="1">
      <a:defRPr sz="25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56" userDrawn="1">
          <p15:clr>
            <a:srgbClr val="A4A3A4"/>
          </p15:clr>
        </p15:guide>
        <p15:guide id="2" pos="407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607" autoAdjust="0"/>
  </p:normalViewPr>
  <p:slideViewPr>
    <p:cSldViewPr>
      <p:cViewPr varScale="1">
        <p:scale>
          <a:sx n="34" d="100"/>
          <a:sy n="34" d="100"/>
        </p:scale>
        <p:origin x="1568" y="216"/>
      </p:cViewPr>
      <p:guideLst>
        <p:guide orient="horz" pos="3056"/>
        <p:guide pos="4079"/>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ma Amin (2222407)" userId="8631c166-ffa7-4ae4-8fb3-afaa41481f0a" providerId="ADAL" clId="{10B354B7-0D8E-5228-A0A3-759A9A071267}"/>
    <pc:docChg chg="modSld">
      <pc:chgData name="Naima Amin (2222407)" userId="8631c166-ffa7-4ae4-8fb3-afaa41481f0a" providerId="ADAL" clId="{10B354B7-0D8E-5228-A0A3-759A9A071267}" dt="2026-07-02T22:29:23.177" v="25" actId="20577"/>
      <pc:docMkLst>
        <pc:docMk/>
      </pc:docMkLst>
      <pc:sldChg chg="modSp mod">
        <pc:chgData name="Naima Amin (2222407)" userId="8631c166-ffa7-4ae4-8fb3-afaa41481f0a" providerId="ADAL" clId="{10B354B7-0D8E-5228-A0A3-759A9A071267}" dt="2026-07-02T22:29:23.177" v="25" actId="20577"/>
        <pc:sldMkLst>
          <pc:docMk/>
          <pc:sldMk cId="2508321514" sldId="257"/>
        </pc:sldMkLst>
        <pc:spChg chg="mod">
          <ac:chgData name="Naima Amin (2222407)" userId="8631c166-ffa7-4ae4-8fb3-afaa41481f0a" providerId="ADAL" clId="{10B354B7-0D8E-5228-A0A3-759A9A071267}" dt="2026-07-02T22:29:23.177" v="25" actId="20577"/>
          <ac:spMkLst>
            <pc:docMk/>
            <pc:sldMk cId="2508321514" sldId="257"/>
            <ac:spMk id="4" creationId="{0A744983-DFB8-EC1D-6167-9DFDB0A3942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B29D92-84DE-4BED-8C8A-C5AE9C1C73DB}" type="doc">
      <dgm:prSet loTypeId="urn:microsoft.com/office/officeart/2005/8/layout/default" loCatId="list" qsTypeId="urn:microsoft.com/office/officeart/2005/8/quickstyle/simple1" qsCatId="simple" csTypeId="urn:microsoft.com/office/officeart/2005/8/colors/accent2_1" csCatId="accent2" phldr="1"/>
      <dgm:spPr/>
      <dgm:t>
        <a:bodyPr/>
        <a:lstStyle/>
        <a:p>
          <a:endParaRPr lang="en-GB"/>
        </a:p>
      </dgm:t>
    </dgm:pt>
    <dgm:pt modelId="{4DA9A455-C085-49D8-8823-37D781E26CF3}">
      <dgm:prSet phldrT="[Text]" phldr="0" custT="1"/>
      <dgm:spPr/>
      <dgm:t>
        <a:bodyPr/>
        <a:lstStyle/>
        <a:p>
          <a:r>
            <a:rPr lang="en-US" sz="1800" dirty="0">
              <a:latin typeface="+mn-lt"/>
              <a:cs typeface="Arial" panose="020B0604020202020204" pitchFamily="34" charset="0"/>
            </a:rPr>
            <a:t>Increasing Autism Prevalence</a:t>
          </a:r>
          <a:endParaRPr lang="en-GB" sz="1800" dirty="0">
            <a:latin typeface="+mn-lt"/>
            <a:cs typeface="Arial" panose="020B0604020202020204" pitchFamily="34" charset="0"/>
          </a:endParaRPr>
        </a:p>
      </dgm:t>
    </dgm:pt>
    <dgm:pt modelId="{1D95FE2F-4D21-4929-AEF0-E2A34C5E154E}" type="parTrans" cxnId="{C93E2811-D26B-4AE2-9429-4766B5F7C5D5}">
      <dgm:prSet/>
      <dgm:spPr/>
      <dgm:t>
        <a:bodyPr/>
        <a:lstStyle/>
        <a:p>
          <a:endParaRPr lang="en-GB" sz="1800">
            <a:latin typeface="+mn-lt"/>
            <a:cs typeface="Arial" panose="020B0604020202020204" pitchFamily="34" charset="0"/>
          </a:endParaRPr>
        </a:p>
      </dgm:t>
    </dgm:pt>
    <dgm:pt modelId="{B898C333-12E1-4DA6-95AA-F39B5427B335}" type="sibTrans" cxnId="{C93E2811-D26B-4AE2-9429-4766B5F7C5D5}">
      <dgm:prSet/>
      <dgm:spPr/>
      <dgm:t>
        <a:bodyPr/>
        <a:lstStyle/>
        <a:p>
          <a:endParaRPr lang="en-GB" sz="1800">
            <a:latin typeface="+mn-lt"/>
            <a:cs typeface="Arial" panose="020B0604020202020204" pitchFamily="34" charset="0"/>
          </a:endParaRPr>
        </a:p>
      </dgm:t>
    </dgm:pt>
    <dgm:pt modelId="{7379F04A-302D-40CC-8D4A-185D2CF4547D}">
      <dgm:prSet phldrT="[Text]" phldr="0" custT="1"/>
      <dgm:spPr/>
      <dgm:t>
        <a:bodyPr/>
        <a:lstStyle/>
        <a:p>
          <a:r>
            <a:rPr lang="en-US" sz="1800" dirty="0">
              <a:latin typeface="+mn-lt"/>
              <a:cs typeface="Arial" panose="020B0604020202020204" pitchFamily="34" charset="0"/>
            </a:rPr>
            <a:t>High Mental Health Burden</a:t>
          </a:r>
          <a:endParaRPr lang="en-GB" sz="1800" dirty="0">
            <a:latin typeface="+mn-lt"/>
            <a:cs typeface="Arial" panose="020B0604020202020204" pitchFamily="34" charset="0"/>
          </a:endParaRPr>
        </a:p>
      </dgm:t>
    </dgm:pt>
    <dgm:pt modelId="{71F56251-F834-4389-BA48-6DE669C6F7A3}" type="parTrans" cxnId="{C4E52FFE-8C5A-4099-8670-839B38F45920}">
      <dgm:prSet/>
      <dgm:spPr/>
      <dgm:t>
        <a:bodyPr/>
        <a:lstStyle/>
        <a:p>
          <a:endParaRPr lang="en-GB" sz="1800">
            <a:latin typeface="+mn-lt"/>
            <a:cs typeface="Arial" panose="020B0604020202020204" pitchFamily="34" charset="0"/>
          </a:endParaRPr>
        </a:p>
      </dgm:t>
    </dgm:pt>
    <dgm:pt modelId="{BE1C41A0-1CC9-4968-BFD4-3564981FA6EF}" type="sibTrans" cxnId="{C4E52FFE-8C5A-4099-8670-839B38F45920}">
      <dgm:prSet/>
      <dgm:spPr/>
      <dgm:t>
        <a:bodyPr/>
        <a:lstStyle/>
        <a:p>
          <a:endParaRPr lang="en-GB" sz="1800">
            <a:latin typeface="+mn-lt"/>
            <a:cs typeface="Arial" panose="020B0604020202020204" pitchFamily="34" charset="0"/>
          </a:endParaRPr>
        </a:p>
      </dgm:t>
    </dgm:pt>
    <dgm:pt modelId="{B708D61F-D29D-4E1D-8857-098BDCE07AB7}">
      <dgm:prSet phldrT="[Text]" phldr="0" custT="1"/>
      <dgm:spPr/>
      <dgm:t>
        <a:bodyPr/>
        <a:lstStyle/>
        <a:p>
          <a:r>
            <a:rPr lang="en-US" sz="1800" dirty="0">
              <a:latin typeface="+mn-lt"/>
              <a:cs typeface="Arial" panose="020B0604020202020204" pitchFamily="34" charset="0"/>
            </a:rPr>
            <a:t>Reduced Independent Living</a:t>
          </a:r>
          <a:endParaRPr lang="en-GB" sz="1800" dirty="0">
            <a:latin typeface="+mn-lt"/>
            <a:cs typeface="Arial" panose="020B0604020202020204" pitchFamily="34" charset="0"/>
          </a:endParaRPr>
        </a:p>
      </dgm:t>
    </dgm:pt>
    <dgm:pt modelId="{BE0066E6-BD24-435D-ACAC-A88C986ACA37}" type="parTrans" cxnId="{EF78BAF4-1BFE-438A-B45A-665007F3AF63}">
      <dgm:prSet/>
      <dgm:spPr/>
      <dgm:t>
        <a:bodyPr/>
        <a:lstStyle/>
        <a:p>
          <a:endParaRPr lang="en-GB" sz="1800">
            <a:latin typeface="+mn-lt"/>
            <a:cs typeface="Arial" panose="020B0604020202020204" pitchFamily="34" charset="0"/>
          </a:endParaRPr>
        </a:p>
      </dgm:t>
    </dgm:pt>
    <dgm:pt modelId="{CCE3A44D-8317-4611-ACE1-A9978B4FA27F}" type="sibTrans" cxnId="{EF78BAF4-1BFE-438A-B45A-665007F3AF63}">
      <dgm:prSet/>
      <dgm:spPr/>
      <dgm:t>
        <a:bodyPr/>
        <a:lstStyle/>
        <a:p>
          <a:endParaRPr lang="en-GB" sz="1800">
            <a:latin typeface="+mn-lt"/>
            <a:cs typeface="Arial" panose="020B0604020202020204" pitchFamily="34" charset="0"/>
          </a:endParaRPr>
        </a:p>
      </dgm:t>
    </dgm:pt>
    <dgm:pt modelId="{4B2D757F-295C-40A0-8736-7F3C37115E10}">
      <dgm:prSet phldrT="[Text]" phldr="0" custT="1"/>
      <dgm:spPr/>
      <dgm:t>
        <a:bodyPr/>
        <a:lstStyle/>
        <a:p>
          <a:r>
            <a:rPr lang="en-US" sz="1800" dirty="0">
              <a:latin typeface="+mn-lt"/>
              <a:cs typeface="Arial" panose="020B0604020202020204" pitchFamily="34" charset="0"/>
            </a:rPr>
            <a:t>Need for low-cost interventions </a:t>
          </a:r>
          <a:r>
            <a:rPr lang="en-US" altLang="en-US" sz="1800" dirty="0">
              <a:latin typeface="+mn-lt"/>
              <a:cs typeface="Arial" panose="020B0604020202020204" pitchFamily="34" charset="0"/>
            </a:rPr>
            <a:t>(Hamid </a:t>
          </a:r>
          <a:r>
            <a:rPr lang="en-US" altLang="en-US" sz="1800" i="1" dirty="0">
              <a:latin typeface="+mn-lt"/>
              <a:cs typeface="Arial" panose="020B0604020202020204" pitchFamily="34" charset="0"/>
            </a:rPr>
            <a:t>et al.</a:t>
          </a:r>
          <a:r>
            <a:rPr lang="en-US" altLang="en-US" sz="1800" dirty="0">
              <a:latin typeface="+mn-lt"/>
              <a:cs typeface="Arial" panose="020B0604020202020204" pitchFamily="34" charset="0"/>
            </a:rPr>
            <a:t>, 2026)</a:t>
          </a:r>
          <a:endParaRPr lang="en-GB" sz="1800" dirty="0">
            <a:latin typeface="+mn-lt"/>
            <a:cs typeface="Arial" panose="020B0604020202020204" pitchFamily="34" charset="0"/>
          </a:endParaRPr>
        </a:p>
      </dgm:t>
    </dgm:pt>
    <dgm:pt modelId="{9B474B13-A793-458F-AEED-C9E205E17552}" type="parTrans" cxnId="{AFE88EA1-919B-47C4-8222-0F86CE9E99CB}">
      <dgm:prSet/>
      <dgm:spPr/>
      <dgm:t>
        <a:bodyPr/>
        <a:lstStyle/>
        <a:p>
          <a:endParaRPr lang="en-GB" sz="1800">
            <a:latin typeface="+mn-lt"/>
            <a:cs typeface="Arial" panose="020B0604020202020204" pitchFamily="34" charset="0"/>
          </a:endParaRPr>
        </a:p>
      </dgm:t>
    </dgm:pt>
    <dgm:pt modelId="{EE04CB41-D06D-49B9-A548-DBAAF4A53398}" type="sibTrans" cxnId="{AFE88EA1-919B-47C4-8222-0F86CE9E99CB}">
      <dgm:prSet/>
      <dgm:spPr/>
      <dgm:t>
        <a:bodyPr/>
        <a:lstStyle/>
        <a:p>
          <a:endParaRPr lang="en-GB" sz="1800">
            <a:latin typeface="+mn-lt"/>
            <a:cs typeface="Arial" panose="020B0604020202020204" pitchFamily="34" charset="0"/>
          </a:endParaRPr>
        </a:p>
      </dgm:t>
    </dgm:pt>
    <dgm:pt modelId="{86E87D0D-CC2C-4A7A-BFFA-AA1A9DAC5B02}">
      <dgm:prSet phldrT="[Text]" phldr="0" custT="1"/>
      <dgm:spPr/>
      <dgm:t>
        <a:bodyPr/>
        <a:lstStyle/>
        <a:p>
          <a:r>
            <a:rPr lang="en-US" sz="1800" dirty="0">
              <a:latin typeface="+mn-lt"/>
              <a:cs typeface="Arial" panose="020B0604020202020204" pitchFamily="34" charset="0"/>
            </a:rPr>
            <a:t>NHS Long-Term Plan 2019 and digitalisation of healthcare services(</a:t>
          </a:r>
          <a:r>
            <a:rPr lang="en-US" altLang="en-US" sz="1800" dirty="0">
              <a:latin typeface="+mn-lt"/>
              <a:cs typeface="Arial" panose="020B0604020202020204" pitchFamily="34" charset="0"/>
            </a:rPr>
            <a:t>NHS England, 2023)</a:t>
          </a:r>
          <a:endParaRPr lang="en-GB" sz="1800" dirty="0">
            <a:latin typeface="+mn-lt"/>
            <a:cs typeface="Arial" panose="020B0604020202020204" pitchFamily="34" charset="0"/>
          </a:endParaRPr>
        </a:p>
      </dgm:t>
    </dgm:pt>
    <dgm:pt modelId="{E00CCC4A-4F03-491A-8681-BAC17E8D88E0}" type="parTrans" cxnId="{E62C210E-BBC1-4AEC-BFCC-1E93DDF1E6BA}">
      <dgm:prSet/>
      <dgm:spPr/>
      <dgm:t>
        <a:bodyPr/>
        <a:lstStyle/>
        <a:p>
          <a:endParaRPr lang="en-GB" sz="1800">
            <a:latin typeface="+mn-lt"/>
            <a:cs typeface="Arial" panose="020B0604020202020204" pitchFamily="34" charset="0"/>
          </a:endParaRPr>
        </a:p>
      </dgm:t>
    </dgm:pt>
    <dgm:pt modelId="{88C7090F-9813-4255-9021-86A607913462}" type="sibTrans" cxnId="{E62C210E-BBC1-4AEC-BFCC-1E93DDF1E6BA}">
      <dgm:prSet/>
      <dgm:spPr/>
      <dgm:t>
        <a:bodyPr/>
        <a:lstStyle/>
        <a:p>
          <a:endParaRPr lang="en-GB" sz="1800">
            <a:latin typeface="+mn-lt"/>
            <a:cs typeface="Arial" panose="020B0604020202020204" pitchFamily="34" charset="0"/>
          </a:endParaRPr>
        </a:p>
      </dgm:t>
    </dgm:pt>
    <dgm:pt modelId="{55283412-C579-45E3-9060-57D058187849}">
      <dgm:prSet custT="1"/>
      <dgm:spPr/>
      <dgm:t>
        <a:bodyPr/>
        <a:lstStyle/>
        <a:p>
          <a:r>
            <a:rPr lang="en-US" sz="1800" b="0" dirty="0">
              <a:latin typeface="+mn-lt"/>
              <a:cs typeface="Arial" panose="020B0604020202020204" pitchFamily="34" charset="0"/>
            </a:rPr>
            <a:t>Digital Planners Improve: </a:t>
          </a:r>
          <a:r>
            <a:rPr lang="en-US" sz="1800" dirty="0">
              <a:latin typeface="+mn-lt"/>
              <a:cs typeface="Arial" panose="020B0604020202020204" pitchFamily="34" charset="0"/>
            </a:rPr>
            <a:t>Routine completion, Independence, Executive Functioning, Reduced anxiety (</a:t>
          </a:r>
          <a:r>
            <a:rPr lang="en-US" altLang="en-US" sz="1800" dirty="0">
              <a:latin typeface="+mn-lt"/>
              <a:cs typeface="Arial" panose="020B0604020202020204" pitchFamily="34" charset="0"/>
            </a:rPr>
            <a:t>Alvarez, 2025; Mansour, 2014; Hammond, 2024)</a:t>
          </a:r>
          <a:r>
            <a:rPr lang="en-US" altLang="en-US" sz="1800" dirty="0">
              <a:latin typeface="+mn-lt"/>
            </a:rPr>
            <a:t>.</a:t>
          </a:r>
          <a:r>
            <a:rPr lang="en-US" altLang="en-US" sz="1800" dirty="0">
              <a:latin typeface="+mn-lt"/>
              <a:cs typeface="Arial" panose="020B0604020202020204" pitchFamily="34" charset="0"/>
            </a:rPr>
            <a:t> </a:t>
          </a:r>
          <a:endParaRPr lang="en-US" sz="1800" b="1" dirty="0">
            <a:latin typeface="+mn-lt"/>
            <a:cs typeface="Arial" panose="020B0604020202020204" pitchFamily="34" charset="0"/>
          </a:endParaRPr>
        </a:p>
      </dgm:t>
    </dgm:pt>
    <dgm:pt modelId="{09ED3CA2-F262-4407-9713-40DE70C3B33B}" type="parTrans" cxnId="{59FB96F0-4FBB-41D2-B6AA-B76A2332B948}">
      <dgm:prSet/>
      <dgm:spPr/>
      <dgm:t>
        <a:bodyPr/>
        <a:lstStyle/>
        <a:p>
          <a:endParaRPr lang="en-GB" sz="1800">
            <a:latin typeface="+mn-lt"/>
          </a:endParaRPr>
        </a:p>
      </dgm:t>
    </dgm:pt>
    <dgm:pt modelId="{994F5DCD-D174-4EB2-AA08-8FD6BA29DD44}" type="sibTrans" cxnId="{59FB96F0-4FBB-41D2-B6AA-B76A2332B948}">
      <dgm:prSet/>
      <dgm:spPr/>
      <dgm:t>
        <a:bodyPr/>
        <a:lstStyle/>
        <a:p>
          <a:endParaRPr lang="en-GB" sz="1800">
            <a:latin typeface="+mn-lt"/>
          </a:endParaRPr>
        </a:p>
      </dgm:t>
    </dgm:pt>
    <dgm:pt modelId="{350489A5-1392-4EF4-BA97-B1AACA8F445B}" type="pres">
      <dgm:prSet presAssocID="{1BB29D92-84DE-4BED-8C8A-C5AE9C1C73DB}" presName="diagram" presStyleCnt="0">
        <dgm:presLayoutVars>
          <dgm:dir/>
          <dgm:resizeHandles val="exact"/>
        </dgm:presLayoutVars>
      </dgm:prSet>
      <dgm:spPr/>
    </dgm:pt>
    <dgm:pt modelId="{27A7674E-E052-4369-B3E6-B3449CD14BA9}" type="pres">
      <dgm:prSet presAssocID="{4DA9A455-C085-49D8-8823-37D781E26CF3}" presName="node" presStyleLbl="node1" presStyleIdx="0" presStyleCnt="6">
        <dgm:presLayoutVars>
          <dgm:bulletEnabled val="1"/>
        </dgm:presLayoutVars>
      </dgm:prSet>
      <dgm:spPr/>
    </dgm:pt>
    <dgm:pt modelId="{89050D43-C093-4E2E-B344-B7DE3BA3249D}" type="pres">
      <dgm:prSet presAssocID="{B898C333-12E1-4DA6-95AA-F39B5427B335}" presName="sibTrans" presStyleCnt="0"/>
      <dgm:spPr/>
    </dgm:pt>
    <dgm:pt modelId="{F496CA07-9099-4B28-8B97-6F54DB48193A}" type="pres">
      <dgm:prSet presAssocID="{7379F04A-302D-40CC-8D4A-185D2CF4547D}" presName="node" presStyleLbl="node1" presStyleIdx="1" presStyleCnt="6">
        <dgm:presLayoutVars>
          <dgm:bulletEnabled val="1"/>
        </dgm:presLayoutVars>
      </dgm:prSet>
      <dgm:spPr/>
    </dgm:pt>
    <dgm:pt modelId="{D857086C-FF8B-4DA0-A120-94739EB0407A}" type="pres">
      <dgm:prSet presAssocID="{BE1C41A0-1CC9-4968-BFD4-3564981FA6EF}" presName="sibTrans" presStyleCnt="0"/>
      <dgm:spPr/>
    </dgm:pt>
    <dgm:pt modelId="{0853F49C-1A00-4A68-93A4-926349AD7F33}" type="pres">
      <dgm:prSet presAssocID="{B708D61F-D29D-4E1D-8857-098BDCE07AB7}" presName="node" presStyleLbl="node1" presStyleIdx="2" presStyleCnt="6">
        <dgm:presLayoutVars>
          <dgm:bulletEnabled val="1"/>
        </dgm:presLayoutVars>
      </dgm:prSet>
      <dgm:spPr/>
    </dgm:pt>
    <dgm:pt modelId="{8667DBD2-5C89-4845-802F-094D30BAB544}" type="pres">
      <dgm:prSet presAssocID="{CCE3A44D-8317-4611-ACE1-A9978B4FA27F}" presName="sibTrans" presStyleCnt="0"/>
      <dgm:spPr/>
    </dgm:pt>
    <dgm:pt modelId="{4B2D1DA0-6592-4981-B7FF-8F132F31610F}" type="pres">
      <dgm:prSet presAssocID="{4B2D757F-295C-40A0-8736-7F3C37115E10}" presName="node" presStyleLbl="node1" presStyleIdx="3" presStyleCnt="6">
        <dgm:presLayoutVars>
          <dgm:bulletEnabled val="1"/>
        </dgm:presLayoutVars>
      </dgm:prSet>
      <dgm:spPr/>
    </dgm:pt>
    <dgm:pt modelId="{C23CB4E8-ADE3-4118-B9F0-345A08537257}" type="pres">
      <dgm:prSet presAssocID="{EE04CB41-D06D-49B9-A548-DBAAF4A53398}" presName="sibTrans" presStyleCnt="0"/>
      <dgm:spPr/>
    </dgm:pt>
    <dgm:pt modelId="{6153E5B0-4B54-4D4D-A0BD-4DBB66A88E48}" type="pres">
      <dgm:prSet presAssocID="{86E87D0D-CC2C-4A7A-BFFA-AA1A9DAC5B02}" presName="node" presStyleLbl="node1" presStyleIdx="4" presStyleCnt="6">
        <dgm:presLayoutVars>
          <dgm:bulletEnabled val="1"/>
        </dgm:presLayoutVars>
      </dgm:prSet>
      <dgm:spPr/>
    </dgm:pt>
    <dgm:pt modelId="{3A84CFD7-D07D-4CC6-8001-20099F7E0631}" type="pres">
      <dgm:prSet presAssocID="{88C7090F-9813-4255-9021-86A607913462}" presName="sibTrans" presStyleCnt="0"/>
      <dgm:spPr/>
    </dgm:pt>
    <dgm:pt modelId="{56402F10-1833-4B2D-A6F4-DC139F95D001}" type="pres">
      <dgm:prSet presAssocID="{55283412-C579-45E3-9060-57D058187849}" presName="node" presStyleLbl="node1" presStyleIdx="5" presStyleCnt="6">
        <dgm:presLayoutVars>
          <dgm:bulletEnabled val="1"/>
        </dgm:presLayoutVars>
      </dgm:prSet>
      <dgm:spPr/>
    </dgm:pt>
  </dgm:ptLst>
  <dgm:cxnLst>
    <dgm:cxn modelId="{E62C210E-BBC1-4AEC-BFCC-1E93DDF1E6BA}" srcId="{1BB29D92-84DE-4BED-8C8A-C5AE9C1C73DB}" destId="{86E87D0D-CC2C-4A7A-BFFA-AA1A9DAC5B02}" srcOrd="4" destOrd="0" parTransId="{E00CCC4A-4F03-491A-8681-BAC17E8D88E0}" sibTransId="{88C7090F-9813-4255-9021-86A607913462}"/>
    <dgm:cxn modelId="{C93E2811-D26B-4AE2-9429-4766B5F7C5D5}" srcId="{1BB29D92-84DE-4BED-8C8A-C5AE9C1C73DB}" destId="{4DA9A455-C085-49D8-8823-37D781E26CF3}" srcOrd="0" destOrd="0" parTransId="{1D95FE2F-4D21-4929-AEF0-E2A34C5E154E}" sibTransId="{B898C333-12E1-4DA6-95AA-F39B5427B335}"/>
    <dgm:cxn modelId="{16665016-92B9-4329-98D4-1E3839D28A96}" type="presOf" srcId="{4DA9A455-C085-49D8-8823-37D781E26CF3}" destId="{27A7674E-E052-4369-B3E6-B3449CD14BA9}" srcOrd="0" destOrd="0" presId="urn:microsoft.com/office/officeart/2005/8/layout/default"/>
    <dgm:cxn modelId="{6E73C826-6344-4161-8C98-BAA702604039}" type="presOf" srcId="{55283412-C579-45E3-9060-57D058187849}" destId="{56402F10-1833-4B2D-A6F4-DC139F95D001}" srcOrd="0" destOrd="0" presId="urn:microsoft.com/office/officeart/2005/8/layout/default"/>
    <dgm:cxn modelId="{A62DC02D-E1AE-42B7-AAEB-18AD3EC4C717}" type="presOf" srcId="{86E87D0D-CC2C-4A7A-BFFA-AA1A9DAC5B02}" destId="{6153E5B0-4B54-4D4D-A0BD-4DBB66A88E48}" srcOrd="0" destOrd="0" presId="urn:microsoft.com/office/officeart/2005/8/layout/default"/>
    <dgm:cxn modelId="{E264E12E-BE8C-4502-A2B8-05EEFC292F72}" type="presOf" srcId="{4B2D757F-295C-40A0-8736-7F3C37115E10}" destId="{4B2D1DA0-6592-4981-B7FF-8F132F31610F}" srcOrd="0" destOrd="0" presId="urn:microsoft.com/office/officeart/2005/8/layout/default"/>
    <dgm:cxn modelId="{2A9AC243-A501-49D0-AABE-81A3EB602C4E}" type="presOf" srcId="{7379F04A-302D-40CC-8D4A-185D2CF4547D}" destId="{F496CA07-9099-4B28-8B97-6F54DB48193A}" srcOrd="0" destOrd="0" presId="urn:microsoft.com/office/officeart/2005/8/layout/default"/>
    <dgm:cxn modelId="{EFE8438F-C1C7-4315-9CCB-946C4894235F}" type="presOf" srcId="{1BB29D92-84DE-4BED-8C8A-C5AE9C1C73DB}" destId="{350489A5-1392-4EF4-BA97-B1AACA8F445B}" srcOrd="0" destOrd="0" presId="urn:microsoft.com/office/officeart/2005/8/layout/default"/>
    <dgm:cxn modelId="{AFE88EA1-919B-47C4-8222-0F86CE9E99CB}" srcId="{1BB29D92-84DE-4BED-8C8A-C5AE9C1C73DB}" destId="{4B2D757F-295C-40A0-8736-7F3C37115E10}" srcOrd="3" destOrd="0" parTransId="{9B474B13-A793-458F-AEED-C9E205E17552}" sibTransId="{EE04CB41-D06D-49B9-A548-DBAAF4A53398}"/>
    <dgm:cxn modelId="{E0D91FEF-5C6C-4952-B17A-6F98BE03F206}" type="presOf" srcId="{B708D61F-D29D-4E1D-8857-098BDCE07AB7}" destId="{0853F49C-1A00-4A68-93A4-926349AD7F33}" srcOrd="0" destOrd="0" presId="urn:microsoft.com/office/officeart/2005/8/layout/default"/>
    <dgm:cxn modelId="{59FB96F0-4FBB-41D2-B6AA-B76A2332B948}" srcId="{1BB29D92-84DE-4BED-8C8A-C5AE9C1C73DB}" destId="{55283412-C579-45E3-9060-57D058187849}" srcOrd="5" destOrd="0" parTransId="{09ED3CA2-F262-4407-9713-40DE70C3B33B}" sibTransId="{994F5DCD-D174-4EB2-AA08-8FD6BA29DD44}"/>
    <dgm:cxn modelId="{EF78BAF4-1BFE-438A-B45A-665007F3AF63}" srcId="{1BB29D92-84DE-4BED-8C8A-C5AE9C1C73DB}" destId="{B708D61F-D29D-4E1D-8857-098BDCE07AB7}" srcOrd="2" destOrd="0" parTransId="{BE0066E6-BD24-435D-ACAC-A88C986ACA37}" sibTransId="{CCE3A44D-8317-4611-ACE1-A9978B4FA27F}"/>
    <dgm:cxn modelId="{C4E52FFE-8C5A-4099-8670-839B38F45920}" srcId="{1BB29D92-84DE-4BED-8C8A-C5AE9C1C73DB}" destId="{7379F04A-302D-40CC-8D4A-185D2CF4547D}" srcOrd="1" destOrd="0" parTransId="{71F56251-F834-4389-BA48-6DE669C6F7A3}" sibTransId="{BE1C41A0-1CC9-4968-BFD4-3564981FA6EF}"/>
    <dgm:cxn modelId="{AE031385-2A23-4C32-A2AD-E6B65F7419ED}" type="presParOf" srcId="{350489A5-1392-4EF4-BA97-B1AACA8F445B}" destId="{27A7674E-E052-4369-B3E6-B3449CD14BA9}" srcOrd="0" destOrd="0" presId="urn:microsoft.com/office/officeart/2005/8/layout/default"/>
    <dgm:cxn modelId="{B49DF563-A575-4994-B5C0-05AFC82CC51D}" type="presParOf" srcId="{350489A5-1392-4EF4-BA97-B1AACA8F445B}" destId="{89050D43-C093-4E2E-B344-B7DE3BA3249D}" srcOrd="1" destOrd="0" presId="urn:microsoft.com/office/officeart/2005/8/layout/default"/>
    <dgm:cxn modelId="{D7167BFF-6D1E-4284-9DE2-BECFB05DA5E7}" type="presParOf" srcId="{350489A5-1392-4EF4-BA97-B1AACA8F445B}" destId="{F496CA07-9099-4B28-8B97-6F54DB48193A}" srcOrd="2" destOrd="0" presId="urn:microsoft.com/office/officeart/2005/8/layout/default"/>
    <dgm:cxn modelId="{5D38E34C-81F9-4163-ADFD-2AEB346DB34C}" type="presParOf" srcId="{350489A5-1392-4EF4-BA97-B1AACA8F445B}" destId="{D857086C-FF8B-4DA0-A120-94739EB0407A}" srcOrd="3" destOrd="0" presId="urn:microsoft.com/office/officeart/2005/8/layout/default"/>
    <dgm:cxn modelId="{917564B8-404F-4851-8420-27C0DA234FCC}" type="presParOf" srcId="{350489A5-1392-4EF4-BA97-B1AACA8F445B}" destId="{0853F49C-1A00-4A68-93A4-926349AD7F33}" srcOrd="4" destOrd="0" presId="urn:microsoft.com/office/officeart/2005/8/layout/default"/>
    <dgm:cxn modelId="{A245C4FE-73AF-4E33-B338-FA9346C0F117}" type="presParOf" srcId="{350489A5-1392-4EF4-BA97-B1AACA8F445B}" destId="{8667DBD2-5C89-4845-802F-094D30BAB544}" srcOrd="5" destOrd="0" presId="urn:microsoft.com/office/officeart/2005/8/layout/default"/>
    <dgm:cxn modelId="{C277B606-3DEF-4118-9A4B-A6BA4D55B010}" type="presParOf" srcId="{350489A5-1392-4EF4-BA97-B1AACA8F445B}" destId="{4B2D1DA0-6592-4981-B7FF-8F132F31610F}" srcOrd="6" destOrd="0" presId="urn:microsoft.com/office/officeart/2005/8/layout/default"/>
    <dgm:cxn modelId="{43C58228-FB35-4D52-B3A3-08534FC552C9}" type="presParOf" srcId="{350489A5-1392-4EF4-BA97-B1AACA8F445B}" destId="{C23CB4E8-ADE3-4118-B9F0-345A08537257}" srcOrd="7" destOrd="0" presId="urn:microsoft.com/office/officeart/2005/8/layout/default"/>
    <dgm:cxn modelId="{F35797BA-0ADB-43E4-A194-7AFFE988EB74}" type="presParOf" srcId="{350489A5-1392-4EF4-BA97-B1AACA8F445B}" destId="{6153E5B0-4B54-4D4D-A0BD-4DBB66A88E48}" srcOrd="8" destOrd="0" presId="urn:microsoft.com/office/officeart/2005/8/layout/default"/>
    <dgm:cxn modelId="{578FF9BA-B707-4A0D-A313-326D6CB6D941}" type="presParOf" srcId="{350489A5-1392-4EF4-BA97-B1AACA8F445B}" destId="{3A84CFD7-D07D-4CC6-8001-20099F7E0631}" srcOrd="9" destOrd="0" presId="urn:microsoft.com/office/officeart/2005/8/layout/default"/>
    <dgm:cxn modelId="{8DAC4D0C-615B-414D-815E-DF43B2D816D0}" type="presParOf" srcId="{350489A5-1392-4EF4-BA97-B1AACA8F445B}" destId="{56402F10-1833-4B2D-A6F4-DC139F95D00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7674E-E052-4369-B3E6-B3449CD14BA9}">
      <dsp:nvSpPr>
        <dsp:cNvPr id="0" name=""/>
        <dsp:cNvSpPr/>
      </dsp:nvSpPr>
      <dsp:spPr>
        <a:xfrm>
          <a:off x="666529" y="883"/>
          <a:ext cx="3001520" cy="1800912"/>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n-lt"/>
              <a:cs typeface="Arial" panose="020B0604020202020204" pitchFamily="34" charset="0"/>
            </a:rPr>
            <a:t>Increasing Autism Prevalence</a:t>
          </a:r>
          <a:endParaRPr lang="en-GB" sz="1800" kern="1200" dirty="0">
            <a:latin typeface="+mn-lt"/>
            <a:cs typeface="Arial" panose="020B0604020202020204" pitchFamily="34" charset="0"/>
          </a:endParaRPr>
        </a:p>
      </dsp:txBody>
      <dsp:txXfrm>
        <a:off x="666529" y="883"/>
        <a:ext cx="3001520" cy="1800912"/>
      </dsp:txXfrm>
    </dsp:sp>
    <dsp:sp modelId="{F496CA07-9099-4B28-8B97-6F54DB48193A}">
      <dsp:nvSpPr>
        <dsp:cNvPr id="0" name=""/>
        <dsp:cNvSpPr/>
      </dsp:nvSpPr>
      <dsp:spPr>
        <a:xfrm>
          <a:off x="3968202" y="883"/>
          <a:ext cx="3001520" cy="1800912"/>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n-lt"/>
              <a:cs typeface="Arial" panose="020B0604020202020204" pitchFamily="34" charset="0"/>
            </a:rPr>
            <a:t>High Mental Health Burden</a:t>
          </a:r>
          <a:endParaRPr lang="en-GB" sz="1800" kern="1200" dirty="0">
            <a:latin typeface="+mn-lt"/>
            <a:cs typeface="Arial" panose="020B0604020202020204" pitchFamily="34" charset="0"/>
          </a:endParaRPr>
        </a:p>
      </dsp:txBody>
      <dsp:txXfrm>
        <a:off x="3968202" y="883"/>
        <a:ext cx="3001520" cy="1800912"/>
      </dsp:txXfrm>
    </dsp:sp>
    <dsp:sp modelId="{0853F49C-1A00-4A68-93A4-926349AD7F33}">
      <dsp:nvSpPr>
        <dsp:cNvPr id="0" name=""/>
        <dsp:cNvSpPr/>
      </dsp:nvSpPr>
      <dsp:spPr>
        <a:xfrm>
          <a:off x="7269875" y="883"/>
          <a:ext cx="3001520" cy="1800912"/>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n-lt"/>
              <a:cs typeface="Arial" panose="020B0604020202020204" pitchFamily="34" charset="0"/>
            </a:rPr>
            <a:t>Reduced Independent Living</a:t>
          </a:r>
          <a:endParaRPr lang="en-GB" sz="1800" kern="1200" dirty="0">
            <a:latin typeface="+mn-lt"/>
            <a:cs typeface="Arial" panose="020B0604020202020204" pitchFamily="34" charset="0"/>
          </a:endParaRPr>
        </a:p>
      </dsp:txBody>
      <dsp:txXfrm>
        <a:off x="7269875" y="883"/>
        <a:ext cx="3001520" cy="1800912"/>
      </dsp:txXfrm>
    </dsp:sp>
    <dsp:sp modelId="{4B2D1DA0-6592-4981-B7FF-8F132F31610F}">
      <dsp:nvSpPr>
        <dsp:cNvPr id="0" name=""/>
        <dsp:cNvSpPr/>
      </dsp:nvSpPr>
      <dsp:spPr>
        <a:xfrm>
          <a:off x="666529" y="2101947"/>
          <a:ext cx="3001520" cy="1800912"/>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n-lt"/>
              <a:cs typeface="Arial" panose="020B0604020202020204" pitchFamily="34" charset="0"/>
            </a:rPr>
            <a:t>Need for low-cost interventions </a:t>
          </a:r>
          <a:r>
            <a:rPr lang="en-US" altLang="en-US" sz="1800" kern="1200" dirty="0">
              <a:latin typeface="+mn-lt"/>
              <a:cs typeface="Arial" panose="020B0604020202020204" pitchFamily="34" charset="0"/>
            </a:rPr>
            <a:t>(Hamid </a:t>
          </a:r>
          <a:r>
            <a:rPr lang="en-US" altLang="en-US" sz="1800" i="1" kern="1200" dirty="0">
              <a:latin typeface="+mn-lt"/>
              <a:cs typeface="Arial" panose="020B0604020202020204" pitchFamily="34" charset="0"/>
            </a:rPr>
            <a:t>et al.</a:t>
          </a:r>
          <a:r>
            <a:rPr lang="en-US" altLang="en-US" sz="1800" kern="1200" dirty="0">
              <a:latin typeface="+mn-lt"/>
              <a:cs typeface="Arial" panose="020B0604020202020204" pitchFamily="34" charset="0"/>
            </a:rPr>
            <a:t>, 2026)</a:t>
          </a:r>
          <a:endParaRPr lang="en-GB" sz="1800" kern="1200" dirty="0">
            <a:latin typeface="+mn-lt"/>
            <a:cs typeface="Arial" panose="020B0604020202020204" pitchFamily="34" charset="0"/>
          </a:endParaRPr>
        </a:p>
      </dsp:txBody>
      <dsp:txXfrm>
        <a:off x="666529" y="2101947"/>
        <a:ext cx="3001520" cy="1800912"/>
      </dsp:txXfrm>
    </dsp:sp>
    <dsp:sp modelId="{6153E5B0-4B54-4D4D-A0BD-4DBB66A88E48}">
      <dsp:nvSpPr>
        <dsp:cNvPr id="0" name=""/>
        <dsp:cNvSpPr/>
      </dsp:nvSpPr>
      <dsp:spPr>
        <a:xfrm>
          <a:off x="3968202" y="2101947"/>
          <a:ext cx="3001520" cy="1800912"/>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n-lt"/>
              <a:cs typeface="Arial" panose="020B0604020202020204" pitchFamily="34" charset="0"/>
            </a:rPr>
            <a:t>NHS Long-Term Plan 2019 and digitalisation of healthcare services(</a:t>
          </a:r>
          <a:r>
            <a:rPr lang="en-US" altLang="en-US" sz="1800" kern="1200" dirty="0">
              <a:latin typeface="+mn-lt"/>
              <a:cs typeface="Arial" panose="020B0604020202020204" pitchFamily="34" charset="0"/>
            </a:rPr>
            <a:t>NHS England, 2023)</a:t>
          </a:r>
          <a:endParaRPr lang="en-GB" sz="1800" kern="1200" dirty="0">
            <a:latin typeface="+mn-lt"/>
            <a:cs typeface="Arial" panose="020B0604020202020204" pitchFamily="34" charset="0"/>
          </a:endParaRPr>
        </a:p>
      </dsp:txBody>
      <dsp:txXfrm>
        <a:off x="3968202" y="2101947"/>
        <a:ext cx="3001520" cy="1800912"/>
      </dsp:txXfrm>
    </dsp:sp>
    <dsp:sp modelId="{56402F10-1833-4B2D-A6F4-DC139F95D001}">
      <dsp:nvSpPr>
        <dsp:cNvPr id="0" name=""/>
        <dsp:cNvSpPr/>
      </dsp:nvSpPr>
      <dsp:spPr>
        <a:xfrm>
          <a:off x="7269875" y="2101947"/>
          <a:ext cx="3001520" cy="1800912"/>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kern="1200" dirty="0">
              <a:latin typeface="+mn-lt"/>
              <a:cs typeface="Arial" panose="020B0604020202020204" pitchFamily="34" charset="0"/>
            </a:rPr>
            <a:t>Digital Planners Improve: </a:t>
          </a:r>
          <a:r>
            <a:rPr lang="en-US" sz="1800" kern="1200" dirty="0">
              <a:latin typeface="+mn-lt"/>
              <a:cs typeface="Arial" panose="020B0604020202020204" pitchFamily="34" charset="0"/>
            </a:rPr>
            <a:t>Routine completion, Independence, Executive Functioning, Reduced anxiety (</a:t>
          </a:r>
          <a:r>
            <a:rPr lang="en-US" altLang="en-US" sz="1800" kern="1200" dirty="0">
              <a:latin typeface="+mn-lt"/>
              <a:cs typeface="Arial" panose="020B0604020202020204" pitchFamily="34" charset="0"/>
            </a:rPr>
            <a:t>Alvarez, 2025; Mansour, 2014; Hammond, 2024)</a:t>
          </a:r>
          <a:r>
            <a:rPr lang="en-US" altLang="en-US" sz="1800" kern="1200" dirty="0">
              <a:latin typeface="+mn-lt"/>
            </a:rPr>
            <a:t>.</a:t>
          </a:r>
          <a:r>
            <a:rPr lang="en-US" altLang="en-US" sz="1800" kern="1200" dirty="0">
              <a:latin typeface="+mn-lt"/>
              <a:cs typeface="Arial" panose="020B0604020202020204" pitchFamily="34" charset="0"/>
            </a:rPr>
            <a:t> </a:t>
          </a:r>
          <a:endParaRPr lang="en-US" sz="1800" b="1" kern="1200" dirty="0">
            <a:latin typeface="+mn-lt"/>
            <a:cs typeface="Arial" panose="020B0604020202020204" pitchFamily="34" charset="0"/>
          </a:endParaRPr>
        </a:p>
      </dsp:txBody>
      <dsp:txXfrm>
        <a:off x="7269875" y="2101947"/>
        <a:ext cx="3001520" cy="18009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71397" y="3014373"/>
            <a:ext cx="11009168" cy="2079962"/>
          </a:xfrm>
        </p:spPr>
        <p:txBody>
          <a:bodyPr/>
          <a:lstStyle/>
          <a:p>
            <a:r>
              <a:rPr lang="en-US"/>
              <a:t>Click to edit Master title style</a:t>
            </a:r>
          </a:p>
        </p:txBody>
      </p:sp>
      <p:sp>
        <p:nvSpPr>
          <p:cNvPr id="3" name="Subtitle 2"/>
          <p:cNvSpPr>
            <a:spLocks noGrp="1"/>
          </p:cNvSpPr>
          <p:nvPr>
            <p:ph type="subTitle" idx="1"/>
          </p:nvPr>
        </p:nvSpPr>
        <p:spPr>
          <a:xfrm>
            <a:off x="1942794" y="5498646"/>
            <a:ext cx="9066374" cy="2479782"/>
          </a:xfrm>
        </p:spPr>
        <p:txBody>
          <a:bodyPr/>
          <a:lstStyle>
            <a:lvl1pPr marL="0" indent="0" algn="ctr">
              <a:buNone/>
              <a:defRPr>
                <a:solidFill>
                  <a:schemeClr val="tx1">
                    <a:tint val="75000"/>
                  </a:schemeClr>
                </a:solidFill>
              </a:defRPr>
            </a:lvl1pPr>
            <a:lvl2pPr marL="646892" indent="0" algn="ctr">
              <a:buNone/>
              <a:defRPr>
                <a:solidFill>
                  <a:schemeClr val="tx1">
                    <a:tint val="75000"/>
                  </a:schemeClr>
                </a:solidFill>
              </a:defRPr>
            </a:lvl2pPr>
            <a:lvl3pPr marL="1293785" indent="0" algn="ctr">
              <a:buNone/>
              <a:defRPr>
                <a:solidFill>
                  <a:schemeClr val="tx1">
                    <a:tint val="75000"/>
                  </a:schemeClr>
                </a:solidFill>
              </a:defRPr>
            </a:lvl3pPr>
            <a:lvl4pPr marL="1940677" indent="0" algn="ctr">
              <a:buNone/>
              <a:defRPr>
                <a:solidFill>
                  <a:schemeClr val="tx1">
                    <a:tint val="75000"/>
                  </a:schemeClr>
                </a:solidFill>
              </a:defRPr>
            </a:lvl4pPr>
            <a:lvl5pPr marL="2587569" indent="0" algn="ctr">
              <a:buNone/>
              <a:defRPr>
                <a:solidFill>
                  <a:schemeClr val="tx1">
                    <a:tint val="75000"/>
                  </a:schemeClr>
                </a:solidFill>
              </a:defRPr>
            </a:lvl5pPr>
            <a:lvl6pPr marL="3234461" indent="0" algn="ctr">
              <a:buNone/>
              <a:defRPr>
                <a:solidFill>
                  <a:schemeClr val="tx1">
                    <a:tint val="75000"/>
                  </a:schemeClr>
                </a:solidFill>
              </a:defRPr>
            </a:lvl6pPr>
            <a:lvl7pPr marL="3881354" indent="0" algn="ctr">
              <a:buNone/>
              <a:defRPr>
                <a:solidFill>
                  <a:schemeClr val="tx1">
                    <a:tint val="75000"/>
                  </a:schemeClr>
                </a:solidFill>
              </a:defRPr>
            </a:lvl7pPr>
            <a:lvl8pPr marL="4528246" indent="0" algn="ctr">
              <a:buNone/>
              <a:defRPr>
                <a:solidFill>
                  <a:schemeClr val="tx1">
                    <a:tint val="75000"/>
                  </a:schemeClr>
                </a:solidFill>
              </a:defRPr>
            </a:lvl8pPr>
            <a:lvl9pPr marL="517513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3116" y="6235394"/>
            <a:ext cx="11009168" cy="1927222"/>
          </a:xfrm>
        </p:spPr>
        <p:txBody>
          <a:bodyPr anchor="t"/>
          <a:lstStyle>
            <a:lvl1pPr algn="l">
              <a:defRPr sz="5660" b="1" cap="all"/>
            </a:lvl1pPr>
          </a:lstStyle>
          <a:p>
            <a:r>
              <a:rPr lang="en-US"/>
              <a:t>Click to edit Master title style</a:t>
            </a:r>
          </a:p>
        </p:txBody>
      </p:sp>
      <p:sp>
        <p:nvSpPr>
          <p:cNvPr id="3" name="Text Placeholder 2"/>
          <p:cNvSpPr>
            <a:spLocks noGrp="1"/>
          </p:cNvSpPr>
          <p:nvPr>
            <p:ph type="body" idx="1"/>
          </p:nvPr>
        </p:nvSpPr>
        <p:spPr>
          <a:xfrm>
            <a:off x="1023116" y="4112755"/>
            <a:ext cx="11009168" cy="2122639"/>
          </a:xfrm>
        </p:spPr>
        <p:txBody>
          <a:bodyPr anchor="b"/>
          <a:lstStyle>
            <a:lvl1pPr marL="0" indent="0">
              <a:buNone/>
              <a:defRPr sz="2830">
                <a:solidFill>
                  <a:schemeClr val="tx1">
                    <a:tint val="75000"/>
                  </a:schemeClr>
                </a:solidFill>
              </a:defRPr>
            </a:lvl1pPr>
            <a:lvl2pPr marL="646892" indent="0">
              <a:buNone/>
              <a:defRPr sz="2547">
                <a:solidFill>
                  <a:schemeClr val="tx1">
                    <a:tint val="75000"/>
                  </a:schemeClr>
                </a:solidFill>
              </a:defRPr>
            </a:lvl2pPr>
            <a:lvl3pPr marL="1293785" indent="0">
              <a:buNone/>
              <a:defRPr sz="2264">
                <a:solidFill>
                  <a:schemeClr val="tx1">
                    <a:tint val="75000"/>
                  </a:schemeClr>
                </a:solidFill>
              </a:defRPr>
            </a:lvl3pPr>
            <a:lvl4pPr marL="1940677" indent="0">
              <a:buNone/>
              <a:defRPr sz="1981">
                <a:solidFill>
                  <a:schemeClr val="tx1">
                    <a:tint val="75000"/>
                  </a:schemeClr>
                </a:solidFill>
              </a:defRPr>
            </a:lvl4pPr>
            <a:lvl5pPr marL="2587569" indent="0">
              <a:buNone/>
              <a:defRPr sz="1981">
                <a:solidFill>
                  <a:schemeClr val="tx1">
                    <a:tint val="75000"/>
                  </a:schemeClr>
                </a:solidFill>
              </a:defRPr>
            </a:lvl5pPr>
            <a:lvl6pPr marL="3234461" indent="0">
              <a:buNone/>
              <a:defRPr sz="1981">
                <a:solidFill>
                  <a:schemeClr val="tx1">
                    <a:tint val="75000"/>
                  </a:schemeClr>
                </a:solidFill>
              </a:defRPr>
            </a:lvl6pPr>
            <a:lvl7pPr marL="3881354" indent="0">
              <a:buNone/>
              <a:defRPr sz="1981">
                <a:solidFill>
                  <a:schemeClr val="tx1">
                    <a:tint val="75000"/>
                  </a:schemeClr>
                </a:solidFill>
              </a:defRPr>
            </a:lvl7pPr>
            <a:lvl8pPr marL="4528246" indent="0">
              <a:buNone/>
              <a:defRPr sz="1981">
                <a:solidFill>
                  <a:schemeClr val="tx1">
                    <a:tint val="75000"/>
                  </a:schemeClr>
                </a:solidFill>
              </a:defRPr>
            </a:lvl8pPr>
            <a:lvl9pPr marL="5175138" indent="0">
              <a:buNone/>
              <a:defRPr sz="198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7598" y="2264149"/>
            <a:ext cx="5720450" cy="6403857"/>
          </a:xfrm>
        </p:spPr>
        <p:txBody>
          <a:bodyPr/>
          <a:lstStyle>
            <a:lvl1pPr>
              <a:defRPr sz="3962"/>
            </a:lvl1pPr>
            <a:lvl2pPr>
              <a:defRPr sz="3396"/>
            </a:lvl2pPr>
            <a:lvl3pPr>
              <a:defRPr sz="2830"/>
            </a:lvl3pPr>
            <a:lvl4pPr>
              <a:defRPr sz="2547"/>
            </a:lvl4pPr>
            <a:lvl5pPr>
              <a:defRPr sz="2547"/>
            </a:lvl5pPr>
            <a:lvl6pPr>
              <a:defRPr sz="2547"/>
            </a:lvl6pPr>
            <a:lvl7pPr>
              <a:defRPr sz="2547"/>
            </a:lvl7pPr>
            <a:lvl8pPr>
              <a:defRPr sz="2547"/>
            </a:lvl8pPr>
            <a:lvl9pPr>
              <a:defRPr sz="25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83915" y="2264149"/>
            <a:ext cx="5720450" cy="6403857"/>
          </a:xfrm>
        </p:spPr>
        <p:txBody>
          <a:bodyPr/>
          <a:lstStyle>
            <a:lvl1pPr>
              <a:defRPr sz="3962"/>
            </a:lvl1pPr>
            <a:lvl2pPr>
              <a:defRPr sz="3396"/>
            </a:lvl2pPr>
            <a:lvl3pPr>
              <a:defRPr sz="2830"/>
            </a:lvl3pPr>
            <a:lvl4pPr>
              <a:defRPr sz="2547"/>
            </a:lvl4pPr>
            <a:lvl5pPr>
              <a:defRPr sz="2547"/>
            </a:lvl5pPr>
            <a:lvl6pPr>
              <a:defRPr sz="2547"/>
            </a:lvl6pPr>
            <a:lvl7pPr>
              <a:defRPr sz="2547"/>
            </a:lvl7pPr>
            <a:lvl8pPr>
              <a:defRPr sz="2547"/>
            </a:lvl8pPr>
            <a:lvl9pPr>
              <a:defRPr sz="25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47598" y="2172056"/>
            <a:ext cx="5722700" cy="905209"/>
          </a:xfrm>
        </p:spPr>
        <p:txBody>
          <a:bodyPr anchor="b"/>
          <a:lstStyle>
            <a:lvl1pPr marL="0" indent="0">
              <a:buNone/>
              <a:defRPr sz="3396" b="1"/>
            </a:lvl1pPr>
            <a:lvl2pPr marL="646892" indent="0">
              <a:buNone/>
              <a:defRPr sz="2830" b="1"/>
            </a:lvl2pPr>
            <a:lvl3pPr marL="1293785" indent="0">
              <a:buNone/>
              <a:defRPr sz="2547" b="1"/>
            </a:lvl3pPr>
            <a:lvl4pPr marL="1940677" indent="0">
              <a:buNone/>
              <a:defRPr sz="2264" b="1"/>
            </a:lvl4pPr>
            <a:lvl5pPr marL="2587569" indent="0">
              <a:buNone/>
              <a:defRPr sz="2264" b="1"/>
            </a:lvl5pPr>
            <a:lvl6pPr marL="3234461" indent="0">
              <a:buNone/>
              <a:defRPr sz="2264" b="1"/>
            </a:lvl6pPr>
            <a:lvl7pPr marL="3881354" indent="0">
              <a:buNone/>
              <a:defRPr sz="2264" b="1"/>
            </a:lvl7pPr>
            <a:lvl8pPr marL="4528246" indent="0">
              <a:buNone/>
              <a:defRPr sz="2264" b="1"/>
            </a:lvl8pPr>
            <a:lvl9pPr marL="5175138" indent="0">
              <a:buNone/>
              <a:defRPr sz="2264" b="1"/>
            </a:lvl9pPr>
          </a:lstStyle>
          <a:p>
            <a:pPr lvl="0"/>
            <a:r>
              <a:rPr lang="en-US"/>
              <a:t>Click to edit Master text styles</a:t>
            </a:r>
          </a:p>
        </p:txBody>
      </p:sp>
      <p:sp>
        <p:nvSpPr>
          <p:cNvPr id="4" name="Content Placeholder 3"/>
          <p:cNvSpPr>
            <a:spLocks noGrp="1"/>
          </p:cNvSpPr>
          <p:nvPr>
            <p:ph sz="half" idx="2"/>
          </p:nvPr>
        </p:nvSpPr>
        <p:spPr>
          <a:xfrm>
            <a:off x="647598" y="3077266"/>
            <a:ext cx="5722700" cy="5590740"/>
          </a:xfrm>
        </p:spPr>
        <p:txBody>
          <a:bodyPr/>
          <a:lstStyle>
            <a:lvl1pPr>
              <a:defRPr sz="3396"/>
            </a:lvl1pPr>
            <a:lvl2pPr>
              <a:defRPr sz="2830"/>
            </a:lvl2pPr>
            <a:lvl3pPr>
              <a:defRPr sz="2547"/>
            </a:lvl3pPr>
            <a:lvl4pPr>
              <a:defRPr sz="2264"/>
            </a:lvl4pPr>
            <a:lvl5pPr>
              <a:defRPr sz="2264"/>
            </a:lvl5pPr>
            <a:lvl6pPr>
              <a:defRPr sz="2264"/>
            </a:lvl6pPr>
            <a:lvl7pPr>
              <a:defRPr sz="2264"/>
            </a:lvl7pPr>
            <a:lvl8pPr>
              <a:defRPr sz="2264"/>
            </a:lvl8pPr>
            <a:lvl9pPr>
              <a:defRPr sz="226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79418" y="2172056"/>
            <a:ext cx="5724947" cy="905209"/>
          </a:xfrm>
        </p:spPr>
        <p:txBody>
          <a:bodyPr anchor="b"/>
          <a:lstStyle>
            <a:lvl1pPr marL="0" indent="0">
              <a:buNone/>
              <a:defRPr sz="3396" b="1"/>
            </a:lvl1pPr>
            <a:lvl2pPr marL="646892" indent="0">
              <a:buNone/>
              <a:defRPr sz="2830" b="1"/>
            </a:lvl2pPr>
            <a:lvl3pPr marL="1293785" indent="0">
              <a:buNone/>
              <a:defRPr sz="2547" b="1"/>
            </a:lvl3pPr>
            <a:lvl4pPr marL="1940677" indent="0">
              <a:buNone/>
              <a:defRPr sz="2264" b="1"/>
            </a:lvl4pPr>
            <a:lvl5pPr marL="2587569" indent="0">
              <a:buNone/>
              <a:defRPr sz="2264" b="1"/>
            </a:lvl5pPr>
            <a:lvl6pPr marL="3234461" indent="0">
              <a:buNone/>
              <a:defRPr sz="2264" b="1"/>
            </a:lvl6pPr>
            <a:lvl7pPr marL="3881354" indent="0">
              <a:buNone/>
              <a:defRPr sz="2264" b="1"/>
            </a:lvl7pPr>
            <a:lvl8pPr marL="4528246" indent="0">
              <a:buNone/>
              <a:defRPr sz="2264" b="1"/>
            </a:lvl8pPr>
            <a:lvl9pPr marL="5175138" indent="0">
              <a:buNone/>
              <a:defRPr sz="2264" b="1"/>
            </a:lvl9pPr>
          </a:lstStyle>
          <a:p>
            <a:pPr lvl="0"/>
            <a:r>
              <a:rPr lang="en-US"/>
              <a:t>Click to edit Master text styles</a:t>
            </a:r>
          </a:p>
        </p:txBody>
      </p:sp>
      <p:sp>
        <p:nvSpPr>
          <p:cNvPr id="6" name="Content Placeholder 5"/>
          <p:cNvSpPr>
            <a:spLocks noGrp="1"/>
          </p:cNvSpPr>
          <p:nvPr>
            <p:ph sz="quarter" idx="4"/>
          </p:nvPr>
        </p:nvSpPr>
        <p:spPr>
          <a:xfrm>
            <a:off x="6579418" y="3077266"/>
            <a:ext cx="5724947" cy="5590740"/>
          </a:xfrm>
        </p:spPr>
        <p:txBody>
          <a:bodyPr/>
          <a:lstStyle>
            <a:lvl1pPr>
              <a:defRPr sz="3396"/>
            </a:lvl1pPr>
            <a:lvl2pPr>
              <a:defRPr sz="2830"/>
            </a:lvl2pPr>
            <a:lvl3pPr>
              <a:defRPr sz="2547"/>
            </a:lvl3pPr>
            <a:lvl4pPr>
              <a:defRPr sz="2264"/>
            </a:lvl4pPr>
            <a:lvl5pPr>
              <a:defRPr sz="2264"/>
            </a:lvl5pPr>
            <a:lvl6pPr>
              <a:defRPr sz="2264"/>
            </a:lvl6pPr>
            <a:lvl7pPr>
              <a:defRPr sz="2264"/>
            </a:lvl7pPr>
            <a:lvl8pPr>
              <a:defRPr sz="2264"/>
            </a:lvl8pPr>
            <a:lvl9pPr>
              <a:defRPr sz="226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7599" y="386343"/>
            <a:ext cx="4261107" cy="1644203"/>
          </a:xfrm>
        </p:spPr>
        <p:txBody>
          <a:bodyPr anchor="b"/>
          <a:lstStyle>
            <a:lvl1pPr algn="l">
              <a:defRPr sz="2830" b="1"/>
            </a:lvl1pPr>
          </a:lstStyle>
          <a:p>
            <a:r>
              <a:rPr lang="en-US"/>
              <a:t>Click to edit Master title style</a:t>
            </a:r>
          </a:p>
        </p:txBody>
      </p:sp>
      <p:sp>
        <p:nvSpPr>
          <p:cNvPr id="3" name="Content Placeholder 2"/>
          <p:cNvSpPr>
            <a:spLocks noGrp="1"/>
          </p:cNvSpPr>
          <p:nvPr>
            <p:ph idx="1"/>
          </p:nvPr>
        </p:nvSpPr>
        <p:spPr>
          <a:xfrm>
            <a:off x="5063858" y="386344"/>
            <a:ext cx="7240507" cy="8281663"/>
          </a:xfrm>
        </p:spPr>
        <p:txBody>
          <a:bodyPr/>
          <a:lstStyle>
            <a:lvl1pPr>
              <a:defRPr sz="4528"/>
            </a:lvl1pPr>
            <a:lvl2pPr>
              <a:defRPr sz="3962"/>
            </a:lvl2pPr>
            <a:lvl3pPr>
              <a:defRPr sz="3396"/>
            </a:lvl3pPr>
            <a:lvl4pPr>
              <a:defRPr sz="2830"/>
            </a:lvl4pPr>
            <a:lvl5pPr>
              <a:defRPr sz="2830"/>
            </a:lvl5pPr>
            <a:lvl6pPr>
              <a:defRPr sz="2830"/>
            </a:lvl6pPr>
            <a:lvl7pPr>
              <a:defRPr sz="2830"/>
            </a:lvl7pPr>
            <a:lvl8pPr>
              <a:defRPr sz="2830"/>
            </a:lvl8pPr>
            <a:lvl9pPr>
              <a:defRPr sz="283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7599" y="2030547"/>
            <a:ext cx="4261107" cy="6637460"/>
          </a:xfrm>
        </p:spPr>
        <p:txBody>
          <a:bodyPr/>
          <a:lstStyle>
            <a:lvl1pPr marL="0" indent="0">
              <a:buNone/>
              <a:defRPr sz="1981"/>
            </a:lvl1pPr>
            <a:lvl2pPr marL="646892" indent="0">
              <a:buNone/>
              <a:defRPr sz="1698"/>
            </a:lvl2pPr>
            <a:lvl3pPr marL="1293785" indent="0">
              <a:buNone/>
              <a:defRPr sz="1415"/>
            </a:lvl3pPr>
            <a:lvl4pPr marL="1940677" indent="0">
              <a:buNone/>
              <a:defRPr sz="1273"/>
            </a:lvl4pPr>
            <a:lvl5pPr marL="2587569" indent="0">
              <a:buNone/>
              <a:defRPr sz="1273"/>
            </a:lvl5pPr>
            <a:lvl6pPr marL="3234461" indent="0">
              <a:buNone/>
              <a:defRPr sz="1273"/>
            </a:lvl6pPr>
            <a:lvl7pPr marL="3881354" indent="0">
              <a:buNone/>
              <a:defRPr sz="1273"/>
            </a:lvl7pPr>
            <a:lvl8pPr marL="4528246" indent="0">
              <a:buNone/>
              <a:defRPr sz="1273"/>
            </a:lvl8pPr>
            <a:lvl9pPr marL="5175138" indent="0">
              <a:buNone/>
              <a:defRPr sz="1273"/>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38675" y="6792445"/>
            <a:ext cx="7771178" cy="801887"/>
          </a:xfrm>
        </p:spPr>
        <p:txBody>
          <a:bodyPr anchor="b"/>
          <a:lstStyle>
            <a:lvl1pPr algn="l">
              <a:defRPr sz="2830" b="1"/>
            </a:lvl1pPr>
          </a:lstStyle>
          <a:p>
            <a:r>
              <a:rPr lang="en-US"/>
              <a:t>Click to edit Master title style</a:t>
            </a:r>
          </a:p>
        </p:txBody>
      </p:sp>
      <p:sp>
        <p:nvSpPr>
          <p:cNvPr id="3" name="Picture Placeholder 2"/>
          <p:cNvSpPr>
            <a:spLocks noGrp="1"/>
          </p:cNvSpPr>
          <p:nvPr>
            <p:ph type="pic" idx="1"/>
          </p:nvPr>
        </p:nvSpPr>
        <p:spPr>
          <a:xfrm>
            <a:off x="2538675" y="867025"/>
            <a:ext cx="7771178" cy="5822096"/>
          </a:xfrm>
        </p:spPr>
        <p:txBody>
          <a:bodyPr/>
          <a:lstStyle>
            <a:lvl1pPr marL="0" indent="0">
              <a:buNone/>
              <a:defRPr sz="4528"/>
            </a:lvl1pPr>
            <a:lvl2pPr marL="646892" indent="0">
              <a:buNone/>
              <a:defRPr sz="3962"/>
            </a:lvl2pPr>
            <a:lvl3pPr marL="1293785" indent="0">
              <a:buNone/>
              <a:defRPr sz="3396"/>
            </a:lvl3pPr>
            <a:lvl4pPr marL="1940677" indent="0">
              <a:buNone/>
              <a:defRPr sz="2830"/>
            </a:lvl4pPr>
            <a:lvl5pPr marL="2587569" indent="0">
              <a:buNone/>
              <a:defRPr sz="2830"/>
            </a:lvl5pPr>
            <a:lvl6pPr marL="3234461" indent="0">
              <a:buNone/>
              <a:defRPr sz="2830"/>
            </a:lvl6pPr>
            <a:lvl7pPr marL="3881354" indent="0">
              <a:buNone/>
              <a:defRPr sz="2830"/>
            </a:lvl7pPr>
            <a:lvl8pPr marL="4528246" indent="0">
              <a:buNone/>
              <a:defRPr sz="2830"/>
            </a:lvl8pPr>
            <a:lvl9pPr marL="5175138" indent="0">
              <a:buNone/>
              <a:defRPr sz="2830"/>
            </a:lvl9pPr>
          </a:lstStyle>
          <a:p>
            <a:endParaRPr lang="en-US" dirty="0"/>
          </a:p>
        </p:txBody>
      </p:sp>
      <p:sp>
        <p:nvSpPr>
          <p:cNvPr id="4" name="Text Placeholder 3"/>
          <p:cNvSpPr>
            <a:spLocks noGrp="1"/>
          </p:cNvSpPr>
          <p:nvPr>
            <p:ph type="body" sz="half" idx="2"/>
          </p:nvPr>
        </p:nvSpPr>
        <p:spPr>
          <a:xfrm>
            <a:off x="2538675" y="7594332"/>
            <a:ext cx="7771178" cy="1138812"/>
          </a:xfrm>
        </p:spPr>
        <p:txBody>
          <a:bodyPr/>
          <a:lstStyle>
            <a:lvl1pPr marL="0" indent="0">
              <a:buNone/>
              <a:defRPr sz="1981"/>
            </a:lvl1pPr>
            <a:lvl2pPr marL="646892" indent="0">
              <a:buNone/>
              <a:defRPr sz="1698"/>
            </a:lvl2pPr>
            <a:lvl3pPr marL="1293785" indent="0">
              <a:buNone/>
              <a:defRPr sz="1415"/>
            </a:lvl3pPr>
            <a:lvl4pPr marL="1940677" indent="0">
              <a:buNone/>
              <a:defRPr sz="1273"/>
            </a:lvl4pPr>
            <a:lvl5pPr marL="2587569" indent="0">
              <a:buNone/>
              <a:defRPr sz="1273"/>
            </a:lvl5pPr>
            <a:lvl6pPr marL="3234461" indent="0">
              <a:buNone/>
              <a:defRPr sz="1273"/>
            </a:lvl6pPr>
            <a:lvl7pPr marL="3881354" indent="0">
              <a:buNone/>
              <a:defRPr sz="1273"/>
            </a:lvl7pPr>
            <a:lvl8pPr marL="4528246" indent="0">
              <a:buNone/>
              <a:defRPr sz="1273"/>
            </a:lvl8pPr>
            <a:lvl9pPr marL="5175138" indent="0">
              <a:buNone/>
              <a:defRPr sz="1273"/>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90173" y="388590"/>
            <a:ext cx="2914192" cy="827941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7598" y="388590"/>
            <a:ext cx="8526709" cy="82794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7598" y="388590"/>
            <a:ext cx="11656767" cy="161724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47598" y="2264149"/>
            <a:ext cx="11656767" cy="640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7598" y="8993702"/>
            <a:ext cx="3022125" cy="516621"/>
          </a:xfrm>
          <a:prstGeom prst="rect">
            <a:avLst/>
          </a:prstGeom>
        </p:spPr>
        <p:txBody>
          <a:bodyPr vert="horz" lIns="91440" tIns="45720" rIns="91440" bIns="45720" rtlCol="0" anchor="ctr"/>
          <a:lstStyle>
            <a:lvl1pPr algn="l">
              <a:defRPr sz="1698">
                <a:solidFill>
                  <a:schemeClr val="tx1">
                    <a:tint val="75000"/>
                  </a:schemeClr>
                </a:solidFill>
              </a:defRPr>
            </a:lvl1pPr>
          </a:lstStyle>
          <a:p>
            <a:fld id="{1D8BD707-D9CF-40AE-B4C6-C98DA3205C09}" type="datetimeFigureOut">
              <a:rPr lang="en-US" smtClean="0"/>
              <a:pPr/>
              <a:t>7/2/26</a:t>
            </a:fld>
            <a:endParaRPr lang="en-US" dirty="0"/>
          </a:p>
        </p:txBody>
      </p:sp>
      <p:sp>
        <p:nvSpPr>
          <p:cNvPr id="5" name="Footer Placeholder 4"/>
          <p:cNvSpPr>
            <a:spLocks noGrp="1"/>
          </p:cNvSpPr>
          <p:nvPr>
            <p:ph type="ftr" sz="quarter" idx="3"/>
          </p:nvPr>
        </p:nvSpPr>
        <p:spPr>
          <a:xfrm>
            <a:off x="4425254" y="8993702"/>
            <a:ext cx="4101455" cy="516621"/>
          </a:xfrm>
          <a:prstGeom prst="rect">
            <a:avLst/>
          </a:prstGeom>
        </p:spPr>
        <p:txBody>
          <a:bodyPr vert="horz" lIns="91440" tIns="45720" rIns="91440" bIns="45720" rtlCol="0" anchor="ctr"/>
          <a:lstStyle>
            <a:lvl1pPr algn="ctr">
              <a:defRPr sz="169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282240" y="8993702"/>
            <a:ext cx="3022125" cy="516621"/>
          </a:xfrm>
          <a:prstGeom prst="rect">
            <a:avLst/>
          </a:prstGeom>
        </p:spPr>
        <p:txBody>
          <a:bodyPr vert="horz" lIns="91440" tIns="45720" rIns="91440" bIns="45720" rtlCol="0" anchor="ctr"/>
          <a:lstStyle>
            <a:lvl1pPr algn="r">
              <a:defRPr sz="1698">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93785" rtl="0" eaLnBrk="1" latinLnBrk="0" hangingPunct="1">
        <a:spcBef>
          <a:spcPct val="0"/>
        </a:spcBef>
        <a:buNone/>
        <a:defRPr sz="6226" kern="1200">
          <a:solidFill>
            <a:schemeClr val="tx1"/>
          </a:solidFill>
          <a:latin typeface="+mj-lt"/>
          <a:ea typeface="+mj-ea"/>
          <a:cs typeface="+mj-cs"/>
        </a:defRPr>
      </a:lvl1pPr>
    </p:titleStyle>
    <p:bodyStyle>
      <a:lvl1pPr marL="485169" indent="-485169" algn="l" defTabSz="1293785" rtl="0" eaLnBrk="1" latinLnBrk="0" hangingPunct="1">
        <a:spcBef>
          <a:spcPct val="20000"/>
        </a:spcBef>
        <a:buFont typeface="Arial" pitchFamily="34" charset="0"/>
        <a:buChar char="•"/>
        <a:defRPr sz="4528" kern="1200">
          <a:solidFill>
            <a:schemeClr val="tx1"/>
          </a:solidFill>
          <a:latin typeface="+mn-lt"/>
          <a:ea typeface="+mn-ea"/>
          <a:cs typeface="+mn-cs"/>
        </a:defRPr>
      </a:lvl1pPr>
      <a:lvl2pPr marL="1051200" indent="-404308" algn="l" defTabSz="1293785" rtl="0" eaLnBrk="1" latinLnBrk="0" hangingPunct="1">
        <a:spcBef>
          <a:spcPct val="20000"/>
        </a:spcBef>
        <a:buFont typeface="Arial" pitchFamily="34" charset="0"/>
        <a:buChar char="–"/>
        <a:defRPr sz="3962" kern="1200">
          <a:solidFill>
            <a:schemeClr val="tx1"/>
          </a:solidFill>
          <a:latin typeface="+mn-lt"/>
          <a:ea typeface="+mn-ea"/>
          <a:cs typeface="+mn-cs"/>
        </a:defRPr>
      </a:lvl2pPr>
      <a:lvl3pPr marL="1617231" indent="-323446" algn="l" defTabSz="1293785" rtl="0" eaLnBrk="1" latinLnBrk="0" hangingPunct="1">
        <a:spcBef>
          <a:spcPct val="20000"/>
        </a:spcBef>
        <a:buFont typeface="Arial" pitchFamily="34" charset="0"/>
        <a:buChar char="•"/>
        <a:defRPr sz="3396" kern="1200">
          <a:solidFill>
            <a:schemeClr val="tx1"/>
          </a:solidFill>
          <a:latin typeface="+mn-lt"/>
          <a:ea typeface="+mn-ea"/>
          <a:cs typeface="+mn-cs"/>
        </a:defRPr>
      </a:lvl3pPr>
      <a:lvl4pPr marL="2264123"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4pPr>
      <a:lvl5pPr marL="2911015"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5pPr>
      <a:lvl6pPr marL="3557908"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6pPr>
      <a:lvl7pPr marL="4204800"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7pPr>
      <a:lvl8pPr marL="4851692"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8pPr>
      <a:lvl9pPr marL="5498584" indent="-323446" algn="l" defTabSz="1293785" rtl="0" eaLnBrk="1" latinLnBrk="0" hangingPunct="1">
        <a:spcBef>
          <a:spcPct val="20000"/>
        </a:spcBef>
        <a:buFont typeface="Arial" pitchFamily="34" charset="0"/>
        <a:buChar char="•"/>
        <a:defRPr sz="2830" kern="1200">
          <a:solidFill>
            <a:schemeClr val="tx1"/>
          </a:solidFill>
          <a:latin typeface="+mn-lt"/>
          <a:ea typeface="+mn-ea"/>
          <a:cs typeface="+mn-cs"/>
        </a:defRPr>
      </a:lvl9pPr>
    </p:bodyStyle>
    <p:otherStyle>
      <a:defPPr>
        <a:defRPr lang="en-US"/>
      </a:defPPr>
      <a:lvl1pPr marL="0" algn="l" defTabSz="1293785" rtl="0" eaLnBrk="1" latinLnBrk="0" hangingPunct="1">
        <a:defRPr sz="2547" kern="1200">
          <a:solidFill>
            <a:schemeClr val="tx1"/>
          </a:solidFill>
          <a:latin typeface="+mn-lt"/>
          <a:ea typeface="+mn-ea"/>
          <a:cs typeface="+mn-cs"/>
        </a:defRPr>
      </a:lvl1pPr>
      <a:lvl2pPr marL="646892" algn="l" defTabSz="1293785" rtl="0" eaLnBrk="1" latinLnBrk="0" hangingPunct="1">
        <a:defRPr sz="2547" kern="1200">
          <a:solidFill>
            <a:schemeClr val="tx1"/>
          </a:solidFill>
          <a:latin typeface="+mn-lt"/>
          <a:ea typeface="+mn-ea"/>
          <a:cs typeface="+mn-cs"/>
        </a:defRPr>
      </a:lvl2pPr>
      <a:lvl3pPr marL="1293785" algn="l" defTabSz="1293785" rtl="0" eaLnBrk="1" latinLnBrk="0" hangingPunct="1">
        <a:defRPr sz="2547" kern="1200">
          <a:solidFill>
            <a:schemeClr val="tx1"/>
          </a:solidFill>
          <a:latin typeface="+mn-lt"/>
          <a:ea typeface="+mn-ea"/>
          <a:cs typeface="+mn-cs"/>
        </a:defRPr>
      </a:lvl3pPr>
      <a:lvl4pPr marL="1940677" algn="l" defTabSz="1293785" rtl="0" eaLnBrk="1" latinLnBrk="0" hangingPunct="1">
        <a:defRPr sz="2547" kern="1200">
          <a:solidFill>
            <a:schemeClr val="tx1"/>
          </a:solidFill>
          <a:latin typeface="+mn-lt"/>
          <a:ea typeface="+mn-ea"/>
          <a:cs typeface="+mn-cs"/>
        </a:defRPr>
      </a:lvl4pPr>
      <a:lvl5pPr marL="2587569" algn="l" defTabSz="1293785" rtl="0" eaLnBrk="1" latinLnBrk="0" hangingPunct="1">
        <a:defRPr sz="2547" kern="1200">
          <a:solidFill>
            <a:schemeClr val="tx1"/>
          </a:solidFill>
          <a:latin typeface="+mn-lt"/>
          <a:ea typeface="+mn-ea"/>
          <a:cs typeface="+mn-cs"/>
        </a:defRPr>
      </a:lvl5pPr>
      <a:lvl6pPr marL="3234461" algn="l" defTabSz="1293785" rtl="0" eaLnBrk="1" latinLnBrk="0" hangingPunct="1">
        <a:defRPr sz="2547" kern="1200">
          <a:solidFill>
            <a:schemeClr val="tx1"/>
          </a:solidFill>
          <a:latin typeface="+mn-lt"/>
          <a:ea typeface="+mn-ea"/>
          <a:cs typeface="+mn-cs"/>
        </a:defRPr>
      </a:lvl6pPr>
      <a:lvl7pPr marL="3881354" algn="l" defTabSz="1293785" rtl="0" eaLnBrk="1" latinLnBrk="0" hangingPunct="1">
        <a:defRPr sz="2547" kern="1200">
          <a:solidFill>
            <a:schemeClr val="tx1"/>
          </a:solidFill>
          <a:latin typeface="+mn-lt"/>
          <a:ea typeface="+mn-ea"/>
          <a:cs typeface="+mn-cs"/>
        </a:defRPr>
      </a:lvl7pPr>
      <a:lvl8pPr marL="4528246" algn="l" defTabSz="1293785" rtl="0" eaLnBrk="1" latinLnBrk="0" hangingPunct="1">
        <a:defRPr sz="2547" kern="1200">
          <a:solidFill>
            <a:schemeClr val="tx1"/>
          </a:solidFill>
          <a:latin typeface="+mn-lt"/>
          <a:ea typeface="+mn-ea"/>
          <a:cs typeface="+mn-cs"/>
        </a:defRPr>
      </a:lvl8pPr>
      <a:lvl9pPr marL="5175138" algn="l" defTabSz="1293785" rtl="0" eaLnBrk="1" latinLnBrk="0" hangingPunct="1">
        <a:defRPr sz="254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openxmlformats.org/officeDocument/2006/relationships/image" Target="../media/image6.jpeg"/><Relationship Id="rId5" Type="http://schemas.openxmlformats.org/officeDocument/2006/relationships/diagramColors" Target="../diagrams/colors1.xml"/><Relationship Id="rId10" Type="http://schemas.openxmlformats.org/officeDocument/2006/relationships/image" Target="../media/image5.png"/><Relationship Id="rId4" Type="http://schemas.openxmlformats.org/officeDocument/2006/relationships/diagramQuickStyle" Target="../diagrams/quickStyle1.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2147/ndt.s104620" TargetMode="External"/><Relationship Id="rId13" Type="http://schemas.openxmlformats.org/officeDocument/2006/relationships/hyperlink" Target="https://doi.org/10.2196/mhealth.4878" TargetMode="External"/><Relationship Id="rId18" Type="http://schemas.openxmlformats.org/officeDocument/2006/relationships/hyperlink" Target="https://www.nice.org.uk/guidance/cg142/resources/autism-spectrum-disorder-in-adults-diagnosis-and-management-pdf-3510956747590" TargetMode="External"/><Relationship Id="rId26" Type="http://schemas.openxmlformats.org/officeDocument/2006/relationships/hyperlink" Target="https://www.naspa.org/images/uploads/kcs/WHPL_Canon_HP_Ottawa_Charter_5.pdf" TargetMode="External"/><Relationship Id="rId3" Type="http://schemas.openxmlformats.org/officeDocument/2006/relationships/hyperlink" Target="https://behavioral-innovations.com/blog/autism-and-technology/" TargetMode="External"/><Relationship Id="rId21" Type="http://schemas.openxmlformats.org/officeDocument/2006/relationships/hyperlink" Target="https://www.econstor.eu/bitstream/10419/238052/1/Schoentgen-Wilkinson.pdf" TargetMode="External"/><Relationship Id="rId7" Type="http://schemas.openxmlformats.org/officeDocument/2006/relationships/hyperlink" Target="https://doi.org/10.15441/ceem.23.054" TargetMode="External"/><Relationship Id="rId12" Type="http://schemas.openxmlformats.org/officeDocument/2006/relationships/hyperlink" Target="https://scholarsarchive.byu.edu/etd/10553/?utm_source=scholarsarchive.byu.edu%2Fetd%2F10553&amp;utm_medium=PDF&amp;utm_campaign=PDFCoverPages" TargetMode="External"/><Relationship Id="rId17" Type="http://schemas.openxmlformats.org/officeDocument/2006/relationships/hyperlink" Target="https://www.autism.org.uk/advice-and-guidance/what-is-autism" TargetMode="External"/><Relationship Id="rId25" Type="http://schemas.openxmlformats.org/officeDocument/2006/relationships/hyperlink" Target="https://www.tiimoapp.com/" TargetMode="External"/><Relationship Id="rId2" Type="http://schemas.openxmlformats.org/officeDocument/2006/relationships/hyperlink" Target="https://mypatientadvice.co.uk/knowledge-base/how-do-digital-apps-or-reminders-benefit-time-management-in-autism/" TargetMode="External"/><Relationship Id="rId16" Type="http://schemas.openxmlformats.org/officeDocument/2006/relationships/hyperlink" Target="https://medium.com/design-for-autism/designing-planning-apps-for-autism-4f5b20c77768" TargetMode="External"/><Relationship Id="rId20" Type="http://schemas.openxmlformats.org/officeDocument/2006/relationships/hyperlink" Target="https://www.ruralhealthinfo.org/toolkits/health-promotion/2/theories-and-models/stages-of-change" TargetMode="External"/><Relationship Id="rId29" Type="http://schemas.openxmlformats.org/officeDocument/2006/relationships/hyperlink" Target="https://www.who.int/publications/i/item/9789240049451" TargetMode="External"/><Relationship Id="rId1" Type="http://schemas.openxmlformats.org/officeDocument/2006/relationships/slideLayout" Target="../slideLayouts/slideLayout7.xml"/><Relationship Id="rId6" Type="http://schemas.openxmlformats.org/officeDocument/2006/relationships/hyperlink" Target="https://valenbv26.wordpress.com/2014/11/30/theory-lit-analysis-the-importance-of-the-transtheoretical-model/" TargetMode="External"/><Relationship Id="rId11" Type="http://schemas.openxmlformats.org/officeDocument/2006/relationships/hyperlink" Target="https://doi.org/10.7759/cureus.102030" TargetMode="External"/><Relationship Id="rId24" Type="http://schemas.openxmlformats.org/officeDocument/2006/relationships/hyperlink" Target="https://thruday.com/" TargetMode="External"/><Relationship Id="rId5" Type="http://schemas.openxmlformats.org/officeDocument/2006/relationships/hyperlink" Target="https://www.linkedin.com/pulse/digital-health-technologies-bring-change-world-autism-mesk%C3%B3-md-phd/" TargetMode="External"/><Relationship Id="rId15" Type="http://schemas.openxmlformats.org/officeDocument/2006/relationships/hyperlink" Target="https://www.livewellpei.ca/about/health-promotion/ottawa-charter" TargetMode="External"/><Relationship Id="rId23" Type="http://schemas.openxmlformats.org/officeDocument/2006/relationships/hyperlink" Target="https://doi.org/10.1002/wps.21349" TargetMode="External"/><Relationship Id="rId28" Type="http://schemas.openxmlformats.org/officeDocument/2006/relationships/hyperlink" Target="https://www.who.int/teams/health-promotion/enhanced-wellbeing/first-global-conference" TargetMode="External"/><Relationship Id="rId10" Type="http://schemas.openxmlformats.org/officeDocument/2006/relationships/hyperlink" Target="https://doi.org/10.1145/2499149.2499158" TargetMode="External"/><Relationship Id="rId19" Type="http://schemas.openxmlformats.org/officeDocument/2006/relationships/hyperlink" Target="https://doi.org/10.1007/s11764-017-0632-1" TargetMode="External"/><Relationship Id="rId4" Type="http://schemas.openxmlformats.org/officeDocument/2006/relationships/hyperlink" Target="https://brainworksbehavioralhealth.com/2025/09/29/the-link-between-anxiety-and-executive-dysfunction/" TargetMode="External"/><Relationship Id="rId9" Type="http://schemas.openxmlformats.org/officeDocument/2006/relationships/hyperlink" Target="https://doi.org/10.7189/jogh.07.010308" TargetMode="External"/><Relationship Id="rId14" Type="http://schemas.openxmlformats.org/officeDocument/2006/relationships/hyperlink" Target="https://doi.org/10.3991/ijoe.v19i11.37895" TargetMode="External"/><Relationship Id="rId22" Type="http://schemas.openxmlformats.org/officeDocument/2006/relationships/hyperlink" Target="https://doi.org/10.1080/21622965.2013.875296" TargetMode="External"/><Relationship Id="rId27" Type="http://schemas.openxmlformats.org/officeDocument/2006/relationships/hyperlink" Target="https://www.who.int/news-room/fact-sheets/detail/autism-spectrum-disor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744983-DFB8-EC1D-6167-9DFDB0A3942E}"/>
              </a:ext>
            </a:extLst>
          </p:cNvPr>
          <p:cNvSpPr txBox="1"/>
          <p:nvPr/>
        </p:nvSpPr>
        <p:spPr>
          <a:xfrm>
            <a:off x="1340524" y="1000532"/>
            <a:ext cx="27594164" cy="8697959"/>
          </a:xfrm>
          <a:prstGeom prst="rect">
            <a:avLst/>
          </a:prstGeom>
          <a:noFill/>
        </p:spPr>
        <p:txBody>
          <a:bodyPr wrap="square" rtlCol="0">
            <a:spAutoFit/>
          </a:bodyPr>
          <a:lstStyle/>
          <a:p>
            <a:pPr algn="ctr">
              <a:lnSpc>
                <a:spcPct val="150000"/>
              </a:lnSpc>
            </a:pPr>
            <a:r>
              <a:rPr lang="en-US" sz="5400" b="1" dirty="0">
                <a:latin typeface="Aptos" panose="020B0004020202020204" pitchFamily="34" charset="0"/>
                <a:cs typeface="Arial" panose="020B0604020202020204" pitchFamily="34" charset="0"/>
              </a:rPr>
              <a:t> Student Name: </a:t>
            </a:r>
            <a:r>
              <a:rPr lang="nl-NL" sz="5400" b="1" dirty="0">
                <a:latin typeface="Aptos" panose="020B0004020202020204" pitchFamily="34" charset="0"/>
                <a:cs typeface="Arial" panose="020B0604020202020204" pitchFamily="34" charset="0"/>
              </a:rPr>
              <a:t>Naima </a:t>
            </a:r>
            <a:r>
              <a:rPr lang="nl-NL" sz="5400" b="1" dirty="0" err="1">
                <a:latin typeface="Aptos" panose="020B0004020202020204" pitchFamily="34" charset="0"/>
                <a:cs typeface="Arial" panose="020B0604020202020204" pitchFamily="34" charset="0"/>
              </a:rPr>
              <a:t>Amin</a:t>
            </a:r>
            <a:endParaRPr lang="en-US" sz="5400" b="1" dirty="0">
              <a:latin typeface="Aptos" panose="020B0004020202020204" pitchFamily="34" charset="0"/>
              <a:cs typeface="Arial" panose="020B0604020202020204" pitchFamily="34" charset="0"/>
            </a:endParaRPr>
          </a:p>
          <a:p>
            <a:pPr algn="ctr">
              <a:lnSpc>
                <a:spcPct val="150000"/>
              </a:lnSpc>
            </a:pPr>
            <a:r>
              <a:rPr lang="en-US" sz="5400" b="1" dirty="0">
                <a:latin typeface="Aptos" panose="020B0004020202020204" pitchFamily="34" charset="0"/>
                <a:cs typeface="Arial" panose="020B0604020202020204" pitchFamily="34" charset="0"/>
              </a:rPr>
              <a:t>Student ID: </a:t>
            </a:r>
            <a:r>
              <a:rPr lang="en-GB" sz="5400" b="1" dirty="0">
                <a:latin typeface="Aptos" panose="020B0004020202020204" pitchFamily="34" charset="0"/>
                <a:cs typeface="Arial" panose="020B0604020202020204" pitchFamily="34" charset="0"/>
              </a:rPr>
              <a:t>2222407</a:t>
            </a:r>
            <a:endParaRPr lang="en-US" sz="5400" b="1" dirty="0">
              <a:latin typeface="Aptos" panose="020B0004020202020204" pitchFamily="34" charset="0"/>
              <a:cs typeface="Arial" panose="020B0604020202020204" pitchFamily="34" charset="0"/>
            </a:endParaRPr>
          </a:p>
          <a:p>
            <a:pPr algn="ctr">
              <a:lnSpc>
                <a:spcPct val="150000"/>
              </a:lnSpc>
            </a:pPr>
            <a:r>
              <a:rPr lang="en-US" sz="5400" b="1" dirty="0">
                <a:latin typeface="Aptos" panose="020B0004020202020204" pitchFamily="34" charset="0"/>
                <a:cs typeface="Arial" panose="020B0604020202020204" pitchFamily="34" charset="0"/>
              </a:rPr>
              <a:t>Module Code: </a:t>
            </a:r>
            <a:r>
              <a:rPr lang="en-GB" sz="5400" b="1" dirty="0">
                <a:latin typeface="Aptos" panose="020B0004020202020204" pitchFamily="34" charset="0"/>
                <a:cs typeface="Arial" panose="020B0604020202020204" pitchFamily="34" charset="0"/>
              </a:rPr>
              <a:t>LCHS7009 </a:t>
            </a:r>
            <a:endParaRPr lang="en-US" sz="5400" b="1" dirty="0">
              <a:latin typeface="Aptos" panose="020B0004020202020204" pitchFamily="34" charset="0"/>
              <a:cs typeface="Arial" panose="020B0604020202020204" pitchFamily="34" charset="0"/>
            </a:endParaRPr>
          </a:p>
          <a:p>
            <a:pPr algn="ctr">
              <a:lnSpc>
                <a:spcPct val="150000"/>
              </a:lnSpc>
            </a:pPr>
            <a:r>
              <a:rPr lang="en-US" sz="5400" b="1" dirty="0">
                <a:latin typeface="Aptos" panose="020B0004020202020204" pitchFamily="34" charset="0"/>
                <a:cs typeface="Arial" panose="020B0604020202020204" pitchFamily="34" charset="0"/>
              </a:rPr>
              <a:t>Module Title: </a:t>
            </a:r>
            <a:r>
              <a:rPr lang="en-GB" sz="5400" b="1" dirty="0">
                <a:latin typeface="Aptos" panose="020B0004020202020204" pitchFamily="34" charset="0"/>
                <a:cs typeface="Arial" panose="020B0604020202020204" pitchFamily="34" charset="0"/>
              </a:rPr>
              <a:t>Population Health and Digital Health Promotion </a:t>
            </a:r>
            <a:endParaRPr lang="en-US" sz="5400" b="1" dirty="0">
              <a:latin typeface="Aptos" panose="020B0004020202020204" pitchFamily="34" charset="0"/>
              <a:cs typeface="Arial" panose="020B0604020202020204" pitchFamily="34" charset="0"/>
            </a:endParaRPr>
          </a:p>
          <a:p>
            <a:pPr algn="ctr">
              <a:lnSpc>
                <a:spcPct val="150000"/>
              </a:lnSpc>
            </a:pPr>
            <a:r>
              <a:rPr lang="en-US" sz="5400" b="1" dirty="0">
                <a:latin typeface="Aptos" panose="020B0004020202020204" pitchFamily="34" charset="0"/>
                <a:cs typeface="Arial" panose="020B0604020202020204" pitchFamily="34" charset="0"/>
              </a:rPr>
              <a:t>Lecturer Name: </a:t>
            </a:r>
            <a:r>
              <a:rPr lang="en-GB" sz="5400" b="1" dirty="0">
                <a:latin typeface="Aptos" panose="020B0004020202020204" pitchFamily="34" charset="0"/>
                <a:cs typeface="Arial" panose="020B0604020202020204" pitchFamily="34" charset="0"/>
              </a:rPr>
              <a:t>Rahela Sheikh</a:t>
            </a:r>
            <a:endParaRPr lang="en-US" sz="5400" b="1" dirty="0">
              <a:latin typeface="Aptos" panose="020B0004020202020204" pitchFamily="34" charset="0"/>
              <a:cs typeface="Arial" panose="020B0604020202020204" pitchFamily="34" charset="0"/>
            </a:endParaRPr>
          </a:p>
          <a:p>
            <a:pPr algn="ctr">
              <a:lnSpc>
                <a:spcPct val="150000"/>
              </a:lnSpc>
            </a:pPr>
            <a:r>
              <a:rPr lang="en-US" sz="5400" b="1" dirty="0">
                <a:latin typeface="Aptos" panose="020B0004020202020204" pitchFamily="34" charset="0"/>
                <a:cs typeface="Arial" panose="020B0604020202020204" pitchFamily="34" charset="0"/>
              </a:rPr>
              <a:t>Assignment Title: </a:t>
            </a:r>
            <a:r>
              <a:rPr lang="nl-NL" sz="5400" b="1" dirty="0">
                <a:latin typeface="Aptos" panose="020B0004020202020204" pitchFamily="34" charset="0"/>
                <a:cs typeface="Arial" panose="020B0604020202020204" pitchFamily="34" charset="0"/>
              </a:rPr>
              <a:t>Component 2</a:t>
            </a:r>
            <a:r>
              <a:rPr lang="en-GB" sz="5400" b="1" dirty="0">
                <a:latin typeface="Aptos" panose="020B0004020202020204" pitchFamily="34" charset="0"/>
                <a:cs typeface="Arial" panose="020B0604020202020204" pitchFamily="34" charset="0"/>
              </a:rPr>
              <a:t> </a:t>
            </a:r>
            <a:r>
              <a:rPr lang="nl-NL" sz="5400" b="1" dirty="0">
                <a:latin typeface="Aptos" panose="020B0004020202020204" pitchFamily="34" charset="0"/>
                <a:cs typeface="Arial" panose="020B0604020202020204" pitchFamily="34" charset="0"/>
              </a:rPr>
              <a:t>Poster </a:t>
            </a:r>
            <a:r>
              <a:rPr lang="en-GB" sz="5400" b="1" dirty="0">
                <a:latin typeface="Aptos" panose="020B0004020202020204" pitchFamily="34" charset="0"/>
                <a:cs typeface="Arial" panose="020B0604020202020204" pitchFamily="34" charset="0"/>
              </a:rPr>
              <a:t> </a:t>
            </a:r>
          </a:p>
          <a:p>
            <a:pPr algn="ctr">
              <a:lnSpc>
                <a:spcPct val="150000"/>
              </a:lnSpc>
            </a:pPr>
            <a:r>
              <a:rPr lang="en-GB" sz="5400" b="1" dirty="0">
                <a:latin typeface="Aptos" panose="020B0004020202020204" pitchFamily="34" charset="0"/>
                <a:cs typeface="Arial" panose="020B0604020202020204" pitchFamily="34" charset="0"/>
              </a:rPr>
              <a:t>Digital Planners App for Executive Dysfunction in Autism</a:t>
            </a:r>
          </a:p>
        </p:txBody>
      </p:sp>
      <p:pic>
        <p:nvPicPr>
          <p:cNvPr id="5" name="Picture 2" descr="Adult planning their day using the Thruday visual planner app">
            <a:extLst>
              <a:ext uri="{FF2B5EF4-FFF2-40B4-BE49-F238E27FC236}">
                <a16:creationId xmlns:a16="http://schemas.microsoft.com/office/drawing/2014/main" id="{67204B58-A4AC-7031-7FE8-A939D4BF62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931" y="10310812"/>
            <a:ext cx="26643803" cy="106005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53A826E-E1B9-E7CE-2F7B-EC9B8D537CD8}"/>
              </a:ext>
            </a:extLst>
          </p:cNvPr>
          <p:cNvSpPr txBox="1"/>
          <p:nvPr/>
        </p:nvSpPr>
        <p:spPr>
          <a:xfrm>
            <a:off x="25196006" y="10691812"/>
            <a:ext cx="3129558" cy="523220"/>
          </a:xfrm>
          <a:prstGeom prst="rect">
            <a:avLst/>
          </a:prstGeom>
          <a:noFill/>
        </p:spPr>
        <p:txBody>
          <a:bodyPr wrap="square">
            <a:spAutoFit/>
          </a:bodyPr>
          <a:lstStyle/>
          <a:p>
            <a:pPr defTabSz="914346" eaLnBrk="0" fontAlgn="base" hangingPunct="0">
              <a:spcBef>
                <a:spcPct val="0"/>
              </a:spcBef>
              <a:spcAft>
                <a:spcPct val="0"/>
              </a:spcAft>
            </a:pPr>
            <a:r>
              <a:rPr lang="en-US" altLang="en-US" sz="2799" dirty="0">
                <a:latin typeface="Arial" panose="020B0604020202020204" pitchFamily="34" charset="0"/>
                <a:cs typeface="Arial" panose="020B0604020202020204" pitchFamily="34" charset="0"/>
              </a:rPr>
              <a:t>(Thruday, 2022)</a:t>
            </a:r>
            <a:endParaRPr lang="en-US" altLang="en-US" sz="2799" dirty="0">
              <a:latin typeface="Arial" panose="020B0604020202020204" pitchFamily="34" charset="0"/>
            </a:endParaRPr>
          </a:p>
        </p:txBody>
      </p:sp>
    </p:spTree>
    <p:extLst>
      <p:ext uri="{BB962C8B-B14F-4D97-AF65-F5344CB8AC3E}">
        <p14:creationId xmlns:p14="http://schemas.microsoft.com/office/powerpoint/2010/main" val="2508321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BE887A7-1EA1-BFCA-F3AA-EE7CF8ECA613}"/>
              </a:ext>
            </a:extLst>
          </p:cNvPr>
          <p:cNvSpPr/>
          <p:nvPr/>
        </p:nvSpPr>
        <p:spPr>
          <a:xfrm>
            <a:off x="16895269" y="7548189"/>
            <a:ext cx="13161196" cy="6148622"/>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914346" eaLnBrk="0" fontAlgn="base" hangingPunct="0">
              <a:spcBef>
                <a:spcPct val="0"/>
              </a:spcBef>
              <a:spcAft>
                <a:spcPct val="0"/>
              </a:spcAft>
            </a:pPr>
            <a:r>
              <a:rPr lang="en-US" altLang="en-US" sz="1800" dirty="0">
                <a:solidFill>
                  <a:schemeClr val="tx1"/>
                </a:solidFill>
                <a:cs typeface="Arial" panose="020B0604020202020204" pitchFamily="34" charset="0"/>
              </a:rPr>
              <a:t>The Transtheoretical Model explains behaviour change as a gradual process rather than a single event (Rural Health Information Hub, 2024). Technology helps autistic people develop living skills, stay motivated  and improve attention. Phone Applications and digital planners are considered as simple tools that support organisation and autonomy until they achieve behaviour change . Digital Planners support TTM  by encouraging small, achievable goals. Planner Apps support progression through every stage.</a:t>
            </a:r>
          </a:p>
          <a:p>
            <a:pPr defTabSz="914346" eaLnBrk="0" fontAlgn="base" hangingPunct="0">
              <a:spcBef>
                <a:spcPct val="0"/>
              </a:spcBef>
              <a:spcAft>
                <a:spcPct val="0"/>
              </a:spcAft>
            </a:pPr>
            <a:r>
              <a:rPr lang="en-US" altLang="en-US" sz="1800" b="1" dirty="0">
                <a:solidFill>
                  <a:schemeClr val="tx1"/>
                </a:solidFill>
                <a:cs typeface="Arial" panose="020B0604020202020204" pitchFamily="34" charset="0"/>
              </a:rPr>
              <a:t>Precontemplation:</a:t>
            </a:r>
            <a:r>
              <a:rPr lang="en-US" altLang="en-US" sz="1800" dirty="0">
                <a:solidFill>
                  <a:schemeClr val="tx1"/>
                </a:solidFill>
                <a:cs typeface="Arial" panose="020B0604020202020204" pitchFamily="34" charset="0"/>
              </a:rPr>
              <a:t> People with ASD have organisational challenges the Planner Apps improves awareness.</a:t>
            </a:r>
          </a:p>
          <a:p>
            <a:pPr defTabSz="914346" eaLnBrk="0" fontAlgn="base" hangingPunct="0">
              <a:spcBef>
                <a:spcPct val="0"/>
              </a:spcBef>
              <a:spcAft>
                <a:spcPct val="0"/>
              </a:spcAft>
            </a:pPr>
            <a:r>
              <a:rPr lang="en-US" altLang="en-US" sz="1800" b="1" dirty="0">
                <a:solidFill>
                  <a:schemeClr val="tx1"/>
                </a:solidFill>
                <a:cs typeface="Arial" panose="020B0604020202020204" pitchFamily="34" charset="0"/>
              </a:rPr>
              <a:t>Contemplation:</a:t>
            </a:r>
            <a:r>
              <a:rPr lang="en-US" altLang="en-US" sz="1800" dirty="0">
                <a:solidFill>
                  <a:schemeClr val="tx1"/>
                </a:solidFill>
                <a:cs typeface="Arial" panose="020B0604020202020204" pitchFamily="34" charset="0"/>
              </a:rPr>
              <a:t> Recognises difficulties but unable to use digital tools. The simple interface and visual design of these applications reduce anxiety in people with ASD.</a:t>
            </a:r>
          </a:p>
          <a:p>
            <a:pPr defTabSz="914346" eaLnBrk="0" fontAlgn="base" hangingPunct="0">
              <a:spcBef>
                <a:spcPct val="0"/>
              </a:spcBef>
              <a:spcAft>
                <a:spcPct val="0"/>
              </a:spcAft>
            </a:pPr>
            <a:r>
              <a:rPr lang="en-US" altLang="en-US" sz="1800" b="1" dirty="0">
                <a:solidFill>
                  <a:schemeClr val="tx1"/>
                </a:solidFill>
                <a:cs typeface="Arial" panose="020B0604020202020204" pitchFamily="34" charset="0"/>
              </a:rPr>
              <a:t>Preparation: </a:t>
            </a:r>
            <a:r>
              <a:rPr lang="en-US" altLang="en-US" sz="1800" dirty="0">
                <a:solidFill>
                  <a:schemeClr val="tx1"/>
                </a:solidFill>
                <a:cs typeface="Arial" panose="020B0604020202020204" pitchFamily="34" charset="0"/>
              </a:rPr>
              <a:t>Downloading App, creating personalized routines and reminders all help in increasing confidence along with professional support and therapies.</a:t>
            </a:r>
          </a:p>
          <a:p>
            <a:pPr defTabSz="914346" eaLnBrk="0" fontAlgn="base" hangingPunct="0">
              <a:spcBef>
                <a:spcPct val="0"/>
              </a:spcBef>
              <a:spcAft>
                <a:spcPct val="0"/>
              </a:spcAft>
            </a:pPr>
            <a:r>
              <a:rPr lang="en-US" altLang="en-US" sz="1800" b="1" dirty="0">
                <a:solidFill>
                  <a:schemeClr val="tx1"/>
                </a:solidFill>
                <a:cs typeface="Arial" panose="020B0604020202020204" pitchFamily="34" charset="0"/>
              </a:rPr>
              <a:t>Action:</a:t>
            </a:r>
            <a:r>
              <a:rPr lang="en-US" altLang="en-US" sz="1800" dirty="0">
                <a:solidFill>
                  <a:schemeClr val="tx1"/>
                </a:solidFill>
                <a:cs typeface="Arial" panose="020B0604020202020204" pitchFamily="34" charset="0"/>
              </a:rPr>
              <a:t> Complete routines, task progress develop a sense of achievement and positive reinforcement strengthens behavior.</a:t>
            </a:r>
          </a:p>
          <a:p>
            <a:pPr defTabSz="914346" eaLnBrk="0" fontAlgn="base" hangingPunct="0">
              <a:spcBef>
                <a:spcPct val="0"/>
              </a:spcBef>
              <a:spcAft>
                <a:spcPct val="0"/>
              </a:spcAft>
            </a:pPr>
            <a:r>
              <a:rPr lang="en-US" altLang="en-US" sz="1800" b="1" dirty="0">
                <a:solidFill>
                  <a:schemeClr val="tx1"/>
                </a:solidFill>
                <a:cs typeface="Arial" panose="020B0604020202020204" pitchFamily="34" charset="0"/>
              </a:rPr>
              <a:t>Maintenance: </a:t>
            </a:r>
            <a:r>
              <a:rPr lang="en-US" altLang="en-US" sz="1800" dirty="0">
                <a:solidFill>
                  <a:schemeClr val="tx1"/>
                </a:solidFill>
                <a:cs typeface="Arial" panose="020B0604020202020204" pitchFamily="34" charset="0"/>
              </a:rPr>
              <a:t>Routine becomes habitual, reduce dependence and improve executive functioning and independence. The digital reminders, visual feedback and progress tracking reinforce sustained behaviour change. </a:t>
            </a:r>
          </a:p>
          <a:p>
            <a:pPr defTabSz="914346" eaLnBrk="0" fontAlgn="base" hangingPunct="0">
              <a:spcBef>
                <a:spcPct val="0"/>
              </a:spcBef>
              <a:spcAft>
                <a:spcPct val="0"/>
              </a:spcAft>
            </a:pPr>
            <a:r>
              <a:rPr lang="en-US" altLang="en-US" sz="1800" dirty="0">
                <a:solidFill>
                  <a:schemeClr val="tx1"/>
                </a:solidFill>
                <a:cs typeface="Arial" panose="020B0604020202020204" pitchFamily="34" charset="0"/>
              </a:rPr>
              <a:t>(Ferron and Massa, 2013; Bolanos, 2014; O'Neil, 2019; Roberts </a:t>
            </a:r>
            <a:r>
              <a:rPr lang="en-US" altLang="en-US" sz="1800" i="1" dirty="0">
                <a:solidFill>
                  <a:schemeClr val="tx1"/>
                </a:solidFill>
                <a:cs typeface="Arial" panose="020B0604020202020204" pitchFamily="34" charset="0"/>
              </a:rPr>
              <a:t>et al.</a:t>
            </a:r>
            <a:r>
              <a:rPr lang="en-US" altLang="en-US" sz="1800" dirty="0">
                <a:solidFill>
                  <a:schemeClr val="tx1"/>
                </a:solidFill>
                <a:cs typeface="Arial" panose="020B0604020202020204" pitchFamily="34" charset="0"/>
              </a:rPr>
              <a:t>, 2017; Bertalan, 2019; Hartin </a:t>
            </a:r>
            <a:r>
              <a:rPr lang="en-US" altLang="en-US" sz="1800" i="1" dirty="0">
                <a:solidFill>
                  <a:schemeClr val="tx1"/>
                </a:solidFill>
                <a:cs typeface="Arial" panose="020B0604020202020204" pitchFamily="34" charset="0"/>
              </a:rPr>
              <a:t>et al.</a:t>
            </a:r>
            <a:r>
              <a:rPr lang="en-US" altLang="en-US" sz="1800" dirty="0">
                <a:solidFill>
                  <a:schemeClr val="tx1"/>
                </a:solidFill>
                <a:cs typeface="Arial" panose="020B0604020202020204" pitchFamily="34" charset="0"/>
              </a:rPr>
              <a:t>, 2016).</a:t>
            </a:r>
          </a:p>
          <a:p>
            <a:pPr algn="ctr"/>
            <a:r>
              <a:rPr lang="en-US" sz="1800" b="1" dirty="0">
                <a:solidFill>
                  <a:schemeClr val="tx1"/>
                </a:solidFill>
                <a:cs typeface="Arial" panose="020B0604020202020204" pitchFamily="34" charset="0"/>
              </a:rPr>
              <a:t>Limitations of TTM:</a:t>
            </a:r>
          </a:p>
          <a:p>
            <a:r>
              <a:rPr lang="en-US" sz="1800" dirty="0">
                <a:solidFill>
                  <a:schemeClr val="tx1"/>
                </a:solidFill>
                <a:cs typeface="Arial" panose="020B0604020202020204" pitchFamily="34" charset="0"/>
              </a:rPr>
              <a:t>Stages are not fixed: ASD individuals may move forward and backwards between stages that can make behaviour change uncertain.</a:t>
            </a:r>
          </a:p>
          <a:p>
            <a:r>
              <a:rPr lang="en-US" sz="1800" dirty="0">
                <a:solidFill>
                  <a:schemeClr val="tx1"/>
                </a:solidFill>
                <a:cs typeface="Arial" panose="020B0604020202020204" pitchFamily="34" charset="0"/>
              </a:rPr>
              <a:t>No Clear Timeframe: The model does not explain how long a person needs to establish change.</a:t>
            </a:r>
          </a:p>
          <a:p>
            <a:r>
              <a:rPr lang="en-US" sz="1800" dirty="0">
                <a:solidFill>
                  <a:schemeClr val="tx1"/>
                </a:solidFill>
                <a:cs typeface="Arial" panose="020B0604020202020204" pitchFamily="34" charset="0"/>
              </a:rPr>
              <a:t>Assumed logical decion-making: Executive Dysfunction affects planning, organization and decision making so ASD impact behaviour change in linear way.</a:t>
            </a:r>
          </a:p>
          <a:p>
            <a:r>
              <a:rPr lang="en-US" sz="1800" dirty="0">
                <a:solidFill>
                  <a:schemeClr val="tx1"/>
                </a:solidFill>
                <a:cs typeface="Arial" panose="020B0604020202020204" pitchFamily="34" charset="0"/>
              </a:rPr>
              <a:t>Motivation alone is insufficient and may need professional help and Individual differences make it more challenging to target behavior change </a:t>
            </a:r>
            <a:r>
              <a:rPr lang="en-US" altLang="en-US" sz="1800" dirty="0">
                <a:solidFill>
                  <a:schemeClr val="tx1"/>
                </a:solidFill>
                <a:cs typeface="Arial" panose="020B0604020202020204" pitchFamily="34" charset="0"/>
              </a:rPr>
              <a:t>(Rural Health Information Hub, 2024; Hartin </a:t>
            </a:r>
            <a:r>
              <a:rPr lang="en-US" altLang="en-US" sz="1800" i="1" dirty="0">
                <a:solidFill>
                  <a:schemeClr val="tx1"/>
                </a:solidFill>
                <a:cs typeface="Arial" panose="020B0604020202020204" pitchFamily="34" charset="0"/>
              </a:rPr>
              <a:t>et al.</a:t>
            </a:r>
            <a:r>
              <a:rPr lang="en-US" altLang="en-US" sz="1800" dirty="0">
                <a:solidFill>
                  <a:schemeClr val="tx1"/>
                </a:solidFill>
                <a:cs typeface="Arial" panose="020B0604020202020204" pitchFamily="34" charset="0"/>
              </a:rPr>
              <a:t>, 2016).</a:t>
            </a:r>
          </a:p>
        </p:txBody>
      </p:sp>
      <p:sp>
        <p:nvSpPr>
          <p:cNvPr id="12" name="Rectangle 11">
            <a:extLst>
              <a:ext uri="{FF2B5EF4-FFF2-40B4-BE49-F238E27FC236}">
                <a16:creationId xmlns:a16="http://schemas.microsoft.com/office/drawing/2014/main" id="{42460858-CFB9-1377-7C26-C83203F29301}"/>
              </a:ext>
            </a:extLst>
          </p:cNvPr>
          <p:cNvSpPr/>
          <p:nvPr/>
        </p:nvSpPr>
        <p:spPr>
          <a:xfrm>
            <a:off x="560143" y="11264531"/>
            <a:ext cx="10244436" cy="2518152"/>
          </a:xfrm>
          <a:prstGeom prst="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cs typeface="Arial" panose="020B0604020202020204" pitchFamily="34" charset="0"/>
              </a:rPr>
              <a:t>Ottawa Charter for Health Promotion</a:t>
            </a:r>
          </a:p>
          <a:p>
            <a:r>
              <a:rPr lang="en-US" sz="1800" dirty="0">
                <a:solidFill>
                  <a:schemeClr val="tx1"/>
                </a:solidFill>
                <a:cs typeface="Arial" panose="020B0604020202020204" pitchFamily="34" charset="0"/>
              </a:rPr>
              <a:t>The Ottawa Charter (WHO, 1986) identifies health promotion as enabling people to gain greater control over their health </a:t>
            </a:r>
            <a:r>
              <a:rPr lang="en-US" altLang="en-US" sz="1800" dirty="0">
                <a:solidFill>
                  <a:schemeClr val="tx1"/>
                </a:solidFill>
                <a:cs typeface="Arial" panose="020B0604020202020204" pitchFamily="34" charset="0"/>
              </a:rPr>
              <a:t>(World Health Organisation, 2009)</a:t>
            </a:r>
            <a:r>
              <a:rPr lang="en-US" altLang="en-US" sz="1800" dirty="0">
                <a:solidFill>
                  <a:schemeClr val="tx1"/>
                </a:solidFill>
              </a:rPr>
              <a:t>.</a:t>
            </a:r>
          </a:p>
          <a:p>
            <a:r>
              <a:rPr lang="en-US" sz="1800" dirty="0">
                <a:solidFill>
                  <a:schemeClr val="tx1"/>
                </a:solidFill>
                <a:cs typeface="Arial" panose="020B0604020202020204" pitchFamily="34" charset="0"/>
              </a:rPr>
              <a:t>The digital planners align with all five action areas. It promotes health promotion values like empowerment, participation, equity, inclusion , person centered care  and self management. Rather than doing tasks for autistic people the apps like digital planners increase autonomy by supporting decision-making and daily functioning </a:t>
            </a:r>
            <a:r>
              <a:rPr lang="en-US" altLang="en-US" sz="1800" dirty="0">
                <a:solidFill>
                  <a:schemeClr val="tx1"/>
                </a:solidFill>
                <a:cs typeface="Arial" panose="020B0604020202020204" pitchFamily="34" charset="0"/>
              </a:rPr>
              <a:t>(Ioanna Moraiti, Anestis Fotoglou and Athanasios Drigas, 2023; </a:t>
            </a:r>
            <a:r>
              <a:rPr lang="en-US" sz="1800" dirty="0">
                <a:solidFill>
                  <a:schemeClr val="tx1"/>
                </a:solidFill>
                <a:cs typeface="Arial" panose="020B0604020202020204" pitchFamily="34" charset="0"/>
              </a:rPr>
              <a:t>WHO, 1986; </a:t>
            </a:r>
            <a:r>
              <a:rPr lang="en-US" altLang="en-US" sz="1800" dirty="0">
                <a:solidFill>
                  <a:schemeClr val="tx1"/>
                </a:solidFill>
                <a:cs typeface="Arial" panose="020B0604020202020204" pitchFamily="34" charset="0"/>
              </a:rPr>
              <a:t>Naidoo and Wills, 2009)</a:t>
            </a:r>
            <a:r>
              <a:rPr lang="en-GB" altLang="en-US" sz="1800" dirty="0">
                <a:solidFill>
                  <a:schemeClr val="tx1"/>
                </a:solidFill>
                <a:cs typeface="Arial" panose="020B0604020202020204" pitchFamily="34" charset="0"/>
              </a:rPr>
              <a:t>.</a:t>
            </a:r>
            <a:endParaRPr lang="en-US" altLang="en-US" sz="1800" dirty="0">
              <a:solidFill>
                <a:schemeClr val="tx1"/>
              </a:solidFill>
            </a:endParaRPr>
          </a:p>
        </p:txBody>
      </p:sp>
      <p:sp>
        <p:nvSpPr>
          <p:cNvPr id="8" name="Rectangle 7">
            <a:extLst>
              <a:ext uri="{FF2B5EF4-FFF2-40B4-BE49-F238E27FC236}">
                <a16:creationId xmlns:a16="http://schemas.microsoft.com/office/drawing/2014/main" id="{301623EC-C67B-2177-46D4-060D8F5E2AA5}"/>
              </a:ext>
            </a:extLst>
          </p:cNvPr>
          <p:cNvSpPr/>
          <p:nvPr/>
        </p:nvSpPr>
        <p:spPr>
          <a:xfrm>
            <a:off x="402638" y="331881"/>
            <a:ext cx="10196128" cy="4941079"/>
          </a:xfrm>
          <a:prstGeom prst="rect">
            <a:avLst/>
          </a:prstGeom>
          <a:solidFill>
            <a:schemeClr val="accent4">
              <a:lumMod val="40000"/>
              <a:lumOff val="60000"/>
            </a:schemeClr>
          </a:solidFill>
        </p:spPr>
        <p:style>
          <a:lnRef idx="2">
            <a:schemeClr val="accent4"/>
          </a:lnRef>
          <a:fillRef idx="1">
            <a:schemeClr val="lt1"/>
          </a:fillRef>
          <a:effectRef idx="0">
            <a:schemeClr val="accent4"/>
          </a:effectRef>
          <a:fontRef idx="minor">
            <a:schemeClr val="dk1"/>
          </a:fontRef>
        </p:style>
        <p:txBody>
          <a:bodyPr rtlCol="0" anchor="ctr"/>
          <a:lstStyle/>
          <a:p>
            <a:endParaRPr lang="en-US" dirty="0">
              <a:latin typeface="Arial" panose="020B0604020202020204" pitchFamily="34" charset="0"/>
              <a:cs typeface="Arial" panose="020B0604020202020204" pitchFamily="34" charset="0"/>
            </a:endParaRPr>
          </a:p>
          <a:p>
            <a:pPr marL="457174" indent="-457174">
              <a:buFont typeface="Arial" panose="020B0604020202020204" pitchFamily="34" charset="0"/>
              <a:buChar char="•"/>
            </a:pPr>
            <a:r>
              <a:rPr lang="en-US" sz="1800" dirty="0">
                <a:cs typeface="Arial" panose="020B0604020202020204" pitchFamily="34" charset="0"/>
              </a:rPr>
              <a:t>Autism is a neurodevelopmental disorder that affect social interaction, communication, shows difficulty in transition and repetitive behaviour. </a:t>
            </a:r>
          </a:p>
          <a:p>
            <a:pPr marL="457174" indent="-457174">
              <a:buFont typeface="Arial" panose="020B0604020202020204" pitchFamily="34" charset="0"/>
              <a:buChar char="•"/>
            </a:pPr>
            <a:r>
              <a:rPr lang="en-US" sz="1800" dirty="0">
                <a:cs typeface="Arial" panose="020B0604020202020204" pitchFamily="34" charset="0"/>
              </a:rPr>
              <a:t>Autism Spectrum Disorder(ASD) affects 1in 127 people globally </a:t>
            </a:r>
            <a:r>
              <a:rPr lang="en-US" altLang="en-US" sz="1800" dirty="0">
                <a:solidFill>
                  <a:schemeClr val="tx1"/>
                </a:solidFill>
                <a:cs typeface="Arial" panose="020B0604020202020204" pitchFamily="34" charset="0"/>
              </a:rPr>
              <a:t>(WHO, 2023)</a:t>
            </a:r>
            <a:r>
              <a:rPr lang="en-US" altLang="en-US" sz="1800" dirty="0">
                <a:solidFill>
                  <a:schemeClr val="tx1"/>
                </a:solidFill>
              </a:rPr>
              <a:t>.</a:t>
            </a:r>
            <a:r>
              <a:rPr lang="en-US" sz="1800" dirty="0">
                <a:cs typeface="Arial" panose="020B0604020202020204" pitchFamily="34" charset="0"/>
              </a:rPr>
              <a:t> </a:t>
            </a:r>
          </a:p>
          <a:p>
            <a:pPr marL="457174" indent="-457174">
              <a:buFont typeface="Arial" panose="020B0604020202020204" pitchFamily="34" charset="0"/>
              <a:buChar char="•"/>
            </a:pPr>
            <a:r>
              <a:rPr lang="en-US" sz="1800" dirty="0">
                <a:cs typeface="Arial" panose="020B0604020202020204" pitchFamily="34" charset="0"/>
              </a:rPr>
              <a:t>Uk estimates over 700,000 autistic people (</a:t>
            </a:r>
            <a:r>
              <a:rPr lang="en-US" altLang="en-US" sz="1800" dirty="0">
                <a:solidFill>
                  <a:schemeClr val="tx1"/>
                </a:solidFill>
                <a:cs typeface="Arial" panose="020B0604020202020204" pitchFamily="34" charset="0"/>
              </a:rPr>
              <a:t>National Autistic Society, 2025)</a:t>
            </a:r>
            <a:r>
              <a:rPr lang="en-US" altLang="en-US" sz="1800" dirty="0">
                <a:solidFill>
                  <a:schemeClr val="tx1"/>
                </a:solidFill>
              </a:rPr>
              <a:t>.</a:t>
            </a:r>
            <a:endParaRPr lang="en-US" sz="1800" dirty="0">
              <a:cs typeface="Arial" panose="020B0604020202020204" pitchFamily="34" charset="0"/>
            </a:endParaRPr>
          </a:p>
          <a:p>
            <a:pPr marL="457174" indent="-457174">
              <a:buFont typeface="Arial" panose="020B0604020202020204" pitchFamily="34" charset="0"/>
              <a:buChar char="•"/>
            </a:pPr>
            <a:r>
              <a:rPr lang="en-US" sz="1800" dirty="0">
                <a:cs typeface="Arial" panose="020B0604020202020204" pitchFamily="34" charset="0"/>
              </a:rPr>
              <a:t>Executive Dysfunction is one of the most disabling feature of ASD.</a:t>
            </a:r>
          </a:p>
          <a:p>
            <a:pPr marL="457174" indent="-457174">
              <a:buFont typeface="Arial" panose="020B0604020202020204" pitchFamily="34" charset="0"/>
              <a:buChar char="•"/>
            </a:pPr>
            <a:r>
              <a:rPr lang="en-US" sz="1800" dirty="0">
                <a:cs typeface="Arial" panose="020B0604020202020204" pitchFamily="34" charset="0"/>
              </a:rPr>
              <a:t>It affects planning, organization, time management, working memory, emotional regulation and task initiation </a:t>
            </a:r>
            <a:r>
              <a:rPr lang="en-US" altLang="en-US" sz="1800" dirty="0">
                <a:solidFill>
                  <a:schemeClr val="tx1"/>
                </a:solidFill>
                <a:cs typeface="Arial" panose="020B0604020202020204" pitchFamily="34" charset="0"/>
              </a:rPr>
              <a:t>(Craig </a:t>
            </a:r>
            <a:r>
              <a:rPr lang="en-US" altLang="en-US" sz="1800" i="1" dirty="0">
                <a:solidFill>
                  <a:schemeClr val="tx1"/>
                </a:solidFill>
                <a:cs typeface="Arial" panose="020B0604020202020204" pitchFamily="34" charset="0"/>
              </a:rPr>
              <a:t>et al.</a:t>
            </a:r>
            <a:r>
              <a:rPr lang="en-US" altLang="en-US" sz="1800" dirty="0">
                <a:solidFill>
                  <a:schemeClr val="tx1"/>
                </a:solidFill>
                <a:cs typeface="Arial" panose="020B0604020202020204" pitchFamily="34" charset="0"/>
              </a:rPr>
              <a:t>, 2016)</a:t>
            </a:r>
            <a:r>
              <a:rPr lang="en-US" altLang="en-US" sz="1800" dirty="0">
                <a:solidFill>
                  <a:schemeClr val="tx1"/>
                </a:solidFill>
              </a:rPr>
              <a:t>.</a:t>
            </a:r>
            <a:endParaRPr lang="en-US" sz="1800" dirty="0">
              <a:cs typeface="Arial" panose="020B0604020202020204" pitchFamily="34" charset="0"/>
            </a:endParaRPr>
          </a:p>
          <a:p>
            <a:pPr marL="457174" indent="-457174">
              <a:buFont typeface="Arial" panose="020B0604020202020204" pitchFamily="34" charset="0"/>
              <a:buChar char="•"/>
            </a:pPr>
            <a:r>
              <a:rPr lang="en-US" sz="1800" dirty="0">
                <a:cs typeface="Arial" panose="020B0604020202020204" pitchFamily="34" charset="0"/>
              </a:rPr>
              <a:t>Impact of these disabilities are: increased anxiety, reduced independence and lost productivity. Executive Dysfunction also impact medication adherence and educational challenges </a:t>
            </a:r>
            <a:r>
              <a:rPr lang="en-US" altLang="en-US" sz="1800" dirty="0">
                <a:solidFill>
                  <a:schemeClr val="tx1"/>
                </a:solidFill>
                <a:cs typeface="Arial" panose="020B0604020202020204" pitchFamily="34" charset="0"/>
              </a:rPr>
              <a:t>(Behavioural Health, 2025)</a:t>
            </a:r>
            <a:r>
              <a:rPr lang="en-US" altLang="en-US" sz="1800" dirty="0">
                <a:solidFill>
                  <a:schemeClr val="tx1"/>
                </a:solidFill>
              </a:rPr>
              <a:t>.</a:t>
            </a:r>
            <a:endParaRPr lang="en-US" sz="1800" dirty="0">
              <a:cs typeface="Arial" panose="020B0604020202020204" pitchFamily="34" charset="0"/>
            </a:endParaRPr>
          </a:p>
          <a:p>
            <a:pPr marL="457174" indent="-457174">
              <a:buFont typeface="Arial" panose="020B0604020202020204" pitchFamily="34" charset="0"/>
              <a:buChar char="•"/>
            </a:pPr>
            <a:r>
              <a:rPr lang="en-US" sz="1800" dirty="0">
                <a:cs typeface="Arial" panose="020B0604020202020204" pitchFamily="34" charset="0"/>
              </a:rPr>
              <a:t>Traditional interventions such as occupational therapy , paper planners, cognitive behavioural therapy can improve functioning but require professional input  and are difficult to personalize (</a:t>
            </a:r>
            <a:r>
              <a:rPr lang="en-US" altLang="en-US" sz="1800" dirty="0">
                <a:solidFill>
                  <a:schemeClr val="tx1"/>
                </a:solidFill>
                <a:cs typeface="Arial" panose="020B0604020202020204" pitchFamily="34" charset="0"/>
              </a:rPr>
              <a:t>Solanto, 2025; Schwartz, 2014).</a:t>
            </a:r>
            <a:endParaRPr lang="en-US" sz="1800" dirty="0">
              <a:cs typeface="Arial" panose="020B0604020202020204" pitchFamily="34" charset="0"/>
            </a:endParaRPr>
          </a:p>
          <a:p>
            <a:pPr marL="457174" indent="-457174">
              <a:buFont typeface="Arial" panose="020B0604020202020204" pitchFamily="34" charset="0"/>
              <a:buChar char="•"/>
            </a:pPr>
            <a:r>
              <a:rPr lang="en-US" sz="1800" dirty="0">
                <a:cs typeface="Arial" panose="020B0604020202020204" pitchFamily="34" charset="0"/>
              </a:rPr>
              <a:t>Digital planners like Thruday, Tiimo, Goblin Tools, provide visual schedule, reminders, task breakdowns and routines that support executive functioning while encouraging self-management </a:t>
            </a:r>
            <a:r>
              <a:rPr lang="en-US" altLang="en-US" sz="1800" dirty="0">
                <a:cs typeface="Arial" panose="020B0604020202020204" pitchFamily="34" charset="0"/>
              </a:rPr>
              <a:t>(tiimo, 2025; </a:t>
            </a:r>
            <a:r>
              <a:rPr lang="en-US" altLang="en-US" sz="1800" dirty="0">
                <a:solidFill>
                  <a:schemeClr val="tx1"/>
                </a:solidFill>
                <a:cs typeface="Arial" panose="020B0604020202020204" pitchFamily="34" charset="0"/>
              </a:rPr>
              <a:t>(Thruday, 2022).</a:t>
            </a:r>
            <a:endParaRPr lang="en-US" altLang="en-US" sz="1800" dirty="0">
              <a:solidFill>
                <a:schemeClr val="tx1"/>
              </a:solidFill>
            </a:endParaRPr>
          </a:p>
        </p:txBody>
      </p:sp>
      <p:sp>
        <p:nvSpPr>
          <p:cNvPr id="23" name="TextBox 23"/>
          <p:cNvSpPr txBox="1"/>
          <p:nvPr/>
        </p:nvSpPr>
        <p:spPr>
          <a:xfrm>
            <a:off x="2241689" y="331881"/>
            <a:ext cx="6317166" cy="560538"/>
          </a:xfrm>
          <a:prstGeom prst="rect">
            <a:avLst/>
          </a:prstGeom>
          <a:noFill/>
          <a:ln>
            <a:noFill/>
          </a:ln>
        </p:spPr>
        <p:txBody>
          <a:bodyPr wrap="square" lIns="0" tIns="0" rIns="0" bIns="0" rtlCol="0" anchor="t">
            <a:spAutoFit/>
          </a:bodyPr>
          <a:lstStyle/>
          <a:p>
            <a:pPr algn="ctr">
              <a:lnSpc>
                <a:spcPts val="5118"/>
              </a:lnSpc>
              <a:spcBef>
                <a:spcPct val="0"/>
              </a:spcBef>
            </a:pPr>
            <a:r>
              <a:rPr lang="en-US" sz="2400" b="1" spc="48" dirty="0">
                <a:latin typeface="Arial" panose="020B0604020202020204" pitchFamily="34" charset="0"/>
                <a:ea typeface="Tek Tall Arabic"/>
                <a:cs typeface="Arial" panose="020B0604020202020204" pitchFamily="34" charset="0"/>
                <a:sym typeface="Tek Tall Arabic"/>
              </a:rPr>
              <a:t>Background</a:t>
            </a:r>
          </a:p>
        </p:txBody>
      </p:sp>
      <p:sp>
        <p:nvSpPr>
          <p:cNvPr id="44" name="TextBox 44"/>
          <p:cNvSpPr txBox="1"/>
          <p:nvPr/>
        </p:nvSpPr>
        <p:spPr>
          <a:xfrm>
            <a:off x="18185606" y="6920968"/>
            <a:ext cx="11051005" cy="560538"/>
          </a:xfrm>
          <a:prstGeom prst="rect">
            <a:avLst/>
          </a:prstGeom>
        </p:spPr>
        <p:txBody>
          <a:bodyPr wrap="square" lIns="0" tIns="0" rIns="0" bIns="0" rtlCol="0" anchor="t">
            <a:spAutoFit/>
          </a:bodyPr>
          <a:lstStyle/>
          <a:p>
            <a:pPr algn="ctr">
              <a:lnSpc>
                <a:spcPts val="5118"/>
              </a:lnSpc>
              <a:spcBef>
                <a:spcPct val="0"/>
              </a:spcBef>
            </a:pPr>
            <a:r>
              <a:rPr lang="en-GB" sz="2400" b="1" spc="48" dirty="0">
                <a:latin typeface="Arial" panose="020B0604020202020204" pitchFamily="34" charset="0"/>
                <a:ea typeface="Tek Tall Arabic"/>
                <a:cs typeface="Arial" panose="020B0604020202020204" pitchFamily="34" charset="0"/>
                <a:sym typeface="Tek Tall Arabic"/>
              </a:rPr>
              <a:t>Behavioural</a:t>
            </a:r>
            <a:r>
              <a:rPr lang="en-US" sz="2400" b="1" spc="48" dirty="0">
                <a:latin typeface="Arial" panose="020B0604020202020204" pitchFamily="34" charset="0"/>
                <a:ea typeface="Tek Tall Arabic"/>
                <a:cs typeface="Arial" panose="020B0604020202020204" pitchFamily="34" charset="0"/>
                <a:sym typeface="Tek Tall Arabic"/>
              </a:rPr>
              <a:t> Change Theory: </a:t>
            </a:r>
            <a:r>
              <a:rPr lang="en-US" sz="2400" b="1" dirty="0">
                <a:latin typeface="Arial" panose="020B0604020202020204" pitchFamily="34" charset="0"/>
                <a:cs typeface="Arial" panose="020B0604020202020204" pitchFamily="34" charset="0"/>
              </a:rPr>
              <a:t>Transtheoretical Model</a:t>
            </a:r>
            <a:endParaRPr lang="en-US" sz="2400" b="1" spc="48" dirty="0">
              <a:latin typeface="Arial" panose="020B0604020202020204" pitchFamily="34" charset="0"/>
              <a:ea typeface="Tek Tall Arabic"/>
              <a:cs typeface="Arial" panose="020B0604020202020204" pitchFamily="34" charset="0"/>
              <a:sym typeface="Tek Tall Arabic"/>
            </a:endParaRPr>
          </a:p>
        </p:txBody>
      </p:sp>
      <p:sp>
        <p:nvSpPr>
          <p:cNvPr id="4" name="AutoShape 3" descr="High blood pressure in England">
            <a:extLst>
              <a:ext uri="{FF2B5EF4-FFF2-40B4-BE49-F238E27FC236}">
                <a16:creationId xmlns:a16="http://schemas.microsoft.com/office/drawing/2014/main" id="{EE295F7A-A7A1-25F8-580A-A2329AF39E96}"/>
              </a:ext>
            </a:extLst>
          </p:cNvPr>
          <p:cNvSpPr>
            <a:spLocks noChangeAspect="1" noChangeArrowheads="1"/>
          </p:cNvSpPr>
          <p:nvPr/>
        </p:nvSpPr>
        <p:spPr bwMode="auto">
          <a:xfrm>
            <a:off x="14984413" y="1053941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Rectangle 4">
            <a:extLst>
              <a:ext uri="{FF2B5EF4-FFF2-40B4-BE49-F238E27FC236}">
                <a16:creationId xmlns:a16="http://schemas.microsoft.com/office/drawing/2014/main" id="{791E4F80-5857-A3A0-6854-4B2021DC8E80}"/>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 name="Rectangle 11">
            <a:extLst>
              <a:ext uri="{FF2B5EF4-FFF2-40B4-BE49-F238E27FC236}">
                <a16:creationId xmlns:a16="http://schemas.microsoft.com/office/drawing/2014/main" id="{138267AE-BB7D-7A5A-F430-9F5CE08D45D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1" name="Rectangle 22">
            <a:extLst>
              <a:ext uri="{FF2B5EF4-FFF2-40B4-BE49-F238E27FC236}">
                <a16:creationId xmlns:a16="http://schemas.microsoft.com/office/drawing/2014/main" id="{23EC7071-9B2D-14A5-AF74-50F51652115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2" name="Rectangle 23">
            <a:extLst>
              <a:ext uri="{FF2B5EF4-FFF2-40B4-BE49-F238E27FC236}">
                <a16:creationId xmlns:a16="http://schemas.microsoft.com/office/drawing/2014/main" id="{DC352E3C-2346-B321-9E5C-FA2F10AA2454}"/>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3" name="Rectangle 24">
            <a:extLst>
              <a:ext uri="{FF2B5EF4-FFF2-40B4-BE49-F238E27FC236}">
                <a16:creationId xmlns:a16="http://schemas.microsoft.com/office/drawing/2014/main" id="{73132B03-C2EE-E2D3-EE5C-79C1B996573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3" name="Diagram 2">
            <a:extLst>
              <a:ext uri="{FF2B5EF4-FFF2-40B4-BE49-F238E27FC236}">
                <a16:creationId xmlns:a16="http://schemas.microsoft.com/office/drawing/2014/main" id="{15AA1863-1EC7-5BEC-8CCE-1A2D538CF1B5}"/>
              </a:ext>
            </a:extLst>
          </p:cNvPr>
          <p:cNvGraphicFramePr/>
          <p:nvPr>
            <p:extLst>
              <p:ext uri="{D42A27DB-BD31-4B8C-83A1-F6EECF244321}">
                <p14:modId xmlns:p14="http://schemas.microsoft.com/office/powerpoint/2010/main" val="2344900668"/>
              </p:ext>
            </p:extLst>
          </p:nvPr>
        </p:nvGraphicFramePr>
        <p:xfrm>
          <a:off x="146001" y="5970575"/>
          <a:ext cx="10937926" cy="3903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8DE2442-5289-A273-413E-84C3C697C580}"/>
              </a:ext>
            </a:extLst>
          </p:cNvPr>
          <p:cNvSpPr txBox="1"/>
          <p:nvPr/>
        </p:nvSpPr>
        <p:spPr>
          <a:xfrm>
            <a:off x="2101719" y="5462931"/>
            <a:ext cx="6538617" cy="461665"/>
          </a:xfrm>
          <a:prstGeom prst="rect">
            <a:avLst/>
          </a:prstGeom>
          <a:noFill/>
        </p:spPr>
        <p:txBody>
          <a:bodyPr wrap="square" rtlCol="0">
            <a:spAutoFit/>
          </a:bodyPr>
          <a:lstStyle/>
          <a:p>
            <a:pPr algn="ctr"/>
            <a:r>
              <a:rPr lang="en-US" sz="2400" b="1" dirty="0">
                <a:cs typeface="Arial" panose="020B0604020202020204" pitchFamily="34" charset="0"/>
              </a:rPr>
              <a:t>Public Health Needs</a:t>
            </a:r>
          </a:p>
        </p:txBody>
      </p:sp>
      <p:pic>
        <p:nvPicPr>
          <p:cNvPr id="16" name="Picture 21" descr="Ottawa Charter | LiveWell PEI is a brand of the Health Promotion Unit, Department of Health &amp; Wellness">
            <a:extLst>
              <a:ext uri="{FF2B5EF4-FFF2-40B4-BE49-F238E27FC236}">
                <a16:creationId xmlns:a16="http://schemas.microsoft.com/office/drawing/2014/main" id="{F489E126-BFF3-9C21-DE76-CBB8715F421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3634"/>
          <a:stretch>
            <a:fillRect/>
          </a:stretch>
        </p:blipFill>
        <p:spPr bwMode="auto">
          <a:xfrm>
            <a:off x="250574" y="14060009"/>
            <a:ext cx="4321750" cy="4640237"/>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9EB7EDAE-74E8-8B67-4101-1FEB95C3C5CA}"/>
              </a:ext>
            </a:extLst>
          </p:cNvPr>
          <p:cNvSpPr txBox="1"/>
          <p:nvPr/>
        </p:nvSpPr>
        <p:spPr>
          <a:xfrm>
            <a:off x="1704964" y="19427708"/>
            <a:ext cx="2566394" cy="410767"/>
          </a:xfrm>
          <a:prstGeom prst="rect">
            <a:avLst/>
          </a:prstGeom>
          <a:noFill/>
        </p:spPr>
        <p:txBody>
          <a:bodyPr wrap="square">
            <a:spAutoFit/>
          </a:bodyPr>
          <a:lstStyle/>
          <a:p>
            <a:pPr defTabSz="914346"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(Live Well, 2023)</a:t>
            </a:r>
            <a:endParaRPr lang="en-US" altLang="en-US" sz="2000" dirty="0">
              <a:latin typeface="Arial" panose="020B0604020202020204" pitchFamily="34" charset="0"/>
            </a:endParaRPr>
          </a:p>
        </p:txBody>
      </p:sp>
      <p:pic>
        <p:nvPicPr>
          <p:cNvPr id="19" name="Picture 18">
            <a:extLst>
              <a:ext uri="{FF2B5EF4-FFF2-40B4-BE49-F238E27FC236}">
                <a16:creationId xmlns:a16="http://schemas.microsoft.com/office/drawing/2014/main" id="{C6B6705E-CCAA-613E-E10D-F4E076EC121D}"/>
              </a:ext>
            </a:extLst>
          </p:cNvPr>
          <p:cNvPicPr>
            <a:picLocks noChangeAspect="1"/>
          </p:cNvPicPr>
          <p:nvPr/>
        </p:nvPicPr>
        <p:blipFill>
          <a:blip r:embed="rId8"/>
          <a:srcRect l="29195" t="19947" r="26481" b="37997"/>
          <a:stretch>
            <a:fillRect/>
          </a:stretch>
        </p:blipFill>
        <p:spPr>
          <a:xfrm>
            <a:off x="4822835" y="14568586"/>
            <a:ext cx="7952571" cy="6210402"/>
          </a:xfrm>
          <a:prstGeom prst="rect">
            <a:avLst/>
          </a:prstGeom>
        </p:spPr>
      </p:pic>
      <p:sp>
        <p:nvSpPr>
          <p:cNvPr id="22" name="TextBox 23">
            <a:extLst>
              <a:ext uri="{FF2B5EF4-FFF2-40B4-BE49-F238E27FC236}">
                <a16:creationId xmlns:a16="http://schemas.microsoft.com/office/drawing/2014/main" id="{737562A3-83B7-458C-9040-1C589697275A}"/>
              </a:ext>
            </a:extLst>
          </p:cNvPr>
          <p:cNvSpPr txBox="1"/>
          <p:nvPr/>
        </p:nvSpPr>
        <p:spPr>
          <a:xfrm>
            <a:off x="20851942" y="-125386"/>
            <a:ext cx="6405463" cy="560538"/>
          </a:xfrm>
          <a:prstGeom prst="rect">
            <a:avLst/>
          </a:prstGeom>
          <a:noFill/>
          <a:ln>
            <a:noFill/>
          </a:ln>
        </p:spPr>
        <p:txBody>
          <a:bodyPr wrap="square" lIns="0" tIns="0" rIns="0" bIns="0" rtlCol="0" anchor="t">
            <a:spAutoFit/>
          </a:bodyPr>
          <a:lstStyle/>
          <a:p>
            <a:pPr algn="ctr">
              <a:lnSpc>
                <a:spcPts val="5118"/>
              </a:lnSpc>
              <a:spcBef>
                <a:spcPct val="0"/>
              </a:spcBef>
            </a:pPr>
            <a:r>
              <a:rPr lang="en-US" sz="2400" b="1" spc="48" dirty="0">
                <a:latin typeface="Arial" panose="020B0604020202020204" pitchFamily="34" charset="0"/>
                <a:ea typeface="Tek Tall Arabic"/>
                <a:cs typeface="Arial" panose="020B0604020202020204" pitchFamily="34" charset="0"/>
                <a:sym typeface="Tek Tall Arabic"/>
              </a:rPr>
              <a:t>The 6 Principles of Ottawa Charter </a:t>
            </a:r>
          </a:p>
        </p:txBody>
      </p:sp>
      <p:pic>
        <p:nvPicPr>
          <p:cNvPr id="26" name="Picture 25">
            <a:extLst>
              <a:ext uri="{FF2B5EF4-FFF2-40B4-BE49-F238E27FC236}">
                <a16:creationId xmlns:a16="http://schemas.microsoft.com/office/drawing/2014/main" id="{0338E955-3249-9E9A-AE2F-3E2FB6173843}"/>
              </a:ext>
            </a:extLst>
          </p:cNvPr>
          <p:cNvPicPr>
            <a:picLocks noChangeAspect="1"/>
          </p:cNvPicPr>
          <p:nvPr/>
        </p:nvPicPr>
        <p:blipFill>
          <a:blip r:embed="rId9"/>
          <a:srcRect l="18324" t="20000" r="20134" b="23470"/>
          <a:stretch>
            <a:fillRect/>
          </a:stretch>
        </p:blipFill>
        <p:spPr>
          <a:xfrm>
            <a:off x="17163888" y="472637"/>
            <a:ext cx="12912145" cy="6448331"/>
          </a:xfrm>
          <a:prstGeom prst="rect">
            <a:avLst/>
          </a:prstGeom>
        </p:spPr>
      </p:pic>
      <p:pic>
        <p:nvPicPr>
          <p:cNvPr id="27" name="Picture 8">
            <a:extLst>
              <a:ext uri="{FF2B5EF4-FFF2-40B4-BE49-F238E27FC236}">
                <a16:creationId xmlns:a16="http://schemas.microsoft.com/office/drawing/2014/main" id="{62D59958-5F04-4FB0-2531-410D857A29D1}"/>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15718" r="17104"/>
          <a:stretch>
            <a:fillRect/>
          </a:stretch>
        </p:blipFill>
        <p:spPr bwMode="auto">
          <a:xfrm>
            <a:off x="11251406" y="127304"/>
            <a:ext cx="5563756" cy="5145656"/>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A91B0CC7-FF98-EF1C-F104-3AC46A960497}"/>
              </a:ext>
            </a:extLst>
          </p:cNvPr>
          <p:cNvSpPr txBox="1"/>
          <p:nvPr/>
        </p:nvSpPr>
        <p:spPr>
          <a:xfrm>
            <a:off x="12084007" y="5462268"/>
            <a:ext cx="2137950" cy="400110"/>
          </a:xfrm>
          <a:prstGeom prst="rect">
            <a:avLst/>
          </a:prstGeom>
          <a:noFill/>
        </p:spPr>
        <p:txBody>
          <a:bodyPr wrap="square" rtlCol="0">
            <a:spAutoFit/>
          </a:bodyPr>
          <a:lstStyle/>
          <a:p>
            <a:pPr defTabSz="914346" eaLnBrk="0" fontAlgn="base" hangingPunct="0">
              <a:spcBef>
                <a:spcPct val="0"/>
              </a:spcBef>
              <a:spcAft>
                <a:spcPct val="0"/>
              </a:spcAft>
            </a:pPr>
            <a:r>
              <a:rPr lang="en-US" altLang="en-US" sz="2000" dirty="0">
                <a:latin typeface="Arial" panose="020B0604020202020204" pitchFamily="34" charset="0"/>
                <a:cs typeface="Arial" panose="020B0604020202020204" pitchFamily="34" charset="0"/>
              </a:rPr>
              <a:t>(tiimo, 2025)</a:t>
            </a:r>
            <a:endParaRPr lang="en-US" altLang="en-US" sz="2000" dirty="0">
              <a:latin typeface="Arial" panose="020B0604020202020204" pitchFamily="34" charset="0"/>
            </a:endParaRPr>
          </a:p>
        </p:txBody>
      </p:sp>
      <p:pic>
        <p:nvPicPr>
          <p:cNvPr id="1026" name="Picture 2" descr="Stages of Change Model in Addiction Recovery - Oro House">
            <a:extLst>
              <a:ext uri="{FF2B5EF4-FFF2-40B4-BE49-F238E27FC236}">
                <a16:creationId xmlns:a16="http://schemas.microsoft.com/office/drawing/2014/main" id="{4188F458-DA03-D66C-3230-8C10ABEE5C8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096869" y="5939078"/>
            <a:ext cx="5525678" cy="5433567"/>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39">
            <a:extLst>
              <a:ext uri="{FF2B5EF4-FFF2-40B4-BE49-F238E27FC236}">
                <a16:creationId xmlns:a16="http://schemas.microsoft.com/office/drawing/2014/main" id="{710D6EF8-6476-77F3-C7AD-BDDDE1E76976}"/>
              </a:ext>
            </a:extLst>
          </p:cNvPr>
          <p:cNvSpPr txBox="1"/>
          <p:nvPr/>
        </p:nvSpPr>
        <p:spPr>
          <a:xfrm>
            <a:off x="702522" y="10077748"/>
            <a:ext cx="9877178" cy="923330"/>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lvl="0" algn="ctr"/>
            <a:r>
              <a:rPr lang="en-US" altLang="en-US" sz="1800" dirty="0">
                <a:cs typeface="Arial" panose="020B0604020202020204" pitchFamily="34" charset="0"/>
              </a:rPr>
              <a:t>NICE(CG142;CG170) recommends using visual supports, structured routines and assistive technologies to help autistic people improve daily living skills and independence. However, evidence remained limited regarding long-term outcomes (NICE, 2021).</a:t>
            </a:r>
            <a:endParaRPr lang="en-US" sz="1800" b="1" dirty="0">
              <a:cs typeface="Arial" panose="020B0604020202020204" pitchFamily="34" charset="0"/>
            </a:endParaRPr>
          </a:p>
        </p:txBody>
      </p:sp>
      <p:sp>
        <p:nvSpPr>
          <p:cNvPr id="41" name="TextBox 40">
            <a:extLst>
              <a:ext uri="{FF2B5EF4-FFF2-40B4-BE49-F238E27FC236}">
                <a16:creationId xmlns:a16="http://schemas.microsoft.com/office/drawing/2014/main" id="{D8AF6689-D92A-100E-2694-23487B962DE8}"/>
              </a:ext>
            </a:extLst>
          </p:cNvPr>
          <p:cNvSpPr txBox="1"/>
          <p:nvPr/>
        </p:nvSpPr>
        <p:spPr>
          <a:xfrm>
            <a:off x="13034482" y="11571301"/>
            <a:ext cx="2739285" cy="484428"/>
          </a:xfrm>
          <a:prstGeom prst="rect">
            <a:avLst/>
          </a:prstGeom>
          <a:noFill/>
        </p:spPr>
        <p:txBody>
          <a:bodyPr wrap="square">
            <a:spAutoFit/>
          </a:bodyPr>
          <a:lstStyle/>
          <a:p>
            <a:r>
              <a:rPr lang="en-US" altLang="en-US" dirty="0">
                <a:latin typeface="Arial" panose="020B0604020202020204" pitchFamily="34" charset="0"/>
                <a:cs typeface="Arial" panose="020B0604020202020204" pitchFamily="34" charset="0"/>
              </a:rPr>
              <a:t>(Bolanos, 2014)</a:t>
            </a:r>
            <a:endParaRPr lang="en-GB" dirty="0"/>
          </a:p>
        </p:txBody>
      </p:sp>
      <p:sp>
        <p:nvSpPr>
          <p:cNvPr id="42" name="TextBox 41">
            <a:extLst>
              <a:ext uri="{FF2B5EF4-FFF2-40B4-BE49-F238E27FC236}">
                <a16:creationId xmlns:a16="http://schemas.microsoft.com/office/drawing/2014/main" id="{247C7602-A57B-DD2F-52D2-53988C2184C6}"/>
              </a:ext>
            </a:extLst>
          </p:cNvPr>
          <p:cNvSpPr txBox="1"/>
          <p:nvPr/>
        </p:nvSpPr>
        <p:spPr>
          <a:xfrm>
            <a:off x="17163888" y="13891305"/>
            <a:ext cx="12447632" cy="129266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2400" b="1" dirty="0">
                <a:cs typeface="Arial" panose="020B0604020202020204" pitchFamily="34" charset="0"/>
              </a:rPr>
              <a:t>Expected Outcomes</a:t>
            </a:r>
          </a:p>
          <a:p>
            <a:pPr lvl="0"/>
            <a:r>
              <a:rPr lang="en-US" sz="1800" b="1" dirty="0">
                <a:cs typeface="Arial" panose="020B0604020202020204" pitchFamily="34" charset="0"/>
              </a:rPr>
              <a:t>Individual: </a:t>
            </a:r>
            <a:r>
              <a:rPr lang="en-GB" sz="1800" dirty="0">
                <a:cs typeface="Arial" panose="020B0604020202020204" pitchFamily="34" charset="0"/>
              </a:rPr>
              <a:t>Better Executive functioning. Improved Quality of life, Improved self-Management</a:t>
            </a:r>
          </a:p>
          <a:p>
            <a:pPr lvl="0"/>
            <a:r>
              <a:rPr lang="en-US" sz="1800" b="1" dirty="0">
                <a:cs typeface="Arial" panose="020B0604020202020204" pitchFamily="34" charset="0"/>
              </a:rPr>
              <a:t>Healthcare Systems: </a:t>
            </a:r>
            <a:r>
              <a:rPr lang="en-GB" sz="1800" dirty="0">
                <a:cs typeface="Arial" panose="020B0604020202020204" pitchFamily="34" charset="0"/>
              </a:rPr>
              <a:t>Reduced demand, Lower healthcare costs, Improved personalised care</a:t>
            </a:r>
          </a:p>
          <a:p>
            <a:pPr lvl="0"/>
            <a:r>
              <a:rPr lang="en-US" sz="1800" b="1" dirty="0">
                <a:cs typeface="Arial" panose="020B0604020202020204" pitchFamily="34" charset="0"/>
              </a:rPr>
              <a:t>Community and caregivers: </a:t>
            </a:r>
            <a:r>
              <a:rPr lang="en-GB" sz="1800" dirty="0">
                <a:cs typeface="Arial" panose="020B0604020202020204" pitchFamily="34" charset="0"/>
              </a:rPr>
              <a:t>Less caregiving burden, Improved communication, productivity</a:t>
            </a:r>
          </a:p>
        </p:txBody>
      </p:sp>
      <p:sp>
        <p:nvSpPr>
          <p:cNvPr id="43" name="TextBox 42">
            <a:extLst>
              <a:ext uri="{FF2B5EF4-FFF2-40B4-BE49-F238E27FC236}">
                <a16:creationId xmlns:a16="http://schemas.microsoft.com/office/drawing/2014/main" id="{0DEDF15D-26BB-33A3-A815-900FE38AD42E}"/>
              </a:ext>
            </a:extLst>
          </p:cNvPr>
          <p:cNvSpPr txBox="1"/>
          <p:nvPr/>
        </p:nvSpPr>
        <p:spPr>
          <a:xfrm>
            <a:off x="16052006" y="17481371"/>
            <a:ext cx="12072723" cy="1569660"/>
          </a:xfrm>
          <a:prstGeom prst="rect">
            <a:avLst/>
          </a:prstGeom>
          <a:solidFill>
            <a:schemeClr val="accent1">
              <a:lumMod val="60000"/>
              <a:lumOff val="40000"/>
            </a:schemeClr>
          </a:solidFill>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400" b="1" dirty="0">
                <a:cs typeface="Arial" panose="020B0604020202020204" pitchFamily="34" charset="0"/>
              </a:rPr>
              <a:t>Recommendations</a:t>
            </a:r>
          </a:p>
          <a:p>
            <a:pPr marL="342900" indent="-342900" algn="ctr">
              <a:buFont typeface="Arial" panose="020B0604020202020204" pitchFamily="34" charset="0"/>
              <a:buChar char="•"/>
            </a:pPr>
            <a:r>
              <a:rPr lang="en-US" sz="1800" dirty="0">
                <a:cs typeface="Arial" panose="020B0604020202020204" pitchFamily="34" charset="0"/>
              </a:rPr>
              <a:t>Include Multilingual support, Improve accessibility features </a:t>
            </a:r>
          </a:p>
          <a:p>
            <a:pPr marL="342900" indent="-342900" algn="ctr">
              <a:buFont typeface="Arial" panose="020B0604020202020204" pitchFamily="34" charset="0"/>
              <a:buChar char="•"/>
            </a:pPr>
            <a:r>
              <a:rPr lang="en-US" sz="1800" dirty="0">
                <a:cs typeface="Arial" panose="020B0604020202020204" pitchFamily="34" charset="0"/>
              </a:rPr>
              <a:t>Enhance NHS Integration</a:t>
            </a:r>
          </a:p>
          <a:p>
            <a:pPr marL="342900" indent="-342900" algn="ctr">
              <a:buFont typeface="Arial" panose="020B0604020202020204" pitchFamily="34" charset="0"/>
              <a:buChar char="•"/>
            </a:pPr>
            <a:r>
              <a:rPr lang="en-US" sz="1800" dirty="0">
                <a:cs typeface="Arial" panose="020B0604020202020204" pitchFamily="34" charset="0"/>
              </a:rPr>
              <a:t>Provide clinician dashboard, Involve Autistic people through co- production</a:t>
            </a:r>
          </a:p>
          <a:p>
            <a:pPr marL="342900" indent="-342900" algn="ctr">
              <a:buFont typeface="Arial" panose="020B0604020202020204" pitchFamily="34" charset="0"/>
              <a:buChar char="•"/>
            </a:pPr>
            <a:r>
              <a:rPr lang="en-US" sz="1800" dirty="0">
                <a:cs typeface="Arial" panose="020B0604020202020204" pitchFamily="34" charset="0"/>
              </a:rPr>
              <a:t>Evaluate long-term effectiveness through clinical trials.</a:t>
            </a:r>
            <a:endParaRPr lang="en-GB" sz="1800" dirty="0">
              <a:cs typeface="Arial" panose="020B0604020202020204" pitchFamily="34" charset="0"/>
            </a:endParaRPr>
          </a:p>
        </p:txBody>
      </p:sp>
      <p:sp>
        <p:nvSpPr>
          <p:cNvPr id="45" name="TextBox 44">
            <a:extLst>
              <a:ext uri="{FF2B5EF4-FFF2-40B4-BE49-F238E27FC236}">
                <a16:creationId xmlns:a16="http://schemas.microsoft.com/office/drawing/2014/main" id="{5D65FDC3-B14A-BA60-303F-EA5DE5C0E53E}"/>
              </a:ext>
            </a:extLst>
          </p:cNvPr>
          <p:cNvSpPr txBox="1"/>
          <p:nvPr/>
        </p:nvSpPr>
        <p:spPr>
          <a:xfrm>
            <a:off x="13034593" y="19156475"/>
            <a:ext cx="17114413" cy="2123658"/>
          </a:xfrm>
          <a:prstGeom prst="rect">
            <a:avLst/>
          </a:prstGeom>
          <a:solidFill>
            <a:schemeClr val="accent4">
              <a:lumMod val="60000"/>
              <a:lumOff val="40000"/>
            </a:schemeClr>
          </a:solidFill>
        </p:spPr>
        <p:txBody>
          <a:bodyPr wrap="square" rtlCol="0">
            <a:spAutoFit/>
          </a:bodyPr>
          <a:lstStyle/>
          <a:p>
            <a:pPr algn="ctr"/>
            <a:r>
              <a:rPr lang="en-US" sz="2400" b="1" dirty="0">
                <a:cs typeface="Arial" panose="020B0604020202020204" pitchFamily="34" charset="0"/>
              </a:rPr>
              <a:t>Conclusion: </a:t>
            </a:r>
          </a:p>
          <a:p>
            <a:r>
              <a:rPr lang="en-US" sz="1800" dirty="0">
                <a:cs typeface="Arial" panose="020B0604020202020204" pitchFamily="34" charset="0"/>
              </a:rPr>
              <a:t>Digital Planners represent an innovative digital health intervention that addresses executive dysfunction by supporting behavioural change, self management and autonomy among autistic people. Guided by Ottawa Charter and Transtheoretical Model, these technologies promote empowerment, participation and person-centered care while reducing reliance on traditional services. Although digital planners have considerable potential , their effectiveness depends on sustained user engagement, accessibility and appropriate professional support. Persistent inequalities, privacy concerns, digital divide and limited long-term use may reduce their impact and widen disparities. Future research should evaluate their long-term impact on </a:t>
            </a:r>
            <a:r>
              <a:rPr lang="en-US" sz="1800" dirty="0" err="1">
                <a:cs typeface="Arial" panose="020B0604020202020204" pitchFamily="34" charset="0"/>
              </a:rPr>
              <a:t>behaviour</a:t>
            </a:r>
            <a:r>
              <a:rPr lang="en-US" sz="1800" dirty="0">
                <a:cs typeface="Arial" panose="020B0604020202020204" pitchFamily="34" charset="0"/>
              </a:rPr>
              <a:t> change, cost effectiveness and equitable access within NHS autism services through co-production and personalized approaches to meet the needs of larger population. </a:t>
            </a:r>
          </a:p>
        </p:txBody>
      </p:sp>
      <p:sp>
        <p:nvSpPr>
          <p:cNvPr id="47" name="Rectangle: Rounded Corners 46">
            <a:extLst>
              <a:ext uri="{FF2B5EF4-FFF2-40B4-BE49-F238E27FC236}">
                <a16:creationId xmlns:a16="http://schemas.microsoft.com/office/drawing/2014/main" id="{039E4D97-3269-13B1-8053-F3A4EE81BA2E}"/>
              </a:ext>
            </a:extLst>
          </p:cNvPr>
          <p:cNvSpPr/>
          <p:nvPr/>
        </p:nvSpPr>
        <p:spPr>
          <a:xfrm>
            <a:off x="11035013" y="12216925"/>
            <a:ext cx="5780150" cy="2248043"/>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a:cs typeface="Arial" panose="020B0604020202020204" pitchFamily="34" charset="0"/>
              </a:rPr>
              <a:t>Key Message:</a:t>
            </a:r>
          </a:p>
          <a:p>
            <a:pPr algn="ctr"/>
            <a:r>
              <a:rPr lang="en-US" sz="2400" dirty="0">
                <a:cs typeface="Arial" panose="020B0604020202020204" pitchFamily="34" charset="0"/>
              </a:rPr>
              <a:t>According to O’Neil (2019), digital health interventions are most effective when they are personalized, interactive and provide continuous feedback</a:t>
            </a:r>
          </a:p>
        </p:txBody>
      </p:sp>
      <p:sp>
        <p:nvSpPr>
          <p:cNvPr id="50" name="TextBox 49">
            <a:extLst>
              <a:ext uri="{FF2B5EF4-FFF2-40B4-BE49-F238E27FC236}">
                <a16:creationId xmlns:a16="http://schemas.microsoft.com/office/drawing/2014/main" id="{17E1553F-D96D-B1C9-9C8F-209961120BC3}"/>
              </a:ext>
            </a:extLst>
          </p:cNvPr>
          <p:cNvSpPr txBox="1"/>
          <p:nvPr/>
        </p:nvSpPr>
        <p:spPr>
          <a:xfrm>
            <a:off x="13554352" y="15272825"/>
            <a:ext cx="16576927" cy="2123658"/>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wrap="square">
            <a:spAutoFit/>
          </a:bodyPr>
          <a:lstStyle/>
          <a:p>
            <a:pPr algn="ctr"/>
            <a:r>
              <a:rPr lang="en-US" sz="2400" b="1" dirty="0">
                <a:cs typeface="Arial" panose="020B0604020202020204" pitchFamily="34" charset="0"/>
              </a:rPr>
              <a:t>Limitations: </a:t>
            </a:r>
          </a:p>
          <a:p>
            <a:r>
              <a:rPr lang="en-US" sz="1800" dirty="0">
                <a:cs typeface="Arial" panose="020B0604020202020204" pitchFamily="34" charset="0"/>
              </a:rPr>
              <a:t>Despite growing popularity of these Digital Planners have certain limitations:</a:t>
            </a:r>
          </a:p>
          <a:p>
            <a:pPr marL="285733" indent="-285733">
              <a:buFont typeface="Wingdings" panose="05000000000000000000" pitchFamily="2" charset="2"/>
              <a:buChar char="Ø"/>
            </a:pPr>
            <a:r>
              <a:rPr lang="en-US" sz="1800" dirty="0">
                <a:cs typeface="Arial" panose="020B0604020202020204" pitchFamily="34" charset="0"/>
              </a:rPr>
              <a:t>User Engagement and no long-term behaviour change without professional help</a:t>
            </a:r>
          </a:p>
          <a:p>
            <a:pPr marL="285733" indent="-285733">
              <a:buFont typeface="Wingdings" panose="05000000000000000000" pitchFamily="2" charset="2"/>
              <a:buChar char="Ø"/>
            </a:pPr>
            <a:r>
              <a:rPr lang="en-US" sz="1800" dirty="0">
                <a:cs typeface="Arial" panose="020B0604020202020204" pitchFamily="34" charset="0"/>
              </a:rPr>
              <a:t>Accessibility: Sensory overload and individual needs reduce usage </a:t>
            </a:r>
            <a:r>
              <a:rPr lang="en-US" altLang="en-US" sz="1800" dirty="0">
                <a:solidFill>
                  <a:schemeClr val="tx1"/>
                </a:solidFill>
                <a:cs typeface="Arial" panose="020B0604020202020204" pitchFamily="34" charset="0"/>
              </a:rPr>
              <a:t>(Schwartz, 2014)</a:t>
            </a:r>
            <a:r>
              <a:rPr lang="en-US" altLang="en-US" sz="1800" dirty="0">
                <a:solidFill>
                  <a:schemeClr val="tx1"/>
                </a:solidFill>
              </a:rPr>
              <a:t>.</a:t>
            </a:r>
            <a:endParaRPr lang="en-US" sz="1800" dirty="0">
              <a:cs typeface="Arial" panose="020B0604020202020204" pitchFamily="34" charset="0"/>
            </a:endParaRPr>
          </a:p>
          <a:p>
            <a:pPr marL="285733" indent="-285733">
              <a:buFont typeface="Wingdings" panose="05000000000000000000" pitchFamily="2" charset="2"/>
              <a:buChar char="Ø"/>
            </a:pPr>
            <a:r>
              <a:rPr lang="en-US" sz="1800" dirty="0">
                <a:cs typeface="Arial" panose="020B0604020202020204" pitchFamily="34" charset="0"/>
              </a:rPr>
              <a:t>Digital Divide: Many autistic people cannot use these apps independently due to disabilities and low income.</a:t>
            </a:r>
          </a:p>
          <a:p>
            <a:pPr marL="285733" indent="-285733">
              <a:buFont typeface="Wingdings" panose="05000000000000000000" pitchFamily="2" charset="2"/>
              <a:buChar char="Ø"/>
            </a:pPr>
            <a:r>
              <a:rPr lang="en-US" sz="1800" dirty="0">
                <a:cs typeface="Arial" panose="020B0604020202020204" pitchFamily="34" charset="0"/>
              </a:rPr>
              <a:t>Privacy and data handling: Less compliance with GDPR rules, no consent for data storage and vulnerability of user </a:t>
            </a:r>
            <a:r>
              <a:rPr lang="en-US" altLang="en-US" sz="1800" dirty="0">
                <a:solidFill>
                  <a:schemeClr val="tx1"/>
                </a:solidFill>
                <a:cs typeface="Arial" panose="020B0604020202020204" pitchFamily="34" charset="0"/>
              </a:rPr>
              <a:t>(</a:t>
            </a:r>
            <a:r>
              <a:rPr lang="en-US" altLang="en-US" sz="1800" dirty="0" err="1">
                <a:solidFill>
                  <a:schemeClr val="tx1"/>
                </a:solidFill>
                <a:cs typeface="Arial" panose="020B0604020202020204" pitchFamily="34" charset="0"/>
              </a:rPr>
              <a:t>Schoentgen</a:t>
            </a:r>
            <a:r>
              <a:rPr lang="en-US" altLang="en-US" sz="1800" dirty="0">
                <a:solidFill>
                  <a:schemeClr val="tx1"/>
                </a:solidFill>
                <a:cs typeface="Arial" panose="020B0604020202020204" pitchFamily="34" charset="0"/>
              </a:rPr>
              <a:t> and Wilkinson, 2021)</a:t>
            </a:r>
            <a:r>
              <a:rPr lang="en-US" altLang="en-US" sz="1800" dirty="0">
                <a:solidFill>
                  <a:schemeClr val="tx1"/>
                </a:solidFill>
              </a:rPr>
              <a:t>.</a:t>
            </a:r>
            <a:endParaRPr lang="en-US" sz="1800" dirty="0">
              <a:cs typeface="Arial" panose="020B0604020202020204" pitchFamily="34" charset="0"/>
            </a:endParaRPr>
          </a:p>
          <a:p>
            <a:pPr marL="285733" indent="-285733">
              <a:buFont typeface="Wingdings" panose="05000000000000000000" pitchFamily="2" charset="2"/>
              <a:buChar char="Ø"/>
            </a:pPr>
            <a:r>
              <a:rPr lang="en-US" sz="1800" dirty="0">
                <a:cs typeface="Arial" panose="020B0604020202020204" pitchFamily="34" charset="0"/>
              </a:rPr>
              <a:t>Clinical Integration: Professional oversight is limited for these apps. These app are not integrating with healthcare systems like NHS (</a:t>
            </a:r>
            <a:r>
              <a:rPr lang="en-US" altLang="en-US" sz="1800" dirty="0">
                <a:solidFill>
                  <a:schemeClr val="tx1"/>
                </a:solidFill>
                <a:cs typeface="Arial" panose="020B0604020202020204" pitchFamily="34" charset="0"/>
              </a:rPr>
              <a:t>NHS England, 2023).</a:t>
            </a:r>
            <a:endParaRPr lang="en-US" sz="1800" dirty="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03EAC62B-6440-05AF-D681-73D5DC6C81C1}"/>
              </a:ext>
            </a:extLst>
          </p:cNvPr>
          <p:cNvSpPr>
            <a:spLocks noChangeArrowheads="1"/>
          </p:cNvSpPr>
          <p:nvPr/>
        </p:nvSpPr>
        <p:spPr bwMode="auto">
          <a:xfrm>
            <a:off x="5307806" y="67734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59205751-F92B-5CD4-81CE-47EACEACD6FE}"/>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836617EC-50C0-3826-A75D-C0E21E4D6808}"/>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D472E21F-B4EE-D291-D95F-8E289D93A70D}"/>
              </a:ext>
            </a:extLst>
          </p:cNvPr>
          <p:cNvSpPr txBox="1"/>
          <p:nvPr/>
        </p:nvSpPr>
        <p:spPr>
          <a:xfrm>
            <a:off x="1574006" y="1547812"/>
            <a:ext cx="27127200" cy="1942070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chemeClr val="tx1"/>
                </a:solidFill>
                <a:effectLst/>
                <a:cs typeface="Calibri" panose="020F050202020403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Alvarez, L. (2025) </a:t>
            </a:r>
            <a:r>
              <a:rPr kumimoji="0" lang="en-US" altLang="en-US" sz="2400" b="0" i="1" u="none" strike="noStrike" cap="none" normalizeH="0" baseline="0" dirty="0">
                <a:ln>
                  <a:noFill/>
                </a:ln>
                <a:solidFill>
                  <a:schemeClr val="tx1"/>
                </a:solidFill>
                <a:effectLst/>
                <a:cs typeface="Calibri" panose="020F0502020204030204" pitchFamily="34" charset="0"/>
              </a:rPr>
              <a:t>Digital Reminders and Time Management in Autism</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My Patient Advice</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
              </a:rPr>
              <a:t>https://mypatientadvice.co.uk/knowledge-base/how-do-digital-apps-or-reminders-benefit-time-management-in-autism/</a:t>
            </a:r>
            <a:r>
              <a:rPr kumimoji="0" lang="en-US" altLang="en-US" sz="2400" b="0" i="0" u="none" strike="noStrike" cap="none" normalizeH="0" baseline="0" dirty="0">
                <a:ln>
                  <a:noFill/>
                </a:ln>
                <a:solidFill>
                  <a:schemeClr val="tx1"/>
                </a:solidFill>
                <a:effectLst/>
                <a:cs typeface="Calibri" panose="020F0502020204030204" pitchFamily="34" charset="0"/>
              </a:rPr>
              <a:t>  (Accessed: 1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Behavioral Innovations (2023) </a:t>
            </a:r>
            <a:r>
              <a:rPr kumimoji="0" lang="en-US" altLang="en-US" sz="2400" b="0" i="1" u="none" strike="noStrike" cap="none" normalizeH="0" baseline="0" dirty="0">
                <a:ln>
                  <a:noFill/>
                </a:ln>
                <a:solidFill>
                  <a:schemeClr val="tx1"/>
                </a:solidFill>
                <a:effectLst/>
                <a:cs typeface="Calibri" panose="020F0502020204030204" pitchFamily="34" charset="0"/>
              </a:rPr>
              <a:t>Autism and Technology | Behavioral Innovations</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Behavioral Innovations - ABA Therapy for Kids with Autism</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3"/>
              </a:rPr>
              <a:t>https://behavioral-innovations.com/blog/autism-and-technology/</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cs typeface="Calibri" panose="020F0502020204030204" pitchFamily="34" charset="0"/>
              </a:rPr>
              <a:t>Behavioural</a:t>
            </a:r>
            <a:r>
              <a:rPr kumimoji="0" lang="en-US" altLang="en-US" sz="2400" b="0" i="0" u="none" strike="noStrike" cap="none" normalizeH="0" baseline="0" dirty="0">
                <a:ln>
                  <a:noFill/>
                </a:ln>
                <a:solidFill>
                  <a:schemeClr val="tx1"/>
                </a:solidFill>
                <a:effectLst/>
                <a:cs typeface="Calibri" panose="020F0502020204030204" pitchFamily="34" charset="0"/>
              </a:rPr>
              <a:t> Health (2025) </a:t>
            </a:r>
            <a:r>
              <a:rPr kumimoji="0" lang="en-US" altLang="en-US" sz="2400" b="0" i="1" u="none" strike="noStrike" cap="none" normalizeH="0" baseline="0" dirty="0">
                <a:ln>
                  <a:noFill/>
                </a:ln>
                <a:solidFill>
                  <a:schemeClr val="tx1"/>
                </a:solidFill>
                <a:effectLst/>
                <a:cs typeface="Calibri" panose="020F0502020204030204" pitchFamily="34" charset="0"/>
              </a:rPr>
              <a:t>The Link Between Anxiety and Executive Dysfunction</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San Diego</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4"/>
              </a:rPr>
              <a:t>https://brainworksbehavioralhealth.com/2025/09/29/the-link-between-anxiety-and-executive-dysfunction/</a:t>
            </a:r>
            <a:r>
              <a:rPr kumimoji="0" lang="en-US" altLang="en-US" sz="2400" b="0" i="0" u="none" strike="noStrike" cap="none" normalizeH="0" baseline="0" dirty="0">
                <a:ln>
                  <a:noFill/>
                </a:ln>
                <a:solidFill>
                  <a:schemeClr val="tx1"/>
                </a:solidFill>
                <a:effectLst/>
                <a:cs typeface="Calibri" panose="020F0502020204030204" pitchFamily="34" charset="0"/>
              </a:rPr>
              <a:t>  (Accessed: 1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Bertalan (2019) </a:t>
            </a:r>
            <a:r>
              <a:rPr kumimoji="0" lang="en-US" altLang="en-US" sz="2400" b="0" i="1" u="none" strike="noStrike" cap="none" normalizeH="0" baseline="0" dirty="0">
                <a:ln>
                  <a:noFill/>
                </a:ln>
                <a:solidFill>
                  <a:schemeClr val="tx1"/>
                </a:solidFill>
                <a:effectLst/>
                <a:cs typeface="Calibri" panose="020F0502020204030204" pitchFamily="34" charset="0"/>
              </a:rPr>
              <a:t>People living with autism are sensitive to the social world and the environment in general. They could experience great difficulties in social situations, have anxieties, fears, phobias, or sensory sensitivities.</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Linkedin.com</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5"/>
              </a:rPr>
              <a:t>https://www.linkedin.com/pulse/digital-health-technologies-bring-change-world-autism-mesk%C3%B3-md-phd/</a:t>
            </a:r>
            <a:r>
              <a:rPr kumimoji="0" lang="en-US" altLang="en-US" sz="2400" b="0" i="0" u="none" strike="noStrike" cap="none" normalizeH="0" baseline="0" dirty="0">
                <a:ln>
                  <a:noFill/>
                </a:ln>
                <a:solidFill>
                  <a:schemeClr val="tx1"/>
                </a:solidFill>
                <a:effectLst/>
                <a:cs typeface="Calibri" panose="020F0502020204030204" pitchFamily="34" charset="0"/>
              </a:rPr>
              <a:t>  (Accessed: 1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Bolanos, V. (2014) </a:t>
            </a:r>
            <a:r>
              <a:rPr kumimoji="0" lang="en-US" altLang="en-US" sz="2400" b="0" i="1" u="none" strike="noStrike" cap="none" normalizeH="0" baseline="0" dirty="0">
                <a:ln>
                  <a:noFill/>
                </a:ln>
                <a:solidFill>
                  <a:schemeClr val="tx1"/>
                </a:solidFill>
                <a:effectLst/>
                <a:cs typeface="Calibri" panose="020F0502020204030204" pitchFamily="34" charset="0"/>
              </a:rPr>
              <a:t>Theory Lit Analysis: the Importance of the Transtheoretical Model</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Through the Eyes of Global Public Health</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6"/>
              </a:rPr>
              <a:t>https://valenbv26.wordpress.com/2014/11/30/theory-lit-analysis-the-importance-of-the-transtheoretical-model/</a:t>
            </a:r>
            <a:r>
              <a:rPr kumimoji="0" lang="en-US" altLang="en-US" sz="24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Cha, D.-R. (2023) ‘Digital healthcare: the new frontier of holistic and efficient care’, </a:t>
            </a:r>
            <a:r>
              <a:rPr kumimoji="0" lang="en-US" altLang="en-US" sz="2400" b="0" i="1" u="none" strike="noStrike" cap="none" normalizeH="0" baseline="0" dirty="0">
                <a:ln>
                  <a:noFill/>
                </a:ln>
                <a:solidFill>
                  <a:schemeClr val="tx1"/>
                </a:solidFill>
                <a:effectLst/>
                <a:cs typeface="Calibri" panose="020F0502020204030204" pitchFamily="34" charset="0"/>
              </a:rPr>
              <a:t>Clinical and experimental emergency medicine</a:t>
            </a:r>
            <a:r>
              <a:rPr kumimoji="0" lang="en-US" altLang="en-US" sz="2400" b="0" i="0" u="none" strike="noStrike" cap="none" normalizeH="0" baseline="0" dirty="0">
                <a:ln>
                  <a:noFill/>
                </a:ln>
                <a:solidFill>
                  <a:schemeClr val="tx1"/>
                </a:solidFill>
                <a:effectLst/>
                <a:cs typeface="Calibri" panose="020F0502020204030204" pitchFamily="34" charset="0"/>
              </a:rPr>
              <a:t>, 10(2), pp. 235–237.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7"/>
              </a:rPr>
              <a:t>https://doi.org/10.15441/ceem.23.054</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Craig, F. </a:t>
            </a:r>
            <a:r>
              <a:rPr kumimoji="0" lang="en-US" altLang="en-US" sz="2400" b="0" i="1" u="none" strike="noStrike" cap="none" normalizeH="0" baseline="0" dirty="0">
                <a:ln>
                  <a:noFill/>
                </a:ln>
                <a:solidFill>
                  <a:schemeClr val="tx1"/>
                </a:solidFill>
                <a:effectLst/>
                <a:cs typeface="Calibri" panose="020F0502020204030204" pitchFamily="34" charset="0"/>
              </a:rPr>
              <a:t>et al.</a:t>
            </a:r>
            <a:r>
              <a:rPr kumimoji="0" lang="en-US" altLang="en-US" sz="2400" b="0" i="0" u="none" strike="noStrike" cap="none" normalizeH="0" baseline="0" dirty="0">
                <a:ln>
                  <a:noFill/>
                </a:ln>
                <a:solidFill>
                  <a:schemeClr val="tx1"/>
                </a:solidFill>
                <a:effectLst/>
                <a:cs typeface="Calibri" panose="020F0502020204030204" pitchFamily="34" charset="0"/>
              </a:rPr>
              <a:t> (2016) ‘A review of executive function deficits in autism spectrum disorder and attention-deficit/hyperactivity disorder’, </a:t>
            </a:r>
            <a:r>
              <a:rPr kumimoji="0" lang="en-US" altLang="en-US" sz="2400" b="0" i="1" u="none" strike="noStrike" cap="none" normalizeH="0" baseline="0" dirty="0">
                <a:ln>
                  <a:noFill/>
                </a:ln>
                <a:solidFill>
                  <a:schemeClr val="tx1"/>
                </a:solidFill>
                <a:effectLst/>
                <a:cs typeface="Calibri" panose="020F0502020204030204" pitchFamily="34" charset="0"/>
              </a:rPr>
              <a:t>Neuropsychiatric Disease and Treatment</a:t>
            </a:r>
            <a:r>
              <a:rPr kumimoji="0" lang="en-US" altLang="en-US" sz="2400" b="0" i="0" u="none" strike="noStrike" cap="none" normalizeH="0" baseline="0" dirty="0">
                <a:ln>
                  <a:noFill/>
                </a:ln>
                <a:solidFill>
                  <a:schemeClr val="tx1"/>
                </a:solidFill>
                <a:effectLst/>
                <a:cs typeface="Calibri" panose="020F0502020204030204" pitchFamily="34" charset="0"/>
              </a:rPr>
              <a:t>, 12(12), p. 1191.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8"/>
              </a:rPr>
              <a:t>https://doi.org/10.2147/ndt.s104620</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cs typeface="Calibri" panose="020F0502020204030204" pitchFamily="34" charset="0"/>
              </a:rPr>
              <a:t>Dugani</a:t>
            </a:r>
            <a:r>
              <a:rPr kumimoji="0" lang="en-US" altLang="en-US" sz="2400" b="0" i="0" u="none" strike="noStrike" cap="none" normalizeH="0" baseline="0" dirty="0">
                <a:ln>
                  <a:noFill/>
                </a:ln>
                <a:solidFill>
                  <a:schemeClr val="tx1"/>
                </a:solidFill>
                <a:effectLst/>
                <a:cs typeface="Calibri" panose="020F0502020204030204" pitchFamily="34" charset="0"/>
              </a:rPr>
              <a:t>, S., Bhutta, Z.A. and Kissoon, N. (2017) ‘Empowering People for Sustainable development: the Ottawa Charter and beyond’, </a:t>
            </a:r>
            <a:r>
              <a:rPr kumimoji="0" lang="en-US" altLang="en-US" sz="2400" b="0" i="1" u="none" strike="noStrike" cap="none" normalizeH="0" baseline="0" dirty="0">
                <a:ln>
                  <a:noFill/>
                </a:ln>
                <a:solidFill>
                  <a:schemeClr val="tx1"/>
                </a:solidFill>
                <a:effectLst/>
                <a:cs typeface="Calibri" panose="020F0502020204030204" pitchFamily="34" charset="0"/>
              </a:rPr>
              <a:t>Journal of Global Health</a:t>
            </a:r>
            <a:r>
              <a:rPr kumimoji="0" lang="en-US" altLang="en-US" sz="2400" b="0" i="0" u="none" strike="noStrike" cap="none" normalizeH="0" baseline="0" dirty="0">
                <a:ln>
                  <a:noFill/>
                </a:ln>
                <a:solidFill>
                  <a:schemeClr val="tx1"/>
                </a:solidFill>
                <a:effectLst/>
                <a:cs typeface="Calibri" panose="020F0502020204030204" pitchFamily="34" charset="0"/>
              </a:rPr>
              <a:t>, 7(1).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9"/>
              </a:rPr>
              <a:t>https://doi.org/10.7189/jogh.07.010308</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Ferron, M. and Massa, P. (2013) ‘Transtheoretical model for designing technologies supporting an active lifestyle’, </a:t>
            </a:r>
            <a:r>
              <a:rPr kumimoji="0" lang="en-US" altLang="en-US" sz="2400" b="0" i="1" u="none" strike="noStrike" cap="none" normalizeH="0" baseline="0" dirty="0">
                <a:ln>
                  <a:noFill/>
                </a:ln>
                <a:solidFill>
                  <a:schemeClr val="tx1"/>
                </a:solidFill>
                <a:effectLst/>
                <a:cs typeface="Calibri" panose="020F0502020204030204" pitchFamily="34" charset="0"/>
              </a:rPr>
              <a:t>Proceedings of the Biannual Conference of the Italian Chapter of SIGCHI on - </a:t>
            </a:r>
            <a:r>
              <a:rPr kumimoji="0" lang="en-US" altLang="en-US" sz="2400" b="0" i="1" u="none" strike="noStrike" cap="none" normalizeH="0" baseline="0" dirty="0" err="1">
                <a:ln>
                  <a:noFill/>
                </a:ln>
                <a:solidFill>
                  <a:schemeClr val="tx1"/>
                </a:solidFill>
                <a:effectLst/>
                <a:cs typeface="Calibri" panose="020F0502020204030204" pitchFamily="34" charset="0"/>
              </a:rPr>
              <a:t>CHItaly</a:t>
            </a:r>
            <a:r>
              <a:rPr kumimoji="0" lang="en-US" altLang="en-US" sz="2400" b="0" i="1" u="none" strike="noStrike" cap="none" normalizeH="0" baseline="0" dirty="0">
                <a:ln>
                  <a:noFill/>
                </a:ln>
                <a:solidFill>
                  <a:schemeClr val="tx1"/>
                </a:solidFill>
                <a:effectLst/>
                <a:cs typeface="Calibri" panose="020F0502020204030204" pitchFamily="34" charset="0"/>
              </a:rPr>
              <a:t> ’13</a:t>
            </a:r>
            <a:r>
              <a:rPr kumimoji="0" lang="en-US" altLang="en-US" sz="2400" b="0" i="0" u="none" strike="noStrike" cap="none" normalizeH="0" baseline="0" dirty="0">
                <a:ln>
                  <a:noFill/>
                </a:ln>
                <a:solidFill>
                  <a:schemeClr val="tx1"/>
                </a:solidFill>
                <a:effectLst/>
                <a:cs typeface="Calibri" panose="020F0502020204030204" pitchFamily="34" charset="0"/>
              </a:rPr>
              <a:t> [Preprint].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0"/>
              </a:rPr>
              <a:t>https://doi.org/10.1145/2499149.2499158</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Hamid, S. </a:t>
            </a:r>
            <a:r>
              <a:rPr kumimoji="0" lang="en-US" altLang="en-US" sz="2400" b="0" i="1" u="none" strike="noStrike" cap="none" normalizeH="0" baseline="0" dirty="0">
                <a:ln>
                  <a:noFill/>
                </a:ln>
                <a:solidFill>
                  <a:schemeClr val="tx1"/>
                </a:solidFill>
                <a:effectLst/>
                <a:cs typeface="Calibri" panose="020F0502020204030204" pitchFamily="34" charset="0"/>
              </a:rPr>
              <a:t>et al.</a:t>
            </a:r>
            <a:r>
              <a:rPr kumimoji="0" lang="en-US" altLang="en-US" sz="2400" b="0" i="0" u="none" strike="noStrike" cap="none" normalizeH="0" baseline="0" dirty="0">
                <a:ln>
                  <a:noFill/>
                </a:ln>
                <a:solidFill>
                  <a:schemeClr val="tx1"/>
                </a:solidFill>
                <a:effectLst/>
                <a:cs typeface="Calibri" panose="020F0502020204030204" pitchFamily="34" charset="0"/>
              </a:rPr>
              <a:t> (2026) ‘Effectiveness of Digital Health Technologies in the Management of Autism Spectrum Disorder in Children and Adolescents: A Systematic Review’, </a:t>
            </a:r>
            <a:r>
              <a:rPr kumimoji="0" lang="en-US" altLang="en-US" sz="2400" b="0" i="1" u="none" strike="noStrike" cap="none" normalizeH="0" baseline="0" dirty="0" err="1">
                <a:ln>
                  <a:noFill/>
                </a:ln>
                <a:solidFill>
                  <a:schemeClr val="tx1"/>
                </a:solidFill>
                <a:effectLst/>
                <a:cs typeface="Calibri" panose="020F0502020204030204" pitchFamily="34" charset="0"/>
              </a:rPr>
              <a:t>Cureus</a:t>
            </a:r>
            <a:r>
              <a:rPr kumimoji="0" lang="en-US" altLang="en-US" sz="2400" b="0" i="0" u="none" strike="noStrike" cap="none" normalizeH="0" baseline="0" dirty="0">
                <a:ln>
                  <a:noFill/>
                </a:ln>
                <a:solidFill>
                  <a:schemeClr val="tx1"/>
                </a:solidFill>
                <a:effectLst/>
                <a:cs typeface="Calibri" panose="020F0502020204030204" pitchFamily="34" charset="0"/>
              </a:rPr>
              <a:t> [Preprint].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1"/>
              </a:rPr>
              <a:t>https://doi.org/10.7759/cureus.102030</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Hammond, A.W. (2024) </a:t>
            </a:r>
            <a:r>
              <a:rPr kumimoji="0" lang="en-US" altLang="en-US" sz="2400" b="0" i="1" u="none" strike="noStrike" cap="none" normalizeH="0" baseline="0" dirty="0">
                <a:ln>
                  <a:noFill/>
                </a:ln>
                <a:solidFill>
                  <a:schemeClr val="tx1"/>
                </a:solidFill>
                <a:effectLst/>
                <a:cs typeface="Calibri" panose="020F0502020204030204" pitchFamily="34" charset="0"/>
              </a:rPr>
              <a:t>Systematic Review of Digital Activity Schedule Use in Individuals With Autism and Intellectual Disability</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BYU </a:t>
            </a:r>
            <a:r>
              <a:rPr kumimoji="0" lang="en-US" altLang="en-US" sz="2400" b="0" i="1" u="none" strike="noStrike" cap="none" normalizeH="0" baseline="0" dirty="0" err="1">
                <a:ln>
                  <a:noFill/>
                </a:ln>
                <a:solidFill>
                  <a:schemeClr val="tx1"/>
                </a:solidFill>
                <a:effectLst/>
                <a:cs typeface="Calibri" panose="020F0502020204030204" pitchFamily="34" charset="0"/>
              </a:rPr>
              <a:t>ScholarsArchive</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2"/>
              </a:rPr>
              <a:t>https://scholarsarchive.byu.edu/etd/10553/?utm_source=scholarsarchive.byu.edu%2Fetd%2F10553&amp;utm_medium=PDF&amp;utm_campaign=PDFCoverPages</a:t>
            </a:r>
            <a:r>
              <a:rPr kumimoji="0" lang="en-US" altLang="en-US" sz="24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Hartin, P.J. </a:t>
            </a:r>
            <a:r>
              <a:rPr kumimoji="0" lang="en-US" altLang="en-US" sz="2400" b="0" i="1" u="none" strike="noStrike" cap="none" normalizeH="0" baseline="0" dirty="0">
                <a:ln>
                  <a:noFill/>
                </a:ln>
                <a:solidFill>
                  <a:schemeClr val="tx1"/>
                </a:solidFill>
                <a:effectLst/>
                <a:cs typeface="Calibri" panose="020F0502020204030204" pitchFamily="34" charset="0"/>
              </a:rPr>
              <a:t>et al.</a:t>
            </a:r>
            <a:r>
              <a:rPr kumimoji="0" lang="en-US" altLang="en-US" sz="2400" b="0" i="0" u="none" strike="noStrike" cap="none" normalizeH="0" baseline="0" dirty="0">
                <a:ln>
                  <a:noFill/>
                </a:ln>
                <a:solidFill>
                  <a:schemeClr val="tx1"/>
                </a:solidFill>
                <a:effectLst/>
                <a:cs typeface="Calibri" panose="020F0502020204030204" pitchFamily="34" charset="0"/>
              </a:rPr>
              <a:t> (2016) ‘The Empowering Role of Mobile Apps in Behavior Change Interventions: The Gray Matters Randomized Controlled Trial’, </a:t>
            </a:r>
            <a:r>
              <a:rPr kumimoji="0" lang="en-US" altLang="en-US" sz="2400" b="0" i="1" u="none" strike="noStrike" cap="none" normalizeH="0" baseline="0" dirty="0">
                <a:ln>
                  <a:noFill/>
                </a:ln>
                <a:solidFill>
                  <a:schemeClr val="tx1"/>
                </a:solidFill>
                <a:effectLst/>
                <a:cs typeface="Calibri" panose="020F0502020204030204" pitchFamily="34" charset="0"/>
              </a:rPr>
              <a:t>JMIR mHealth and </a:t>
            </a:r>
            <a:r>
              <a:rPr kumimoji="0" lang="en-US" altLang="en-US" sz="2400" b="0" i="1" u="none" strike="noStrike" cap="none" normalizeH="0" baseline="0" dirty="0" err="1">
                <a:ln>
                  <a:noFill/>
                </a:ln>
                <a:solidFill>
                  <a:schemeClr val="tx1"/>
                </a:solidFill>
                <a:effectLst/>
                <a:cs typeface="Calibri" panose="020F0502020204030204" pitchFamily="34" charset="0"/>
              </a:rPr>
              <a:t>uHealth</a:t>
            </a:r>
            <a:r>
              <a:rPr kumimoji="0" lang="en-US" altLang="en-US" sz="2400" b="0" i="0" u="none" strike="noStrike" cap="none" normalizeH="0" baseline="0" dirty="0">
                <a:ln>
                  <a:noFill/>
                </a:ln>
                <a:solidFill>
                  <a:schemeClr val="tx1"/>
                </a:solidFill>
                <a:effectLst/>
                <a:cs typeface="Calibri" panose="020F0502020204030204" pitchFamily="34" charset="0"/>
              </a:rPr>
              <a:t>, 4(3), p. e93.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3"/>
              </a:rPr>
              <a:t>https://doi.org/10.2196/mhealth.4878</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Ioanna </a:t>
            </a:r>
            <a:r>
              <a:rPr kumimoji="0" lang="en-US" altLang="en-US" sz="2400" b="0" i="0" u="none" strike="noStrike" cap="none" normalizeH="0" baseline="0" dirty="0" err="1">
                <a:ln>
                  <a:noFill/>
                </a:ln>
                <a:solidFill>
                  <a:schemeClr val="tx1"/>
                </a:solidFill>
                <a:effectLst/>
                <a:cs typeface="Calibri" panose="020F0502020204030204" pitchFamily="34" charset="0"/>
              </a:rPr>
              <a:t>Moraiti</a:t>
            </a:r>
            <a:r>
              <a:rPr kumimoji="0" lang="en-US" altLang="en-US" sz="2400" b="0" i="0" u="none" strike="noStrike" cap="none" normalizeH="0" baseline="0" dirty="0">
                <a:ln>
                  <a:noFill/>
                </a:ln>
                <a:solidFill>
                  <a:schemeClr val="tx1"/>
                </a:solidFill>
                <a:effectLst/>
                <a:cs typeface="Calibri" panose="020F0502020204030204" pitchFamily="34" charset="0"/>
              </a:rPr>
              <a:t>, Anestis </a:t>
            </a:r>
            <a:r>
              <a:rPr kumimoji="0" lang="en-US" altLang="en-US" sz="2400" b="0" i="0" u="none" strike="noStrike" cap="none" normalizeH="0" baseline="0" dirty="0" err="1">
                <a:ln>
                  <a:noFill/>
                </a:ln>
                <a:solidFill>
                  <a:schemeClr val="tx1"/>
                </a:solidFill>
                <a:effectLst/>
                <a:cs typeface="Calibri" panose="020F0502020204030204" pitchFamily="34" charset="0"/>
              </a:rPr>
              <a:t>Fotoglou</a:t>
            </a:r>
            <a:r>
              <a:rPr kumimoji="0" lang="en-US" altLang="en-US" sz="2400" b="0" i="0" u="none" strike="noStrike" cap="none" normalizeH="0" baseline="0" dirty="0">
                <a:ln>
                  <a:noFill/>
                </a:ln>
                <a:solidFill>
                  <a:schemeClr val="tx1"/>
                </a:solidFill>
                <a:effectLst/>
                <a:cs typeface="Calibri" panose="020F0502020204030204" pitchFamily="34" charset="0"/>
              </a:rPr>
              <a:t> and Athanasios </a:t>
            </a:r>
            <a:r>
              <a:rPr kumimoji="0" lang="en-US" altLang="en-US" sz="2400" b="0" i="0" u="none" strike="noStrike" cap="none" normalizeH="0" baseline="0" dirty="0" err="1">
                <a:ln>
                  <a:noFill/>
                </a:ln>
                <a:solidFill>
                  <a:schemeClr val="tx1"/>
                </a:solidFill>
                <a:effectLst/>
                <a:cs typeface="Calibri" panose="020F0502020204030204" pitchFamily="34" charset="0"/>
              </a:rPr>
              <a:t>Drigas</a:t>
            </a:r>
            <a:r>
              <a:rPr kumimoji="0" lang="en-US" altLang="en-US" sz="2400" b="0" i="0" u="none" strike="noStrike" cap="none" normalizeH="0" baseline="0" dirty="0">
                <a:ln>
                  <a:noFill/>
                </a:ln>
                <a:solidFill>
                  <a:schemeClr val="tx1"/>
                </a:solidFill>
                <a:effectLst/>
                <a:cs typeface="Calibri" panose="020F0502020204030204" pitchFamily="34" charset="0"/>
              </a:rPr>
              <a:t> (2023) ‘Digital and Mobile Applications for Autism Inclusion’, </a:t>
            </a:r>
            <a:r>
              <a:rPr kumimoji="0" lang="en-US" altLang="en-US" sz="2400" b="0" i="1" u="none" strike="noStrike" cap="none" normalizeH="0" baseline="0" dirty="0">
                <a:ln>
                  <a:noFill/>
                </a:ln>
                <a:solidFill>
                  <a:schemeClr val="tx1"/>
                </a:solidFill>
                <a:effectLst/>
                <a:cs typeface="Calibri" panose="020F0502020204030204" pitchFamily="34" charset="0"/>
              </a:rPr>
              <a:t>International journal of online and biomedical engineering</a:t>
            </a:r>
            <a:r>
              <a:rPr kumimoji="0" lang="en-US" altLang="en-US" sz="2400" b="0" i="0" u="none" strike="noStrike" cap="none" normalizeH="0" baseline="0" dirty="0">
                <a:ln>
                  <a:noFill/>
                </a:ln>
                <a:solidFill>
                  <a:schemeClr val="tx1"/>
                </a:solidFill>
                <a:effectLst/>
                <a:cs typeface="Calibri" panose="020F0502020204030204" pitchFamily="34" charset="0"/>
              </a:rPr>
              <a:t>, 19(11).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4"/>
              </a:rPr>
              <a:t>https://doi.org/10.3991/ijoe.v19i11.37895</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Live Well (2023) </a:t>
            </a:r>
            <a:r>
              <a:rPr kumimoji="0" lang="en-US" altLang="en-US" sz="2400" b="0" i="1" u="none" strike="noStrike" cap="none" normalizeH="0" baseline="0" dirty="0">
                <a:ln>
                  <a:noFill/>
                </a:ln>
                <a:solidFill>
                  <a:schemeClr val="tx1"/>
                </a:solidFill>
                <a:effectLst/>
                <a:cs typeface="Calibri" panose="020F0502020204030204" pitchFamily="34" charset="0"/>
              </a:rPr>
              <a:t>Ottawa Charter | LiveWell PEI is a brand of the Health Promotion Unit, Department of Health &amp; Wellness</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Livewellpei.ca</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5"/>
              </a:rPr>
              <a:t>https://www.livewellpei.ca/about/health-promotion/ottawa-charter</a:t>
            </a:r>
            <a:r>
              <a:rPr kumimoji="0" lang="en-US" altLang="en-US" sz="24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Mansour, I. (2014) </a:t>
            </a:r>
            <a:r>
              <a:rPr kumimoji="0" lang="en-US" altLang="en-US" sz="2400" b="0" i="1" u="none" strike="noStrike" cap="none" normalizeH="0" baseline="0" dirty="0">
                <a:ln>
                  <a:noFill/>
                </a:ln>
                <a:solidFill>
                  <a:schemeClr val="tx1"/>
                </a:solidFill>
                <a:effectLst/>
                <a:cs typeface="Calibri" panose="020F0502020204030204" pitchFamily="34" charset="0"/>
              </a:rPr>
              <a:t>Designing planning apps for autism - Design for autism - Medium</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Medium</a:t>
            </a:r>
            <a:r>
              <a:rPr kumimoji="0" lang="en-US" altLang="en-US" sz="2400" b="0" i="0" u="none" strike="noStrike" cap="none" normalizeH="0" baseline="0" dirty="0">
                <a:ln>
                  <a:noFill/>
                </a:ln>
                <a:solidFill>
                  <a:schemeClr val="tx1"/>
                </a:solidFill>
                <a:effectLst/>
                <a:cs typeface="Calibri" panose="020F0502020204030204" pitchFamily="34" charset="0"/>
              </a:rPr>
              <a:t>. Design for autism.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6"/>
              </a:rPr>
              <a:t>https://medium.com/design-for-autism/designing-planning-apps-for-autism-4f5b20c77768</a:t>
            </a:r>
            <a:r>
              <a:rPr kumimoji="0" lang="en-US" altLang="en-US" sz="24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Naidoo, J. and Wills, J. (2009) </a:t>
            </a:r>
            <a:r>
              <a:rPr kumimoji="0" lang="en-US" altLang="en-US" sz="2400" b="0" i="1" u="none" strike="noStrike" cap="none" normalizeH="0" baseline="0" dirty="0">
                <a:ln>
                  <a:noFill/>
                </a:ln>
                <a:solidFill>
                  <a:schemeClr val="tx1"/>
                </a:solidFill>
                <a:effectLst/>
                <a:cs typeface="Calibri" panose="020F0502020204030204" pitchFamily="34" charset="0"/>
              </a:rPr>
              <a:t>Foundations for Health Promotion</a:t>
            </a:r>
            <a:r>
              <a:rPr kumimoji="0" lang="en-US" altLang="en-US" sz="2400" b="0" i="0" u="none" strike="noStrike" cap="none" normalizeH="0" baseline="0" dirty="0">
                <a:ln>
                  <a:noFill/>
                </a:ln>
                <a:solidFill>
                  <a:schemeClr val="tx1"/>
                </a:solidFill>
                <a:effectLst/>
                <a:cs typeface="Calibri" panose="020F0502020204030204" pitchFamily="34" charset="0"/>
              </a:rPr>
              <a:t>. 3rd </a:t>
            </a:r>
            <a:r>
              <a:rPr kumimoji="0" lang="en-US" altLang="en-US" sz="2400" b="0" i="0" u="none" strike="noStrike" cap="none" normalizeH="0" baseline="0" dirty="0" err="1">
                <a:ln>
                  <a:noFill/>
                </a:ln>
                <a:solidFill>
                  <a:schemeClr val="tx1"/>
                </a:solidFill>
                <a:effectLst/>
                <a:cs typeface="Calibri" panose="020F0502020204030204" pitchFamily="34" charset="0"/>
              </a:rPr>
              <a:t>edn</a:t>
            </a:r>
            <a:r>
              <a:rPr kumimoji="0" lang="en-US" altLang="en-US" sz="2400" b="0" i="0" u="none" strike="noStrike" cap="none" normalizeH="0" baseline="0" dirty="0">
                <a:ln>
                  <a:noFill/>
                </a:ln>
                <a:solidFill>
                  <a:schemeClr val="tx1"/>
                </a:solidFill>
                <a:effectLst/>
                <a:cs typeface="Calibri" panose="020F0502020204030204" pitchFamily="34" charset="0"/>
              </a:rPr>
              <a:t>. Elsevier.</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National Autistic Society (2025) </a:t>
            </a:r>
            <a:r>
              <a:rPr kumimoji="0" lang="en-US" altLang="en-US" sz="2400" b="0" i="1" u="none" strike="noStrike" cap="none" normalizeH="0" baseline="0" dirty="0">
                <a:ln>
                  <a:noFill/>
                </a:ln>
                <a:solidFill>
                  <a:schemeClr val="tx1"/>
                </a:solidFill>
                <a:effectLst/>
                <a:cs typeface="Calibri" panose="020F0502020204030204" pitchFamily="34" charset="0"/>
              </a:rPr>
              <a:t>What Is Autism?</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National Autistic Society</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7"/>
              </a:rPr>
              <a:t>https://www.autism.org.uk/advice-and-guidance/what-is-autism</a:t>
            </a:r>
            <a:r>
              <a:rPr kumimoji="0" lang="en-US" altLang="en-US" sz="2400" b="0" i="0" u="none" strike="noStrike" cap="none" normalizeH="0" baseline="0" dirty="0">
                <a:ln>
                  <a:noFill/>
                </a:ln>
                <a:solidFill>
                  <a:schemeClr val="tx1"/>
                </a:solidFill>
                <a:effectLst/>
                <a:cs typeface="Calibri" panose="020F0502020204030204" pitchFamily="34" charset="0"/>
              </a:rPr>
              <a:t>  (Accessed: 1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NHS England (2023) </a:t>
            </a:r>
            <a:r>
              <a:rPr kumimoji="0" lang="en-US" altLang="en-US" sz="2400" b="0" i="1" u="none" strike="noStrike" cap="none" normalizeH="0" baseline="0" dirty="0">
                <a:ln>
                  <a:noFill/>
                </a:ln>
                <a:solidFill>
                  <a:schemeClr val="tx1"/>
                </a:solidFill>
                <a:effectLst/>
                <a:cs typeface="Calibri" panose="020F0502020204030204" pitchFamily="34" charset="0"/>
              </a:rPr>
              <a:t>Digital transformation</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England.nhs.uk</a:t>
            </a:r>
            <a:r>
              <a:rPr kumimoji="0" lang="en-US" altLang="en-US" sz="2400" b="0" i="0" u="none" strike="noStrike" cap="none" normalizeH="0" baseline="0" dirty="0">
                <a:ln>
                  <a:noFill/>
                </a:ln>
                <a:solidFill>
                  <a:schemeClr val="tx1"/>
                </a:solidFill>
                <a:effectLst/>
                <a:cs typeface="Calibri" panose="020F0502020204030204" pitchFamily="34" charset="0"/>
              </a:rPr>
              <a:t>. Available at: https://www.england.nhs.uk/digitaltechnology/  (Accessed: 2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NICE (2021) </a:t>
            </a:r>
            <a:r>
              <a:rPr kumimoji="0" lang="en-US" altLang="en-US" sz="2400" b="0" i="1" u="none" strike="noStrike" cap="none" normalizeH="0" baseline="0" dirty="0">
                <a:ln>
                  <a:noFill/>
                </a:ln>
                <a:solidFill>
                  <a:schemeClr val="tx1"/>
                </a:solidFill>
                <a:effectLst/>
                <a:cs typeface="Calibri" panose="020F0502020204030204" pitchFamily="34" charset="0"/>
              </a:rPr>
              <a:t>Autism spectrum disorder in adults: Autism spectrum disorder in adults: diagnosis and management diagnosis and management Clinical guideline</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8"/>
              </a:rPr>
              <a:t>https://www.nice.org.uk/guidance/cg142/resources/autism-spectrum-disorder-in-adults-diagnosis-and-management-pdf-3510956747590</a:t>
            </a:r>
            <a:r>
              <a:rPr kumimoji="0" lang="en-US" altLang="en-US" sz="2400" b="0" i="0" u="none" strike="noStrike" cap="none" normalizeH="0" baseline="0" dirty="0">
                <a:ln>
                  <a:noFill/>
                </a:ln>
                <a:solidFill>
                  <a:schemeClr val="tx1"/>
                </a:solidFill>
                <a:effectLst/>
                <a:cs typeface="Calibri" panose="020F0502020204030204" pitchFamily="34" charset="0"/>
              </a:rPr>
              <a:t> 9 (Accessed: 2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cs typeface="Calibri" panose="020F0502020204030204" pitchFamily="34" charset="0"/>
              </a:rPr>
              <a:t>O’neil</a:t>
            </a:r>
            <a:r>
              <a:rPr kumimoji="0" lang="en-US" altLang="en-US" sz="2400" b="0" i="0" u="none" strike="noStrike" cap="none" normalizeH="0" baseline="0" dirty="0">
                <a:ln>
                  <a:noFill/>
                </a:ln>
                <a:solidFill>
                  <a:schemeClr val="tx1"/>
                </a:solidFill>
                <a:effectLst/>
                <a:cs typeface="Calibri" panose="020F0502020204030204" pitchFamily="34" charset="0"/>
              </a:rPr>
              <a:t>, I. (2019) </a:t>
            </a:r>
            <a:r>
              <a:rPr kumimoji="0" lang="en-US" altLang="en-US" sz="2400" b="0" i="1" u="none" strike="noStrike" cap="none" normalizeH="0" baseline="0" dirty="0">
                <a:ln>
                  <a:noFill/>
                </a:ln>
                <a:solidFill>
                  <a:schemeClr val="tx1"/>
                </a:solidFill>
                <a:effectLst/>
                <a:cs typeface="Calibri" panose="020F0502020204030204" pitchFamily="34" charset="0"/>
              </a:rPr>
              <a:t>Digital Health Promotion : a critical introduction</a:t>
            </a:r>
            <a:r>
              <a:rPr kumimoji="0" lang="en-US" altLang="en-US" sz="2400" b="0" i="0" u="none" strike="noStrike" cap="none" normalizeH="0" baseline="0" dirty="0">
                <a:ln>
                  <a:noFill/>
                </a:ln>
                <a:solidFill>
                  <a:schemeClr val="tx1"/>
                </a:solidFill>
                <a:effectLst/>
                <a:cs typeface="Calibri" panose="020F0502020204030204" pitchFamily="34" charset="0"/>
              </a:rPr>
              <a:t>. Polity Press.</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Roberts, A.L. </a:t>
            </a:r>
            <a:r>
              <a:rPr kumimoji="0" lang="en-US" altLang="en-US" sz="2400" b="0" i="1" u="none" strike="noStrike" cap="none" normalizeH="0" baseline="0" dirty="0">
                <a:ln>
                  <a:noFill/>
                </a:ln>
                <a:solidFill>
                  <a:schemeClr val="tx1"/>
                </a:solidFill>
                <a:effectLst/>
                <a:cs typeface="Calibri" panose="020F0502020204030204" pitchFamily="34" charset="0"/>
              </a:rPr>
              <a:t>et al.</a:t>
            </a:r>
            <a:r>
              <a:rPr kumimoji="0" lang="en-US" altLang="en-US" sz="2400" b="0" i="0" u="none" strike="noStrike" cap="none" normalizeH="0" baseline="0" dirty="0">
                <a:ln>
                  <a:noFill/>
                </a:ln>
                <a:solidFill>
                  <a:schemeClr val="tx1"/>
                </a:solidFill>
                <a:effectLst/>
                <a:cs typeface="Calibri" panose="020F0502020204030204" pitchFamily="34" charset="0"/>
              </a:rPr>
              <a:t> (2017) ‘Digital health </a:t>
            </a:r>
            <a:r>
              <a:rPr kumimoji="0" lang="en-US" altLang="en-US" sz="2400" b="0" i="0" u="none" strike="noStrike" cap="none" normalizeH="0" baseline="0" dirty="0" err="1">
                <a:ln>
                  <a:noFill/>
                </a:ln>
                <a:solidFill>
                  <a:schemeClr val="tx1"/>
                </a:solidFill>
                <a:effectLst/>
                <a:cs typeface="Calibri" panose="020F0502020204030204" pitchFamily="34" charset="0"/>
              </a:rPr>
              <a:t>behaviour</a:t>
            </a:r>
            <a:r>
              <a:rPr kumimoji="0" lang="en-US" altLang="en-US" sz="2400" b="0" i="0" u="none" strike="noStrike" cap="none" normalizeH="0" baseline="0" dirty="0">
                <a:ln>
                  <a:noFill/>
                </a:ln>
                <a:solidFill>
                  <a:schemeClr val="tx1"/>
                </a:solidFill>
                <a:effectLst/>
                <a:cs typeface="Calibri" panose="020F0502020204030204" pitchFamily="34" charset="0"/>
              </a:rPr>
              <a:t> change interventions targeting physical activity and diet in cancer survivors: a systematic review and meta-analysis’, </a:t>
            </a:r>
            <a:r>
              <a:rPr kumimoji="0" lang="en-US" altLang="en-US" sz="2400" b="0" i="1" u="none" strike="noStrike" cap="none" normalizeH="0" baseline="0" dirty="0">
                <a:ln>
                  <a:noFill/>
                </a:ln>
                <a:solidFill>
                  <a:schemeClr val="tx1"/>
                </a:solidFill>
                <a:effectLst/>
                <a:cs typeface="Calibri" panose="020F0502020204030204" pitchFamily="34" charset="0"/>
              </a:rPr>
              <a:t>Journal of Cancer Survivorship</a:t>
            </a:r>
            <a:r>
              <a:rPr kumimoji="0" lang="en-US" altLang="en-US" sz="2400" b="0" i="0" u="none" strike="noStrike" cap="none" normalizeH="0" baseline="0" dirty="0">
                <a:ln>
                  <a:noFill/>
                </a:ln>
                <a:solidFill>
                  <a:schemeClr val="tx1"/>
                </a:solidFill>
                <a:effectLst/>
                <a:cs typeface="Calibri" panose="020F0502020204030204" pitchFamily="34" charset="0"/>
              </a:rPr>
              <a:t>, 11(6), pp. 704–719.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19"/>
              </a:rPr>
              <a:t>https://doi.org/10.1007/s11764-017-0632-1</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Rural Health Information Hub (2024) </a:t>
            </a:r>
            <a:r>
              <a:rPr kumimoji="0" lang="en-US" altLang="en-US" sz="2400" b="0" i="1" u="none" strike="noStrike" cap="none" normalizeH="0" baseline="0" dirty="0">
                <a:ln>
                  <a:noFill/>
                </a:ln>
                <a:solidFill>
                  <a:schemeClr val="tx1"/>
                </a:solidFill>
                <a:effectLst/>
                <a:cs typeface="Calibri" panose="020F0502020204030204" pitchFamily="34" charset="0"/>
              </a:rPr>
              <a:t>Stages of change model - rural health promotion and disease prevention toolkit</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Rural Health Information Hub</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0"/>
              </a:rPr>
              <a:t>https://www.ruralhealthinfo.org/toolkits/health-promotion/2/theories-and-models/stages-of-change</a:t>
            </a:r>
            <a:r>
              <a:rPr kumimoji="0" lang="en-US" altLang="en-US" sz="24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cs typeface="Calibri" panose="020F0502020204030204" pitchFamily="34" charset="0"/>
              </a:rPr>
              <a:t>Schoentgen</a:t>
            </a:r>
            <a:r>
              <a:rPr kumimoji="0" lang="en-US" altLang="en-US" sz="2400" b="0" i="0" u="none" strike="noStrike" cap="none" normalizeH="0" baseline="0" dirty="0">
                <a:ln>
                  <a:noFill/>
                </a:ln>
                <a:solidFill>
                  <a:schemeClr val="tx1"/>
                </a:solidFill>
                <a:effectLst/>
                <a:cs typeface="Calibri" panose="020F0502020204030204" pitchFamily="34" charset="0"/>
              </a:rPr>
              <a:t>, A. and Wilkinson, L. (2021) </a:t>
            </a:r>
            <a:r>
              <a:rPr kumimoji="0" lang="en-US" altLang="en-US" sz="2400" b="0" i="1" u="none" strike="noStrike" cap="none" normalizeH="0" baseline="0" dirty="0">
                <a:ln>
                  <a:noFill/>
                </a:ln>
                <a:solidFill>
                  <a:schemeClr val="tx1"/>
                </a:solidFill>
                <a:effectLst/>
                <a:cs typeface="Calibri" panose="020F0502020204030204" pitchFamily="34" charset="0"/>
              </a:rPr>
              <a:t>Ethical issues in digital technologies</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1"/>
              </a:rPr>
              <a:t>https://www.econstor.eu/bitstream/10419/238052/1/Schoentgen-Wilkinson.pdf</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Schwartz, D.M. (2014) ‘Breaking Through Barriers: Using Technology to Address Executive Function Weaknesses and Improve Student Achievement’, </a:t>
            </a:r>
            <a:r>
              <a:rPr kumimoji="0" lang="en-US" altLang="en-US" sz="2400" b="0" i="1" u="none" strike="noStrike" cap="none" normalizeH="0" baseline="0" dirty="0">
                <a:ln>
                  <a:noFill/>
                </a:ln>
                <a:solidFill>
                  <a:schemeClr val="tx1"/>
                </a:solidFill>
                <a:effectLst/>
                <a:cs typeface="Calibri" panose="020F0502020204030204" pitchFamily="34" charset="0"/>
              </a:rPr>
              <a:t>Applied Neuropsychology: Child</a:t>
            </a:r>
            <a:r>
              <a:rPr kumimoji="0" lang="en-US" altLang="en-US" sz="2400" b="0" i="0" u="none" strike="noStrike" cap="none" normalizeH="0" baseline="0" dirty="0">
                <a:ln>
                  <a:noFill/>
                </a:ln>
                <a:solidFill>
                  <a:schemeClr val="tx1"/>
                </a:solidFill>
                <a:effectLst/>
                <a:cs typeface="Calibri" panose="020F0502020204030204" pitchFamily="34" charset="0"/>
              </a:rPr>
              <a:t>, 3(3), pp. 173–181.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2"/>
              </a:rPr>
              <a:t>https://doi.org/10.1080/21622965.2013.875296</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cs typeface="Calibri" panose="020F0502020204030204" pitchFamily="34" charset="0"/>
              </a:rPr>
              <a:t>Solanto</a:t>
            </a:r>
            <a:r>
              <a:rPr kumimoji="0" lang="en-US" altLang="en-US" sz="2400" b="0" i="0" u="none" strike="noStrike" cap="none" normalizeH="0" baseline="0" dirty="0">
                <a:ln>
                  <a:noFill/>
                </a:ln>
                <a:solidFill>
                  <a:schemeClr val="tx1"/>
                </a:solidFill>
                <a:effectLst/>
                <a:cs typeface="Calibri" panose="020F0502020204030204" pitchFamily="34" charset="0"/>
              </a:rPr>
              <a:t>, M.V. (2025) ‘The efficacy of cognitive‐behavioral therapy for adults with ADHD’, </a:t>
            </a:r>
            <a:r>
              <a:rPr kumimoji="0" lang="en-US" altLang="en-US" sz="2400" b="0" i="1" u="none" strike="noStrike" cap="none" normalizeH="0" baseline="0" dirty="0">
                <a:ln>
                  <a:noFill/>
                </a:ln>
                <a:solidFill>
                  <a:schemeClr val="tx1"/>
                </a:solidFill>
                <a:effectLst/>
                <a:cs typeface="Calibri" panose="020F0502020204030204" pitchFamily="34" charset="0"/>
              </a:rPr>
              <a:t>World Psychiatry</a:t>
            </a:r>
            <a:r>
              <a:rPr kumimoji="0" lang="en-US" altLang="en-US" sz="2400" b="0" i="0" u="none" strike="noStrike" cap="none" normalizeH="0" baseline="0" dirty="0">
                <a:ln>
                  <a:noFill/>
                </a:ln>
                <a:solidFill>
                  <a:schemeClr val="tx1"/>
                </a:solidFill>
                <a:effectLst/>
                <a:cs typeface="Calibri" panose="020F0502020204030204" pitchFamily="34" charset="0"/>
              </a:rPr>
              <a:t>, 24(3), pp. 378–379.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3"/>
              </a:rPr>
              <a:t>https://doi.org/10.1002/wps.21349</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cs typeface="Calibri" panose="020F0502020204030204" pitchFamily="34" charset="0"/>
              </a:rPr>
              <a:t>Thruday</a:t>
            </a:r>
            <a:r>
              <a:rPr kumimoji="0" lang="en-US" altLang="en-US" sz="2400" b="0" i="0" u="none" strike="noStrike" cap="none" normalizeH="0" baseline="0" dirty="0">
                <a:ln>
                  <a:noFill/>
                </a:ln>
                <a:solidFill>
                  <a:schemeClr val="tx1"/>
                </a:solidFill>
                <a:effectLst/>
                <a:cs typeface="Calibri" panose="020F0502020204030204" pitchFamily="34" charset="0"/>
              </a:rPr>
              <a:t> (2022) </a:t>
            </a:r>
            <a:r>
              <a:rPr kumimoji="0" lang="en-US" altLang="en-US" sz="2400" b="0" i="1" u="none" strike="noStrike" cap="none" normalizeH="0" baseline="0" dirty="0">
                <a:ln>
                  <a:noFill/>
                </a:ln>
                <a:solidFill>
                  <a:schemeClr val="tx1"/>
                </a:solidFill>
                <a:effectLst/>
                <a:cs typeface="Calibri" panose="020F0502020204030204" pitchFamily="34" charset="0"/>
              </a:rPr>
              <a:t>Visual Planning App for Autism, ADHD, ADD, Neurodiversity</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thruday.com</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4"/>
              </a:rPr>
              <a:t>https://thruday.com/</a:t>
            </a:r>
            <a:r>
              <a:rPr kumimoji="0" lang="en-US" altLang="en-US" sz="2400" b="0" i="0" u="none" strike="noStrike" cap="none" normalizeH="0" baseline="0" dirty="0">
                <a:ln>
                  <a:noFill/>
                </a:ln>
                <a:solidFill>
                  <a:schemeClr val="tx1"/>
                </a:solidFill>
                <a:effectLst/>
                <a:cs typeface="Calibri" panose="020F0502020204030204" pitchFamily="34" charset="0"/>
              </a:rPr>
              <a:t>  (Accessed: 1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cs typeface="Calibri" panose="020F0502020204030204" pitchFamily="34" charset="0"/>
              </a:rPr>
              <a:t>tiimo</a:t>
            </a:r>
            <a:r>
              <a:rPr kumimoji="0" lang="en-US" altLang="en-US" sz="2400" b="0" i="0" u="none" strike="noStrike" cap="none" normalizeH="0" baseline="0" dirty="0">
                <a:ln>
                  <a:noFill/>
                </a:ln>
                <a:solidFill>
                  <a:schemeClr val="tx1"/>
                </a:solidFill>
                <a:effectLst/>
                <a:cs typeface="Calibri" panose="020F0502020204030204" pitchFamily="34" charset="0"/>
              </a:rPr>
              <a:t> (2025) </a:t>
            </a:r>
            <a:r>
              <a:rPr kumimoji="0" lang="en-US" altLang="en-US" sz="2400" b="0" i="1" u="none" strike="noStrike" cap="none" normalizeH="0" baseline="0" dirty="0">
                <a:ln>
                  <a:noFill/>
                </a:ln>
                <a:solidFill>
                  <a:schemeClr val="tx1"/>
                </a:solidFill>
                <a:effectLst/>
                <a:cs typeface="Calibri" panose="020F0502020204030204" pitchFamily="34" charset="0"/>
              </a:rPr>
              <a:t>Visual Daily Planner</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www.tiimoapp.com</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5"/>
              </a:rPr>
              <a:t>https://www.tiimoapp.com/</a:t>
            </a:r>
            <a:r>
              <a:rPr kumimoji="0" lang="en-US" altLang="en-US" sz="2400" b="0" i="0" u="none" strike="noStrike" cap="none" normalizeH="0" baseline="0" dirty="0">
                <a:ln>
                  <a:noFill/>
                </a:ln>
                <a:solidFill>
                  <a:schemeClr val="tx1"/>
                </a:solidFill>
                <a:effectLst/>
                <a:cs typeface="Calibri" panose="020F0502020204030204" pitchFamily="34" charset="0"/>
              </a:rPr>
              <a:t>  (Accessed: 1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WHO (1986) </a:t>
            </a:r>
            <a:r>
              <a:rPr kumimoji="0" lang="en-US" altLang="en-US" sz="2400" b="0" i="1" u="none" strike="noStrike" cap="none" normalizeH="0" baseline="0" dirty="0">
                <a:ln>
                  <a:noFill/>
                </a:ln>
                <a:solidFill>
                  <a:schemeClr val="tx1"/>
                </a:solidFill>
                <a:effectLst/>
                <a:cs typeface="Calibri" panose="020F0502020204030204" pitchFamily="34" charset="0"/>
              </a:rPr>
              <a:t>Health Promotion</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6"/>
              </a:rPr>
              <a:t>https://www.naspa.org/images/uploads/kcs/WHPL_Canon_HP_Ottawa_Charter_5.pdf</a:t>
            </a:r>
            <a:r>
              <a:rPr kumimoji="0" lang="en-US" altLang="en-US" sz="2400" b="0" i="0" u="none" strike="noStrike" cap="none" normalizeH="0" baseline="0" dirty="0">
                <a:ln>
                  <a:noFill/>
                </a:ln>
                <a:solidFill>
                  <a:schemeClr val="tx1"/>
                </a:solidFill>
                <a:effectLst/>
                <a:cs typeface="Calibri" panose="020F0502020204030204" pitchFamily="34" charset="0"/>
              </a:rPr>
              <a: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WHO (2023) </a:t>
            </a:r>
            <a:r>
              <a:rPr kumimoji="0" lang="en-US" altLang="en-US" sz="2400" b="0" i="1" u="none" strike="noStrike" cap="none" normalizeH="0" baseline="0" dirty="0">
                <a:ln>
                  <a:noFill/>
                </a:ln>
                <a:solidFill>
                  <a:schemeClr val="tx1"/>
                </a:solidFill>
                <a:effectLst/>
                <a:cs typeface="Calibri" panose="020F0502020204030204" pitchFamily="34" charset="0"/>
              </a:rPr>
              <a:t>Autism Spectrum Disorders</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World Health Organization</a:t>
            </a:r>
            <a:r>
              <a:rPr kumimoji="0" lang="en-US" altLang="en-US" sz="2400" b="0" i="0" u="none" strike="noStrike" cap="none" normalizeH="0" baseline="0" dirty="0">
                <a:ln>
                  <a:noFill/>
                </a:ln>
                <a:solidFill>
                  <a:schemeClr val="tx1"/>
                </a:solidFill>
                <a:effectLst/>
                <a:cs typeface="Calibri" panose="020F0502020204030204" pitchFamily="34" charset="0"/>
              </a:rPr>
              <a:t>. World Health Organization.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7"/>
              </a:rPr>
              <a:t>https://www.who.int/news-room/fact-sheets/detail/autism-spectrum-disorders</a:t>
            </a:r>
            <a:r>
              <a:rPr kumimoji="0" lang="en-US" altLang="en-US" sz="2400" b="0" i="0" u="none" strike="noStrike" cap="none" normalizeH="0" baseline="0" dirty="0">
                <a:ln>
                  <a:noFill/>
                </a:ln>
                <a:solidFill>
                  <a:schemeClr val="tx1"/>
                </a:solidFill>
                <a:effectLst/>
                <a:cs typeface="Calibri" panose="020F0502020204030204" pitchFamily="34" charset="0"/>
              </a:rPr>
              <a:t>  (Accessed: 1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World Health </a:t>
            </a:r>
            <a:r>
              <a:rPr kumimoji="0" lang="en-US" altLang="en-US" sz="2400" b="0" i="0" u="none" strike="noStrike" cap="none" normalizeH="0" baseline="0" dirty="0" err="1">
                <a:ln>
                  <a:noFill/>
                </a:ln>
                <a:solidFill>
                  <a:schemeClr val="tx1"/>
                </a:solidFill>
                <a:effectLst/>
                <a:cs typeface="Calibri" panose="020F0502020204030204" pitchFamily="34" charset="0"/>
              </a:rPr>
              <a:t>Organisation</a:t>
            </a:r>
            <a:r>
              <a:rPr kumimoji="0" lang="en-US" altLang="en-US" sz="2400" b="0" i="0" u="none" strike="noStrike" cap="none" normalizeH="0" baseline="0" dirty="0">
                <a:ln>
                  <a:noFill/>
                </a:ln>
                <a:solidFill>
                  <a:schemeClr val="tx1"/>
                </a:solidFill>
                <a:effectLst/>
                <a:cs typeface="Calibri" panose="020F0502020204030204" pitchFamily="34" charset="0"/>
              </a:rPr>
              <a:t> (2009) </a:t>
            </a:r>
            <a:r>
              <a:rPr kumimoji="0" lang="en-US" altLang="en-US" sz="2400" b="0" i="1" u="none" strike="noStrike" cap="none" normalizeH="0" baseline="0" dirty="0">
                <a:ln>
                  <a:noFill/>
                </a:ln>
                <a:solidFill>
                  <a:schemeClr val="tx1"/>
                </a:solidFill>
                <a:effectLst/>
                <a:cs typeface="Calibri" panose="020F0502020204030204" pitchFamily="34" charset="0"/>
              </a:rPr>
              <a:t>The 1st International Conference on Health promotion, Ottawa, 1986</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World Health Organization</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8"/>
              </a:rPr>
              <a:t>https://www.who.int/teams/health-promotion/enhanced-wellbeing/first-global-conference</a:t>
            </a:r>
            <a:r>
              <a:rPr kumimoji="0" lang="en-US" altLang="en-US" sz="2400" b="0" i="0" u="none" strike="noStrike" cap="none" normalizeH="0" baseline="0" dirty="0">
                <a:ln>
                  <a:noFill/>
                </a:ln>
                <a:solidFill>
                  <a:schemeClr val="tx1"/>
                </a:solidFill>
                <a:effectLst/>
                <a:cs typeface="Calibri" panose="020F0502020204030204" pitchFamily="34" charset="0"/>
              </a:rPr>
              <a:t>  (Accessed: 2 July 2026).</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cs typeface="Calibri" panose="020F0502020204030204" pitchFamily="34" charset="0"/>
              </a:rPr>
              <a:t>World Health Organization (2022) </a:t>
            </a:r>
            <a:r>
              <a:rPr kumimoji="0" lang="en-US" altLang="en-US" sz="2400" b="0" i="1" u="none" strike="noStrike" cap="none" normalizeH="0" baseline="0" dirty="0">
                <a:ln>
                  <a:noFill/>
                </a:ln>
                <a:solidFill>
                  <a:schemeClr val="tx1"/>
                </a:solidFill>
                <a:effectLst/>
                <a:cs typeface="Calibri" panose="020F0502020204030204" pitchFamily="34" charset="0"/>
              </a:rPr>
              <a:t>Global Report on Assistive Technology</a:t>
            </a:r>
            <a:r>
              <a:rPr kumimoji="0" lang="en-US" altLang="en-US" sz="2400" b="0" i="0" u="none" strike="noStrike" cap="none" normalizeH="0" baseline="0" dirty="0">
                <a:ln>
                  <a:noFill/>
                </a:ln>
                <a:solidFill>
                  <a:schemeClr val="tx1"/>
                </a:solidFill>
                <a:effectLst/>
                <a:cs typeface="Calibri" panose="020F0502020204030204" pitchFamily="34" charset="0"/>
              </a:rPr>
              <a:t>, </a:t>
            </a:r>
            <a:r>
              <a:rPr kumimoji="0" lang="en-US" altLang="en-US" sz="2400" b="0" i="1" u="none" strike="noStrike" cap="none" normalizeH="0" baseline="0" dirty="0">
                <a:ln>
                  <a:noFill/>
                </a:ln>
                <a:solidFill>
                  <a:schemeClr val="tx1"/>
                </a:solidFill>
                <a:effectLst/>
                <a:cs typeface="Calibri" panose="020F0502020204030204" pitchFamily="34" charset="0"/>
              </a:rPr>
              <a:t>www.who.int</a:t>
            </a:r>
            <a:r>
              <a:rPr kumimoji="0" lang="en-US" altLang="en-US" sz="2400" b="0" i="0" u="none" strike="noStrike" cap="none" normalizeH="0" baseline="0" dirty="0">
                <a:ln>
                  <a:noFill/>
                </a:ln>
                <a:solidFill>
                  <a:schemeClr val="tx1"/>
                </a:solidFill>
                <a:effectLst/>
                <a:cs typeface="Calibri" panose="020F0502020204030204" pitchFamily="34" charset="0"/>
              </a:rPr>
              <a:t>. Available at: </a:t>
            </a:r>
            <a:r>
              <a:rPr kumimoji="0" lang="en-US" altLang="en-US" sz="2400" b="0" i="0" u="none" strike="noStrike" cap="none" normalizeH="0" baseline="0" dirty="0">
                <a:ln>
                  <a:noFill/>
                </a:ln>
                <a:solidFill>
                  <a:schemeClr val="tx1"/>
                </a:solidFill>
                <a:effectLst/>
                <a:cs typeface="Calibri" panose="020F0502020204030204" pitchFamily="34" charset="0"/>
                <a:hlinkClick r:id="rId29"/>
              </a:rPr>
              <a:t>https://www.who.int/publications/i/item/9789240049451</a:t>
            </a:r>
            <a:r>
              <a:rPr kumimoji="0" lang="en-US" altLang="en-US" sz="2400" b="0" i="0" u="none" strike="noStrike" cap="none" normalizeH="0" baseline="0" dirty="0">
                <a:ln>
                  <a:noFill/>
                </a:ln>
                <a:solidFill>
                  <a:schemeClr val="tx1"/>
                </a:solidFill>
                <a:effectLst/>
                <a:cs typeface="Calibri" panose="020F0502020204030204" pitchFamily="34" charset="0"/>
              </a:rPr>
              <a:t>  (Accessed: 2 July 2026).</a:t>
            </a:r>
            <a:endParaRPr lang="en-GB" sz="2400" dirty="0"/>
          </a:p>
        </p:txBody>
      </p:sp>
    </p:spTree>
    <p:extLst>
      <p:ext uri="{BB962C8B-B14F-4D97-AF65-F5344CB8AC3E}">
        <p14:creationId xmlns:p14="http://schemas.microsoft.com/office/powerpoint/2010/main" val="9162379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2524</Words>
  <Application>Microsoft Macintosh PowerPoint</Application>
  <PresentationFormat>Custom</PresentationFormat>
  <Paragraphs>98</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Calibri</vt:lpstr>
      <vt:lpstr>Wingdings</vt:lpstr>
      <vt:lpstr>Aptos</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Navy Blue and Yellow Minimal Geometry Landscape University Research Poster</dc:title>
  <dc:creator>Naima Amin</dc:creator>
  <cp:lastModifiedBy>Naima Amin (2222407)</cp:lastModifiedBy>
  <cp:revision>10</cp:revision>
  <dcterms:created xsi:type="dcterms:W3CDTF">2006-08-16T00:00:00Z</dcterms:created>
  <dcterms:modified xsi:type="dcterms:W3CDTF">2026-07-02T22:29:29Z</dcterms:modified>
  <dc:identifier>DAG19STG8IM</dc:identifier>
</cp:coreProperties>
</file>