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8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9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0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1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72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72" r:id="rId6"/>
    <p:sldId id="262" r:id="rId7"/>
    <p:sldId id="263" r:id="rId8"/>
    <p:sldId id="264" r:id="rId9"/>
    <p:sldId id="267" r:id="rId10"/>
    <p:sldId id="269" r:id="rId11"/>
    <p:sldId id="268" r:id="rId12"/>
    <p:sldId id="270" r:id="rId13"/>
    <p:sldId id="271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62" autoAdjust="0"/>
    <p:restoredTop sz="77412" autoAdjust="0"/>
  </p:normalViewPr>
  <p:slideViewPr>
    <p:cSldViewPr snapToGrid="0">
      <p:cViewPr varScale="1">
        <p:scale>
          <a:sx n="64" d="100"/>
          <a:sy n="64" d="100"/>
        </p:scale>
        <p:origin x="1354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6C99154-AE3D-4C5E-A15C-B1092FEEAD77}" type="doc">
      <dgm:prSet loTypeId="urn:microsoft.com/office/officeart/2005/8/layout/list1" loCatId="list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2F29C425-61DC-4382-843C-D4D368E4D202}">
      <dgm:prSet phldrT="[Text]"/>
      <dgm:spPr/>
      <dgm:t>
        <a:bodyPr/>
        <a:lstStyle/>
        <a:p>
          <a:r>
            <a:rPr lang="en-US" b="1">
              <a:latin typeface="Times New Roman" panose="02020603050405020304" pitchFamily="18" charset="0"/>
              <a:cs typeface="Times New Roman" panose="02020603050405020304" pitchFamily="18" charset="0"/>
            </a:rPr>
            <a:t>Language Differences:</a:t>
          </a:r>
        </a:p>
      </dgm:t>
    </dgm:pt>
    <dgm:pt modelId="{DFA4E065-2201-4CEC-85E6-229969AE6557}" type="parTrans" cxnId="{7C643AC4-D4F0-46C5-BC1A-FBB08B93F2A5}">
      <dgm:prSet/>
      <dgm:spPr/>
      <dgm:t>
        <a:bodyPr/>
        <a:lstStyle/>
        <a:p>
          <a:endParaRPr lang="en-US"/>
        </a:p>
      </dgm:t>
    </dgm:pt>
    <dgm:pt modelId="{93BCC48A-CD57-4ADE-A23E-C43D1A15B95A}" type="sibTrans" cxnId="{7C643AC4-D4F0-46C5-BC1A-FBB08B93F2A5}">
      <dgm:prSet/>
      <dgm:spPr/>
      <dgm:t>
        <a:bodyPr/>
        <a:lstStyle/>
        <a:p>
          <a:endParaRPr lang="en-US"/>
        </a:p>
      </dgm:t>
    </dgm:pt>
    <dgm:pt modelId="{54EC4EEE-76F3-4C27-AB62-02EEBB8C4620}">
      <dgm:prSet phldrT="[Text]"/>
      <dgm:spPr/>
      <dgm:t>
        <a:bodyPr/>
        <a:lstStyle/>
        <a:p>
          <a:r>
            <a:rPr lang="en-US" b="0" dirty="0">
              <a:latin typeface="Times New Roman" panose="02020603050405020304" pitchFamily="18" charset="0"/>
              <a:cs typeface="Times New Roman" panose="02020603050405020304" pitchFamily="18" charset="0"/>
            </a:rPr>
            <a:t>UK: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 English; Germany: German.
Importance of learning basic German phrases.</a:t>
          </a:r>
        </a:p>
      </dgm:t>
    </dgm:pt>
    <dgm:pt modelId="{94D60B68-0A08-4E20-B6E4-E75C373E5994}" type="parTrans" cxnId="{A9BF1424-E173-4CBA-AD87-E31D296D71DB}">
      <dgm:prSet/>
      <dgm:spPr/>
      <dgm:t>
        <a:bodyPr/>
        <a:lstStyle/>
        <a:p>
          <a:endParaRPr lang="en-US"/>
        </a:p>
      </dgm:t>
    </dgm:pt>
    <dgm:pt modelId="{F25ECE5B-BB9E-4A68-8AC1-1B7896B2AC4D}" type="sibTrans" cxnId="{A9BF1424-E173-4CBA-AD87-E31D296D71DB}">
      <dgm:prSet/>
      <dgm:spPr/>
      <dgm:t>
        <a:bodyPr/>
        <a:lstStyle/>
        <a:p>
          <a:endParaRPr lang="en-US"/>
        </a:p>
      </dgm:t>
    </dgm:pt>
    <dgm:pt modelId="{E66C42ED-297F-4687-A8BD-C1D8283B80B2}">
      <dgm:prSet phldrT="[Text]"/>
      <dgm:spPr/>
      <dgm:t>
        <a:bodyPr/>
        <a:lstStyle/>
        <a:p>
          <a:r>
            <a:rPr lang="en-US" b="1">
              <a:latin typeface="Times New Roman" panose="02020603050405020304" pitchFamily="18" charset="0"/>
              <a:cs typeface="Times New Roman" panose="02020603050405020304" pitchFamily="18" charset="0"/>
            </a:rPr>
            <a:t>Social Structures:</a:t>
          </a:r>
        </a:p>
      </dgm:t>
    </dgm:pt>
    <dgm:pt modelId="{CAC1404A-7893-4CCD-9874-A06DB325155D}" type="parTrans" cxnId="{88844DA6-9073-47A6-AFB7-7A8D69FA1A8D}">
      <dgm:prSet/>
      <dgm:spPr/>
      <dgm:t>
        <a:bodyPr/>
        <a:lstStyle/>
        <a:p>
          <a:endParaRPr lang="en-US"/>
        </a:p>
      </dgm:t>
    </dgm:pt>
    <dgm:pt modelId="{7A00C906-537C-47B3-B04E-3B581882DB34}" type="sibTrans" cxnId="{88844DA6-9073-47A6-AFB7-7A8D69FA1A8D}">
      <dgm:prSet/>
      <dgm:spPr/>
      <dgm:t>
        <a:bodyPr/>
        <a:lstStyle/>
        <a:p>
          <a:endParaRPr lang="en-US"/>
        </a:p>
      </dgm:t>
    </dgm:pt>
    <dgm:pt modelId="{655C6644-EC7C-4887-87C4-93BD30783E4F}">
      <dgm:prSet phldrT="[Text]"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UK: More class-conscious.
Germany: More egalitarian and structured.</a:t>
          </a:r>
        </a:p>
      </dgm:t>
    </dgm:pt>
    <dgm:pt modelId="{5DAC978F-08C1-482A-BE64-EC6FEE39E294}" type="parTrans" cxnId="{B4A86ACE-E52C-45E9-8428-D1995F450378}">
      <dgm:prSet/>
      <dgm:spPr/>
      <dgm:t>
        <a:bodyPr/>
        <a:lstStyle/>
        <a:p>
          <a:endParaRPr lang="en-US"/>
        </a:p>
      </dgm:t>
    </dgm:pt>
    <dgm:pt modelId="{D6A4CF54-209B-43A7-BD49-75B48678BB31}" type="sibTrans" cxnId="{B4A86ACE-E52C-45E9-8428-D1995F450378}">
      <dgm:prSet/>
      <dgm:spPr/>
      <dgm:t>
        <a:bodyPr/>
        <a:lstStyle/>
        <a:p>
          <a:endParaRPr lang="en-US"/>
        </a:p>
      </dgm:t>
    </dgm:pt>
    <dgm:pt modelId="{421AAE38-B784-461B-8EEB-217D8A8519DE}">
      <dgm:prSet phldrT="[Text]"/>
      <dgm:spPr/>
      <dgm:t>
        <a:bodyPr/>
        <a:lstStyle/>
        <a:p>
          <a:r>
            <a:rPr lang="en-US" b="1">
              <a:latin typeface="Times New Roman" panose="02020603050405020304" pitchFamily="18" charset="0"/>
              <a:cs typeface="Times New Roman" panose="02020603050405020304" pitchFamily="18" charset="0"/>
            </a:rPr>
            <a:t>Business Attitudes:</a:t>
          </a:r>
        </a:p>
      </dgm:t>
    </dgm:pt>
    <dgm:pt modelId="{1BB6ECAE-2BE1-42A9-B9AC-C1D53A9B47E6}" type="parTrans" cxnId="{89E28D30-FBA6-4D58-B51B-8AAD47FEDA23}">
      <dgm:prSet/>
      <dgm:spPr/>
      <dgm:t>
        <a:bodyPr/>
        <a:lstStyle/>
        <a:p>
          <a:endParaRPr lang="en-US"/>
        </a:p>
      </dgm:t>
    </dgm:pt>
    <dgm:pt modelId="{91EDEBBB-FBC7-42F1-AC00-C47989BA8713}" type="sibTrans" cxnId="{89E28D30-FBA6-4D58-B51B-8AAD47FEDA23}">
      <dgm:prSet/>
      <dgm:spPr/>
      <dgm:t>
        <a:bodyPr/>
        <a:lstStyle/>
        <a:p>
          <a:endParaRPr lang="en-US"/>
        </a:p>
      </dgm:t>
    </dgm:pt>
    <dgm:pt modelId="{A5C693AE-2129-4413-930F-284689D1C947}">
      <dgm:prSet phldrT="[Text]"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UK: More flexible and adaptive.
Germany: Focus on precision, thorough planning, and reliability.</a:t>
          </a:r>
        </a:p>
      </dgm:t>
    </dgm:pt>
    <dgm:pt modelId="{EF718908-C3C6-470A-9C03-4723E38928E1}" type="parTrans" cxnId="{C7895878-3922-4997-A225-276A3A37AF84}">
      <dgm:prSet/>
      <dgm:spPr/>
      <dgm:t>
        <a:bodyPr/>
        <a:lstStyle/>
        <a:p>
          <a:endParaRPr lang="en-US"/>
        </a:p>
      </dgm:t>
    </dgm:pt>
    <dgm:pt modelId="{F246A60C-69D6-44A1-A78E-C859B8454E02}" type="sibTrans" cxnId="{C7895878-3922-4997-A225-276A3A37AF84}">
      <dgm:prSet/>
      <dgm:spPr/>
      <dgm:t>
        <a:bodyPr/>
        <a:lstStyle/>
        <a:p>
          <a:endParaRPr lang="en-US"/>
        </a:p>
      </dgm:t>
    </dgm:pt>
    <dgm:pt modelId="{195644A9-00EC-1C4F-9756-30D71D2786D8}" type="pres">
      <dgm:prSet presAssocID="{C6C99154-AE3D-4C5E-A15C-B1092FEEAD77}" presName="linear" presStyleCnt="0">
        <dgm:presLayoutVars>
          <dgm:dir/>
          <dgm:animLvl val="lvl"/>
          <dgm:resizeHandles val="exact"/>
        </dgm:presLayoutVars>
      </dgm:prSet>
      <dgm:spPr/>
    </dgm:pt>
    <dgm:pt modelId="{25CC332A-80D7-1340-B686-ACFD65D5FB8B}" type="pres">
      <dgm:prSet presAssocID="{2F29C425-61DC-4382-843C-D4D368E4D202}" presName="parentLin" presStyleCnt="0"/>
      <dgm:spPr/>
    </dgm:pt>
    <dgm:pt modelId="{348C5014-4079-9041-B07F-4ED6BC46C630}" type="pres">
      <dgm:prSet presAssocID="{2F29C425-61DC-4382-843C-D4D368E4D202}" presName="parentLeftMargin" presStyleLbl="node1" presStyleIdx="0" presStyleCnt="3"/>
      <dgm:spPr/>
    </dgm:pt>
    <dgm:pt modelId="{64207885-4254-1448-B40C-D147C2C658EA}" type="pres">
      <dgm:prSet presAssocID="{2F29C425-61DC-4382-843C-D4D368E4D20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46DD1F4-529F-004A-ACEB-5FFBB19A91DB}" type="pres">
      <dgm:prSet presAssocID="{2F29C425-61DC-4382-843C-D4D368E4D202}" presName="negativeSpace" presStyleCnt="0"/>
      <dgm:spPr/>
    </dgm:pt>
    <dgm:pt modelId="{AE0741FC-C752-7749-AC98-F12DA1F0D658}" type="pres">
      <dgm:prSet presAssocID="{2F29C425-61DC-4382-843C-D4D368E4D202}" presName="childText" presStyleLbl="conFgAcc1" presStyleIdx="0" presStyleCnt="3">
        <dgm:presLayoutVars>
          <dgm:bulletEnabled val="1"/>
        </dgm:presLayoutVars>
      </dgm:prSet>
      <dgm:spPr/>
    </dgm:pt>
    <dgm:pt modelId="{152C3298-DD3A-ED49-8DF5-FC151D8539F3}" type="pres">
      <dgm:prSet presAssocID="{93BCC48A-CD57-4ADE-A23E-C43D1A15B95A}" presName="spaceBetweenRectangles" presStyleCnt="0"/>
      <dgm:spPr/>
    </dgm:pt>
    <dgm:pt modelId="{E0D09068-F63C-E441-8C06-8C476B738D10}" type="pres">
      <dgm:prSet presAssocID="{E66C42ED-297F-4687-A8BD-C1D8283B80B2}" presName="parentLin" presStyleCnt="0"/>
      <dgm:spPr/>
    </dgm:pt>
    <dgm:pt modelId="{DCE4C45E-3465-EB44-A4EC-B2FB6A35B99B}" type="pres">
      <dgm:prSet presAssocID="{E66C42ED-297F-4687-A8BD-C1D8283B80B2}" presName="parentLeftMargin" presStyleLbl="node1" presStyleIdx="0" presStyleCnt="3"/>
      <dgm:spPr/>
    </dgm:pt>
    <dgm:pt modelId="{074885FF-528F-F74F-A3C7-6EBAB23676D8}" type="pres">
      <dgm:prSet presAssocID="{E66C42ED-297F-4687-A8BD-C1D8283B80B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E7E069E-B362-4948-BDE5-3EAC9DDFD1EF}" type="pres">
      <dgm:prSet presAssocID="{E66C42ED-297F-4687-A8BD-C1D8283B80B2}" presName="negativeSpace" presStyleCnt="0"/>
      <dgm:spPr/>
    </dgm:pt>
    <dgm:pt modelId="{F1451378-3900-064E-A9F1-53DB2B0AB218}" type="pres">
      <dgm:prSet presAssocID="{E66C42ED-297F-4687-A8BD-C1D8283B80B2}" presName="childText" presStyleLbl="conFgAcc1" presStyleIdx="1" presStyleCnt="3">
        <dgm:presLayoutVars>
          <dgm:bulletEnabled val="1"/>
        </dgm:presLayoutVars>
      </dgm:prSet>
      <dgm:spPr/>
    </dgm:pt>
    <dgm:pt modelId="{C6DE2C9E-6093-3440-8403-4678D617DDAE}" type="pres">
      <dgm:prSet presAssocID="{7A00C906-537C-47B3-B04E-3B581882DB34}" presName="spaceBetweenRectangles" presStyleCnt="0"/>
      <dgm:spPr/>
    </dgm:pt>
    <dgm:pt modelId="{4CCABA76-306F-254F-BDCD-39A208D74209}" type="pres">
      <dgm:prSet presAssocID="{421AAE38-B784-461B-8EEB-217D8A8519DE}" presName="parentLin" presStyleCnt="0"/>
      <dgm:spPr/>
    </dgm:pt>
    <dgm:pt modelId="{CEAC5BC8-22E1-304D-A3E7-E560E3959BED}" type="pres">
      <dgm:prSet presAssocID="{421AAE38-B784-461B-8EEB-217D8A8519DE}" presName="parentLeftMargin" presStyleLbl="node1" presStyleIdx="1" presStyleCnt="3"/>
      <dgm:spPr/>
    </dgm:pt>
    <dgm:pt modelId="{7B993D86-D0E4-9D43-8E25-6FF182EFF74D}" type="pres">
      <dgm:prSet presAssocID="{421AAE38-B784-461B-8EEB-217D8A8519DE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D9E62845-35C0-EC4A-9414-3E7A5C88DAF0}" type="pres">
      <dgm:prSet presAssocID="{421AAE38-B784-461B-8EEB-217D8A8519DE}" presName="negativeSpace" presStyleCnt="0"/>
      <dgm:spPr/>
    </dgm:pt>
    <dgm:pt modelId="{8A3FFBF0-789C-214F-B62E-336B39199616}" type="pres">
      <dgm:prSet presAssocID="{421AAE38-B784-461B-8EEB-217D8A8519DE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5010D003-1696-1D43-B4DD-E1C3EB424AA6}" type="presOf" srcId="{A5C693AE-2129-4413-930F-284689D1C947}" destId="{8A3FFBF0-789C-214F-B62E-336B39199616}" srcOrd="0" destOrd="0" presId="urn:microsoft.com/office/officeart/2005/8/layout/list1"/>
    <dgm:cxn modelId="{DC37FA06-B34E-3243-86F3-84909BF71365}" type="presOf" srcId="{421AAE38-B784-461B-8EEB-217D8A8519DE}" destId="{CEAC5BC8-22E1-304D-A3E7-E560E3959BED}" srcOrd="0" destOrd="0" presId="urn:microsoft.com/office/officeart/2005/8/layout/list1"/>
    <dgm:cxn modelId="{A9BF1424-E173-4CBA-AD87-E31D296D71DB}" srcId="{2F29C425-61DC-4382-843C-D4D368E4D202}" destId="{54EC4EEE-76F3-4C27-AB62-02EEBB8C4620}" srcOrd="0" destOrd="0" parTransId="{94D60B68-0A08-4E20-B6E4-E75C373E5994}" sibTransId="{F25ECE5B-BB9E-4A68-8AC1-1B7896B2AC4D}"/>
    <dgm:cxn modelId="{89E28D30-FBA6-4D58-B51B-8AAD47FEDA23}" srcId="{C6C99154-AE3D-4C5E-A15C-B1092FEEAD77}" destId="{421AAE38-B784-461B-8EEB-217D8A8519DE}" srcOrd="2" destOrd="0" parTransId="{1BB6ECAE-2BE1-42A9-B9AC-C1D53A9B47E6}" sibTransId="{91EDEBBB-FBC7-42F1-AC00-C47989BA8713}"/>
    <dgm:cxn modelId="{457EFC37-FE87-2745-83DA-F7534AD65DD0}" type="presOf" srcId="{655C6644-EC7C-4887-87C4-93BD30783E4F}" destId="{F1451378-3900-064E-A9F1-53DB2B0AB218}" srcOrd="0" destOrd="0" presId="urn:microsoft.com/office/officeart/2005/8/layout/list1"/>
    <dgm:cxn modelId="{B4AD7E5B-B6AF-3E4B-9AF1-8A776517234D}" type="presOf" srcId="{C6C99154-AE3D-4C5E-A15C-B1092FEEAD77}" destId="{195644A9-00EC-1C4F-9756-30D71D2786D8}" srcOrd="0" destOrd="0" presId="urn:microsoft.com/office/officeart/2005/8/layout/list1"/>
    <dgm:cxn modelId="{C7895878-3922-4997-A225-276A3A37AF84}" srcId="{421AAE38-B784-461B-8EEB-217D8A8519DE}" destId="{A5C693AE-2129-4413-930F-284689D1C947}" srcOrd="0" destOrd="0" parTransId="{EF718908-C3C6-470A-9C03-4723E38928E1}" sibTransId="{F246A60C-69D6-44A1-A78E-C859B8454E02}"/>
    <dgm:cxn modelId="{0312739C-73A6-A846-A6C0-F740B3336055}" type="presOf" srcId="{E66C42ED-297F-4687-A8BD-C1D8283B80B2}" destId="{DCE4C45E-3465-EB44-A4EC-B2FB6A35B99B}" srcOrd="0" destOrd="0" presId="urn:microsoft.com/office/officeart/2005/8/layout/list1"/>
    <dgm:cxn modelId="{88844DA6-9073-47A6-AFB7-7A8D69FA1A8D}" srcId="{C6C99154-AE3D-4C5E-A15C-B1092FEEAD77}" destId="{E66C42ED-297F-4687-A8BD-C1D8283B80B2}" srcOrd="1" destOrd="0" parTransId="{CAC1404A-7893-4CCD-9874-A06DB325155D}" sibTransId="{7A00C906-537C-47B3-B04E-3B581882DB34}"/>
    <dgm:cxn modelId="{40F24FB2-37B0-2842-B956-8C7E54E28510}" type="presOf" srcId="{54EC4EEE-76F3-4C27-AB62-02EEBB8C4620}" destId="{AE0741FC-C752-7749-AC98-F12DA1F0D658}" srcOrd="0" destOrd="0" presId="urn:microsoft.com/office/officeart/2005/8/layout/list1"/>
    <dgm:cxn modelId="{7C643AC4-D4F0-46C5-BC1A-FBB08B93F2A5}" srcId="{C6C99154-AE3D-4C5E-A15C-B1092FEEAD77}" destId="{2F29C425-61DC-4382-843C-D4D368E4D202}" srcOrd="0" destOrd="0" parTransId="{DFA4E065-2201-4CEC-85E6-229969AE6557}" sibTransId="{93BCC48A-CD57-4ADE-A23E-C43D1A15B95A}"/>
    <dgm:cxn modelId="{E23BFCC5-AEC4-8949-BBB0-90C842D8E1E9}" type="presOf" srcId="{E66C42ED-297F-4687-A8BD-C1D8283B80B2}" destId="{074885FF-528F-F74F-A3C7-6EBAB23676D8}" srcOrd="1" destOrd="0" presId="urn:microsoft.com/office/officeart/2005/8/layout/list1"/>
    <dgm:cxn modelId="{B4A86ACE-E52C-45E9-8428-D1995F450378}" srcId="{E66C42ED-297F-4687-A8BD-C1D8283B80B2}" destId="{655C6644-EC7C-4887-87C4-93BD30783E4F}" srcOrd="0" destOrd="0" parTransId="{5DAC978F-08C1-482A-BE64-EC6FEE39E294}" sibTransId="{D6A4CF54-209B-43A7-BD49-75B48678BB31}"/>
    <dgm:cxn modelId="{04FDC8DA-3B53-4641-8E12-7F3DD6D9553C}" type="presOf" srcId="{2F29C425-61DC-4382-843C-D4D368E4D202}" destId="{64207885-4254-1448-B40C-D147C2C658EA}" srcOrd="1" destOrd="0" presId="urn:microsoft.com/office/officeart/2005/8/layout/list1"/>
    <dgm:cxn modelId="{CF5A08EC-DFEA-2244-B731-F18D30CB1FBA}" type="presOf" srcId="{421AAE38-B784-461B-8EEB-217D8A8519DE}" destId="{7B993D86-D0E4-9D43-8E25-6FF182EFF74D}" srcOrd="1" destOrd="0" presId="urn:microsoft.com/office/officeart/2005/8/layout/list1"/>
    <dgm:cxn modelId="{3544B9FE-0DCE-9F42-A7EC-1441EBA9EE75}" type="presOf" srcId="{2F29C425-61DC-4382-843C-D4D368E4D202}" destId="{348C5014-4079-9041-B07F-4ED6BC46C630}" srcOrd="0" destOrd="0" presId="urn:microsoft.com/office/officeart/2005/8/layout/list1"/>
    <dgm:cxn modelId="{635F33E5-946D-9B44-BCD0-C4153C22D62A}" type="presParOf" srcId="{195644A9-00EC-1C4F-9756-30D71D2786D8}" destId="{25CC332A-80D7-1340-B686-ACFD65D5FB8B}" srcOrd="0" destOrd="0" presId="urn:microsoft.com/office/officeart/2005/8/layout/list1"/>
    <dgm:cxn modelId="{0F6B66D9-06A2-854B-8591-8BB0B0D69256}" type="presParOf" srcId="{25CC332A-80D7-1340-B686-ACFD65D5FB8B}" destId="{348C5014-4079-9041-B07F-4ED6BC46C630}" srcOrd="0" destOrd="0" presId="urn:microsoft.com/office/officeart/2005/8/layout/list1"/>
    <dgm:cxn modelId="{5237CE8E-BA8D-3B41-BD70-E8DD1E3EFE57}" type="presParOf" srcId="{25CC332A-80D7-1340-B686-ACFD65D5FB8B}" destId="{64207885-4254-1448-B40C-D147C2C658EA}" srcOrd="1" destOrd="0" presId="urn:microsoft.com/office/officeart/2005/8/layout/list1"/>
    <dgm:cxn modelId="{EC79CFC6-8E0A-E341-ABD9-0574CA950930}" type="presParOf" srcId="{195644A9-00EC-1C4F-9756-30D71D2786D8}" destId="{046DD1F4-529F-004A-ACEB-5FFBB19A91DB}" srcOrd="1" destOrd="0" presId="urn:microsoft.com/office/officeart/2005/8/layout/list1"/>
    <dgm:cxn modelId="{92C177CA-8DBA-874B-B324-7935A5D06D90}" type="presParOf" srcId="{195644A9-00EC-1C4F-9756-30D71D2786D8}" destId="{AE0741FC-C752-7749-AC98-F12DA1F0D658}" srcOrd="2" destOrd="0" presId="urn:microsoft.com/office/officeart/2005/8/layout/list1"/>
    <dgm:cxn modelId="{A36EE811-6CB9-CA42-B221-E541496E4130}" type="presParOf" srcId="{195644A9-00EC-1C4F-9756-30D71D2786D8}" destId="{152C3298-DD3A-ED49-8DF5-FC151D8539F3}" srcOrd="3" destOrd="0" presId="urn:microsoft.com/office/officeart/2005/8/layout/list1"/>
    <dgm:cxn modelId="{CDAE68E1-05FC-C64A-B769-7824A1F3052E}" type="presParOf" srcId="{195644A9-00EC-1C4F-9756-30D71D2786D8}" destId="{E0D09068-F63C-E441-8C06-8C476B738D10}" srcOrd="4" destOrd="0" presId="urn:microsoft.com/office/officeart/2005/8/layout/list1"/>
    <dgm:cxn modelId="{CE8727CC-F435-3849-AEC0-DA406B4A5D85}" type="presParOf" srcId="{E0D09068-F63C-E441-8C06-8C476B738D10}" destId="{DCE4C45E-3465-EB44-A4EC-B2FB6A35B99B}" srcOrd="0" destOrd="0" presId="urn:microsoft.com/office/officeart/2005/8/layout/list1"/>
    <dgm:cxn modelId="{817E588B-02F3-8840-9149-8DF84E826249}" type="presParOf" srcId="{E0D09068-F63C-E441-8C06-8C476B738D10}" destId="{074885FF-528F-F74F-A3C7-6EBAB23676D8}" srcOrd="1" destOrd="0" presId="urn:microsoft.com/office/officeart/2005/8/layout/list1"/>
    <dgm:cxn modelId="{27A097D8-11DF-D748-8812-24DAD62ABD86}" type="presParOf" srcId="{195644A9-00EC-1C4F-9756-30D71D2786D8}" destId="{6E7E069E-B362-4948-BDE5-3EAC9DDFD1EF}" srcOrd="5" destOrd="0" presId="urn:microsoft.com/office/officeart/2005/8/layout/list1"/>
    <dgm:cxn modelId="{DF90C489-CEA7-E243-ABC7-1795B1533697}" type="presParOf" srcId="{195644A9-00EC-1C4F-9756-30D71D2786D8}" destId="{F1451378-3900-064E-A9F1-53DB2B0AB218}" srcOrd="6" destOrd="0" presId="urn:microsoft.com/office/officeart/2005/8/layout/list1"/>
    <dgm:cxn modelId="{BB2482C0-D058-FA40-B34C-568FFA3981B0}" type="presParOf" srcId="{195644A9-00EC-1C4F-9756-30D71D2786D8}" destId="{C6DE2C9E-6093-3440-8403-4678D617DDAE}" srcOrd="7" destOrd="0" presId="urn:microsoft.com/office/officeart/2005/8/layout/list1"/>
    <dgm:cxn modelId="{E619C4B6-A2F8-7F4D-98ED-E9B192E32977}" type="presParOf" srcId="{195644A9-00EC-1C4F-9756-30D71D2786D8}" destId="{4CCABA76-306F-254F-BDCD-39A208D74209}" srcOrd="8" destOrd="0" presId="urn:microsoft.com/office/officeart/2005/8/layout/list1"/>
    <dgm:cxn modelId="{A2276C82-CFF5-1344-A08C-8BCE5BD33CB7}" type="presParOf" srcId="{4CCABA76-306F-254F-BDCD-39A208D74209}" destId="{CEAC5BC8-22E1-304D-A3E7-E560E3959BED}" srcOrd="0" destOrd="0" presId="urn:microsoft.com/office/officeart/2005/8/layout/list1"/>
    <dgm:cxn modelId="{8162C768-87CB-B347-941A-36F9AF858A0B}" type="presParOf" srcId="{4CCABA76-306F-254F-BDCD-39A208D74209}" destId="{7B993D86-D0E4-9D43-8E25-6FF182EFF74D}" srcOrd="1" destOrd="0" presId="urn:microsoft.com/office/officeart/2005/8/layout/list1"/>
    <dgm:cxn modelId="{F6DCA660-A597-B747-873F-23F6AB398004}" type="presParOf" srcId="{195644A9-00EC-1C4F-9756-30D71D2786D8}" destId="{D9E62845-35C0-EC4A-9414-3E7A5C88DAF0}" srcOrd="9" destOrd="0" presId="urn:microsoft.com/office/officeart/2005/8/layout/list1"/>
    <dgm:cxn modelId="{B42E8EB8-2B23-AB4A-BBD1-4C1FC1304FA8}" type="presParOf" srcId="{195644A9-00EC-1C4F-9756-30D71D2786D8}" destId="{8A3FFBF0-789C-214F-B62E-336B39199616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09AB6DE-0D72-436C-ABB6-9A9BBE448A5A}" type="doc">
      <dgm:prSet loTypeId="urn:microsoft.com/office/officeart/2005/8/layout/hierarchy3" loCatId="list" qsTypeId="urn:microsoft.com/office/officeart/2005/8/quickstyle/3d1" qsCatId="3D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DBD7818C-0A65-448B-8F54-1E70301CF1F5}">
      <dgm:prSet phldrT="[Text]" custT="1"/>
      <dgm:spPr/>
      <dgm:t>
        <a:bodyPr/>
        <a:lstStyle/>
        <a:p>
          <a:r>
            <a:rPr lang="en-US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Respecting Norms</a:t>
          </a:r>
        </a:p>
      </dgm:t>
    </dgm:pt>
    <dgm:pt modelId="{0D6BD9EB-D2AA-4F4C-8955-E97ACCD5853C}" type="parTrans" cxnId="{02A32650-5485-467E-8A55-F1DA30218804}">
      <dgm:prSet/>
      <dgm:spPr/>
      <dgm:t>
        <a:bodyPr/>
        <a:lstStyle/>
        <a:p>
          <a:endParaRPr lang="en-US"/>
        </a:p>
      </dgm:t>
    </dgm:pt>
    <dgm:pt modelId="{7CFBA9D5-ED19-4910-86D2-F2DF10D3E435}" type="sibTrans" cxnId="{02A32650-5485-467E-8A55-F1DA30218804}">
      <dgm:prSet/>
      <dgm:spPr/>
      <dgm:t>
        <a:bodyPr/>
        <a:lstStyle/>
        <a:p>
          <a:endParaRPr lang="en-US"/>
        </a:p>
      </dgm:t>
    </dgm:pt>
    <dgm:pt modelId="{62EA380E-EB1C-4F62-9CD5-387BC734BFFF}">
      <dgm:prSet phldrT="[Text]" custT="1"/>
      <dgm:spPr/>
      <dgm:t>
        <a:bodyPr/>
        <a:lstStyle/>
        <a:p>
          <a:pPr algn="l"/>
          <a:r>
            <a:rPr lang="en-US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Punctuality is critical in both social and business settings </a:t>
          </a:r>
          <a:r>
            <a:rPr lang="en-US" sz="18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(</a:t>
          </a:r>
          <a:r>
            <a:rPr lang="en-US" sz="1800" b="0" i="0" dirty="0" err="1">
              <a:latin typeface="Times New Roman" panose="02020603050405020304" pitchFamily="18" charset="0"/>
              <a:cs typeface="Times New Roman" panose="02020603050405020304" pitchFamily="18" charset="0"/>
            </a:rPr>
            <a:t>Engammare</a:t>
          </a:r>
          <a:r>
            <a:rPr lang="en-US" sz="18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, 2013)</a:t>
          </a:r>
          <a:r>
            <a:rPr lang="en-US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</a:p>
      </dgm:t>
    </dgm:pt>
    <dgm:pt modelId="{4736E4D6-49FF-4C44-9737-A7C88D5855BF}" type="parTrans" cxnId="{99BAA55A-35C9-4FB5-AADD-56E9C0139BB6}">
      <dgm:prSet/>
      <dgm:spPr/>
      <dgm:t>
        <a:bodyPr/>
        <a:lstStyle/>
        <a:p>
          <a:endParaRPr lang="en-US"/>
        </a:p>
      </dgm:t>
    </dgm:pt>
    <dgm:pt modelId="{9AFB461E-266D-4050-ACDE-D067A2468E98}" type="sibTrans" cxnId="{99BAA55A-35C9-4FB5-AADD-56E9C0139BB6}">
      <dgm:prSet/>
      <dgm:spPr/>
      <dgm:t>
        <a:bodyPr/>
        <a:lstStyle/>
        <a:p>
          <a:endParaRPr lang="en-US"/>
        </a:p>
      </dgm:t>
    </dgm:pt>
    <dgm:pt modelId="{4CC13EB0-DBEA-4FD0-8016-79BDFE977392}">
      <dgm:prSet phldrT="[Text]"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US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Formality in addressing colleagues and business partners (use of titles and surnames).</a:t>
          </a:r>
        </a:p>
      </dgm:t>
    </dgm:pt>
    <dgm:pt modelId="{1FF4F657-DFE8-4422-906E-E594599349B7}" type="parTrans" cxnId="{08542081-AD89-4C34-AE65-F43146F18C92}">
      <dgm:prSet/>
      <dgm:spPr/>
      <dgm:t>
        <a:bodyPr/>
        <a:lstStyle/>
        <a:p>
          <a:endParaRPr lang="en-US"/>
        </a:p>
      </dgm:t>
    </dgm:pt>
    <dgm:pt modelId="{31FAFAF1-1E41-4599-8E90-9BF813AD2D34}" type="sibTrans" cxnId="{08542081-AD89-4C34-AE65-F43146F18C92}">
      <dgm:prSet/>
      <dgm:spPr/>
      <dgm:t>
        <a:bodyPr/>
        <a:lstStyle/>
        <a:p>
          <a:endParaRPr lang="en-US"/>
        </a:p>
      </dgm:t>
    </dgm:pt>
    <dgm:pt modelId="{BA210D0C-AA70-48F6-9AC2-CFD384CBF3AD}">
      <dgm:prSet phldrT="[Text]" custT="1"/>
      <dgm:spPr/>
      <dgm:t>
        <a:bodyPr/>
        <a:lstStyle/>
        <a:p>
          <a:r>
            <a:rPr lang="en-US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Building Trust</a:t>
          </a:r>
        </a:p>
      </dgm:t>
    </dgm:pt>
    <dgm:pt modelId="{C068AEB6-1013-4E46-BE02-7F2CBEDC4257}" type="parTrans" cxnId="{B0C22C60-E0B9-4235-80E2-B1D89ED438F8}">
      <dgm:prSet/>
      <dgm:spPr/>
      <dgm:t>
        <a:bodyPr/>
        <a:lstStyle/>
        <a:p>
          <a:endParaRPr lang="en-US"/>
        </a:p>
      </dgm:t>
    </dgm:pt>
    <dgm:pt modelId="{54C25226-9009-446F-8AB7-110823FEB71E}" type="sibTrans" cxnId="{B0C22C60-E0B9-4235-80E2-B1D89ED438F8}">
      <dgm:prSet/>
      <dgm:spPr/>
      <dgm:t>
        <a:bodyPr/>
        <a:lstStyle/>
        <a:p>
          <a:endParaRPr lang="en-US"/>
        </a:p>
      </dgm:t>
    </dgm:pt>
    <dgm:pt modelId="{1CD2EB84-4188-4BB3-8594-8F1C354C7D39}">
      <dgm:prSet phldrT="[Text]" custT="1"/>
      <dgm:spPr/>
      <dgm:t>
        <a:bodyPr/>
        <a:lstStyle/>
        <a:p>
          <a:pPr algn="l"/>
          <a:r>
            <a:rPr lang="en-US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Long-term relationship building is valued.</a:t>
          </a:r>
        </a:p>
      </dgm:t>
    </dgm:pt>
    <dgm:pt modelId="{A3B6DA05-A81D-4995-B6D1-1C60873B7EA6}" type="parTrans" cxnId="{403A0F01-B7C9-4629-BFA4-6D2334178077}">
      <dgm:prSet/>
      <dgm:spPr/>
      <dgm:t>
        <a:bodyPr/>
        <a:lstStyle/>
        <a:p>
          <a:endParaRPr lang="en-US"/>
        </a:p>
      </dgm:t>
    </dgm:pt>
    <dgm:pt modelId="{FA36E835-3275-45B6-8985-8496376B2066}" type="sibTrans" cxnId="{403A0F01-B7C9-4629-BFA4-6D2334178077}">
      <dgm:prSet/>
      <dgm:spPr/>
      <dgm:t>
        <a:bodyPr/>
        <a:lstStyle/>
        <a:p>
          <a:endParaRPr lang="en-US"/>
        </a:p>
      </dgm:t>
    </dgm:pt>
    <dgm:pt modelId="{37E0EF3B-5642-4DD6-961E-4042D03A2859}">
      <dgm:prSet phldrT="[Text]" custT="1"/>
      <dgm:spPr/>
      <dgm:t>
        <a:bodyPr/>
        <a:lstStyle/>
        <a:p>
          <a:pPr algn="l"/>
          <a:r>
            <a:rPr lang="en-US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Transparent and honest communication is key.</a:t>
          </a:r>
        </a:p>
      </dgm:t>
    </dgm:pt>
    <dgm:pt modelId="{AF9F4A3E-B4BC-4A3C-950A-5F9ABA06448F}" type="parTrans" cxnId="{12FAC3B1-550E-462B-8063-FB90C8DB38A4}">
      <dgm:prSet/>
      <dgm:spPr/>
      <dgm:t>
        <a:bodyPr/>
        <a:lstStyle/>
        <a:p>
          <a:endParaRPr lang="en-US"/>
        </a:p>
      </dgm:t>
    </dgm:pt>
    <dgm:pt modelId="{7116654B-DFD5-41B6-9160-69BAA82473C2}" type="sibTrans" cxnId="{12FAC3B1-550E-462B-8063-FB90C8DB38A4}">
      <dgm:prSet/>
      <dgm:spPr/>
      <dgm:t>
        <a:bodyPr/>
        <a:lstStyle/>
        <a:p>
          <a:endParaRPr lang="en-US"/>
        </a:p>
      </dgm:t>
    </dgm:pt>
    <dgm:pt modelId="{C3692A76-6785-470C-BC6D-E6FB0BFE1390}" type="pres">
      <dgm:prSet presAssocID="{209AB6DE-0D72-436C-ABB6-9A9BBE448A5A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75F0187-3644-40BD-95D0-144F9403BFCB}" type="pres">
      <dgm:prSet presAssocID="{DBD7818C-0A65-448B-8F54-1E70301CF1F5}" presName="root" presStyleCnt="0"/>
      <dgm:spPr/>
    </dgm:pt>
    <dgm:pt modelId="{3974FA95-EDAB-4543-8A50-0690D48393E6}" type="pres">
      <dgm:prSet presAssocID="{DBD7818C-0A65-448B-8F54-1E70301CF1F5}" presName="rootComposite" presStyleCnt="0"/>
      <dgm:spPr/>
    </dgm:pt>
    <dgm:pt modelId="{F2751F85-0481-4322-A69A-B9231D5C0D22}" type="pres">
      <dgm:prSet presAssocID="{DBD7818C-0A65-448B-8F54-1E70301CF1F5}" presName="rootText" presStyleLbl="node1" presStyleIdx="0" presStyleCnt="2"/>
      <dgm:spPr/>
    </dgm:pt>
    <dgm:pt modelId="{E7AECC04-C293-4799-B8B9-75DA1FCF857B}" type="pres">
      <dgm:prSet presAssocID="{DBD7818C-0A65-448B-8F54-1E70301CF1F5}" presName="rootConnector" presStyleLbl="node1" presStyleIdx="0" presStyleCnt="2"/>
      <dgm:spPr/>
    </dgm:pt>
    <dgm:pt modelId="{0B84C2B5-D4EA-447C-BCC5-2D66A94B1798}" type="pres">
      <dgm:prSet presAssocID="{DBD7818C-0A65-448B-8F54-1E70301CF1F5}" presName="childShape" presStyleCnt="0"/>
      <dgm:spPr/>
    </dgm:pt>
    <dgm:pt modelId="{EF4B60D1-BB40-4FEB-B39E-BC6A2F201F4D}" type="pres">
      <dgm:prSet presAssocID="{4736E4D6-49FF-4C44-9737-A7C88D5855BF}" presName="Name13" presStyleLbl="parChTrans1D2" presStyleIdx="0" presStyleCnt="4"/>
      <dgm:spPr/>
    </dgm:pt>
    <dgm:pt modelId="{6FF8C0AA-3B1E-42B5-9471-5E646AC20C50}" type="pres">
      <dgm:prSet presAssocID="{62EA380E-EB1C-4F62-9CD5-387BC734BFFF}" presName="childText" presStyleLbl="bgAcc1" presStyleIdx="0" presStyleCnt="4" custScaleX="130355">
        <dgm:presLayoutVars>
          <dgm:bulletEnabled val="1"/>
        </dgm:presLayoutVars>
      </dgm:prSet>
      <dgm:spPr/>
    </dgm:pt>
    <dgm:pt modelId="{731C01C6-4EDB-4595-9C42-504FDEB11EF7}" type="pres">
      <dgm:prSet presAssocID="{1FF4F657-DFE8-4422-906E-E594599349B7}" presName="Name13" presStyleLbl="parChTrans1D2" presStyleIdx="1" presStyleCnt="4"/>
      <dgm:spPr/>
    </dgm:pt>
    <dgm:pt modelId="{AF2986BE-7010-4F0F-9F09-DF4C2272B723}" type="pres">
      <dgm:prSet presAssocID="{4CC13EB0-DBEA-4FD0-8016-79BDFE977392}" presName="childText" presStyleLbl="bgAcc1" presStyleIdx="1" presStyleCnt="4" custScaleX="137940">
        <dgm:presLayoutVars>
          <dgm:bulletEnabled val="1"/>
        </dgm:presLayoutVars>
      </dgm:prSet>
      <dgm:spPr/>
    </dgm:pt>
    <dgm:pt modelId="{A27B920F-6C73-41AA-AB62-B17DE81AFDE6}" type="pres">
      <dgm:prSet presAssocID="{BA210D0C-AA70-48F6-9AC2-CFD384CBF3AD}" presName="root" presStyleCnt="0"/>
      <dgm:spPr/>
    </dgm:pt>
    <dgm:pt modelId="{D4B4D5D1-D4F1-43A3-86B1-C33F222222EB}" type="pres">
      <dgm:prSet presAssocID="{BA210D0C-AA70-48F6-9AC2-CFD384CBF3AD}" presName="rootComposite" presStyleCnt="0"/>
      <dgm:spPr/>
    </dgm:pt>
    <dgm:pt modelId="{0CAFDE0D-A5B8-45F9-A6FA-B9C9FC1314D1}" type="pres">
      <dgm:prSet presAssocID="{BA210D0C-AA70-48F6-9AC2-CFD384CBF3AD}" presName="rootText" presStyleLbl="node1" presStyleIdx="1" presStyleCnt="2"/>
      <dgm:spPr/>
    </dgm:pt>
    <dgm:pt modelId="{F1481F49-465C-4558-AF5C-5623BB113F28}" type="pres">
      <dgm:prSet presAssocID="{BA210D0C-AA70-48F6-9AC2-CFD384CBF3AD}" presName="rootConnector" presStyleLbl="node1" presStyleIdx="1" presStyleCnt="2"/>
      <dgm:spPr/>
    </dgm:pt>
    <dgm:pt modelId="{B88C3151-D099-43A7-84D5-0D0317C445AC}" type="pres">
      <dgm:prSet presAssocID="{BA210D0C-AA70-48F6-9AC2-CFD384CBF3AD}" presName="childShape" presStyleCnt="0"/>
      <dgm:spPr/>
    </dgm:pt>
    <dgm:pt modelId="{CF772EE4-E200-47F9-984A-6F699F7E23EA}" type="pres">
      <dgm:prSet presAssocID="{A3B6DA05-A81D-4995-B6D1-1C60873B7EA6}" presName="Name13" presStyleLbl="parChTrans1D2" presStyleIdx="2" presStyleCnt="4"/>
      <dgm:spPr/>
    </dgm:pt>
    <dgm:pt modelId="{8229FC20-2A26-420B-AF08-B7B2C88C2D0F}" type="pres">
      <dgm:prSet presAssocID="{1CD2EB84-4188-4BB3-8594-8F1C354C7D39}" presName="childText" presStyleLbl="bgAcc1" presStyleIdx="2" presStyleCnt="4" custScaleX="132598">
        <dgm:presLayoutVars>
          <dgm:bulletEnabled val="1"/>
        </dgm:presLayoutVars>
      </dgm:prSet>
      <dgm:spPr/>
    </dgm:pt>
    <dgm:pt modelId="{63DB5DEA-9009-4294-B2B0-0E793CEDFDC8}" type="pres">
      <dgm:prSet presAssocID="{AF9F4A3E-B4BC-4A3C-950A-5F9ABA06448F}" presName="Name13" presStyleLbl="parChTrans1D2" presStyleIdx="3" presStyleCnt="4"/>
      <dgm:spPr/>
    </dgm:pt>
    <dgm:pt modelId="{E036CF77-F94B-4BDD-AABC-EEA75FB53055}" type="pres">
      <dgm:prSet presAssocID="{37E0EF3B-5642-4DD6-961E-4042D03A2859}" presName="childText" presStyleLbl="bgAcc1" presStyleIdx="3" presStyleCnt="4" custScaleX="131650">
        <dgm:presLayoutVars>
          <dgm:bulletEnabled val="1"/>
        </dgm:presLayoutVars>
      </dgm:prSet>
      <dgm:spPr/>
    </dgm:pt>
  </dgm:ptLst>
  <dgm:cxnLst>
    <dgm:cxn modelId="{403A0F01-B7C9-4629-BFA4-6D2334178077}" srcId="{BA210D0C-AA70-48F6-9AC2-CFD384CBF3AD}" destId="{1CD2EB84-4188-4BB3-8594-8F1C354C7D39}" srcOrd="0" destOrd="0" parTransId="{A3B6DA05-A81D-4995-B6D1-1C60873B7EA6}" sibTransId="{FA36E835-3275-45B6-8985-8496376B2066}"/>
    <dgm:cxn modelId="{2581F40F-604D-4E1E-8155-0283E7F93634}" type="presOf" srcId="{BA210D0C-AA70-48F6-9AC2-CFD384CBF3AD}" destId="{0CAFDE0D-A5B8-45F9-A6FA-B9C9FC1314D1}" srcOrd="0" destOrd="0" presId="urn:microsoft.com/office/officeart/2005/8/layout/hierarchy3"/>
    <dgm:cxn modelId="{DF7FCA20-53A8-438C-A6EE-32FAEB0E850E}" type="presOf" srcId="{DBD7818C-0A65-448B-8F54-1E70301CF1F5}" destId="{F2751F85-0481-4322-A69A-B9231D5C0D22}" srcOrd="0" destOrd="0" presId="urn:microsoft.com/office/officeart/2005/8/layout/hierarchy3"/>
    <dgm:cxn modelId="{19FE843D-2332-487E-AC87-8357A0411034}" type="presOf" srcId="{62EA380E-EB1C-4F62-9CD5-387BC734BFFF}" destId="{6FF8C0AA-3B1E-42B5-9471-5E646AC20C50}" srcOrd="0" destOrd="0" presId="urn:microsoft.com/office/officeart/2005/8/layout/hierarchy3"/>
    <dgm:cxn modelId="{B0C22C60-E0B9-4235-80E2-B1D89ED438F8}" srcId="{209AB6DE-0D72-436C-ABB6-9A9BBE448A5A}" destId="{BA210D0C-AA70-48F6-9AC2-CFD384CBF3AD}" srcOrd="1" destOrd="0" parTransId="{C068AEB6-1013-4E46-BE02-7F2CBEDC4257}" sibTransId="{54C25226-9009-446F-8AB7-110823FEB71E}"/>
    <dgm:cxn modelId="{B95FBA45-EF6E-4FA8-BC3B-6B6D73E5AE8A}" type="presOf" srcId="{37E0EF3B-5642-4DD6-961E-4042D03A2859}" destId="{E036CF77-F94B-4BDD-AABC-EEA75FB53055}" srcOrd="0" destOrd="0" presId="urn:microsoft.com/office/officeart/2005/8/layout/hierarchy3"/>
    <dgm:cxn modelId="{1674D967-F0AD-4164-A130-D5BEAAF6DC1D}" type="presOf" srcId="{AF9F4A3E-B4BC-4A3C-950A-5F9ABA06448F}" destId="{63DB5DEA-9009-4294-B2B0-0E793CEDFDC8}" srcOrd="0" destOrd="0" presId="urn:microsoft.com/office/officeart/2005/8/layout/hierarchy3"/>
    <dgm:cxn modelId="{02A32650-5485-467E-8A55-F1DA30218804}" srcId="{209AB6DE-0D72-436C-ABB6-9A9BBE448A5A}" destId="{DBD7818C-0A65-448B-8F54-1E70301CF1F5}" srcOrd="0" destOrd="0" parTransId="{0D6BD9EB-D2AA-4F4C-8955-E97ACCD5853C}" sibTransId="{7CFBA9D5-ED19-4910-86D2-F2DF10D3E435}"/>
    <dgm:cxn modelId="{8D9CBD50-EA8A-44E3-B541-6BCC8D02B77A}" type="presOf" srcId="{4736E4D6-49FF-4C44-9737-A7C88D5855BF}" destId="{EF4B60D1-BB40-4FEB-B39E-BC6A2F201F4D}" srcOrd="0" destOrd="0" presId="urn:microsoft.com/office/officeart/2005/8/layout/hierarchy3"/>
    <dgm:cxn modelId="{F0225A79-7C2B-411C-8165-B82C146B672D}" type="presOf" srcId="{4CC13EB0-DBEA-4FD0-8016-79BDFE977392}" destId="{AF2986BE-7010-4F0F-9F09-DF4C2272B723}" srcOrd="0" destOrd="0" presId="urn:microsoft.com/office/officeart/2005/8/layout/hierarchy3"/>
    <dgm:cxn modelId="{99BAA55A-35C9-4FB5-AADD-56E9C0139BB6}" srcId="{DBD7818C-0A65-448B-8F54-1E70301CF1F5}" destId="{62EA380E-EB1C-4F62-9CD5-387BC734BFFF}" srcOrd="0" destOrd="0" parTransId="{4736E4D6-49FF-4C44-9737-A7C88D5855BF}" sibTransId="{9AFB461E-266D-4050-ACDE-D067A2468E98}"/>
    <dgm:cxn modelId="{08542081-AD89-4C34-AE65-F43146F18C92}" srcId="{DBD7818C-0A65-448B-8F54-1E70301CF1F5}" destId="{4CC13EB0-DBEA-4FD0-8016-79BDFE977392}" srcOrd="1" destOrd="0" parTransId="{1FF4F657-DFE8-4422-906E-E594599349B7}" sibTransId="{31FAFAF1-1E41-4599-8E90-9BF813AD2D34}"/>
    <dgm:cxn modelId="{4967CD81-5BE1-4FC0-8B46-1FFD91805F26}" type="presOf" srcId="{DBD7818C-0A65-448B-8F54-1E70301CF1F5}" destId="{E7AECC04-C293-4799-B8B9-75DA1FCF857B}" srcOrd="1" destOrd="0" presId="urn:microsoft.com/office/officeart/2005/8/layout/hierarchy3"/>
    <dgm:cxn modelId="{12FAC3B1-550E-462B-8063-FB90C8DB38A4}" srcId="{BA210D0C-AA70-48F6-9AC2-CFD384CBF3AD}" destId="{37E0EF3B-5642-4DD6-961E-4042D03A2859}" srcOrd="1" destOrd="0" parTransId="{AF9F4A3E-B4BC-4A3C-950A-5F9ABA06448F}" sibTransId="{7116654B-DFD5-41B6-9160-69BAA82473C2}"/>
    <dgm:cxn modelId="{FB2D6DDE-EFE1-4E9A-9701-1DAFE823F6FD}" type="presOf" srcId="{1FF4F657-DFE8-4422-906E-E594599349B7}" destId="{731C01C6-4EDB-4595-9C42-504FDEB11EF7}" srcOrd="0" destOrd="0" presId="urn:microsoft.com/office/officeart/2005/8/layout/hierarchy3"/>
    <dgm:cxn modelId="{76168EE6-0165-40F7-81AA-64F645B18EA2}" type="presOf" srcId="{1CD2EB84-4188-4BB3-8594-8F1C354C7D39}" destId="{8229FC20-2A26-420B-AF08-B7B2C88C2D0F}" srcOrd="0" destOrd="0" presId="urn:microsoft.com/office/officeart/2005/8/layout/hierarchy3"/>
    <dgm:cxn modelId="{37D33AF6-1F7D-4EA8-827C-2138E447FA6F}" type="presOf" srcId="{A3B6DA05-A81D-4995-B6D1-1C60873B7EA6}" destId="{CF772EE4-E200-47F9-984A-6F699F7E23EA}" srcOrd="0" destOrd="0" presId="urn:microsoft.com/office/officeart/2005/8/layout/hierarchy3"/>
    <dgm:cxn modelId="{15203DF7-4834-4910-A9C2-337D6C6B032A}" type="presOf" srcId="{BA210D0C-AA70-48F6-9AC2-CFD384CBF3AD}" destId="{F1481F49-465C-4558-AF5C-5623BB113F28}" srcOrd="1" destOrd="0" presId="urn:microsoft.com/office/officeart/2005/8/layout/hierarchy3"/>
    <dgm:cxn modelId="{52009EFD-B797-4C2A-A24F-A36902B2EABB}" type="presOf" srcId="{209AB6DE-0D72-436C-ABB6-9A9BBE448A5A}" destId="{C3692A76-6785-470C-BC6D-E6FB0BFE1390}" srcOrd="0" destOrd="0" presId="urn:microsoft.com/office/officeart/2005/8/layout/hierarchy3"/>
    <dgm:cxn modelId="{0C9D331F-1F35-48EC-A129-546E507CD9B9}" type="presParOf" srcId="{C3692A76-6785-470C-BC6D-E6FB0BFE1390}" destId="{E75F0187-3644-40BD-95D0-144F9403BFCB}" srcOrd="0" destOrd="0" presId="urn:microsoft.com/office/officeart/2005/8/layout/hierarchy3"/>
    <dgm:cxn modelId="{CFE9AEF5-1B24-435A-BB8A-0D3F57F4E03A}" type="presParOf" srcId="{E75F0187-3644-40BD-95D0-144F9403BFCB}" destId="{3974FA95-EDAB-4543-8A50-0690D48393E6}" srcOrd="0" destOrd="0" presId="urn:microsoft.com/office/officeart/2005/8/layout/hierarchy3"/>
    <dgm:cxn modelId="{5EF72DE6-0F63-4821-931E-1ADC2E6A2150}" type="presParOf" srcId="{3974FA95-EDAB-4543-8A50-0690D48393E6}" destId="{F2751F85-0481-4322-A69A-B9231D5C0D22}" srcOrd="0" destOrd="0" presId="urn:microsoft.com/office/officeart/2005/8/layout/hierarchy3"/>
    <dgm:cxn modelId="{5874112E-3921-4F5A-B62D-7920F1925E74}" type="presParOf" srcId="{3974FA95-EDAB-4543-8A50-0690D48393E6}" destId="{E7AECC04-C293-4799-B8B9-75DA1FCF857B}" srcOrd="1" destOrd="0" presId="urn:microsoft.com/office/officeart/2005/8/layout/hierarchy3"/>
    <dgm:cxn modelId="{7CC41BCA-FCF5-45DF-A271-425F0D7EA225}" type="presParOf" srcId="{E75F0187-3644-40BD-95D0-144F9403BFCB}" destId="{0B84C2B5-D4EA-447C-BCC5-2D66A94B1798}" srcOrd="1" destOrd="0" presId="urn:microsoft.com/office/officeart/2005/8/layout/hierarchy3"/>
    <dgm:cxn modelId="{DBC679AA-4874-4A2E-A6D2-D10FA21996E1}" type="presParOf" srcId="{0B84C2B5-D4EA-447C-BCC5-2D66A94B1798}" destId="{EF4B60D1-BB40-4FEB-B39E-BC6A2F201F4D}" srcOrd="0" destOrd="0" presId="urn:microsoft.com/office/officeart/2005/8/layout/hierarchy3"/>
    <dgm:cxn modelId="{31D7CD32-8F94-4719-B23D-460C915C0769}" type="presParOf" srcId="{0B84C2B5-D4EA-447C-BCC5-2D66A94B1798}" destId="{6FF8C0AA-3B1E-42B5-9471-5E646AC20C50}" srcOrd="1" destOrd="0" presId="urn:microsoft.com/office/officeart/2005/8/layout/hierarchy3"/>
    <dgm:cxn modelId="{D1554408-E08B-47DF-94ED-D81405203CB9}" type="presParOf" srcId="{0B84C2B5-D4EA-447C-BCC5-2D66A94B1798}" destId="{731C01C6-4EDB-4595-9C42-504FDEB11EF7}" srcOrd="2" destOrd="0" presId="urn:microsoft.com/office/officeart/2005/8/layout/hierarchy3"/>
    <dgm:cxn modelId="{3ECC98DD-76C6-4233-91F8-709ACD75490F}" type="presParOf" srcId="{0B84C2B5-D4EA-447C-BCC5-2D66A94B1798}" destId="{AF2986BE-7010-4F0F-9F09-DF4C2272B723}" srcOrd="3" destOrd="0" presId="urn:microsoft.com/office/officeart/2005/8/layout/hierarchy3"/>
    <dgm:cxn modelId="{8679D765-AAAF-418A-8045-29C7A654D167}" type="presParOf" srcId="{C3692A76-6785-470C-BC6D-E6FB0BFE1390}" destId="{A27B920F-6C73-41AA-AB62-B17DE81AFDE6}" srcOrd="1" destOrd="0" presId="urn:microsoft.com/office/officeart/2005/8/layout/hierarchy3"/>
    <dgm:cxn modelId="{1C3FA22F-388C-48A0-B4E4-1776C4117ADF}" type="presParOf" srcId="{A27B920F-6C73-41AA-AB62-B17DE81AFDE6}" destId="{D4B4D5D1-D4F1-43A3-86B1-C33F222222EB}" srcOrd="0" destOrd="0" presId="urn:microsoft.com/office/officeart/2005/8/layout/hierarchy3"/>
    <dgm:cxn modelId="{3B439AA7-8618-4248-B251-27A3AC1A0DB9}" type="presParOf" srcId="{D4B4D5D1-D4F1-43A3-86B1-C33F222222EB}" destId="{0CAFDE0D-A5B8-45F9-A6FA-B9C9FC1314D1}" srcOrd="0" destOrd="0" presId="urn:microsoft.com/office/officeart/2005/8/layout/hierarchy3"/>
    <dgm:cxn modelId="{D4DC5D17-EC22-44BF-8620-0E5DBAD9C59C}" type="presParOf" srcId="{D4B4D5D1-D4F1-43A3-86B1-C33F222222EB}" destId="{F1481F49-465C-4558-AF5C-5623BB113F28}" srcOrd="1" destOrd="0" presId="urn:microsoft.com/office/officeart/2005/8/layout/hierarchy3"/>
    <dgm:cxn modelId="{5A2C36A6-56EE-495E-A46F-2332ADEF7914}" type="presParOf" srcId="{A27B920F-6C73-41AA-AB62-B17DE81AFDE6}" destId="{B88C3151-D099-43A7-84D5-0D0317C445AC}" srcOrd="1" destOrd="0" presId="urn:microsoft.com/office/officeart/2005/8/layout/hierarchy3"/>
    <dgm:cxn modelId="{756EC68C-E9C4-4037-9FE2-637F4E9CC78E}" type="presParOf" srcId="{B88C3151-D099-43A7-84D5-0D0317C445AC}" destId="{CF772EE4-E200-47F9-984A-6F699F7E23EA}" srcOrd="0" destOrd="0" presId="urn:microsoft.com/office/officeart/2005/8/layout/hierarchy3"/>
    <dgm:cxn modelId="{412DA66E-3816-44CD-9B02-8A9D77100A57}" type="presParOf" srcId="{B88C3151-D099-43A7-84D5-0D0317C445AC}" destId="{8229FC20-2A26-420B-AF08-B7B2C88C2D0F}" srcOrd="1" destOrd="0" presId="urn:microsoft.com/office/officeart/2005/8/layout/hierarchy3"/>
    <dgm:cxn modelId="{A494036E-1D73-48B4-8196-15D6CA9EF60B}" type="presParOf" srcId="{B88C3151-D099-43A7-84D5-0D0317C445AC}" destId="{63DB5DEA-9009-4294-B2B0-0E793CEDFDC8}" srcOrd="2" destOrd="0" presId="urn:microsoft.com/office/officeart/2005/8/layout/hierarchy3"/>
    <dgm:cxn modelId="{94E5FD31-495B-4FD6-BBFD-0C3183F1DD04}" type="presParOf" srcId="{B88C3151-D099-43A7-84D5-0D0317C445AC}" destId="{E036CF77-F94B-4BDD-AABC-EEA75FB53055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5649734-E9C2-454D-BC84-2D977CAEA4D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95CE5F5-F6AC-4671-ADE1-A64868BC44A8}">
      <dgm:prSet phldrT="[Text]"/>
      <dgm:spPr/>
      <dgm:t>
        <a:bodyPr/>
        <a:lstStyle/>
        <a:p>
          <a:r>
            <a:rPr lang="en-US" b="1"/>
            <a:t>Work Ethics:</a:t>
          </a:r>
        </a:p>
      </dgm:t>
    </dgm:pt>
    <dgm:pt modelId="{95B2FF34-9C21-4E81-B067-7EF0C3D0B9F3}" type="parTrans" cxnId="{CF24B39E-A8C0-4FB6-BCF0-04307EF915A4}">
      <dgm:prSet/>
      <dgm:spPr/>
      <dgm:t>
        <a:bodyPr/>
        <a:lstStyle/>
        <a:p>
          <a:endParaRPr lang="en-US"/>
        </a:p>
      </dgm:t>
    </dgm:pt>
    <dgm:pt modelId="{EB1F82A6-087C-4906-917C-EF52A476ECB7}" type="sibTrans" cxnId="{CF24B39E-A8C0-4FB6-BCF0-04307EF915A4}">
      <dgm:prSet/>
      <dgm:spPr/>
      <dgm:t>
        <a:bodyPr/>
        <a:lstStyle/>
        <a:p>
          <a:endParaRPr lang="en-US"/>
        </a:p>
      </dgm:t>
    </dgm:pt>
    <dgm:pt modelId="{33894F10-4CC9-4B9D-AE3C-9019620FA2B0}">
      <dgm:prSet phldrT="[Text]"/>
      <dgm:spPr/>
      <dgm:t>
        <a:bodyPr/>
        <a:lstStyle/>
        <a:p>
          <a:r>
            <a:rPr lang="en-US" b="1"/>
            <a:t>UK: </a:t>
          </a:r>
          <a:r>
            <a:rPr lang="en-US"/>
            <a:t>Balance between work and leisure </a:t>
          </a:r>
          <a:r>
            <a:rPr lang="en-US" b="0" i="0">
              <a:latin typeface="Times New Roman" panose="02020603050405020304" pitchFamily="18" charset="0"/>
              <a:cs typeface="Times New Roman" panose="02020603050405020304" pitchFamily="18" charset="0"/>
            </a:rPr>
            <a:t>(Jasanoff et al., 2022)</a:t>
          </a:r>
          <a:r>
            <a:rPr lang="en-US" b="0"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  <a:r>
            <a:rPr lang="en-US"/>
            <a:t>
</a:t>
          </a:r>
          <a:r>
            <a:rPr lang="en-US" b="1"/>
            <a:t>Germany: </a:t>
          </a:r>
          <a:r>
            <a:rPr lang="en-US"/>
            <a:t>Strong work ethic, long-term employment.</a:t>
          </a:r>
        </a:p>
      </dgm:t>
    </dgm:pt>
    <dgm:pt modelId="{E0E1F9B0-3DB9-46DD-8C5E-1DA31EF362AA}" type="parTrans" cxnId="{8C4E078D-16EB-4638-B409-A3502548CBEE}">
      <dgm:prSet/>
      <dgm:spPr/>
      <dgm:t>
        <a:bodyPr/>
        <a:lstStyle/>
        <a:p>
          <a:endParaRPr lang="en-US"/>
        </a:p>
      </dgm:t>
    </dgm:pt>
    <dgm:pt modelId="{2641D4EB-02EE-400A-9A0E-95BCEB1E581B}" type="sibTrans" cxnId="{8C4E078D-16EB-4638-B409-A3502548CBEE}">
      <dgm:prSet/>
      <dgm:spPr/>
      <dgm:t>
        <a:bodyPr/>
        <a:lstStyle/>
        <a:p>
          <a:endParaRPr lang="en-US"/>
        </a:p>
      </dgm:t>
    </dgm:pt>
    <dgm:pt modelId="{E975B8C7-7466-499C-9856-12A20B2DF3DE}">
      <dgm:prSet phldrT="[Text]"/>
      <dgm:spPr/>
      <dgm:t>
        <a:bodyPr/>
        <a:lstStyle/>
        <a:p>
          <a:r>
            <a:rPr lang="en-US" b="1"/>
            <a:t>Management Styles:</a:t>
          </a:r>
        </a:p>
      </dgm:t>
    </dgm:pt>
    <dgm:pt modelId="{5F3658B9-7AC0-48E3-87A7-88D5B11209C6}" type="parTrans" cxnId="{B6D9E3AF-BB05-45DE-AC69-CACFED97F558}">
      <dgm:prSet/>
      <dgm:spPr/>
      <dgm:t>
        <a:bodyPr/>
        <a:lstStyle/>
        <a:p>
          <a:endParaRPr lang="en-US"/>
        </a:p>
      </dgm:t>
    </dgm:pt>
    <dgm:pt modelId="{FA3C9FE1-04DC-49A8-A4BF-545C1F39FFFD}" type="sibTrans" cxnId="{B6D9E3AF-BB05-45DE-AC69-CACFED97F558}">
      <dgm:prSet/>
      <dgm:spPr/>
      <dgm:t>
        <a:bodyPr/>
        <a:lstStyle/>
        <a:p>
          <a:endParaRPr lang="en-US"/>
        </a:p>
      </dgm:t>
    </dgm:pt>
    <dgm:pt modelId="{B4AFFB84-5FC3-43F3-BC3E-9A6B4A541392}">
      <dgm:prSet phldrT="[Text]"/>
      <dgm:spPr/>
      <dgm:t>
        <a:bodyPr/>
        <a:lstStyle/>
        <a:p>
          <a:r>
            <a:rPr lang="en-US" b="1"/>
            <a:t>UK:</a:t>
          </a:r>
          <a:r>
            <a:rPr lang="en-US"/>
            <a:t> More flexible and less hierarchical.
</a:t>
          </a:r>
          <a:r>
            <a:rPr lang="en-US" b="1"/>
            <a:t>Germany: </a:t>
          </a:r>
          <a:r>
            <a:rPr lang="en-US"/>
            <a:t>Structured, clear chain of command.</a:t>
          </a:r>
        </a:p>
      </dgm:t>
    </dgm:pt>
    <dgm:pt modelId="{942BB623-9DBF-495F-9120-16B79EE246ED}" type="parTrans" cxnId="{EF4C55C1-3B3E-47C6-BF37-4E61ECED6F7D}">
      <dgm:prSet/>
      <dgm:spPr/>
      <dgm:t>
        <a:bodyPr/>
        <a:lstStyle/>
        <a:p>
          <a:endParaRPr lang="en-US"/>
        </a:p>
      </dgm:t>
    </dgm:pt>
    <dgm:pt modelId="{9C2F9524-2DD4-45E5-BDDA-9ECD4A78FEB3}" type="sibTrans" cxnId="{EF4C55C1-3B3E-47C6-BF37-4E61ECED6F7D}">
      <dgm:prSet/>
      <dgm:spPr/>
      <dgm:t>
        <a:bodyPr/>
        <a:lstStyle/>
        <a:p>
          <a:endParaRPr lang="en-US"/>
        </a:p>
      </dgm:t>
    </dgm:pt>
    <dgm:pt modelId="{6C7CA06E-4C55-426D-8148-9EE0147A9E98}">
      <dgm:prSet phldrT="[Text]"/>
      <dgm:spPr/>
      <dgm:t>
        <a:bodyPr/>
        <a:lstStyle/>
        <a:p>
          <a:r>
            <a:rPr lang="en-US" b="1"/>
            <a:t>Communication Patterns:</a:t>
          </a:r>
        </a:p>
      </dgm:t>
    </dgm:pt>
    <dgm:pt modelId="{EA03D763-1955-4A37-BEDA-37ADF3BB55B3}" type="parTrans" cxnId="{1BBB3FBA-04C3-4C78-BB21-3D056C7EDA79}">
      <dgm:prSet/>
      <dgm:spPr/>
      <dgm:t>
        <a:bodyPr/>
        <a:lstStyle/>
        <a:p>
          <a:endParaRPr lang="en-US"/>
        </a:p>
      </dgm:t>
    </dgm:pt>
    <dgm:pt modelId="{4EAE9421-8E19-405A-8672-FAB9AC954334}" type="sibTrans" cxnId="{1BBB3FBA-04C3-4C78-BB21-3D056C7EDA79}">
      <dgm:prSet/>
      <dgm:spPr/>
      <dgm:t>
        <a:bodyPr/>
        <a:lstStyle/>
        <a:p>
          <a:endParaRPr lang="en-US"/>
        </a:p>
      </dgm:t>
    </dgm:pt>
    <dgm:pt modelId="{0C95F955-8F0E-4EA7-AA7A-DC21C289E80A}">
      <dgm:prSet phldrT="[Text]"/>
      <dgm:spPr/>
      <dgm:t>
        <a:bodyPr/>
        <a:lstStyle/>
        <a:p>
          <a:r>
            <a:rPr lang="en-US" b="1"/>
            <a:t>UK: </a:t>
          </a:r>
          <a:r>
            <a:rPr lang="en-US"/>
            <a:t>Indirect, high-context communication.
</a:t>
          </a:r>
          <a:r>
            <a:rPr lang="en-US" b="1"/>
            <a:t>Germany:</a:t>
          </a:r>
          <a:r>
            <a:rPr lang="en-US"/>
            <a:t> Direct, low-context communication.</a:t>
          </a:r>
        </a:p>
      </dgm:t>
    </dgm:pt>
    <dgm:pt modelId="{6DD4C5CB-701D-4103-9CFA-B23B2D57ADEE}" type="parTrans" cxnId="{A933E540-4F7D-4350-98A2-8D5740B42B18}">
      <dgm:prSet/>
      <dgm:spPr/>
      <dgm:t>
        <a:bodyPr/>
        <a:lstStyle/>
        <a:p>
          <a:endParaRPr lang="en-US"/>
        </a:p>
      </dgm:t>
    </dgm:pt>
    <dgm:pt modelId="{A1B66DDE-CBE8-4E31-A2A8-477DEF150E51}" type="sibTrans" cxnId="{A933E540-4F7D-4350-98A2-8D5740B42B18}">
      <dgm:prSet/>
      <dgm:spPr/>
      <dgm:t>
        <a:bodyPr/>
        <a:lstStyle/>
        <a:p>
          <a:endParaRPr lang="en-US"/>
        </a:p>
      </dgm:t>
    </dgm:pt>
    <dgm:pt modelId="{C9F13573-ED06-134F-BFEC-6986A0970BC6}" type="pres">
      <dgm:prSet presAssocID="{95649734-E9C2-454D-BC84-2D977CAEA4DE}" presName="linear" presStyleCnt="0">
        <dgm:presLayoutVars>
          <dgm:animLvl val="lvl"/>
          <dgm:resizeHandles val="exact"/>
        </dgm:presLayoutVars>
      </dgm:prSet>
      <dgm:spPr/>
    </dgm:pt>
    <dgm:pt modelId="{64EB6B3B-2C82-544F-A0A6-29A99ABAF503}" type="pres">
      <dgm:prSet presAssocID="{395CE5F5-F6AC-4671-ADE1-A64868BC44A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AF3DA09-FDD5-A246-AB4F-748BC41DFB69}" type="pres">
      <dgm:prSet presAssocID="{395CE5F5-F6AC-4671-ADE1-A64868BC44A8}" presName="childText" presStyleLbl="revTx" presStyleIdx="0" presStyleCnt="3">
        <dgm:presLayoutVars>
          <dgm:bulletEnabled val="1"/>
        </dgm:presLayoutVars>
      </dgm:prSet>
      <dgm:spPr/>
    </dgm:pt>
    <dgm:pt modelId="{752E410F-B156-514D-BAF6-D19C1E157283}" type="pres">
      <dgm:prSet presAssocID="{E975B8C7-7466-499C-9856-12A20B2DF3D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EFD8681-828A-054A-BBF9-5422684A510E}" type="pres">
      <dgm:prSet presAssocID="{E975B8C7-7466-499C-9856-12A20B2DF3DE}" presName="childText" presStyleLbl="revTx" presStyleIdx="1" presStyleCnt="3">
        <dgm:presLayoutVars>
          <dgm:bulletEnabled val="1"/>
        </dgm:presLayoutVars>
      </dgm:prSet>
      <dgm:spPr/>
    </dgm:pt>
    <dgm:pt modelId="{2C7EB643-577E-4847-9CA6-664F29262985}" type="pres">
      <dgm:prSet presAssocID="{6C7CA06E-4C55-426D-8148-9EE0147A9E98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92AB0FDA-EF57-2240-9849-387E739B5099}" type="pres">
      <dgm:prSet presAssocID="{6C7CA06E-4C55-426D-8148-9EE0147A9E98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6F40A437-159D-544A-B5D0-0EC2BDD1B07E}" type="presOf" srcId="{95649734-E9C2-454D-BC84-2D977CAEA4DE}" destId="{C9F13573-ED06-134F-BFEC-6986A0970BC6}" srcOrd="0" destOrd="0" presId="urn:microsoft.com/office/officeart/2005/8/layout/vList2"/>
    <dgm:cxn modelId="{A933E540-4F7D-4350-98A2-8D5740B42B18}" srcId="{6C7CA06E-4C55-426D-8148-9EE0147A9E98}" destId="{0C95F955-8F0E-4EA7-AA7A-DC21C289E80A}" srcOrd="0" destOrd="0" parTransId="{6DD4C5CB-701D-4103-9CFA-B23B2D57ADEE}" sibTransId="{A1B66DDE-CBE8-4E31-A2A8-477DEF150E51}"/>
    <dgm:cxn modelId="{49C8A163-9CCC-A642-9072-08B1A97FB32B}" type="presOf" srcId="{0C95F955-8F0E-4EA7-AA7A-DC21C289E80A}" destId="{92AB0FDA-EF57-2240-9849-387E739B5099}" srcOrd="0" destOrd="0" presId="urn:microsoft.com/office/officeart/2005/8/layout/vList2"/>
    <dgm:cxn modelId="{E95D8671-C60B-1A47-A633-9B012746EFA9}" type="presOf" srcId="{B4AFFB84-5FC3-43F3-BC3E-9A6B4A541392}" destId="{DEFD8681-828A-054A-BBF9-5422684A510E}" srcOrd="0" destOrd="0" presId="urn:microsoft.com/office/officeart/2005/8/layout/vList2"/>
    <dgm:cxn modelId="{8C4E078D-16EB-4638-B409-A3502548CBEE}" srcId="{395CE5F5-F6AC-4671-ADE1-A64868BC44A8}" destId="{33894F10-4CC9-4B9D-AE3C-9019620FA2B0}" srcOrd="0" destOrd="0" parTransId="{E0E1F9B0-3DB9-46DD-8C5E-1DA31EF362AA}" sibTransId="{2641D4EB-02EE-400A-9A0E-95BCEB1E581B}"/>
    <dgm:cxn modelId="{CF24B39E-A8C0-4FB6-BCF0-04307EF915A4}" srcId="{95649734-E9C2-454D-BC84-2D977CAEA4DE}" destId="{395CE5F5-F6AC-4671-ADE1-A64868BC44A8}" srcOrd="0" destOrd="0" parTransId="{95B2FF34-9C21-4E81-B067-7EF0C3D0B9F3}" sibTransId="{EB1F82A6-087C-4906-917C-EF52A476ECB7}"/>
    <dgm:cxn modelId="{26559EA9-35B1-CB45-8419-2DED1BB97640}" type="presOf" srcId="{6C7CA06E-4C55-426D-8148-9EE0147A9E98}" destId="{2C7EB643-577E-4847-9CA6-664F29262985}" srcOrd="0" destOrd="0" presId="urn:microsoft.com/office/officeart/2005/8/layout/vList2"/>
    <dgm:cxn modelId="{B6D9E3AF-BB05-45DE-AC69-CACFED97F558}" srcId="{95649734-E9C2-454D-BC84-2D977CAEA4DE}" destId="{E975B8C7-7466-499C-9856-12A20B2DF3DE}" srcOrd="1" destOrd="0" parTransId="{5F3658B9-7AC0-48E3-87A7-88D5B11209C6}" sibTransId="{FA3C9FE1-04DC-49A8-A4BF-545C1F39FFFD}"/>
    <dgm:cxn modelId="{1BBB3FBA-04C3-4C78-BB21-3D056C7EDA79}" srcId="{95649734-E9C2-454D-BC84-2D977CAEA4DE}" destId="{6C7CA06E-4C55-426D-8148-9EE0147A9E98}" srcOrd="2" destOrd="0" parTransId="{EA03D763-1955-4A37-BEDA-37ADF3BB55B3}" sibTransId="{4EAE9421-8E19-405A-8672-FAB9AC954334}"/>
    <dgm:cxn modelId="{EF4C55C1-3B3E-47C6-BF37-4E61ECED6F7D}" srcId="{E975B8C7-7466-499C-9856-12A20B2DF3DE}" destId="{B4AFFB84-5FC3-43F3-BC3E-9A6B4A541392}" srcOrd="0" destOrd="0" parTransId="{942BB623-9DBF-495F-9120-16B79EE246ED}" sibTransId="{9C2F9524-2DD4-45E5-BDDA-9ECD4A78FEB3}"/>
    <dgm:cxn modelId="{54FD4AD1-7965-644B-A42F-E1DD18822775}" type="presOf" srcId="{33894F10-4CC9-4B9D-AE3C-9019620FA2B0}" destId="{FAF3DA09-FDD5-A246-AB4F-748BC41DFB69}" srcOrd="0" destOrd="0" presId="urn:microsoft.com/office/officeart/2005/8/layout/vList2"/>
    <dgm:cxn modelId="{0C5FADD6-F9B5-A649-A107-F9B6A8168B54}" type="presOf" srcId="{E975B8C7-7466-499C-9856-12A20B2DF3DE}" destId="{752E410F-B156-514D-BAF6-D19C1E157283}" srcOrd="0" destOrd="0" presId="urn:microsoft.com/office/officeart/2005/8/layout/vList2"/>
    <dgm:cxn modelId="{ED9E7AFF-2605-704A-BC88-C999454883B7}" type="presOf" srcId="{395CE5F5-F6AC-4671-ADE1-A64868BC44A8}" destId="{64EB6B3B-2C82-544F-A0A6-29A99ABAF503}" srcOrd="0" destOrd="0" presId="urn:microsoft.com/office/officeart/2005/8/layout/vList2"/>
    <dgm:cxn modelId="{30C7FD00-17C2-9645-AC6F-CF5F954DA0FE}" type="presParOf" srcId="{C9F13573-ED06-134F-BFEC-6986A0970BC6}" destId="{64EB6B3B-2C82-544F-A0A6-29A99ABAF503}" srcOrd="0" destOrd="0" presId="urn:microsoft.com/office/officeart/2005/8/layout/vList2"/>
    <dgm:cxn modelId="{94EEA25C-7D97-0A4F-9528-C7CF4F07B50E}" type="presParOf" srcId="{C9F13573-ED06-134F-BFEC-6986A0970BC6}" destId="{FAF3DA09-FDD5-A246-AB4F-748BC41DFB69}" srcOrd="1" destOrd="0" presId="urn:microsoft.com/office/officeart/2005/8/layout/vList2"/>
    <dgm:cxn modelId="{34C81BCF-EDFF-2646-9254-F2002CE25DF7}" type="presParOf" srcId="{C9F13573-ED06-134F-BFEC-6986A0970BC6}" destId="{752E410F-B156-514D-BAF6-D19C1E157283}" srcOrd="2" destOrd="0" presId="urn:microsoft.com/office/officeart/2005/8/layout/vList2"/>
    <dgm:cxn modelId="{C17E2008-A712-6C4D-A89A-12D75399B8E4}" type="presParOf" srcId="{C9F13573-ED06-134F-BFEC-6986A0970BC6}" destId="{DEFD8681-828A-054A-BBF9-5422684A510E}" srcOrd="3" destOrd="0" presId="urn:microsoft.com/office/officeart/2005/8/layout/vList2"/>
    <dgm:cxn modelId="{427A358B-E4A1-B04B-9147-F8DD555160D9}" type="presParOf" srcId="{C9F13573-ED06-134F-BFEC-6986A0970BC6}" destId="{2C7EB643-577E-4847-9CA6-664F29262985}" srcOrd="4" destOrd="0" presId="urn:microsoft.com/office/officeart/2005/8/layout/vList2"/>
    <dgm:cxn modelId="{252EC07F-6998-3848-AA26-9FC5463102E2}" type="presParOf" srcId="{C9F13573-ED06-134F-BFEC-6986A0970BC6}" destId="{92AB0FDA-EF57-2240-9849-387E739B5099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78C3403-723F-4A1B-8B5A-23795C4A608B}" type="doc">
      <dgm:prSet loTypeId="urn:microsoft.com/office/officeart/2005/8/layout/hierarchy3" loCatId="list" qsTypeId="urn:microsoft.com/office/officeart/2005/8/quickstyle/3d1" qsCatId="3D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E1FC4FB-53B1-4276-92CA-9DE065C8304A}">
      <dgm:prSet phldrT="[Text]"/>
      <dgm:spPr/>
      <dgm:t>
        <a:bodyPr/>
        <a:lstStyle/>
        <a:p>
          <a:r>
            <a:rPr lang="en-US" b="1" dirty="0">
              <a:solidFill>
                <a:schemeClr val="tx1"/>
              </a:solidFill>
            </a:rPr>
            <a:t>Power Distance</a:t>
          </a:r>
        </a:p>
      </dgm:t>
    </dgm:pt>
    <dgm:pt modelId="{2BA753C3-ADB7-4200-AA66-898A3F5DD125}" type="parTrans" cxnId="{2E487BD1-64DE-4C2B-88CE-EA88A016E26C}">
      <dgm:prSet/>
      <dgm:spPr/>
      <dgm:t>
        <a:bodyPr/>
        <a:lstStyle/>
        <a:p>
          <a:endParaRPr lang="en-US"/>
        </a:p>
      </dgm:t>
    </dgm:pt>
    <dgm:pt modelId="{A589B268-4657-434B-8F6A-C6A34E333662}" type="sibTrans" cxnId="{2E487BD1-64DE-4C2B-88CE-EA88A016E26C}">
      <dgm:prSet/>
      <dgm:spPr/>
      <dgm:t>
        <a:bodyPr/>
        <a:lstStyle/>
        <a:p>
          <a:endParaRPr lang="en-US"/>
        </a:p>
      </dgm:t>
    </dgm:pt>
    <dgm:pt modelId="{E8FA1CAE-B579-464B-AFF4-8C48E4B6304E}">
      <dgm:prSet phldrT="[Text]"/>
      <dgm:spPr/>
      <dgm:t>
        <a:bodyPr/>
        <a:lstStyle/>
        <a:p>
          <a:pPr algn="l"/>
          <a:r>
            <a:rPr lang="en-US" b="1" dirty="0">
              <a:solidFill>
                <a:schemeClr val="tx1"/>
              </a:solidFill>
            </a:rPr>
            <a:t>UK:</a:t>
          </a:r>
          <a:r>
            <a:rPr lang="en-US" dirty="0">
              <a:solidFill>
                <a:schemeClr val="tx1"/>
              </a:solidFill>
            </a:rPr>
            <a:t> Lower power distance; more democratic and egalitarian </a:t>
          </a:r>
          <a:r>
            <a:rPr lang="en-US" dirty="0"/>
            <a:t>(Jun et al., 2022)</a:t>
          </a:r>
          <a:r>
            <a:rPr lang="en-US" dirty="0">
              <a:solidFill>
                <a:schemeClr val="tx1"/>
              </a:solidFill>
            </a:rPr>
            <a:t>.</a:t>
          </a:r>
        </a:p>
      </dgm:t>
    </dgm:pt>
    <dgm:pt modelId="{F433E0F1-288A-4A09-81E2-B093E0358CC2}" type="parTrans" cxnId="{32D47F85-73F9-4E27-A1E0-554D0EDB049B}">
      <dgm:prSet/>
      <dgm:spPr/>
      <dgm:t>
        <a:bodyPr/>
        <a:lstStyle/>
        <a:p>
          <a:endParaRPr lang="en-US"/>
        </a:p>
      </dgm:t>
    </dgm:pt>
    <dgm:pt modelId="{C1251303-BF98-4D53-A5BF-11C7F484012C}" type="sibTrans" cxnId="{32D47F85-73F9-4E27-A1E0-554D0EDB049B}">
      <dgm:prSet/>
      <dgm:spPr/>
      <dgm:t>
        <a:bodyPr/>
        <a:lstStyle/>
        <a:p>
          <a:endParaRPr lang="en-US"/>
        </a:p>
      </dgm:t>
    </dgm:pt>
    <dgm:pt modelId="{EB03EC44-7536-4744-B01E-1299E83D28AA}">
      <dgm:prSet phldrT="[Text]"/>
      <dgm:spPr/>
      <dgm:t>
        <a:bodyPr/>
        <a:lstStyle/>
        <a:p>
          <a:pPr algn="l"/>
          <a:r>
            <a:rPr lang="en-US" b="1" dirty="0">
              <a:solidFill>
                <a:schemeClr val="tx1"/>
              </a:solidFill>
            </a:rPr>
            <a:t>Germany: </a:t>
          </a:r>
          <a:r>
            <a:rPr lang="en-US" dirty="0">
              <a:solidFill>
                <a:schemeClr val="tx1"/>
              </a:solidFill>
            </a:rPr>
            <a:t>Higher power distance; respect for authority and hierarchy.</a:t>
          </a:r>
        </a:p>
      </dgm:t>
    </dgm:pt>
    <dgm:pt modelId="{79A0BC06-C051-4473-BB6B-53E90FFAF302}" type="parTrans" cxnId="{F7E61E85-1CCF-4313-9E6C-136C60070905}">
      <dgm:prSet/>
      <dgm:spPr/>
      <dgm:t>
        <a:bodyPr/>
        <a:lstStyle/>
        <a:p>
          <a:endParaRPr lang="en-US"/>
        </a:p>
      </dgm:t>
    </dgm:pt>
    <dgm:pt modelId="{9826812D-B898-48D9-A3CB-F1F88AC00619}" type="sibTrans" cxnId="{F7E61E85-1CCF-4313-9E6C-136C60070905}">
      <dgm:prSet/>
      <dgm:spPr/>
      <dgm:t>
        <a:bodyPr/>
        <a:lstStyle/>
        <a:p>
          <a:endParaRPr lang="en-US"/>
        </a:p>
      </dgm:t>
    </dgm:pt>
    <dgm:pt modelId="{407DC73D-F724-4911-ADA9-7EDA995D1E8A}">
      <dgm:prSet phldrT="[Text]"/>
      <dgm:spPr/>
      <dgm:t>
        <a:bodyPr/>
        <a:lstStyle/>
        <a:p>
          <a:r>
            <a:rPr lang="en-US" b="1" dirty="0">
              <a:solidFill>
                <a:schemeClr val="tx1"/>
              </a:solidFill>
            </a:rPr>
            <a:t>Individualism</a:t>
          </a:r>
        </a:p>
      </dgm:t>
    </dgm:pt>
    <dgm:pt modelId="{B17E92C8-259F-469A-989F-6BCD1735CF5C}" type="parTrans" cxnId="{D4B97876-B797-48C4-B230-4D0F621D3BD4}">
      <dgm:prSet/>
      <dgm:spPr/>
      <dgm:t>
        <a:bodyPr/>
        <a:lstStyle/>
        <a:p>
          <a:endParaRPr lang="en-US"/>
        </a:p>
      </dgm:t>
    </dgm:pt>
    <dgm:pt modelId="{8B978CD2-D2FC-452B-A391-BEBBCCDEE988}" type="sibTrans" cxnId="{D4B97876-B797-48C4-B230-4D0F621D3BD4}">
      <dgm:prSet/>
      <dgm:spPr/>
      <dgm:t>
        <a:bodyPr/>
        <a:lstStyle/>
        <a:p>
          <a:endParaRPr lang="en-US"/>
        </a:p>
      </dgm:t>
    </dgm:pt>
    <dgm:pt modelId="{95CA3957-28B0-4B81-9B7C-0E3793E8C352}">
      <dgm:prSet phldrT="[Text]"/>
      <dgm:spPr/>
      <dgm:t>
        <a:bodyPr/>
        <a:lstStyle/>
        <a:p>
          <a:pPr algn="l"/>
          <a:r>
            <a:rPr lang="en-US" b="1" dirty="0">
              <a:solidFill>
                <a:schemeClr val="tx1"/>
              </a:solidFill>
            </a:rPr>
            <a:t>UK: </a:t>
          </a:r>
          <a:r>
            <a:rPr lang="en-US" dirty="0">
              <a:solidFill>
                <a:schemeClr val="tx1"/>
              </a:solidFill>
            </a:rPr>
            <a:t>High individualism; focus on personal achievements.</a:t>
          </a:r>
        </a:p>
      </dgm:t>
    </dgm:pt>
    <dgm:pt modelId="{340FB58E-57CD-4DD9-B623-B03B72397762}" type="parTrans" cxnId="{81456893-D871-478B-A84D-0DB9296986E5}">
      <dgm:prSet/>
      <dgm:spPr/>
      <dgm:t>
        <a:bodyPr/>
        <a:lstStyle/>
        <a:p>
          <a:endParaRPr lang="en-US"/>
        </a:p>
      </dgm:t>
    </dgm:pt>
    <dgm:pt modelId="{923B4FD8-839C-4AC9-83F9-EAD92C68F540}" type="sibTrans" cxnId="{81456893-D871-478B-A84D-0DB9296986E5}">
      <dgm:prSet/>
      <dgm:spPr/>
      <dgm:t>
        <a:bodyPr/>
        <a:lstStyle/>
        <a:p>
          <a:endParaRPr lang="en-US"/>
        </a:p>
      </dgm:t>
    </dgm:pt>
    <dgm:pt modelId="{F6AFDBFA-C8FB-417B-A87A-6CAAC8AA5BAF}">
      <dgm:prSet phldrT="[Text]"/>
      <dgm:spPr/>
      <dgm:t>
        <a:bodyPr/>
        <a:lstStyle/>
        <a:p>
          <a:pPr algn="l"/>
          <a:r>
            <a:rPr lang="en-US" b="1" dirty="0">
              <a:solidFill>
                <a:schemeClr val="tx1"/>
              </a:solidFill>
            </a:rPr>
            <a:t>Germany:</a:t>
          </a:r>
          <a:r>
            <a:rPr lang="en-US" dirty="0">
              <a:solidFill>
                <a:schemeClr val="tx1"/>
              </a:solidFill>
            </a:rPr>
            <a:t> High individualism; also value group performance and harmony.</a:t>
          </a:r>
        </a:p>
      </dgm:t>
    </dgm:pt>
    <dgm:pt modelId="{307B61B5-71AB-41B0-941E-B4CB366423D6}" type="parTrans" cxnId="{8ABB18DE-CA97-48EE-8208-8508F358D2BB}">
      <dgm:prSet/>
      <dgm:spPr/>
      <dgm:t>
        <a:bodyPr/>
        <a:lstStyle/>
        <a:p>
          <a:endParaRPr lang="en-US"/>
        </a:p>
      </dgm:t>
    </dgm:pt>
    <dgm:pt modelId="{AFF55345-AC33-43A9-8AA8-D6B5B753D9BD}" type="sibTrans" cxnId="{8ABB18DE-CA97-48EE-8208-8508F358D2BB}">
      <dgm:prSet/>
      <dgm:spPr/>
      <dgm:t>
        <a:bodyPr/>
        <a:lstStyle/>
        <a:p>
          <a:endParaRPr lang="en-US"/>
        </a:p>
      </dgm:t>
    </dgm:pt>
    <dgm:pt modelId="{D38F519D-3C8A-4F27-A1F3-2D88C2A3BFD3}" type="pres">
      <dgm:prSet presAssocID="{178C3403-723F-4A1B-8B5A-23795C4A608B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5058126-5CF3-4B41-90E7-4A579D2B3CEF}" type="pres">
      <dgm:prSet presAssocID="{9E1FC4FB-53B1-4276-92CA-9DE065C8304A}" presName="root" presStyleCnt="0"/>
      <dgm:spPr/>
    </dgm:pt>
    <dgm:pt modelId="{CC3E43AD-032E-4B08-AD48-167A39EBB9F6}" type="pres">
      <dgm:prSet presAssocID="{9E1FC4FB-53B1-4276-92CA-9DE065C8304A}" presName="rootComposite" presStyleCnt="0"/>
      <dgm:spPr/>
    </dgm:pt>
    <dgm:pt modelId="{977F0F16-F7D8-464D-BCDE-26A34C6DA239}" type="pres">
      <dgm:prSet presAssocID="{9E1FC4FB-53B1-4276-92CA-9DE065C8304A}" presName="rootText" presStyleLbl="node1" presStyleIdx="0" presStyleCnt="2"/>
      <dgm:spPr/>
    </dgm:pt>
    <dgm:pt modelId="{77F9F108-5F85-4B4C-9CEC-1E7AB34D509B}" type="pres">
      <dgm:prSet presAssocID="{9E1FC4FB-53B1-4276-92CA-9DE065C8304A}" presName="rootConnector" presStyleLbl="node1" presStyleIdx="0" presStyleCnt="2"/>
      <dgm:spPr/>
    </dgm:pt>
    <dgm:pt modelId="{1D7AB853-D37F-4A1F-BE46-E87ED699A7FF}" type="pres">
      <dgm:prSet presAssocID="{9E1FC4FB-53B1-4276-92CA-9DE065C8304A}" presName="childShape" presStyleCnt="0"/>
      <dgm:spPr/>
    </dgm:pt>
    <dgm:pt modelId="{4FEA1C52-C5CE-4762-AE8C-E38E72781A4F}" type="pres">
      <dgm:prSet presAssocID="{F433E0F1-288A-4A09-81E2-B093E0358CC2}" presName="Name13" presStyleLbl="parChTrans1D2" presStyleIdx="0" presStyleCnt="4"/>
      <dgm:spPr/>
    </dgm:pt>
    <dgm:pt modelId="{48C5D567-E1CE-40CD-9439-C954316A00D4}" type="pres">
      <dgm:prSet presAssocID="{E8FA1CAE-B579-464B-AFF4-8C48E4B6304E}" presName="childText" presStyleLbl="bgAcc1" presStyleIdx="0" presStyleCnt="4" custScaleX="127395">
        <dgm:presLayoutVars>
          <dgm:bulletEnabled val="1"/>
        </dgm:presLayoutVars>
      </dgm:prSet>
      <dgm:spPr/>
    </dgm:pt>
    <dgm:pt modelId="{AAF5B829-7032-4BE1-954A-005364166813}" type="pres">
      <dgm:prSet presAssocID="{79A0BC06-C051-4473-BB6B-53E90FFAF302}" presName="Name13" presStyleLbl="parChTrans1D2" presStyleIdx="1" presStyleCnt="4"/>
      <dgm:spPr/>
    </dgm:pt>
    <dgm:pt modelId="{BA9B4A45-0CC1-4AC4-AF72-89F640D478FE}" type="pres">
      <dgm:prSet presAssocID="{EB03EC44-7536-4744-B01E-1299E83D28AA}" presName="childText" presStyleLbl="bgAcc1" presStyleIdx="1" presStyleCnt="4" custScaleX="127894">
        <dgm:presLayoutVars>
          <dgm:bulletEnabled val="1"/>
        </dgm:presLayoutVars>
      </dgm:prSet>
      <dgm:spPr/>
    </dgm:pt>
    <dgm:pt modelId="{D809405C-184E-44AA-9F41-D1F058C324F7}" type="pres">
      <dgm:prSet presAssocID="{407DC73D-F724-4911-ADA9-7EDA995D1E8A}" presName="root" presStyleCnt="0"/>
      <dgm:spPr/>
    </dgm:pt>
    <dgm:pt modelId="{E2C7305F-CB31-4BDA-85D8-FD4050398C7B}" type="pres">
      <dgm:prSet presAssocID="{407DC73D-F724-4911-ADA9-7EDA995D1E8A}" presName="rootComposite" presStyleCnt="0"/>
      <dgm:spPr/>
    </dgm:pt>
    <dgm:pt modelId="{4B6A7544-1118-4802-8853-B6A63D224705}" type="pres">
      <dgm:prSet presAssocID="{407DC73D-F724-4911-ADA9-7EDA995D1E8A}" presName="rootText" presStyleLbl="node1" presStyleIdx="1" presStyleCnt="2"/>
      <dgm:spPr/>
    </dgm:pt>
    <dgm:pt modelId="{C14F2832-3215-4719-AE9B-F3DC22E4733D}" type="pres">
      <dgm:prSet presAssocID="{407DC73D-F724-4911-ADA9-7EDA995D1E8A}" presName="rootConnector" presStyleLbl="node1" presStyleIdx="1" presStyleCnt="2"/>
      <dgm:spPr/>
    </dgm:pt>
    <dgm:pt modelId="{8C8E7D83-8D83-4C75-9FC8-0C106539C056}" type="pres">
      <dgm:prSet presAssocID="{407DC73D-F724-4911-ADA9-7EDA995D1E8A}" presName="childShape" presStyleCnt="0"/>
      <dgm:spPr/>
    </dgm:pt>
    <dgm:pt modelId="{3930BB36-B60C-4217-BAEE-F399EA927AD8}" type="pres">
      <dgm:prSet presAssocID="{340FB58E-57CD-4DD9-B623-B03B72397762}" presName="Name13" presStyleLbl="parChTrans1D2" presStyleIdx="2" presStyleCnt="4"/>
      <dgm:spPr/>
    </dgm:pt>
    <dgm:pt modelId="{434A3625-789F-4083-B6A3-5FE7B3A71CE0}" type="pres">
      <dgm:prSet presAssocID="{95CA3957-28B0-4B81-9B7C-0E3793E8C352}" presName="childText" presStyleLbl="bgAcc1" presStyleIdx="2" presStyleCnt="4" custScaleX="130768">
        <dgm:presLayoutVars>
          <dgm:bulletEnabled val="1"/>
        </dgm:presLayoutVars>
      </dgm:prSet>
      <dgm:spPr/>
    </dgm:pt>
    <dgm:pt modelId="{6324BBAA-326A-4BB3-BDF5-E82789E6F154}" type="pres">
      <dgm:prSet presAssocID="{307B61B5-71AB-41B0-941E-B4CB366423D6}" presName="Name13" presStyleLbl="parChTrans1D2" presStyleIdx="3" presStyleCnt="4"/>
      <dgm:spPr/>
    </dgm:pt>
    <dgm:pt modelId="{D5B8A771-C83C-4C43-AC56-914C7EBDE44C}" type="pres">
      <dgm:prSet presAssocID="{F6AFDBFA-C8FB-417B-A87A-6CAAC8AA5BAF}" presName="childText" presStyleLbl="bgAcc1" presStyleIdx="3" presStyleCnt="4" custScaleX="133088">
        <dgm:presLayoutVars>
          <dgm:bulletEnabled val="1"/>
        </dgm:presLayoutVars>
      </dgm:prSet>
      <dgm:spPr/>
    </dgm:pt>
  </dgm:ptLst>
  <dgm:cxnLst>
    <dgm:cxn modelId="{F7ED6213-F4C3-44A4-8333-3F016A2988E9}" type="presOf" srcId="{E8FA1CAE-B579-464B-AFF4-8C48E4B6304E}" destId="{48C5D567-E1CE-40CD-9439-C954316A00D4}" srcOrd="0" destOrd="0" presId="urn:microsoft.com/office/officeart/2005/8/layout/hierarchy3"/>
    <dgm:cxn modelId="{9E04A62C-0E34-483D-9CAA-AF585C1C06DF}" type="presOf" srcId="{407DC73D-F724-4911-ADA9-7EDA995D1E8A}" destId="{4B6A7544-1118-4802-8853-B6A63D224705}" srcOrd="0" destOrd="0" presId="urn:microsoft.com/office/officeart/2005/8/layout/hierarchy3"/>
    <dgm:cxn modelId="{7C113934-C2A8-438A-901D-F7E15C600C7A}" type="presOf" srcId="{F433E0F1-288A-4A09-81E2-B093E0358CC2}" destId="{4FEA1C52-C5CE-4762-AE8C-E38E72781A4F}" srcOrd="0" destOrd="0" presId="urn:microsoft.com/office/officeart/2005/8/layout/hierarchy3"/>
    <dgm:cxn modelId="{F835094B-A794-4E31-BDC0-3098B23619D5}" type="presOf" srcId="{95CA3957-28B0-4B81-9B7C-0E3793E8C352}" destId="{434A3625-789F-4083-B6A3-5FE7B3A71CE0}" srcOrd="0" destOrd="0" presId="urn:microsoft.com/office/officeart/2005/8/layout/hierarchy3"/>
    <dgm:cxn modelId="{9E837050-71F9-4340-B276-F1A4283A04CA}" type="presOf" srcId="{EB03EC44-7536-4744-B01E-1299E83D28AA}" destId="{BA9B4A45-0CC1-4AC4-AF72-89F640D478FE}" srcOrd="0" destOrd="0" presId="urn:microsoft.com/office/officeart/2005/8/layout/hierarchy3"/>
    <dgm:cxn modelId="{D3C2D073-5FC1-4C2B-A597-BFF499321DD4}" type="presOf" srcId="{307B61B5-71AB-41B0-941E-B4CB366423D6}" destId="{6324BBAA-326A-4BB3-BDF5-E82789E6F154}" srcOrd="0" destOrd="0" presId="urn:microsoft.com/office/officeart/2005/8/layout/hierarchy3"/>
    <dgm:cxn modelId="{D4B97876-B797-48C4-B230-4D0F621D3BD4}" srcId="{178C3403-723F-4A1B-8B5A-23795C4A608B}" destId="{407DC73D-F724-4911-ADA9-7EDA995D1E8A}" srcOrd="1" destOrd="0" parTransId="{B17E92C8-259F-469A-989F-6BCD1735CF5C}" sibTransId="{8B978CD2-D2FC-452B-A391-BEBBCCDEE988}"/>
    <dgm:cxn modelId="{F7E61E85-1CCF-4313-9E6C-136C60070905}" srcId="{9E1FC4FB-53B1-4276-92CA-9DE065C8304A}" destId="{EB03EC44-7536-4744-B01E-1299E83D28AA}" srcOrd="1" destOrd="0" parTransId="{79A0BC06-C051-4473-BB6B-53E90FFAF302}" sibTransId="{9826812D-B898-48D9-A3CB-F1F88AC00619}"/>
    <dgm:cxn modelId="{32D47F85-73F9-4E27-A1E0-554D0EDB049B}" srcId="{9E1FC4FB-53B1-4276-92CA-9DE065C8304A}" destId="{E8FA1CAE-B579-464B-AFF4-8C48E4B6304E}" srcOrd="0" destOrd="0" parTransId="{F433E0F1-288A-4A09-81E2-B093E0358CC2}" sibTransId="{C1251303-BF98-4D53-A5BF-11C7F484012C}"/>
    <dgm:cxn modelId="{F7EDBC8E-3DFC-401D-99E0-F84E30BC4690}" type="presOf" srcId="{79A0BC06-C051-4473-BB6B-53E90FFAF302}" destId="{AAF5B829-7032-4BE1-954A-005364166813}" srcOrd="0" destOrd="0" presId="urn:microsoft.com/office/officeart/2005/8/layout/hierarchy3"/>
    <dgm:cxn modelId="{81456893-D871-478B-A84D-0DB9296986E5}" srcId="{407DC73D-F724-4911-ADA9-7EDA995D1E8A}" destId="{95CA3957-28B0-4B81-9B7C-0E3793E8C352}" srcOrd="0" destOrd="0" parTransId="{340FB58E-57CD-4DD9-B623-B03B72397762}" sibTransId="{923B4FD8-839C-4AC9-83F9-EAD92C68F540}"/>
    <dgm:cxn modelId="{83BD01A3-93DE-448A-AB4F-1D2729A836EF}" type="presOf" srcId="{407DC73D-F724-4911-ADA9-7EDA995D1E8A}" destId="{C14F2832-3215-4719-AE9B-F3DC22E4733D}" srcOrd="1" destOrd="0" presId="urn:microsoft.com/office/officeart/2005/8/layout/hierarchy3"/>
    <dgm:cxn modelId="{6C5F75A4-9A7C-46A7-91E8-8424F1DEC750}" type="presOf" srcId="{F6AFDBFA-C8FB-417B-A87A-6CAAC8AA5BAF}" destId="{D5B8A771-C83C-4C43-AC56-914C7EBDE44C}" srcOrd="0" destOrd="0" presId="urn:microsoft.com/office/officeart/2005/8/layout/hierarchy3"/>
    <dgm:cxn modelId="{50D5E9CC-565D-4C95-A2D8-F30DFC1BC78A}" type="presOf" srcId="{9E1FC4FB-53B1-4276-92CA-9DE065C8304A}" destId="{77F9F108-5F85-4B4C-9CEC-1E7AB34D509B}" srcOrd="1" destOrd="0" presId="urn:microsoft.com/office/officeart/2005/8/layout/hierarchy3"/>
    <dgm:cxn modelId="{2E487BD1-64DE-4C2B-88CE-EA88A016E26C}" srcId="{178C3403-723F-4A1B-8B5A-23795C4A608B}" destId="{9E1FC4FB-53B1-4276-92CA-9DE065C8304A}" srcOrd="0" destOrd="0" parTransId="{2BA753C3-ADB7-4200-AA66-898A3F5DD125}" sibTransId="{A589B268-4657-434B-8F6A-C6A34E333662}"/>
    <dgm:cxn modelId="{279C47D5-AD69-4B15-8596-FE347338D831}" type="presOf" srcId="{178C3403-723F-4A1B-8B5A-23795C4A608B}" destId="{D38F519D-3C8A-4F27-A1F3-2D88C2A3BFD3}" srcOrd="0" destOrd="0" presId="urn:microsoft.com/office/officeart/2005/8/layout/hierarchy3"/>
    <dgm:cxn modelId="{8ABB18DE-CA97-48EE-8208-8508F358D2BB}" srcId="{407DC73D-F724-4911-ADA9-7EDA995D1E8A}" destId="{F6AFDBFA-C8FB-417B-A87A-6CAAC8AA5BAF}" srcOrd="1" destOrd="0" parTransId="{307B61B5-71AB-41B0-941E-B4CB366423D6}" sibTransId="{AFF55345-AC33-43A9-8AA8-D6B5B753D9BD}"/>
    <dgm:cxn modelId="{7F8F79F1-E474-4ED6-B8B2-89318049EA7B}" type="presOf" srcId="{340FB58E-57CD-4DD9-B623-B03B72397762}" destId="{3930BB36-B60C-4217-BAEE-F399EA927AD8}" srcOrd="0" destOrd="0" presId="urn:microsoft.com/office/officeart/2005/8/layout/hierarchy3"/>
    <dgm:cxn modelId="{2200F3FE-D365-4122-814D-BF56BCB87EE2}" type="presOf" srcId="{9E1FC4FB-53B1-4276-92CA-9DE065C8304A}" destId="{977F0F16-F7D8-464D-BCDE-26A34C6DA239}" srcOrd="0" destOrd="0" presId="urn:microsoft.com/office/officeart/2005/8/layout/hierarchy3"/>
    <dgm:cxn modelId="{039CFE91-F24D-4C40-99A7-50DDAC72C8D2}" type="presParOf" srcId="{D38F519D-3C8A-4F27-A1F3-2D88C2A3BFD3}" destId="{35058126-5CF3-4B41-90E7-4A579D2B3CEF}" srcOrd="0" destOrd="0" presId="urn:microsoft.com/office/officeart/2005/8/layout/hierarchy3"/>
    <dgm:cxn modelId="{39C70660-9542-4F9B-A25A-874D62B39FEA}" type="presParOf" srcId="{35058126-5CF3-4B41-90E7-4A579D2B3CEF}" destId="{CC3E43AD-032E-4B08-AD48-167A39EBB9F6}" srcOrd="0" destOrd="0" presId="urn:microsoft.com/office/officeart/2005/8/layout/hierarchy3"/>
    <dgm:cxn modelId="{AE92B89C-9BB3-43FB-B2EB-CC756D44840D}" type="presParOf" srcId="{CC3E43AD-032E-4B08-AD48-167A39EBB9F6}" destId="{977F0F16-F7D8-464D-BCDE-26A34C6DA239}" srcOrd="0" destOrd="0" presId="urn:microsoft.com/office/officeart/2005/8/layout/hierarchy3"/>
    <dgm:cxn modelId="{EBF1A348-F937-47B4-8071-E41081134538}" type="presParOf" srcId="{CC3E43AD-032E-4B08-AD48-167A39EBB9F6}" destId="{77F9F108-5F85-4B4C-9CEC-1E7AB34D509B}" srcOrd="1" destOrd="0" presId="urn:microsoft.com/office/officeart/2005/8/layout/hierarchy3"/>
    <dgm:cxn modelId="{EFE185CF-A6C2-4B93-A417-451E4C34642D}" type="presParOf" srcId="{35058126-5CF3-4B41-90E7-4A579D2B3CEF}" destId="{1D7AB853-D37F-4A1F-BE46-E87ED699A7FF}" srcOrd="1" destOrd="0" presId="urn:microsoft.com/office/officeart/2005/8/layout/hierarchy3"/>
    <dgm:cxn modelId="{ACEABB4A-505E-4EB9-BBE2-CFD0A173712A}" type="presParOf" srcId="{1D7AB853-D37F-4A1F-BE46-E87ED699A7FF}" destId="{4FEA1C52-C5CE-4762-AE8C-E38E72781A4F}" srcOrd="0" destOrd="0" presId="urn:microsoft.com/office/officeart/2005/8/layout/hierarchy3"/>
    <dgm:cxn modelId="{CAE89483-FCDB-4552-BB69-6DC09984E73A}" type="presParOf" srcId="{1D7AB853-D37F-4A1F-BE46-E87ED699A7FF}" destId="{48C5D567-E1CE-40CD-9439-C954316A00D4}" srcOrd="1" destOrd="0" presId="urn:microsoft.com/office/officeart/2005/8/layout/hierarchy3"/>
    <dgm:cxn modelId="{4D3AB6B1-5DDD-467D-B562-FD6D701E999A}" type="presParOf" srcId="{1D7AB853-D37F-4A1F-BE46-E87ED699A7FF}" destId="{AAF5B829-7032-4BE1-954A-005364166813}" srcOrd="2" destOrd="0" presId="urn:microsoft.com/office/officeart/2005/8/layout/hierarchy3"/>
    <dgm:cxn modelId="{736F2DD2-E4D6-45D3-A156-096D3DB04095}" type="presParOf" srcId="{1D7AB853-D37F-4A1F-BE46-E87ED699A7FF}" destId="{BA9B4A45-0CC1-4AC4-AF72-89F640D478FE}" srcOrd="3" destOrd="0" presId="urn:microsoft.com/office/officeart/2005/8/layout/hierarchy3"/>
    <dgm:cxn modelId="{BA596FC0-B6FC-4B2D-BB21-E14D677BD548}" type="presParOf" srcId="{D38F519D-3C8A-4F27-A1F3-2D88C2A3BFD3}" destId="{D809405C-184E-44AA-9F41-D1F058C324F7}" srcOrd="1" destOrd="0" presId="urn:microsoft.com/office/officeart/2005/8/layout/hierarchy3"/>
    <dgm:cxn modelId="{0EAB5A63-1A14-4DDE-A069-92EA1C8241F9}" type="presParOf" srcId="{D809405C-184E-44AA-9F41-D1F058C324F7}" destId="{E2C7305F-CB31-4BDA-85D8-FD4050398C7B}" srcOrd="0" destOrd="0" presId="urn:microsoft.com/office/officeart/2005/8/layout/hierarchy3"/>
    <dgm:cxn modelId="{D6E579BB-352A-42C5-BE2F-BAD41788D2C4}" type="presParOf" srcId="{E2C7305F-CB31-4BDA-85D8-FD4050398C7B}" destId="{4B6A7544-1118-4802-8853-B6A63D224705}" srcOrd="0" destOrd="0" presId="urn:microsoft.com/office/officeart/2005/8/layout/hierarchy3"/>
    <dgm:cxn modelId="{AE5817FA-E1C8-48D3-A27C-156E78F8A5DA}" type="presParOf" srcId="{E2C7305F-CB31-4BDA-85D8-FD4050398C7B}" destId="{C14F2832-3215-4719-AE9B-F3DC22E4733D}" srcOrd="1" destOrd="0" presId="urn:microsoft.com/office/officeart/2005/8/layout/hierarchy3"/>
    <dgm:cxn modelId="{B218F03E-D08C-40B1-A2F2-8DBD1C8F7C8C}" type="presParOf" srcId="{D809405C-184E-44AA-9F41-D1F058C324F7}" destId="{8C8E7D83-8D83-4C75-9FC8-0C106539C056}" srcOrd="1" destOrd="0" presId="urn:microsoft.com/office/officeart/2005/8/layout/hierarchy3"/>
    <dgm:cxn modelId="{28C5CE21-A214-4595-8327-6288C2687CA6}" type="presParOf" srcId="{8C8E7D83-8D83-4C75-9FC8-0C106539C056}" destId="{3930BB36-B60C-4217-BAEE-F399EA927AD8}" srcOrd="0" destOrd="0" presId="urn:microsoft.com/office/officeart/2005/8/layout/hierarchy3"/>
    <dgm:cxn modelId="{3359B4FF-5155-48A4-A78B-B4DBFAA740FF}" type="presParOf" srcId="{8C8E7D83-8D83-4C75-9FC8-0C106539C056}" destId="{434A3625-789F-4083-B6A3-5FE7B3A71CE0}" srcOrd="1" destOrd="0" presId="urn:microsoft.com/office/officeart/2005/8/layout/hierarchy3"/>
    <dgm:cxn modelId="{CB50C5A4-DB5B-41BC-8D16-931B4EEAEB26}" type="presParOf" srcId="{8C8E7D83-8D83-4C75-9FC8-0C106539C056}" destId="{6324BBAA-326A-4BB3-BDF5-E82789E6F154}" srcOrd="2" destOrd="0" presId="urn:microsoft.com/office/officeart/2005/8/layout/hierarchy3"/>
    <dgm:cxn modelId="{8506B130-75A4-4796-8E77-43EBCDCAF425}" type="presParOf" srcId="{8C8E7D83-8D83-4C75-9FC8-0C106539C056}" destId="{D5B8A771-C83C-4C43-AC56-914C7EBDE44C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78C3403-723F-4A1B-8B5A-23795C4A608B}" type="doc">
      <dgm:prSet loTypeId="urn:microsoft.com/office/officeart/2005/8/layout/hierarchy3" loCatId="list" qsTypeId="urn:microsoft.com/office/officeart/2005/8/quickstyle/3d1" qsCatId="3D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E1FC4FB-53B1-4276-92CA-9DE065C8304A}">
      <dgm:prSet phldrT="[Text]"/>
      <dgm:spPr/>
      <dgm:t>
        <a:bodyPr/>
        <a:lstStyle/>
        <a:p>
          <a:r>
            <a:rPr lang="en-US" b="1" dirty="0">
              <a:solidFill>
                <a:schemeClr val="tx1"/>
              </a:solidFill>
            </a:rPr>
            <a:t>Masculinity</a:t>
          </a:r>
        </a:p>
      </dgm:t>
    </dgm:pt>
    <dgm:pt modelId="{2BA753C3-ADB7-4200-AA66-898A3F5DD125}" type="parTrans" cxnId="{2E487BD1-64DE-4C2B-88CE-EA88A016E26C}">
      <dgm:prSet/>
      <dgm:spPr/>
      <dgm:t>
        <a:bodyPr/>
        <a:lstStyle/>
        <a:p>
          <a:endParaRPr lang="en-US"/>
        </a:p>
      </dgm:t>
    </dgm:pt>
    <dgm:pt modelId="{A589B268-4657-434B-8F6A-C6A34E333662}" type="sibTrans" cxnId="{2E487BD1-64DE-4C2B-88CE-EA88A016E26C}">
      <dgm:prSet/>
      <dgm:spPr/>
      <dgm:t>
        <a:bodyPr/>
        <a:lstStyle/>
        <a:p>
          <a:endParaRPr lang="en-US"/>
        </a:p>
      </dgm:t>
    </dgm:pt>
    <dgm:pt modelId="{E8FA1CAE-B579-464B-AFF4-8C48E4B6304E}">
      <dgm:prSet phldrT="[Text]" custT="1"/>
      <dgm:spPr/>
      <dgm:t>
        <a:bodyPr/>
        <a:lstStyle/>
        <a:p>
          <a:pPr algn="l"/>
          <a:r>
            <a:rPr lang="en-US" sz="2200" b="1" dirty="0">
              <a:solidFill>
                <a:schemeClr val="tx1"/>
              </a:solidFill>
            </a:rPr>
            <a:t>UK:</a:t>
          </a:r>
          <a:r>
            <a:rPr lang="en-US" sz="2200" dirty="0">
              <a:solidFill>
                <a:schemeClr val="tx1"/>
              </a:solidFill>
            </a:rPr>
            <a:t> </a:t>
          </a:r>
          <a:r>
            <a:rPr lang="en-US" sz="2000" dirty="0">
              <a:solidFill>
                <a:schemeClr val="tx1"/>
              </a:solidFill>
            </a:rPr>
            <a:t>Moderately masculine; value competitiveness and success.</a:t>
          </a:r>
        </a:p>
      </dgm:t>
    </dgm:pt>
    <dgm:pt modelId="{F433E0F1-288A-4A09-81E2-B093E0358CC2}" type="parTrans" cxnId="{32D47F85-73F9-4E27-A1E0-554D0EDB049B}">
      <dgm:prSet/>
      <dgm:spPr/>
      <dgm:t>
        <a:bodyPr/>
        <a:lstStyle/>
        <a:p>
          <a:endParaRPr lang="en-US"/>
        </a:p>
      </dgm:t>
    </dgm:pt>
    <dgm:pt modelId="{C1251303-BF98-4D53-A5BF-11C7F484012C}" type="sibTrans" cxnId="{32D47F85-73F9-4E27-A1E0-554D0EDB049B}">
      <dgm:prSet/>
      <dgm:spPr/>
      <dgm:t>
        <a:bodyPr/>
        <a:lstStyle/>
        <a:p>
          <a:endParaRPr lang="en-US"/>
        </a:p>
      </dgm:t>
    </dgm:pt>
    <dgm:pt modelId="{EB03EC44-7536-4744-B01E-1299E83D28AA}">
      <dgm:prSet phldrT="[Text]" custT="1"/>
      <dgm:spPr/>
      <dgm:t>
        <a:bodyPr/>
        <a:lstStyle/>
        <a:p>
          <a:pPr algn="l"/>
          <a:r>
            <a:rPr lang="en-US" sz="2200" b="1" dirty="0">
              <a:solidFill>
                <a:schemeClr val="tx1"/>
              </a:solidFill>
            </a:rPr>
            <a:t>Germany: </a:t>
          </a:r>
          <a:r>
            <a:rPr lang="en-US" sz="2000" dirty="0">
              <a:solidFill>
                <a:schemeClr val="tx1"/>
              </a:solidFill>
            </a:rPr>
            <a:t>Highly masculine; value achievement, success, and assertiveness.</a:t>
          </a:r>
        </a:p>
      </dgm:t>
    </dgm:pt>
    <dgm:pt modelId="{79A0BC06-C051-4473-BB6B-53E90FFAF302}" type="parTrans" cxnId="{F7E61E85-1CCF-4313-9E6C-136C60070905}">
      <dgm:prSet/>
      <dgm:spPr/>
      <dgm:t>
        <a:bodyPr/>
        <a:lstStyle/>
        <a:p>
          <a:endParaRPr lang="en-US"/>
        </a:p>
      </dgm:t>
    </dgm:pt>
    <dgm:pt modelId="{9826812D-B898-48D9-A3CB-F1F88AC00619}" type="sibTrans" cxnId="{F7E61E85-1CCF-4313-9E6C-136C60070905}">
      <dgm:prSet/>
      <dgm:spPr/>
      <dgm:t>
        <a:bodyPr/>
        <a:lstStyle/>
        <a:p>
          <a:endParaRPr lang="en-US"/>
        </a:p>
      </dgm:t>
    </dgm:pt>
    <dgm:pt modelId="{407DC73D-F724-4911-ADA9-7EDA995D1E8A}">
      <dgm:prSet phldrT="[Text]"/>
      <dgm:spPr/>
      <dgm:t>
        <a:bodyPr/>
        <a:lstStyle/>
        <a:p>
          <a:r>
            <a:rPr lang="en-US" b="1" dirty="0">
              <a:solidFill>
                <a:schemeClr val="tx1"/>
              </a:solidFill>
            </a:rPr>
            <a:t>Uncertainty Avoidance</a:t>
          </a:r>
        </a:p>
      </dgm:t>
    </dgm:pt>
    <dgm:pt modelId="{B17E92C8-259F-469A-989F-6BCD1735CF5C}" type="parTrans" cxnId="{D4B97876-B797-48C4-B230-4D0F621D3BD4}">
      <dgm:prSet/>
      <dgm:spPr/>
      <dgm:t>
        <a:bodyPr/>
        <a:lstStyle/>
        <a:p>
          <a:endParaRPr lang="en-US"/>
        </a:p>
      </dgm:t>
    </dgm:pt>
    <dgm:pt modelId="{8B978CD2-D2FC-452B-A391-BEBBCCDEE988}" type="sibTrans" cxnId="{D4B97876-B797-48C4-B230-4D0F621D3BD4}">
      <dgm:prSet/>
      <dgm:spPr/>
      <dgm:t>
        <a:bodyPr/>
        <a:lstStyle/>
        <a:p>
          <a:endParaRPr lang="en-US"/>
        </a:p>
      </dgm:t>
    </dgm:pt>
    <dgm:pt modelId="{95CA3957-28B0-4B81-9B7C-0E3793E8C352}">
      <dgm:prSet phldrT="[Text]" custT="1"/>
      <dgm:spPr/>
      <dgm:t>
        <a:bodyPr/>
        <a:lstStyle/>
        <a:p>
          <a:pPr algn="l"/>
          <a:r>
            <a:rPr lang="en-US" sz="2200" b="1" dirty="0">
              <a:solidFill>
                <a:schemeClr val="tx1"/>
              </a:solidFill>
            </a:rPr>
            <a:t>UK: </a:t>
          </a:r>
          <a:r>
            <a:rPr lang="en-US" sz="2000" dirty="0">
              <a:solidFill>
                <a:schemeClr val="tx1"/>
              </a:solidFill>
            </a:rPr>
            <a:t>Lower uncertainty avoidance; more comfortable with ambiguity.</a:t>
          </a:r>
        </a:p>
      </dgm:t>
    </dgm:pt>
    <dgm:pt modelId="{340FB58E-57CD-4DD9-B623-B03B72397762}" type="parTrans" cxnId="{81456893-D871-478B-A84D-0DB9296986E5}">
      <dgm:prSet/>
      <dgm:spPr/>
      <dgm:t>
        <a:bodyPr/>
        <a:lstStyle/>
        <a:p>
          <a:endParaRPr lang="en-US"/>
        </a:p>
      </dgm:t>
    </dgm:pt>
    <dgm:pt modelId="{923B4FD8-839C-4AC9-83F9-EAD92C68F540}" type="sibTrans" cxnId="{81456893-D871-478B-A84D-0DB9296986E5}">
      <dgm:prSet/>
      <dgm:spPr/>
      <dgm:t>
        <a:bodyPr/>
        <a:lstStyle/>
        <a:p>
          <a:endParaRPr lang="en-US"/>
        </a:p>
      </dgm:t>
    </dgm:pt>
    <dgm:pt modelId="{F6AFDBFA-C8FB-417B-A87A-6CAAC8AA5BAF}">
      <dgm:prSet phldrT="[Text]" custT="1"/>
      <dgm:spPr/>
      <dgm:t>
        <a:bodyPr/>
        <a:lstStyle/>
        <a:p>
          <a:pPr algn="l"/>
          <a:r>
            <a:rPr lang="en-US" sz="2200" b="1" dirty="0">
              <a:solidFill>
                <a:schemeClr val="tx1"/>
              </a:solidFill>
            </a:rPr>
            <a:t>Germany:</a:t>
          </a:r>
          <a:r>
            <a:rPr lang="en-US" sz="2200" dirty="0">
              <a:solidFill>
                <a:schemeClr val="tx1"/>
              </a:solidFill>
            </a:rPr>
            <a:t> </a:t>
          </a:r>
          <a:r>
            <a:rPr lang="en-US" sz="2000" dirty="0">
              <a:solidFill>
                <a:schemeClr val="tx1"/>
              </a:solidFill>
            </a:rPr>
            <a:t>High uncertainty avoidance; prefer clear rules and stability.</a:t>
          </a:r>
        </a:p>
      </dgm:t>
    </dgm:pt>
    <dgm:pt modelId="{307B61B5-71AB-41B0-941E-B4CB366423D6}" type="parTrans" cxnId="{8ABB18DE-CA97-48EE-8208-8508F358D2BB}">
      <dgm:prSet/>
      <dgm:spPr/>
      <dgm:t>
        <a:bodyPr/>
        <a:lstStyle/>
        <a:p>
          <a:endParaRPr lang="en-US"/>
        </a:p>
      </dgm:t>
    </dgm:pt>
    <dgm:pt modelId="{AFF55345-AC33-43A9-8AA8-D6B5B753D9BD}" type="sibTrans" cxnId="{8ABB18DE-CA97-48EE-8208-8508F358D2BB}">
      <dgm:prSet/>
      <dgm:spPr/>
      <dgm:t>
        <a:bodyPr/>
        <a:lstStyle/>
        <a:p>
          <a:endParaRPr lang="en-US"/>
        </a:p>
      </dgm:t>
    </dgm:pt>
    <dgm:pt modelId="{C8454C2A-36CF-4F79-A14F-209C48119E6D}">
      <dgm:prSet phldrT="[Text]"/>
      <dgm:spPr/>
      <dgm:t>
        <a:bodyPr/>
        <a:lstStyle/>
        <a:p>
          <a:r>
            <a:rPr lang="en-US" b="1" dirty="0">
              <a:solidFill>
                <a:schemeClr val="tx1"/>
              </a:solidFill>
            </a:rPr>
            <a:t>Long-term Orientation</a:t>
          </a:r>
        </a:p>
      </dgm:t>
    </dgm:pt>
    <dgm:pt modelId="{F669A04E-0B38-4531-8448-B9523CE23181}" type="parTrans" cxnId="{1EA406CA-3458-4541-B676-CD852D0B17F2}">
      <dgm:prSet/>
      <dgm:spPr/>
      <dgm:t>
        <a:bodyPr/>
        <a:lstStyle/>
        <a:p>
          <a:endParaRPr lang="en-US"/>
        </a:p>
      </dgm:t>
    </dgm:pt>
    <dgm:pt modelId="{A7584D75-B2F4-4B4E-9E3E-16180FE44014}" type="sibTrans" cxnId="{1EA406CA-3458-4541-B676-CD852D0B17F2}">
      <dgm:prSet/>
      <dgm:spPr/>
      <dgm:t>
        <a:bodyPr/>
        <a:lstStyle/>
        <a:p>
          <a:endParaRPr lang="en-US"/>
        </a:p>
      </dgm:t>
    </dgm:pt>
    <dgm:pt modelId="{D38F519D-3C8A-4F27-A1F3-2D88C2A3BFD3}" type="pres">
      <dgm:prSet presAssocID="{178C3403-723F-4A1B-8B5A-23795C4A608B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5058126-5CF3-4B41-90E7-4A579D2B3CEF}" type="pres">
      <dgm:prSet presAssocID="{9E1FC4FB-53B1-4276-92CA-9DE065C8304A}" presName="root" presStyleCnt="0"/>
      <dgm:spPr/>
    </dgm:pt>
    <dgm:pt modelId="{CC3E43AD-032E-4B08-AD48-167A39EBB9F6}" type="pres">
      <dgm:prSet presAssocID="{9E1FC4FB-53B1-4276-92CA-9DE065C8304A}" presName="rootComposite" presStyleCnt="0"/>
      <dgm:spPr/>
    </dgm:pt>
    <dgm:pt modelId="{977F0F16-F7D8-464D-BCDE-26A34C6DA239}" type="pres">
      <dgm:prSet presAssocID="{9E1FC4FB-53B1-4276-92CA-9DE065C8304A}" presName="rootText" presStyleLbl="node1" presStyleIdx="0" presStyleCnt="3"/>
      <dgm:spPr/>
    </dgm:pt>
    <dgm:pt modelId="{77F9F108-5F85-4B4C-9CEC-1E7AB34D509B}" type="pres">
      <dgm:prSet presAssocID="{9E1FC4FB-53B1-4276-92CA-9DE065C8304A}" presName="rootConnector" presStyleLbl="node1" presStyleIdx="0" presStyleCnt="3"/>
      <dgm:spPr/>
    </dgm:pt>
    <dgm:pt modelId="{1D7AB853-D37F-4A1F-BE46-E87ED699A7FF}" type="pres">
      <dgm:prSet presAssocID="{9E1FC4FB-53B1-4276-92CA-9DE065C8304A}" presName="childShape" presStyleCnt="0"/>
      <dgm:spPr/>
    </dgm:pt>
    <dgm:pt modelId="{4FEA1C52-C5CE-4762-AE8C-E38E72781A4F}" type="pres">
      <dgm:prSet presAssocID="{F433E0F1-288A-4A09-81E2-B093E0358CC2}" presName="Name13" presStyleLbl="parChTrans1D2" presStyleIdx="0" presStyleCnt="4"/>
      <dgm:spPr/>
    </dgm:pt>
    <dgm:pt modelId="{48C5D567-E1CE-40CD-9439-C954316A00D4}" type="pres">
      <dgm:prSet presAssocID="{E8FA1CAE-B579-464B-AFF4-8C48E4B6304E}" presName="childText" presStyleLbl="bgAcc1" presStyleIdx="0" presStyleCnt="4" custScaleX="127395">
        <dgm:presLayoutVars>
          <dgm:bulletEnabled val="1"/>
        </dgm:presLayoutVars>
      </dgm:prSet>
      <dgm:spPr/>
    </dgm:pt>
    <dgm:pt modelId="{AAF5B829-7032-4BE1-954A-005364166813}" type="pres">
      <dgm:prSet presAssocID="{79A0BC06-C051-4473-BB6B-53E90FFAF302}" presName="Name13" presStyleLbl="parChTrans1D2" presStyleIdx="1" presStyleCnt="4"/>
      <dgm:spPr/>
    </dgm:pt>
    <dgm:pt modelId="{BA9B4A45-0CC1-4AC4-AF72-89F640D478FE}" type="pres">
      <dgm:prSet presAssocID="{EB03EC44-7536-4744-B01E-1299E83D28AA}" presName="childText" presStyleLbl="bgAcc1" presStyleIdx="1" presStyleCnt="4" custScaleX="127894">
        <dgm:presLayoutVars>
          <dgm:bulletEnabled val="1"/>
        </dgm:presLayoutVars>
      </dgm:prSet>
      <dgm:spPr/>
    </dgm:pt>
    <dgm:pt modelId="{D809405C-184E-44AA-9F41-D1F058C324F7}" type="pres">
      <dgm:prSet presAssocID="{407DC73D-F724-4911-ADA9-7EDA995D1E8A}" presName="root" presStyleCnt="0"/>
      <dgm:spPr/>
    </dgm:pt>
    <dgm:pt modelId="{E2C7305F-CB31-4BDA-85D8-FD4050398C7B}" type="pres">
      <dgm:prSet presAssocID="{407DC73D-F724-4911-ADA9-7EDA995D1E8A}" presName="rootComposite" presStyleCnt="0"/>
      <dgm:spPr/>
    </dgm:pt>
    <dgm:pt modelId="{4B6A7544-1118-4802-8853-B6A63D224705}" type="pres">
      <dgm:prSet presAssocID="{407DC73D-F724-4911-ADA9-7EDA995D1E8A}" presName="rootText" presStyleLbl="node1" presStyleIdx="1" presStyleCnt="3"/>
      <dgm:spPr/>
    </dgm:pt>
    <dgm:pt modelId="{C14F2832-3215-4719-AE9B-F3DC22E4733D}" type="pres">
      <dgm:prSet presAssocID="{407DC73D-F724-4911-ADA9-7EDA995D1E8A}" presName="rootConnector" presStyleLbl="node1" presStyleIdx="1" presStyleCnt="3"/>
      <dgm:spPr/>
    </dgm:pt>
    <dgm:pt modelId="{8C8E7D83-8D83-4C75-9FC8-0C106539C056}" type="pres">
      <dgm:prSet presAssocID="{407DC73D-F724-4911-ADA9-7EDA995D1E8A}" presName="childShape" presStyleCnt="0"/>
      <dgm:spPr/>
    </dgm:pt>
    <dgm:pt modelId="{3930BB36-B60C-4217-BAEE-F399EA927AD8}" type="pres">
      <dgm:prSet presAssocID="{340FB58E-57CD-4DD9-B623-B03B72397762}" presName="Name13" presStyleLbl="parChTrans1D2" presStyleIdx="2" presStyleCnt="4"/>
      <dgm:spPr/>
    </dgm:pt>
    <dgm:pt modelId="{434A3625-789F-4083-B6A3-5FE7B3A71CE0}" type="pres">
      <dgm:prSet presAssocID="{95CA3957-28B0-4B81-9B7C-0E3793E8C352}" presName="childText" presStyleLbl="bgAcc1" presStyleIdx="2" presStyleCnt="4" custScaleX="130768">
        <dgm:presLayoutVars>
          <dgm:bulletEnabled val="1"/>
        </dgm:presLayoutVars>
      </dgm:prSet>
      <dgm:spPr/>
    </dgm:pt>
    <dgm:pt modelId="{6324BBAA-326A-4BB3-BDF5-E82789E6F154}" type="pres">
      <dgm:prSet presAssocID="{307B61B5-71AB-41B0-941E-B4CB366423D6}" presName="Name13" presStyleLbl="parChTrans1D2" presStyleIdx="3" presStyleCnt="4"/>
      <dgm:spPr/>
    </dgm:pt>
    <dgm:pt modelId="{D5B8A771-C83C-4C43-AC56-914C7EBDE44C}" type="pres">
      <dgm:prSet presAssocID="{F6AFDBFA-C8FB-417B-A87A-6CAAC8AA5BAF}" presName="childText" presStyleLbl="bgAcc1" presStyleIdx="3" presStyleCnt="4" custScaleX="133088">
        <dgm:presLayoutVars>
          <dgm:bulletEnabled val="1"/>
        </dgm:presLayoutVars>
      </dgm:prSet>
      <dgm:spPr/>
    </dgm:pt>
    <dgm:pt modelId="{FACB0925-1787-4943-849C-2F5E11880F55}" type="pres">
      <dgm:prSet presAssocID="{C8454C2A-36CF-4F79-A14F-209C48119E6D}" presName="root" presStyleCnt="0"/>
      <dgm:spPr/>
    </dgm:pt>
    <dgm:pt modelId="{1FB1D41F-8145-4CA6-B4B9-8E13D516D946}" type="pres">
      <dgm:prSet presAssocID="{C8454C2A-36CF-4F79-A14F-209C48119E6D}" presName="rootComposite" presStyleCnt="0"/>
      <dgm:spPr/>
    </dgm:pt>
    <dgm:pt modelId="{78B0D537-819F-4002-AAE1-2A3373F39E26}" type="pres">
      <dgm:prSet presAssocID="{C8454C2A-36CF-4F79-A14F-209C48119E6D}" presName="rootText" presStyleLbl="node1" presStyleIdx="2" presStyleCnt="3"/>
      <dgm:spPr/>
    </dgm:pt>
    <dgm:pt modelId="{9F22FF97-930D-4E83-9F11-0FE1BEE7D705}" type="pres">
      <dgm:prSet presAssocID="{C8454C2A-36CF-4F79-A14F-209C48119E6D}" presName="rootConnector" presStyleLbl="node1" presStyleIdx="2" presStyleCnt="3"/>
      <dgm:spPr/>
    </dgm:pt>
    <dgm:pt modelId="{4531C86A-7877-48E7-A7B7-5C76C1519D49}" type="pres">
      <dgm:prSet presAssocID="{C8454C2A-36CF-4F79-A14F-209C48119E6D}" presName="childShape" presStyleCnt="0"/>
      <dgm:spPr/>
    </dgm:pt>
  </dgm:ptLst>
  <dgm:cxnLst>
    <dgm:cxn modelId="{F7ED6213-F4C3-44A4-8333-3F016A2988E9}" type="presOf" srcId="{E8FA1CAE-B579-464B-AFF4-8C48E4B6304E}" destId="{48C5D567-E1CE-40CD-9439-C954316A00D4}" srcOrd="0" destOrd="0" presId="urn:microsoft.com/office/officeart/2005/8/layout/hierarchy3"/>
    <dgm:cxn modelId="{9E04A62C-0E34-483D-9CAA-AF585C1C06DF}" type="presOf" srcId="{407DC73D-F724-4911-ADA9-7EDA995D1E8A}" destId="{4B6A7544-1118-4802-8853-B6A63D224705}" srcOrd="0" destOrd="0" presId="urn:microsoft.com/office/officeart/2005/8/layout/hierarchy3"/>
    <dgm:cxn modelId="{7C113934-C2A8-438A-901D-F7E15C600C7A}" type="presOf" srcId="{F433E0F1-288A-4A09-81E2-B093E0358CC2}" destId="{4FEA1C52-C5CE-4762-AE8C-E38E72781A4F}" srcOrd="0" destOrd="0" presId="urn:microsoft.com/office/officeart/2005/8/layout/hierarchy3"/>
    <dgm:cxn modelId="{F835094B-A794-4E31-BDC0-3098B23619D5}" type="presOf" srcId="{95CA3957-28B0-4B81-9B7C-0E3793E8C352}" destId="{434A3625-789F-4083-B6A3-5FE7B3A71CE0}" srcOrd="0" destOrd="0" presId="urn:microsoft.com/office/officeart/2005/8/layout/hierarchy3"/>
    <dgm:cxn modelId="{9AC21970-B701-4D4A-AA18-4A5303156A1C}" type="presOf" srcId="{C8454C2A-36CF-4F79-A14F-209C48119E6D}" destId="{78B0D537-819F-4002-AAE1-2A3373F39E26}" srcOrd="0" destOrd="0" presId="urn:microsoft.com/office/officeart/2005/8/layout/hierarchy3"/>
    <dgm:cxn modelId="{9E837050-71F9-4340-B276-F1A4283A04CA}" type="presOf" srcId="{EB03EC44-7536-4744-B01E-1299E83D28AA}" destId="{BA9B4A45-0CC1-4AC4-AF72-89F640D478FE}" srcOrd="0" destOrd="0" presId="urn:microsoft.com/office/officeart/2005/8/layout/hierarchy3"/>
    <dgm:cxn modelId="{FE29C472-2C0C-4EB4-99D2-10A5C4FEDD11}" type="presOf" srcId="{C8454C2A-36CF-4F79-A14F-209C48119E6D}" destId="{9F22FF97-930D-4E83-9F11-0FE1BEE7D705}" srcOrd="1" destOrd="0" presId="urn:microsoft.com/office/officeart/2005/8/layout/hierarchy3"/>
    <dgm:cxn modelId="{D3C2D073-5FC1-4C2B-A597-BFF499321DD4}" type="presOf" srcId="{307B61B5-71AB-41B0-941E-B4CB366423D6}" destId="{6324BBAA-326A-4BB3-BDF5-E82789E6F154}" srcOrd="0" destOrd="0" presId="urn:microsoft.com/office/officeart/2005/8/layout/hierarchy3"/>
    <dgm:cxn modelId="{D4B97876-B797-48C4-B230-4D0F621D3BD4}" srcId="{178C3403-723F-4A1B-8B5A-23795C4A608B}" destId="{407DC73D-F724-4911-ADA9-7EDA995D1E8A}" srcOrd="1" destOrd="0" parTransId="{B17E92C8-259F-469A-989F-6BCD1735CF5C}" sibTransId="{8B978CD2-D2FC-452B-A391-BEBBCCDEE988}"/>
    <dgm:cxn modelId="{F7E61E85-1CCF-4313-9E6C-136C60070905}" srcId="{9E1FC4FB-53B1-4276-92CA-9DE065C8304A}" destId="{EB03EC44-7536-4744-B01E-1299E83D28AA}" srcOrd="1" destOrd="0" parTransId="{79A0BC06-C051-4473-BB6B-53E90FFAF302}" sibTransId="{9826812D-B898-48D9-A3CB-F1F88AC00619}"/>
    <dgm:cxn modelId="{32D47F85-73F9-4E27-A1E0-554D0EDB049B}" srcId="{9E1FC4FB-53B1-4276-92CA-9DE065C8304A}" destId="{E8FA1CAE-B579-464B-AFF4-8C48E4B6304E}" srcOrd="0" destOrd="0" parTransId="{F433E0F1-288A-4A09-81E2-B093E0358CC2}" sibTransId="{C1251303-BF98-4D53-A5BF-11C7F484012C}"/>
    <dgm:cxn modelId="{F7EDBC8E-3DFC-401D-99E0-F84E30BC4690}" type="presOf" srcId="{79A0BC06-C051-4473-BB6B-53E90FFAF302}" destId="{AAF5B829-7032-4BE1-954A-005364166813}" srcOrd="0" destOrd="0" presId="urn:microsoft.com/office/officeart/2005/8/layout/hierarchy3"/>
    <dgm:cxn modelId="{81456893-D871-478B-A84D-0DB9296986E5}" srcId="{407DC73D-F724-4911-ADA9-7EDA995D1E8A}" destId="{95CA3957-28B0-4B81-9B7C-0E3793E8C352}" srcOrd="0" destOrd="0" parTransId="{340FB58E-57CD-4DD9-B623-B03B72397762}" sibTransId="{923B4FD8-839C-4AC9-83F9-EAD92C68F540}"/>
    <dgm:cxn modelId="{83BD01A3-93DE-448A-AB4F-1D2729A836EF}" type="presOf" srcId="{407DC73D-F724-4911-ADA9-7EDA995D1E8A}" destId="{C14F2832-3215-4719-AE9B-F3DC22E4733D}" srcOrd="1" destOrd="0" presId="urn:microsoft.com/office/officeart/2005/8/layout/hierarchy3"/>
    <dgm:cxn modelId="{6C5F75A4-9A7C-46A7-91E8-8424F1DEC750}" type="presOf" srcId="{F6AFDBFA-C8FB-417B-A87A-6CAAC8AA5BAF}" destId="{D5B8A771-C83C-4C43-AC56-914C7EBDE44C}" srcOrd="0" destOrd="0" presId="urn:microsoft.com/office/officeart/2005/8/layout/hierarchy3"/>
    <dgm:cxn modelId="{1EA406CA-3458-4541-B676-CD852D0B17F2}" srcId="{178C3403-723F-4A1B-8B5A-23795C4A608B}" destId="{C8454C2A-36CF-4F79-A14F-209C48119E6D}" srcOrd="2" destOrd="0" parTransId="{F669A04E-0B38-4531-8448-B9523CE23181}" sibTransId="{A7584D75-B2F4-4B4E-9E3E-16180FE44014}"/>
    <dgm:cxn modelId="{50D5E9CC-565D-4C95-A2D8-F30DFC1BC78A}" type="presOf" srcId="{9E1FC4FB-53B1-4276-92CA-9DE065C8304A}" destId="{77F9F108-5F85-4B4C-9CEC-1E7AB34D509B}" srcOrd="1" destOrd="0" presId="urn:microsoft.com/office/officeart/2005/8/layout/hierarchy3"/>
    <dgm:cxn modelId="{2E487BD1-64DE-4C2B-88CE-EA88A016E26C}" srcId="{178C3403-723F-4A1B-8B5A-23795C4A608B}" destId="{9E1FC4FB-53B1-4276-92CA-9DE065C8304A}" srcOrd="0" destOrd="0" parTransId="{2BA753C3-ADB7-4200-AA66-898A3F5DD125}" sibTransId="{A589B268-4657-434B-8F6A-C6A34E333662}"/>
    <dgm:cxn modelId="{279C47D5-AD69-4B15-8596-FE347338D831}" type="presOf" srcId="{178C3403-723F-4A1B-8B5A-23795C4A608B}" destId="{D38F519D-3C8A-4F27-A1F3-2D88C2A3BFD3}" srcOrd="0" destOrd="0" presId="urn:microsoft.com/office/officeart/2005/8/layout/hierarchy3"/>
    <dgm:cxn modelId="{8ABB18DE-CA97-48EE-8208-8508F358D2BB}" srcId="{407DC73D-F724-4911-ADA9-7EDA995D1E8A}" destId="{F6AFDBFA-C8FB-417B-A87A-6CAAC8AA5BAF}" srcOrd="1" destOrd="0" parTransId="{307B61B5-71AB-41B0-941E-B4CB366423D6}" sibTransId="{AFF55345-AC33-43A9-8AA8-D6B5B753D9BD}"/>
    <dgm:cxn modelId="{7F8F79F1-E474-4ED6-B8B2-89318049EA7B}" type="presOf" srcId="{340FB58E-57CD-4DD9-B623-B03B72397762}" destId="{3930BB36-B60C-4217-BAEE-F399EA927AD8}" srcOrd="0" destOrd="0" presId="urn:microsoft.com/office/officeart/2005/8/layout/hierarchy3"/>
    <dgm:cxn modelId="{2200F3FE-D365-4122-814D-BF56BCB87EE2}" type="presOf" srcId="{9E1FC4FB-53B1-4276-92CA-9DE065C8304A}" destId="{977F0F16-F7D8-464D-BCDE-26A34C6DA239}" srcOrd="0" destOrd="0" presId="urn:microsoft.com/office/officeart/2005/8/layout/hierarchy3"/>
    <dgm:cxn modelId="{039CFE91-F24D-4C40-99A7-50DDAC72C8D2}" type="presParOf" srcId="{D38F519D-3C8A-4F27-A1F3-2D88C2A3BFD3}" destId="{35058126-5CF3-4B41-90E7-4A579D2B3CEF}" srcOrd="0" destOrd="0" presId="urn:microsoft.com/office/officeart/2005/8/layout/hierarchy3"/>
    <dgm:cxn modelId="{39C70660-9542-4F9B-A25A-874D62B39FEA}" type="presParOf" srcId="{35058126-5CF3-4B41-90E7-4A579D2B3CEF}" destId="{CC3E43AD-032E-4B08-AD48-167A39EBB9F6}" srcOrd="0" destOrd="0" presId="urn:microsoft.com/office/officeart/2005/8/layout/hierarchy3"/>
    <dgm:cxn modelId="{AE92B89C-9BB3-43FB-B2EB-CC756D44840D}" type="presParOf" srcId="{CC3E43AD-032E-4B08-AD48-167A39EBB9F6}" destId="{977F0F16-F7D8-464D-BCDE-26A34C6DA239}" srcOrd="0" destOrd="0" presId="urn:microsoft.com/office/officeart/2005/8/layout/hierarchy3"/>
    <dgm:cxn modelId="{EBF1A348-F937-47B4-8071-E41081134538}" type="presParOf" srcId="{CC3E43AD-032E-4B08-AD48-167A39EBB9F6}" destId="{77F9F108-5F85-4B4C-9CEC-1E7AB34D509B}" srcOrd="1" destOrd="0" presId="urn:microsoft.com/office/officeart/2005/8/layout/hierarchy3"/>
    <dgm:cxn modelId="{EFE185CF-A6C2-4B93-A417-451E4C34642D}" type="presParOf" srcId="{35058126-5CF3-4B41-90E7-4A579D2B3CEF}" destId="{1D7AB853-D37F-4A1F-BE46-E87ED699A7FF}" srcOrd="1" destOrd="0" presId="urn:microsoft.com/office/officeart/2005/8/layout/hierarchy3"/>
    <dgm:cxn modelId="{ACEABB4A-505E-4EB9-BBE2-CFD0A173712A}" type="presParOf" srcId="{1D7AB853-D37F-4A1F-BE46-E87ED699A7FF}" destId="{4FEA1C52-C5CE-4762-AE8C-E38E72781A4F}" srcOrd="0" destOrd="0" presId="urn:microsoft.com/office/officeart/2005/8/layout/hierarchy3"/>
    <dgm:cxn modelId="{CAE89483-FCDB-4552-BB69-6DC09984E73A}" type="presParOf" srcId="{1D7AB853-D37F-4A1F-BE46-E87ED699A7FF}" destId="{48C5D567-E1CE-40CD-9439-C954316A00D4}" srcOrd="1" destOrd="0" presId="urn:microsoft.com/office/officeart/2005/8/layout/hierarchy3"/>
    <dgm:cxn modelId="{4D3AB6B1-5DDD-467D-B562-FD6D701E999A}" type="presParOf" srcId="{1D7AB853-D37F-4A1F-BE46-E87ED699A7FF}" destId="{AAF5B829-7032-4BE1-954A-005364166813}" srcOrd="2" destOrd="0" presId="urn:microsoft.com/office/officeart/2005/8/layout/hierarchy3"/>
    <dgm:cxn modelId="{736F2DD2-E4D6-45D3-A156-096D3DB04095}" type="presParOf" srcId="{1D7AB853-D37F-4A1F-BE46-E87ED699A7FF}" destId="{BA9B4A45-0CC1-4AC4-AF72-89F640D478FE}" srcOrd="3" destOrd="0" presId="urn:microsoft.com/office/officeart/2005/8/layout/hierarchy3"/>
    <dgm:cxn modelId="{BA596FC0-B6FC-4B2D-BB21-E14D677BD548}" type="presParOf" srcId="{D38F519D-3C8A-4F27-A1F3-2D88C2A3BFD3}" destId="{D809405C-184E-44AA-9F41-D1F058C324F7}" srcOrd="1" destOrd="0" presId="urn:microsoft.com/office/officeart/2005/8/layout/hierarchy3"/>
    <dgm:cxn modelId="{0EAB5A63-1A14-4DDE-A069-92EA1C8241F9}" type="presParOf" srcId="{D809405C-184E-44AA-9F41-D1F058C324F7}" destId="{E2C7305F-CB31-4BDA-85D8-FD4050398C7B}" srcOrd="0" destOrd="0" presId="urn:microsoft.com/office/officeart/2005/8/layout/hierarchy3"/>
    <dgm:cxn modelId="{D6E579BB-352A-42C5-BE2F-BAD41788D2C4}" type="presParOf" srcId="{E2C7305F-CB31-4BDA-85D8-FD4050398C7B}" destId="{4B6A7544-1118-4802-8853-B6A63D224705}" srcOrd="0" destOrd="0" presId="urn:microsoft.com/office/officeart/2005/8/layout/hierarchy3"/>
    <dgm:cxn modelId="{AE5817FA-E1C8-48D3-A27C-156E78F8A5DA}" type="presParOf" srcId="{E2C7305F-CB31-4BDA-85D8-FD4050398C7B}" destId="{C14F2832-3215-4719-AE9B-F3DC22E4733D}" srcOrd="1" destOrd="0" presId="urn:microsoft.com/office/officeart/2005/8/layout/hierarchy3"/>
    <dgm:cxn modelId="{B218F03E-D08C-40B1-A2F2-8DBD1C8F7C8C}" type="presParOf" srcId="{D809405C-184E-44AA-9F41-D1F058C324F7}" destId="{8C8E7D83-8D83-4C75-9FC8-0C106539C056}" srcOrd="1" destOrd="0" presId="urn:microsoft.com/office/officeart/2005/8/layout/hierarchy3"/>
    <dgm:cxn modelId="{28C5CE21-A214-4595-8327-6288C2687CA6}" type="presParOf" srcId="{8C8E7D83-8D83-4C75-9FC8-0C106539C056}" destId="{3930BB36-B60C-4217-BAEE-F399EA927AD8}" srcOrd="0" destOrd="0" presId="urn:microsoft.com/office/officeart/2005/8/layout/hierarchy3"/>
    <dgm:cxn modelId="{3359B4FF-5155-48A4-A78B-B4DBFAA740FF}" type="presParOf" srcId="{8C8E7D83-8D83-4C75-9FC8-0C106539C056}" destId="{434A3625-789F-4083-B6A3-5FE7B3A71CE0}" srcOrd="1" destOrd="0" presId="urn:microsoft.com/office/officeart/2005/8/layout/hierarchy3"/>
    <dgm:cxn modelId="{CB50C5A4-DB5B-41BC-8D16-931B4EEAEB26}" type="presParOf" srcId="{8C8E7D83-8D83-4C75-9FC8-0C106539C056}" destId="{6324BBAA-326A-4BB3-BDF5-E82789E6F154}" srcOrd="2" destOrd="0" presId="urn:microsoft.com/office/officeart/2005/8/layout/hierarchy3"/>
    <dgm:cxn modelId="{8506B130-75A4-4796-8E77-43EBCDCAF425}" type="presParOf" srcId="{8C8E7D83-8D83-4C75-9FC8-0C106539C056}" destId="{D5B8A771-C83C-4C43-AC56-914C7EBDE44C}" srcOrd="3" destOrd="0" presId="urn:microsoft.com/office/officeart/2005/8/layout/hierarchy3"/>
    <dgm:cxn modelId="{F2FBE04F-2EBE-42B3-B042-1048E136544B}" type="presParOf" srcId="{D38F519D-3C8A-4F27-A1F3-2D88C2A3BFD3}" destId="{FACB0925-1787-4943-849C-2F5E11880F55}" srcOrd="2" destOrd="0" presId="urn:microsoft.com/office/officeart/2005/8/layout/hierarchy3"/>
    <dgm:cxn modelId="{644197FD-EC4A-4544-BB24-269266768819}" type="presParOf" srcId="{FACB0925-1787-4943-849C-2F5E11880F55}" destId="{1FB1D41F-8145-4CA6-B4B9-8E13D516D946}" srcOrd="0" destOrd="0" presId="urn:microsoft.com/office/officeart/2005/8/layout/hierarchy3"/>
    <dgm:cxn modelId="{AC599E7B-56C4-460C-8A76-6720DA1FF448}" type="presParOf" srcId="{1FB1D41F-8145-4CA6-B4B9-8E13D516D946}" destId="{78B0D537-819F-4002-AAE1-2A3373F39E26}" srcOrd="0" destOrd="0" presId="urn:microsoft.com/office/officeart/2005/8/layout/hierarchy3"/>
    <dgm:cxn modelId="{B7BDFEF8-F29D-494B-8C55-510E61976494}" type="presParOf" srcId="{1FB1D41F-8145-4CA6-B4B9-8E13D516D946}" destId="{9F22FF97-930D-4E83-9F11-0FE1BEE7D705}" srcOrd="1" destOrd="0" presId="urn:microsoft.com/office/officeart/2005/8/layout/hierarchy3"/>
    <dgm:cxn modelId="{01F5BA1D-49CE-49DD-9801-F9ADE7A0B872}" type="presParOf" srcId="{FACB0925-1787-4943-849C-2F5E11880F55}" destId="{4531C86A-7877-48E7-A7B7-5C76C1519D49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31A2722-7BA2-46F3-BC23-A5C68B3A4CD8}" type="doc">
      <dgm:prSet loTypeId="urn:microsoft.com/office/officeart/2005/8/layout/matrix1" loCatId="matrix" qsTypeId="urn:microsoft.com/office/officeart/2005/8/quickstyle/3d3" qsCatId="3D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358BC42-C1E3-4DD7-97E0-BDC586EDD979}">
      <dgm:prSet phldrT="[Text]" custT="1"/>
      <dgm:spPr/>
      <dgm:t>
        <a:bodyPr/>
        <a:lstStyle/>
        <a:p>
          <a:r>
            <a:rPr lang="en-US" sz="2400" b="1" dirty="0">
              <a:solidFill>
                <a:schemeClr val="tx1"/>
              </a:solidFill>
            </a:rPr>
            <a:t>Recommendations</a:t>
          </a:r>
        </a:p>
      </dgm:t>
    </dgm:pt>
    <dgm:pt modelId="{AEBFA0E2-89C0-44B5-8630-6D565283C7FD}" type="parTrans" cxnId="{4BB31181-0751-4D1F-8CB6-63CFD4754D1D}">
      <dgm:prSet/>
      <dgm:spPr/>
      <dgm:t>
        <a:bodyPr/>
        <a:lstStyle/>
        <a:p>
          <a:endParaRPr lang="en-US"/>
        </a:p>
      </dgm:t>
    </dgm:pt>
    <dgm:pt modelId="{93826B91-AFCC-4683-8A09-49F2F1A725A6}" type="sibTrans" cxnId="{4BB31181-0751-4D1F-8CB6-63CFD4754D1D}">
      <dgm:prSet/>
      <dgm:spPr/>
      <dgm:t>
        <a:bodyPr/>
        <a:lstStyle/>
        <a:p>
          <a:endParaRPr lang="en-US"/>
        </a:p>
      </dgm:t>
    </dgm:pt>
    <dgm:pt modelId="{E324CA32-8B0F-46B4-91BF-ABC6F63D94B1}">
      <dgm:prSet phldrT="[Text]"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US" sz="2400" b="1" dirty="0">
              <a:solidFill>
                <a:schemeClr val="tx1"/>
              </a:solidFill>
            </a:rPr>
            <a:t>Adapting to German Market:</a:t>
          </a:r>
          <a:r>
            <a:rPr lang="en-US" sz="1900" dirty="0">
              <a:solidFill>
                <a:schemeClr val="tx1"/>
              </a:solidFill>
            </a:rPr>
            <a:t>
</a:t>
          </a:r>
          <a:r>
            <a:rPr lang="en-US" sz="1900" b="1" dirty="0">
              <a:solidFill>
                <a:schemeClr val="tx1"/>
              </a:solidFill>
            </a:rPr>
            <a:t>1) </a:t>
          </a:r>
          <a:r>
            <a:rPr lang="en-US" sz="1900" dirty="0">
              <a:solidFill>
                <a:schemeClr val="tx1"/>
              </a:solidFill>
            </a:rPr>
            <a:t>Invest in understanding local consumer behavior and preferences </a:t>
          </a:r>
          <a:r>
            <a:rPr lang="en-US" sz="1900" b="0" i="0" dirty="0">
              <a:solidFill>
                <a:schemeClr val="tx1"/>
              </a:solidFill>
            </a:rPr>
            <a:t>(Rajagopal, 2010)</a:t>
          </a:r>
          <a:r>
            <a:rPr lang="en-US" sz="1900" dirty="0">
              <a:solidFill>
                <a:schemeClr val="tx1"/>
              </a:solidFill>
            </a:rPr>
            <a:t>.
</a:t>
          </a:r>
          <a:r>
            <a:rPr lang="en-US" sz="1900" b="1" dirty="0">
              <a:solidFill>
                <a:schemeClr val="tx1"/>
              </a:solidFill>
            </a:rPr>
            <a:t>2) </a:t>
          </a:r>
          <a:r>
            <a:rPr lang="en-US" sz="1900" dirty="0">
              <a:solidFill>
                <a:schemeClr val="tx1"/>
              </a:solidFill>
            </a:rPr>
            <a:t>Tailor products and marketing strategies to fit German cultural values.</a:t>
          </a:r>
        </a:p>
      </dgm:t>
    </dgm:pt>
    <dgm:pt modelId="{ED900787-9A10-4E9B-8B5C-20696A94BCDD}" type="parTrans" cxnId="{C1011C16-BEB5-4C9A-90CC-06F010D37944}">
      <dgm:prSet/>
      <dgm:spPr/>
      <dgm:t>
        <a:bodyPr/>
        <a:lstStyle/>
        <a:p>
          <a:endParaRPr lang="en-US"/>
        </a:p>
      </dgm:t>
    </dgm:pt>
    <dgm:pt modelId="{372BEA52-E2A1-4F68-AAB5-C2E4C8597B4B}" type="sibTrans" cxnId="{C1011C16-BEB5-4C9A-90CC-06F010D37944}">
      <dgm:prSet/>
      <dgm:spPr/>
      <dgm:t>
        <a:bodyPr/>
        <a:lstStyle/>
        <a:p>
          <a:endParaRPr lang="en-US"/>
        </a:p>
      </dgm:t>
    </dgm:pt>
    <dgm:pt modelId="{98B7A2CA-DEA6-4ACC-9DD5-624661551D1C}">
      <dgm:prSet phldrT="[Text]" custT="1"/>
      <dgm:spPr/>
      <dgm:t>
        <a:bodyPr/>
        <a:lstStyle/>
        <a:p>
          <a:pPr algn="l"/>
          <a:r>
            <a:rPr lang="en-US" sz="2400" b="1" dirty="0">
              <a:solidFill>
                <a:schemeClr val="tx1"/>
              </a:solidFill>
            </a:rPr>
            <a:t>Effective Communication:</a:t>
          </a:r>
          <a:r>
            <a:rPr lang="en-US" sz="1900" dirty="0">
              <a:solidFill>
                <a:schemeClr val="tx1"/>
              </a:solidFill>
            </a:rPr>
            <a:t>
</a:t>
          </a:r>
          <a:r>
            <a:rPr lang="en-US" sz="1900" b="1" dirty="0">
              <a:solidFill>
                <a:schemeClr val="tx1"/>
              </a:solidFill>
            </a:rPr>
            <a:t>1) </a:t>
          </a:r>
          <a:r>
            <a:rPr lang="en-US" sz="1900" dirty="0">
              <a:solidFill>
                <a:schemeClr val="tx1"/>
              </a:solidFill>
            </a:rPr>
            <a:t>Encourage learning of basic German language skills.
</a:t>
          </a:r>
          <a:r>
            <a:rPr lang="en-US" sz="1900" b="1" dirty="0">
              <a:solidFill>
                <a:schemeClr val="tx1"/>
              </a:solidFill>
            </a:rPr>
            <a:t>2) </a:t>
          </a:r>
          <a:r>
            <a:rPr lang="en-US" sz="1900" dirty="0">
              <a:solidFill>
                <a:schemeClr val="tx1"/>
              </a:solidFill>
            </a:rPr>
            <a:t>Adopt a direct communication style, providing clear and concise information.</a:t>
          </a:r>
        </a:p>
      </dgm:t>
    </dgm:pt>
    <dgm:pt modelId="{8F94EC30-3401-4621-A254-4F32A9F2077E}" type="parTrans" cxnId="{E444D809-F8A7-4017-A0E8-F212E2C7079F}">
      <dgm:prSet/>
      <dgm:spPr/>
      <dgm:t>
        <a:bodyPr/>
        <a:lstStyle/>
        <a:p>
          <a:endParaRPr lang="en-US"/>
        </a:p>
      </dgm:t>
    </dgm:pt>
    <dgm:pt modelId="{1F666B5B-935A-418A-A1D5-7ADE921B3D54}" type="sibTrans" cxnId="{E444D809-F8A7-4017-A0E8-F212E2C7079F}">
      <dgm:prSet/>
      <dgm:spPr/>
      <dgm:t>
        <a:bodyPr/>
        <a:lstStyle/>
        <a:p>
          <a:endParaRPr lang="en-US"/>
        </a:p>
      </dgm:t>
    </dgm:pt>
    <dgm:pt modelId="{15B5B1AD-D935-4508-86A3-50459A9A73AC}">
      <dgm:prSet phldrT="[Text]" custT="1"/>
      <dgm:spPr/>
      <dgm:t>
        <a:bodyPr/>
        <a:lstStyle/>
        <a:p>
          <a:pPr algn="l"/>
          <a:r>
            <a:rPr lang="en-US" sz="2400" b="1" dirty="0">
              <a:solidFill>
                <a:schemeClr val="tx1"/>
              </a:solidFill>
            </a:rPr>
            <a:t>Team Management:</a:t>
          </a:r>
          <a:r>
            <a:rPr lang="en-US" sz="1900" dirty="0">
              <a:solidFill>
                <a:schemeClr val="tx1"/>
              </a:solidFill>
            </a:rPr>
            <a:t>
</a:t>
          </a:r>
          <a:r>
            <a:rPr lang="en-US" sz="1900" b="1" dirty="0">
              <a:solidFill>
                <a:schemeClr val="tx1"/>
              </a:solidFill>
            </a:rPr>
            <a:t>1) </a:t>
          </a:r>
          <a:r>
            <a:rPr lang="en-US" sz="1900" dirty="0">
              <a:solidFill>
                <a:schemeClr val="tx1"/>
              </a:solidFill>
            </a:rPr>
            <a:t>Implement structured and transparent management processes.
</a:t>
          </a:r>
          <a:r>
            <a:rPr lang="en-US" sz="1900" b="1" dirty="0">
              <a:solidFill>
                <a:schemeClr val="tx1"/>
              </a:solidFill>
            </a:rPr>
            <a:t>2) </a:t>
          </a:r>
          <a:r>
            <a:rPr lang="en-US" sz="1900" dirty="0">
              <a:solidFill>
                <a:schemeClr val="tx1"/>
              </a:solidFill>
            </a:rPr>
            <a:t>Promote long-term career development and employee loyalty.</a:t>
          </a:r>
        </a:p>
      </dgm:t>
    </dgm:pt>
    <dgm:pt modelId="{2F44D0D0-0E69-42C5-969B-480CD3A14162}" type="parTrans" cxnId="{FE080933-33D0-4B16-B4E9-F3755FC8A434}">
      <dgm:prSet/>
      <dgm:spPr/>
      <dgm:t>
        <a:bodyPr/>
        <a:lstStyle/>
        <a:p>
          <a:endParaRPr lang="en-US"/>
        </a:p>
      </dgm:t>
    </dgm:pt>
    <dgm:pt modelId="{7B3CEE65-F18A-448D-9407-8F8D33220CC7}" type="sibTrans" cxnId="{FE080933-33D0-4B16-B4E9-F3755FC8A434}">
      <dgm:prSet/>
      <dgm:spPr/>
      <dgm:t>
        <a:bodyPr/>
        <a:lstStyle/>
        <a:p>
          <a:endParaRPr lang="en-US"/>
        </a:p>
      </dgm:t>
    </dgm:pt>
    <dgm:pt modelId="{E3DE87FE-8186-42AF-A632-A4844E43EF73}">
      <dgm:prSet phldrT="[Text]" custT="1"/>
      <dgm:spPr/>
      <dgm:t>
        <a:bodyPr/>
        <a:lstStyle/>
        <a:p>
          <a:pPr algn="l"/>
          <a:r>
            <a:rPr lang="en-US" sz="2400" b="1" dirty="0">
              <a:solidFill>
                <a:schemeClr val="tx1"/>
              </a:solidFill>
            </a:rPr>
            <a:t>Building Relationships:</a:t>
          </a:r>
          <a:r>
            <a:rPr lang="en-US" sz="2000" dirty="0">
              <a:solidFill>
                <a:schemeClr val="tx1"/>
              </a:solidFill>
            </a:rPr>
            <a:t>
</a:t>
          </a:r>
          <a:r>
            <a:rPr lang="en-US" sz="2000" b="1" dirty="0">
              <a:solidFill>
                <a:schemeClr val="tx1"/>
              </a:solidFill>
            </a:rPr>
            <a:t>1) </a:t>
          </a:r>
          <a:r>
            <a:rPr lang="en-US" sz="2000" dirty="0">
              <a:solidFill>
                <a:schemeClr val="tx1"/>
              </a:solidFill>
            </a:rPr>
            <a:t>Focus on building long-term relationships with partners and clients.
</a:t>
          </a:r>
          <a:r>
            <a:rPr lang="en-US" sz="2000" b="1" dirty="0">
              <a:solidFill>
                <a:schemeClr val="tx1"/>
              </a:solidFill>
            </a:rPr>
            <a:t>2) </a:t>
          </a:r>
          <a:r>
            <a:rPr lang="en-US" sz="2000" dirty="0">
              <a:solidFill>
                <a:schemeClr val="tx1"/>
              </a:solidFill>
            </a:rPr>
            <a:t>Be patient and consistent in business dealings.</a:t>
          </a:r>
        </a:p>
      </dgm:t>
    </dgm:pt>
    <dgm:pt modelId="{223442B4-D16D-44B0-9E74-902771447020}" type="parTrans" cxnId="{8C48908A-FD25-4178-A3B3-E0CAC220DE6D}">
      <dgm:prSet/>
      <dgm:spPr/>
      <dgm:t>
        <a:bodyPr/>
        <a:lstStyle/>
        <a:p>
          <a:endParaRPr lang="en-US"/>
        </a:p>
      </dgm:t>
    </dgm:pt>
    <dgm:pt modelId="{6936568A-2EFF-48B4-984F-DF26084F2E32}" type="sibTrans" cxnId="{8C48908A-FD25-4178-A3B3-E0CAC220DE6D}">
      <dgm:prSet/>
      <dgm:spPr/>
      <dgm:t>
        <a:bodyPr/>
        <a:lstStyle/>
        <a:p>
          <a:endParaRPr lang="en-US"/>
        </a:p>
      </dgm:t>
    </dgm:pt>
    <dgm:pt modelId="{7838F4C1-91D1-4017-9669-0CC08947B6CF}" type="pres">
      <dgm:prSet presAssocID="{F31A2722-7BA2-46F3-BC23-A5C68B3A4CD8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86326E3C-0BDA-480F-AD4F-82E8E718DB7B}" type="pres">
      <dgm:prSet presAssocID="{F31A2722-7BA2-46F3-BC23-A5C68B3A4CD8}" presName="matrix" presStyleCnt="0"/>
      <dgm:spPr/>
    </dgm:pt>
    <dgm:pt modelId="{23FAA3CF-A4D3-400C-888C-490BE9074A4D}" type="pres">
      <dgm:prSet presAssocID="{F31A2722-7BA2-46F3-BC23-A5C68B3A4CD8}" presName="tile1" presStyleLbl="node1" presStyleIdx="0" presStyleCnt="4"/>
      <dgm:spPr/>
    </dgm:pt>
    <dgm:pt modelId="{80FC34D4-070A-430C-9743-203B0BCBAFEE}" type="pres">
      <dgm:prSet presAssocID="{F31A2722-7BA2-46F3-BC23-A5C68B3A4CD8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70B7AC14-51E7-4F9D-A85B-547BAF7EE374}" type="pres">
      <dgm:prSet presAssocID="{F31A2722-7BA2-46F3-BC23-A5C68B3A4CD8}" presName="tile2" presStyleLbl="node1" presStyleIdx="1" presStyleCnt="4"/>
      <dgm:spPr/>
    </dgm:pt>
    <dgm:pt modelId="{CCB97D8E-1EC0-4719-BD0D-45EC67F673B5}" type="pres">
      <dgm:prSet presAssocID="{F31A2722-7BA2-46F3-BC23-A5C68B3A4CD8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32DA2528-E8EF-464F-A85D-3F63782B7FA5}" type="pres">
      <dgm:prSet presAssocID="{F31A2722-7BA2-46F3-BC23-A5C68B3A4CD8}" presName="tile3" presStyleLbl="node1" presStyleIdx="2" presStyleCnt="4"/>
      <dgm:spPr/>
    </dgm:pt>
    <dgm:pt modelId="{5A2ED102-F40C-4866-BEBF-62CA93FDCD86}" type="pres">
      <dgm:prSet presAssocID="{F31A2722-7BA2-46F3-BC23-A5C68B3A4CD8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38FF9D29-672A-4070-9366-F4C139A9718E}" type="pres">
      <dgm:prSet presAssocID="{F31A2722-7BA2-46F3-BC23-A5C68B3A4CD8}" presName="tile4" presStyleLbl="node1" presStyleIdx="3" presStyleCnt="4" custLinFactNeighborX="0"/>
      <dgm:spPr/>
    </dgm:pt>
    <dgm:pt modelId="{2FB2331B-9DB6-4190-9D29-CD8EF9E373A3}" type="pres">
      <dgm:prSet presAssocID="{F31A2722-7BA2-46F3-BC23-A5C68B3A4CD8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85597A06-640C-407F-B181-0469ECF69EAA}" type="pres">
      <dgm:prSet presAssocID="{F31A2722-7BA2-46F3-BC23-A5C68B3A4CD8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F85D0E06-0E48-41D2-91A3-8EEF4C9ED532}" type="presOf" srcId="{E324CA32-8B0F-46B4-91BF-ABC6F63D94B1}" destId="{23FAA3CF-A4D3-400C-888C-490BE9074A4D}" srcOrd="0" destOrd="0" presId="urn:microsoft.com/office/officeart/2005/8/layout/matrix1"/>
    <dgm:cxn modelId="{E444D809-F8A7-4017-A0E8-F212E2C7079F}" srcId="{C358BC42-C1E3-4DD7-97E0-BDC586EDD979}" destId="{98B7A2CA-DEA6-4ACC-9DD5-624661551D1C}" srcOrd="1" destOrd="0" parTransId="{8F94EC30-3401-4621-A254-4F32A9F2077E}" sibTransId="{1F666B5B-935A-418A-A1D5-7ADE921B3D54}"/>
    <dgm:cxn modelId="{C1011C16-BEB5-4C9A-90CC-06F010D37944}" srcId="{C358BC42-C1E3-4DD7-97E0-BDC586EDD979}" destId="{E324CA32-8B0F-46B4-91BF-ABC6F63D94B1}" srcOrd="0" destOrd="0" parTransId="{ED900787-9A10-4E9B-8B5C-20696A94BCDD}" sibTransId="{372BEA52-E2A1-4F68-AAB5-C2E4C8597B4B}"/>
    <dgm:cxn modelId="{54234631-7FDD-4742-81B0-E8EA1D94FA5A}" type="presOf" srcId="{E3DE87FE-8186-42AF-A632-A4844E43EF73}" destId="{2FB2331B-9DB6-4190-9D29-CD8EF9E373A3}" srcOrd="1" destOrd="0" presId="urn:microsoft.com/office/officeart/2005/8/layout/matrix1"/>
    <dgm:cxn modelId="{FE080933-33D0-4B16-B4E9-F3755FC8A434}" srcId="{C358BC42-C1E3-4DD7-97E0-BDC586EDD979}" destId="{15B5B1AD-D935-4508-86A3-50459A9A73AC}" srcOrd="2" destOrd="0" parTransId="{2F44D0D0-0E69-42C5-969B-480CD3A14162}" sibTransId="{7B3CEE65-F18A-448D-9407-8F8D33220CC7}"/>
    <dgm:cxn modelId="{FDF0423C-E12C-41AC-8A59-37DBE23D2098}" type="presOf" srcId="{15B5B1AD-D935-4508-86A3-50459A9A73AC}" destId="{5A2ED102-F40C-4866-BEBF-62CA93FDCD86}" srcOrd="1" destOrd="0" presId="urn:microsoft.com/office/officeart/2005/8/layout/matrix1"/>
    <dgm:cxn modelId="{D8AE0957-7CB8-4340-B476-7ADB49AD3A46}" type="presOf" srcId="{E3DE87FE-8186-42AF-A632-A4844E43EF73}" destId="{38FF9D29-672A-4070-9366-F4C139A9718E}" srcOrd="0" destOrd="0" presId="urn:microsoft.com/office/officeart/2005/8/layout/matrix1"/>
    <dgm:cxn modelId="{00158879-642F-4BE6-96D6-72140F86B4A9}" type="presOf" srcId="{15B5B1AD-D935-4508-86A3-50459A9A73AC}" destId="{32DA2528-E8EF-464F-A85D-3F63782B7FA5}" srcOrd="0" destOrd="0" presId="urn:microsoft.com/office/officeart/2005/8/layout/matrix1"/>
    <dgm:cxn modelId="{4BB31181-0751-4D1F-8CB6-63CFD4754D1D}" srcId="{F31A2722-7BA2-46F3-BC23-A5C68B3A4CD8}" destId="{C358BC42-C1E3-4DD7-97E0-BDC586EDD979}" srcOrd="0" destOrd="0" parTransId="{AEBFA0E2-89C0-44B5-8630-6D565283C7FD}" sibTransId="{93826B91-AFCC-4683-8A09-49F2F1A725A6}"/>
    <dgm:cxn modelId="{8C48908A-FD25-4178-A3B3-E0CAC220DE6D}" srcId="{C358BC42-C1E3-4DD7-97E0-BDC586EDD979}" destId="{E3DE87FE-8186-42AF-A632-A4844E43EF73}" srcOrd="3" destOrd="0" parTransId="{223442B4-D16D-44B0-9E74-902771447020}" sibTransId="{6936568A-2EFF-48B4-984F-DF26084F2E32}"/>
    <dgm:cxn modelId="{CD58978E-49E9-4383-BA5E-9AF0FD48B097}" type="presOf" srcId="{F31A2722-7BA2-46F3-BC23-A5C68B3A4CD8}" destId="{7838F4C1-91D1-4017-9669-0CC08947B6CF}" srcOrd="0" destOrd="0" presId="urn:microsoft.com/office/officeart/2005/8/layout/matrix1"/>
    <dgm:cxn modelId="{8CAF7E9A-B206-4986-A728-57C8B83F3628}" type="presOf" srcId="{98B7A2CA-DEA6-4ACC-9DD5-624661551D1C}" destId="{CCB97D8E-1EC0-4719-BD0D-45EC67F673B5}" srcOrd="1" destOrd="0" presId="urn:microsoft.com/office/officeart/2005/8/layout/matrix1"/>
    <dgm:cxn modelId="{F3EB9BCE-4CA9-46B9-ACA4-7696EF01D8CE}" type="presOf" srcId="{E324CA32-8B0F-46B4-91BF-ABC6F63D94B1}" destId="{80FC34D4-070A-430C-9743-203B0BCBAFEE}" srcOrd="1" destOrd="0" presId="urn:microsoft.com/office/officeart/2005/8/layout/matrix1"/>
    <dgm:cxn modelId="{6BCE83D5-800E-4737-B9DA-4E4345B7882B}" type="presOf" srcId="{C358BC42-C1E3-4DD7-97E0-BDC586EDD979}" destId="{85597A06-640C-407F-B181-0469ECF69EAA}" srcOrd="0" destOrd="0" presId="urn:microsoft.com/office/officeart/2005/8/layout/matrix1"/>
    <dgm:cxn modelId="{028C7AE9-3E39-4656-A5CD-E4AD33C08333}" type="presOf" srcId="{98B7A2CA-DEA6-4ACC-9DD5-624661551D1C}" destId="{70B7AC14-51E7-4F9D-A85B-547BAF7EE374}" srcOrd="0" destOrd="0" presId="urn:microsoft.com/office/officeart/2005/8/layout/matrix1"/>
    <dgm:cxn modelId="{ACBF2849-AEE4-464B-9452-C83B6B1EDD03}" type="presParOf" srcId="{7838F4C1-91D1-4017-9669-0CC08947B6CF}" destId="{86326E3C-0BDA-480F-AD4F-82E8E718DB7B}" srcOrd="0" destOrd="0" presId="urn:microsoft.com/office/officeart/2005/8/layout/matrix1"/>
    <dgm:cxn modelId="{9A241DE6-E847-4905-924F-DDD74D5BD752}" type="presParOf" srcId="{86326E3C-0BDA-480F-AD4F-82E8E718DB7B}" destId="{23FAA3CF-A4D3-400C-888C-490BE9074A4D}" srcOrd="0" destOrd="0" presId="urn:microsoft.com/office/officeart/2005/8/layout/matrix1"/>
    <dgm:cxn modelId="{71412846-7F7A-43DE-A957-33DE2E756096}" type="presParOf" srcId="{86326E3C-0BDA-480F-AD4F-82E8E718DB7B}" destId="{80FC34D4-070A-430C-9743-203B0BCBAFEE}" srcOrd="1" destOrd="0" presId="urn:microsoft.com/office/officeart/2005/8/layout/matrix1"/>
    <dgm:cxn modelId="{0183B3C9-E2E9-4509-B0A6-D5BF0554E5D8}" type="presParOf" srcId="{86326E3C-0BDA-480F-AD4F-82E8E718DB7B}" destId="{70B7AC14-51E7-4F9D-A85B-547BAF7EE374}" srcOrd="2" destOrd="0" presId="urn:microsoft.com/office/officeart/2005/8/layout/matrix1"/>
    <dgm:cxn modelId="{DBAE8324-5062-4B48-BDC3-B65759582DF7}" type="presParOf" srcId="{86326E3C-0BDA-480F-AD4F-82E8E718DB7B}" destId="{CCB97D8E-1EC0-4719-BD0D-45EC67F673B5}" srcOrd="3" destOrd="0" presId="urn:microsoft.com/office/officeart/2005/8/layout/matrix1"/>
    <dgm:cxn modelId="{DB9A1631-8D73-4BB7-8086-C33A7C34E099}" type="presParOf" srcId="{86326E3C-0BDA-480F-AD4F-82E8E718DB7B}" destId="{32DA2528-E8EF-464F-A85D-3F63782B7FA5}" srcOrd="4" destOrd="0" presId="urn:microsoft.com/office/officeart/2005/8/layout/matrix1"/>
    <dgm:cxn modelId="{2129D38E-67B2-4408-AB86-93B788F63ABE}" type="presParOf" srcId="{86326E3C-0BDA-480F-AD4F-82E8E718DB7B}" destId="{5A2ED102-F40C-4866-BEBF-62CA93FDCD86}" srcOrd="5" destOrd="0" presId="urn:microsoft.com/office/officeart/2005/8/layout/matrix1"/>
    <dgm:cxn modelId="{AEC6789D-753B-46CD-8D51-EC749D8BD255}" type="presParOf" srcId="{86326E3C-0BDA-480F-AD4F-82E8E718DB7B}" destId="{38FF9D29-672A-4070-9366-F4C139A9718E}" srcOrd="6" destOrd="0" presId="urn:microsoft.com/office/officeart/2005/8/layout/matrix1"/>
    <dgm:cxn modelId="{F802C35B-87F6-43B0-AE06-22855188A9D6}" type="presParOf" srcId="{86326E3C-0BDA-480F-AD4F-82E8E718DB7B}" destId="{2FB2331B-9DB6-4190-9D29-CD8EF9E373A3}" srcOrd="7" destOrd="0" presId="urn:microsoft.com/office/officeart/2005/8/layout/matrix1"/>
    <dgm:cxn modelId="{31BD8DDB-13FC-4DB7-A1E8-91E3B06D6C08}" type="presParOf" srcId="{7838F4C1-91D1-4017-9669-0CC08947B6CF}" destId="{85597A06-640C-407F-B181-0469ECF69EAA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0741FC-C752-7749-AC98-F12DA1F0D658}">
      <dsp:nvSpPr>
        <dsp:cNvPr id="0" name=""/>
        <dsp:cNvSpPr/>
      </dsp:nvSpPr>
      <dsp:spPr>
        <a:xfrm>
          <a:off x="0" y="366310"/>
          <a:ext cx="9994900" cy="1020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5715" tIns="374904" rIns="775715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UK:</a:t>
          </a: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English; Germany: German.
Importance of learning basic German phrases.</a:t>
          </a:r>
        </a:p>
      </dsp:txBody>
      <dsp:txXfrm>
        <a:off x="0" y="366310"/>
        <a:ext cx="9994900" cy="1020600"/>
      </dsp:txXfrm>
    </dsp:sp>
    <dsp:sp modelId="{64207885-4254-1448-B40C-D147C2C658EA}">
      <dsp:nvSpPr>
        <dsp:cNvPr id="0" name=""/>
        <dsp:cNvSpPr/>
      </dsp:nvSpPr>
      <dsp:spPr>
        <a:xfrm>
          <a:off x="499745" y="100630"/>
          <a:ext cx="6996430" cy="5313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reflection blurRad="12700" stA="26000" endPos="32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4448" tIns="0" rIns="264448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Language Differences:</a:t>
          </a:r>
        </a:p>
      </dsp:txBody>
      <dsp:txXfrm>
        <a:off x="525684" y="126569"/>
        <a:ext cx="6944552" cy="479482"/>
      </dsp:txXfrm>
    </dsp:sp>
    <dsp:sp modelId="{F1451378-3900-064E-A9F1-53DB2B0AB218}">
      <dsp:nvSpPr>
        <dsp:cNvPr id="0" name=""/>
        <dsp:cNvSpPr/>
      </dsp:nvSpPr>
      <dsp:spPr>
        <a:xfrm>
          <a:off x="0" y="1749790"/>
          <a:ext cx="9994900" cy="1020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5715" tIns="374904" rIns="775715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UK: More class-conscious.
Germany: More egalitarian and structured.</a:t>
          </a:r>
        </a:p>
      </dsp:txBody>
      <dsp:txXfrm>
        <a:off x="0" y="1749790"/>
        <a:ext cx="9994900" cy="1020600"/>
      </dsp:txXfrm>
    </dsp:sp>
    <dsp:sp modelId="{074885FF-528F-F74F-A3C7-6EBAB23676D8}">
      <dsp:nvSpPr>
        <dsp:cNvPr id="0" name=""/>
        <dsp:cNvSpPr/>
      </dsp:nvSpPr>
      <dsp:spPr>
        <a:xfrm>
          <a:off x="499745" y="1484110"/>
          <a:ext cx="6996430" cy="5313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reflection blurRad="12700" stA="26000" endPos="32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4448" tIns="0" rIns="264448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Social Structures:</a:t>
          </a:r>
        </a:p>
      </dsp:txBody>
      <dsp:txXfrm>
        <a:off x="525684" y="1510049"/>
        <a:ext cx="6944552" cy="479482"/>
      </dsp:txXfrm>
    </dsp:sp>
    <dsp:sp modelId="{8A3FFBF0-789C-214F-B62E-336B39199616}">
      <dsp:nvSpPr>
        <dsp:cNvPr id="0" name=""/>
        <dsp:cNvSpPr/>
      </dsp:nvSpPr>
      <dsp:spPr>
        <a:xfrm>
          <a:off x="0" y="3133270"/>
          <a:ext cx="9994900" cy="1020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5715" tIns="374904" rIns="775715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>
              <a:latin typeface="Times New Roman" panose="02020603050405020304" pitchFamily="18" charset="0"/>
              <a:cs typeface="Times New Roman" panose="02020603050405020304" pitchFamily="18" charset="0"/>
            </a:rPr>
            <a:t>UK: More flexible and adaptive.
Germany: Focus on precision, thorough planning, and reliability.</a:t>
          </a:r>
        </a:p>
      </dsp:txBody>
      <dsp:txXfrm>
        <a:off x="0" y="3133270"/>
        <a:ext cx="9994900" cy="1020600"/>
      </dsp:txXfrm>
    </dsp:sp>
    <dsp:sp modelId="{7B993D86-D0E4-9D43-8E25-6FF182EFF74D}">
      <dsp:nvSpPr>
        <dsp:cNvPr id="0" name=""/>
        <dsp:cNvSpPr/>
      </dsp:nvSpPr>
      <dsp:spPr>
        <a:xfrm>
          <a:off x="499745" y="2867590"/>
          <a:ext cx="6996430" cy="5313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reflection blurRad="12700" stA="26000" endPos="32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4448" tIns="0" rIns="264448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Business Attitudes:</a:t>
          </a:r>
        </a:p>
      </dsp:txBody>
      <dsp:txXfrm>
        <a:off x="525684" y="2893529"/>
        <a:ext cx="6944552" cy="47948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751F85-0481-4322-A69A-B9231D5C0D22}">
      <dsp:nvSpPr>
        <dsp:cNvPr id="0" name=""/>
        <dsp:cNvSpPr/>
      </dsp:nvSpPr>
      <dsp:spPr>
        <a:xfrm>
          <a:off x="300785" y="941"/>
          <a:ext cx="2485402" cy="124270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2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reflection blurRad="12700" stA="26000" endPos="32000" dist="12700" dir="5400000" sy="-100000" rotWithShape="0"/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Respecting Norms</a:t>
          </a:r>
        </a:p>
      </dsp:txBody>
      <dsp:txXfrm>
        <a:off x="337182" y="37338"/>
        <a:ext cx="2412608" cy="1169907"/>
      </dsp:txXfrm>
    </dsp:sp>
    <dsp:sp modelId="{EF4B60D1-BB40-4FEB-B39E-BC6A2F201F4D}">
      <dsp:nvSpPr>
        <dsp:cNvPr id="0" name=""/>
        <dsp:cNvSpPr/>
      </dsp:nvSpPr>
      <dsp:spPr>
        <a:xfrm>
          <a:off x="549326" y="1243642"/>
          <a:ext cx="248540" cy="93202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32026"/>
              </a:lnTo>
              <a:lnTo>
                <a:pt x="248540" y="932026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FF8C0AA-3B1E-42B5-9471-5E646AC20C50}">
      <dsp:nvSpPr>
        <dsp:cNvPr id="0" name=""/>
        <dsp:cNvSpPr/>
      </dsp:nvSpPr>
      <dsp:spPr>
        <a:xfrm>
          <a:off x="797866" y="1554318"/>
          <a:ext cx="2591877" cy="124270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reflection blurRad="12700" stA="26000" endPos="32000" dist="12700" dir="5400000" sy="-100000" rotWithShape="0"/>
        </a:effectLst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Punctuality is critical in both social and business settings </a:t>
          </a:r>
          <a:r>
            <a:rPr lang="en-US" sz="18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</a:t>
          </a:r>
          <a:r>
            <a:rPr lang="en-US" sz="1800" b="0" i="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Engammare</a:t>
          </a:r>
          <a:r>
            <a:rPr lang="en-US" sz="18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2013)</a:t>
          </a:r>
          <a:r>
            <a:rPr lang="en-US" sz="18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</a:p>
      </dsp:txBody>
      <dsp:txXfrm>
        <a:off x="834263" y="1590715"/>
        <a:ext cx="2519083" cy="1169907"/>
      </dsp:txXfrm>
    </dsp:sp>
    <dsp:sp modelId="{731C01C6-4EDB-4595-9C42-504FDEB11EF7}">
      <dsp:nvSpPr>
        <dsp:cNvPr id="0" name=""/>
        <dsp:cNvSpPr/>
      </dsp:nvSpPr>
      <dsp:spPr>
        <a:xfrm>
          <a:off x="549326" y="1243642"/>
          <a:ext cx="248540" cy="248540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85402"/>
              </a:lnTo>
              <a:lnTo>
                <a:pt x="248540" y="248540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F2986BE-7010-4F0F-9F09-DF4C2272B723}">
      <dsp:nvSpPr>
        <dsp:cNvPr id="0" name=""/>
        <dsp:cNvSpPr/>
      </dsp:nvSpPr>
      <dsp:spPr>
        <a:xfrm>
          <a:off x="797866" y="3107695"/>
          <a:ext cx="2742691" cy="124270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hueOff val="-579010"/>
              <a:satOff val="-2825"/>
              <a:lumOff val="-980"/>
              <a:alphaOff val="0"/>
            </a:schemeClr>
          </a:solidFill>
          <a:prstDash val="solid"/>
        </a:ln>
        <a:effectLst>
          <a:reflection blurRad="12700" stA="26000" endPos="32000" dist="12700" dir="5400000" sy="-100000" rotWithShape="0"/>
        </a:effectLst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8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Formality in addressing colleagues and business partners (use of titles and surnames).</a:t>
          </a:r>
        </a:p>
      </dsp:txBody>
      <dsp:txXfrm>
        <a:off x="834263" y="3144092"/>
        <a:ext cx="2669897" cy="1169907"/>
      </dsp:txXfrm>
    </dsp:sp>
    <dsp:sp modelId="{0CAFDE0D-A5B8-45F9-A6FA-B9C9FC1314D1}">
      <dsp:nvSpPr>
        <dsp:cNvPr id="0" name=""/>
        <dsp:cNvSpPr/>
      </dsp:nvSpPr>
      <dsp:spPr>
        <a:xfrm>
          <a:off x="3664828" y="941"/>
          <a:ext cx="2485402" cy="124270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-1737030"/>
                <a:satOff val="-8474"/>
                <a:lumOff val="-2940"/>
                <a:alphaOff val="0"/>
                <a:tint val="96000"/>
                <a:lumMod val="102000"/>
              </a:schemeClr>
            </a:gs>
            <a:gs pos="100000">
              <a:schemeClr val="accent3">
                <a:hueOff val="-1737030"/>
                <a:satOff val="-8474"/>
                <a:lumOff val="-2940"/>
                <a:alphaOff val="0"/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reflection blurRad="12700" stA="26000" endPos="32000" dist="12700" dir="5400000" sy="-100000" rotWithShape="0"/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Building Trust</a:t>
          </a:r>
        </a:p>
      </dsp:txBody>
      <dsp:txXfrm>
        <a:off x="3701225" y="37338"/>
        <a:ext cx="2412608" cy="1169907"/>
      </dsp:txXfrm>
    </dsp:sp>
    <dsp:sp modelId="{CF772EE4-E200-47F9-984A-6F699F7E23EA}">
      <dsp:nvSpPr>
        <dsp:cNvPr id="0" name=""/>
        <dsp:cNvSpPr/>
      </dsp:nvSpPr>
      <dsp:spPr>
        <a:xfrm>
          <a:off x="3913368" y="1243642"/>
          <a:ext cx="248540" cy="93202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32026"/>
              </a:lnTo>
              <a:lnTo>
                <a:pt x="248540" y="932026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29FC20-2A26-420B-AF08-B7B2C88C2D0F}">
      <dsp:nvSpPr>
        <dsp:cNvPr id="0" name=""/>
        <dsp:cNvSpPr/>
      </dsp:nvSpPr>
      <dsp:spPr>
        <a:xfrm>
          <a:off x="4161908" y="1554318"/>
          <a:ext cx="2636475" cy="124270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hueOff val="-1158020"/>
              <a:satOff val="-5649"/>
              <a:lumOff val="-1960"/>
              <a:alphaOff val="0"/>
            </a:schemeClr>
          </a:solidFill>
          <a:prstDash val="solid"/>
        </a:ln>
        <a:effectLst>
          <a:reflection blurRad="12700" stA="26000" endPos="32000" dist="12700" dir="5400000" sy="-100000" rotWithShape="0"/>
        </a:effectLst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Long-term relationship building is valued.</a:t>
          </a:r>
        </a:p>
      </dsp:txBody>
      <dsp:txXfrm>
        <a:off x="4198305" y="1590715"/>
        <a:ext cx="2563681" cy="1169907"/>
      </dsp:txXfrm>
    </dsp:sp>
    <dsp:sp modelId="{63DB5DEA-9009-4294-B2B0-0E793CEDFDC8}">
      <dsp:nvSpPr>
        <dsp:cNvPr id="0" name=""/>
        <dsp:cNvSpPr/>
      </dsp:nvSpPr>
      <dsp:spPr>
        <a:xfrm>
          <a:off x="3913368" y="1243642"/>
          <a:ext cx="248540" cy="248540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85402"/>
              </a:lnTo>
              <a:lnTo>
                <a:pt x="248540" y="248540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036CF77-F94B-4BDD-AABC-EEA75FB53055}">
      <dsp:nvSpPr>
        <dsp:cNvPr id="0" name=""/>
        <dsp:cNvSpPr/>
      </dsp:nvSpPr>
      <dsp:spPr>
        <a:xfrm>
          <a:off x="4161908" y="3107695"/>
          <a:ext cx="2617626" cy="124270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hueOff val="-1737030"/>
              <a:satOff val="-8474"/>
              <a:lumOff val="-2940"/>
              <a:alphaOff val="0"/>
            </a:schemeClr>
          </a:solidFill>
          <a:prstDash val="solid"/>
        </a:ln>
        <a:effectLst>
          <a:reflection blurRad="12700" stA="26000" endPos="32000" dist="12700" dir="5400000" sy="-100000" rotWithShape="0"/>
        </a:effectLst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Transparent and honest communication is key.</a:t>
          </a:r>
        </a:p>
      </dsp:txBody>
      <dsp:txXfrm>
        <a:off x="4198305" y="3144092"/>
        <a:ext cx="2544832" cy="116990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EB6B3B-2C82-544F-A0A6-29A99ABAF503}">
      <dsp:nvSpPr>
        <dsp:cNvPr id="0" name=""/>
        <dsp:cNvSpPr/>
      </dsp:nvSpPr>
      <dsp:spPr>
        <a:xfrm>
          <a:off x="0" y="19724"/>
          <a:ext cx="10018712" cy="4797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Work Ethics:</a:t>
          </a:r>
        </a:p>
      </dsp:txBody>
      <dsp:txXfrm>
        <a:off x="23417" y="43141"/>
        <a:ext cx="9971878" cy="432866"/>
      </dsp:txXfrm>
    </dsp:sp>
    <dsp:sp modelId="{FAF3DA09-FDD5-A246-AB4F-748BC41DFB69}">
      <dsp:nvSpPr>
        <dsp:cNvPr id="0" name=""/>
        <dsp:cNvSpPr/>
      </dsp:nvSpPr>
      <dsp:spPr>
        <a:xfrm>
          <a:off x="0" y="499425"/>
          <a:ext cx="10018712" cy="548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8094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b="1" kern="1200"/>
            <a:t>UK: </a:t>
          </a:r>
          <a:r>
            <a:rPr lang="en-US" sz="1600" kern="1200"/>
            <a:t>Balance between work and leisure </a:t>
          </a:r>
          <a:r>
            <a:rPr lang="en-US" sz="1600" b="0" i="0" kern="1200">
              <a:latin typeface="Times New Roman" panose="02020603050405020304" pitchFamily="18" charset="0"/>
              <a:cs typeface="Times New Roman" panose="02020603050405020304" pitchFamily="18" charset="0"/>
            </a:rPr>
            <a:t>(Jasanoff et al., 2022)</a:t>
          </a:r>
          <a:r>
            <a:rPr lang="en-US" sz="1600" b="0" kern="1200"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  <a:r>
            <a:rPr lang="en-US" sz="1600" kern="1200"/>
            <a:t>
</a:t>
          </a:r>
          <a:r>
            <a:rPr lang="en-US" sz="1600" b="1" kern="1200"/>
            <a:t>Germany: </a:t>
          </a:r>
          <a:r>
            <a:rPr lang="en-US" sz="1600" kern="1200"/>
            <a:t>Strong work ethic, long-term employment.</a:t>
          </a:r>
        </a:p>
      </dsp:txBody>
      <dsp:txXfrm>
        <a:off x="0" y="499425"/>
        <a:ext cx="10018712" cy="548550"/>
      </dsp:txXfrm>
    </dsp:sp>
    <dsp:sp modelId="{752E410F-B156-514D-BAF6-D19C1E157283}">
      <dsp:nvSpPr>
        <dsp:cNvPr id="0" name=""/>
        <dsp:cNvSpPr/>
      </dsp:nvSpPr>
      <dsp:spPr>
        <a:xfrm>
          <a:off x="0" y="1047975"/>
          <a:ext cx="10018712" cy="479700"/>
        </a:xfrm>
        <a:prstGeom prst="roundRect">
          <a:avLst/>
        </a:prstGeom>
        <a:solidFill>
          <a:schemeClr val="accent2">
            <a:hueOff val="-1796981"/>
            <a:satOff val="12361"/>
            <a:lumOff val="137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Management Styles:</a:t>
          </a:r>
        </a:p>
      </dsp:txBody>
      <dsp:txXfrm>
        <a:off x="23417" y="1071392"/>
        <a:ext cx="9971878" cy="432866"/>
      </dsp:txXfrm>
    </dsp:sp>
    <dsp:sp modelId="{DEFD8681-828A-054A-BBF9-5422684A510E}">
      <dsp:nvSpPr>
        <dsp:cNvPr id="0" name=""/>
        <dsp:cNvSpPr/>
      </dsp:nvSpPr>
      <dsp:spPr>
        <a:xfrm>
          <a:off x="0" y="1527675"/>
          <a:ext cx="10018712" cy="548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8094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b="1" kern="1200"/>
            <a:t>UK:</a:t>
          </a:r>
          <a:r>
            <a:rPr lang="en-US" sz="1600" kern="1200"/>
            <a:t> More flexible and less hierarchical.
</a:t>
          </a:r>
          <a:r>
            <a:rPr lang="en-US" sz="1600" b="1" kern="1200"/>
            <a:t>Germany: </a:t>
          </a:r>
          <a:r>
            <a:rPr lang="en-US" sz="1600" kern="1200"/>
            <a:t>Structured, clear chain of command.</a:t>
          </a:r>
        </a:p>
      </dsp:txBody>
      <dsp:txXfrm>
        <a:off x="0" y="1527675"/>
        <a:ext cx="10018712" cy="548550"/>
      </dsp:txXfrm>
    </dsp:sp>
    <dsp:sp modelId="{2C7EB643-577E-4847-9CA6-664F29262985}">
      <dsp:nvSpPr>
        <dsp:cNvPr id="0" name=""/>
        <dsp:cNvSpPr/>
      </dsp:nvSpPr>
      <dsp:spPr>
        <a:xfrm>
          <a:off x="0" y="2076225"/>
          <a:ext cx="10018712" cy="479700"/>
        </a:xfrm>
        <a:prstGeom prst="roundRect">
          <a:avLst/>
        </a:prstGeom>
        <a:solidFill>
          <a:schemeClr val="accent2">
            <a:hueOff val="-3593961"/>
            <a:satOff val="24722"/>
            <a:lumOff val="274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Communication Patterns:</a:t>
          </a:r>
        </a:p>
      </dsp:txBody>
      <dsp:txXfrm>
        <a:off x="23417" y="2099642"/>
        <a:ext cx="9971878" cy="432866"/>
      </dsp:txXfrm>
    </dsp:sp>
    <dsp:sp modelId="{92AB0FDA-EF57-2240-9849-387E739B5099}">
      <dsp:nvSpPr>
        <dsp:cNvPr id="0" name=""/>
        <dsp:cNvSpPr/>
      </dsp:nvSpPr>
      <dsp:spPr>
        <a:xfrm>
          <a:off x="0" y="2555925"/>
          <a:ext cx="10018712" cy="548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8094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b="1" kern="1200"/>
            <a:t>UK: </a:t>
          </a:r>
          <a:r>
            <a:rPr lang="en-US" sz="1600" kern="1200"/>
            <a:t>Indirect, high-context communication.
</a:t>
          </a:r>
          <a:r>
            <a:rPr lang="en-US" sz="1600" b="1" kern="1200"/>
            <a:t>Germany:</a:t>
          </a:r>
          <a:r>
            <a:rPr lang="en-US" sz="1600" kern="1200"/>
            <a:t> Direct, low-context communication.</a:t>
          </a:r>
        </a:p>
      </dsp:txBody>
      <dsp:txXfrm>
        <a:off x="0" y="2555925"/>
        <a:ext cx="10018712" cy="54855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7F0F16-F7D8-464D-BCDE-26A34C6DA239}">
      <dsp:nvSpPr>
        <dsp:cNvPr id="0" name=""/>
        <dsp:cNvSpPr/>
      </dsp:nvSpPr>
      <dsp:spPr>
        <a:xfrm>
          <a:off x="271334" y="2879"/>
          <a:ext cx="2483187" cy="124159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2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reflection blurRad="12700" stA="26000" endPos="32000" dist="12700" dir="5400000" sy="-100000" rotWithShape="0"/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9055" tIns="39370" rIns="59055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1" kern="1200" dirty="0">
              <a:solidFill>
                <a:schemeClr val="tx1"/>
              </a:solidFill>
            </a:rPr>
            <a:t>Power Distance</a:t>
          </a:r>
        </a:p>
      </dsp:txBody>
      <dsp:txXfrm>
        <a:off x="307699" y="39244"/>
        <a:ext cx="2410457" cy="1168863"/>
      </dsp:txXfrm>
    </dsp:sp>
    <dsp:sp modelId="{4FEA1C52-C5CE-4762-AE8C-E38E72781A4F}">
      <dsp:nvSpPr>
        <dsp:cNvPr id="0" name=""/>
        <dsp:cNvSpPr/>
      </dsp:nvSpPr>
      <dsp:spPr>
        <a:xfrm>
          <a:off x="519653" y="1244473"/>
          <a:ext cx="248318" cy="9311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31195"/>
              </a:lnTo>
              <a:lnTo>
                <a:pt x="248318" y="931195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8C5D567-E1CE-40CD-9439-C954316A00D4}">
      <dsp:nvSpPr>
        <dsp:cNvPr id="0" name=""/>
        <dsp:cNvSpPr/>
      </dsp:nvSpPr>
      <dsp:spPr>
        <a:xfrm>
          <a:off x="767971" y="1554872"/>
          <a:ext cx="2530765" cy="124159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reflection blurRad="12700" stA="26000" endPos="32000" dist="12700" dir="5400000" sy="-100000" rotWithShape="0"/>
        </a:effectLst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>
              <a:solidFill>
                <a:schemeClr val="tx1"/>
              </a:solidFill>
            </a:rPr>
            <a:t>UK:</a:t>
          </a:r>
          <a:r>
            <a:rPr lang="en-US" sz="1700" kern="1200" dirty="0">
              <a:solidFill>
                <a:schemeClr val="tx1"/>
              </a:solidFill>
            </a:rPr>
            <a:t> Lower power distance; more democratic and egalitarian </a:t>
          </a:r>
          <a:r>
            <a:rPr lang="en-US" sz="1700" kern="1200" dirty="0"/>
            <a:t>(Jun et al., 2022)</a:t>
          </a:r>
          <a:r>
            <a:rPr lang="en-US" sz="1700" kern="1200" dirty="0">
              <a:solidFill>
                <a:schemeClr val="tx1"/>
              </a:solidFill>
            </a:rPr>
            <a:t>.</a:t>
          </a:r>
        </a:p>
      </dsp:txBody>
      <dsp:txXfrm>
        <a:off x="804336" y="1591237"/>
        <a:ext cx="2458035" cy="1168863"/>
      </dsp:txXfrm>
    </dsp:sp>
    <dsp:sp modelId="{AAF5B829-7032-4BE1-954A-005364166813}">
      <dsp:nvSpPr>
        <dsp:cNvPr id="0" name=""/>
        <dsp:cNvSpPr/>
      </dsp:nvSpPr>
      <dsp:spPr>
        <a:xfrm>
          <a:off x="519653" y="1244473"/>
          <a:ext cx="248318" cy="248318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83187"/>
              </a:lnTo>
              <a:lnTo>
                <a:pt x="248318" y="2483187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A9B4A45-0CC1-4AC4-AF72-89F640D478FE}">
      <dsp:nvSpPr>
        <dsp:cNvPr id="0" name=""/>
        <dsp:cNvSpPr/>
      </dsp:nvSpPr>
      <dsp:spPr>
        <a:xfrm>
          <a:off x="767971" y="3106864"/>
          <a:ext cx="2540678" cy="124159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5">
              <a:hueOff val="-1238541"/>
              <a:satOff val="1219"/>
              <a:lumOff val="2745"/>
              <a:alphaOff val="0"/>
            </a:schemeClr>
          </a:solidFill>
          <a:prstDash val="solid"/>
        </a:ln>
        <a:effectLst>
          <a:reflection blurRad="12700" stA="26000" endPos="32000" dist="12700" dir="5400000" sy="-100000" rotWithShape="0"/>
        </a:effectLst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>
              <a:solidFill>
                <a:schemeClr val="tx1"/>
              </a:solidFill>
            </a:rPr>
            <a:t>Germany: </a:t>
          </a:r>
          <a:r>
            <a:rPr lang="en-US" sz="1700" kern="1200" dirty="0">
              <a:solidFill>
                <a:schemeClr val="tx1"/>
              </a:solidFill>
            </a:rPr>
            <a:t>Higher power distance; respect for authority and hierarchy.</a:t>
          </a:r>
        </a:p>
      </dsp:txBody>
      <dsp:txXfrm>
        <a:off x="804336" y="3143229"/>
        <a:ext cx="2467948" cy="1168863"/>
      </dsp:txXfrm>
    </dsp:sp>
    <dsp:sp modelId="{4B6A7544-1118-4802-8853-B6A63D224705}">
      <dsp:nvSpPr>
        <dsp:cNvPr id="0" name=""/>
        <dsp:cNvSpPr/>
      </dsp:nvSpPr>
      <dsp:spPr>
        <a:xfrm>
          <a:off x="3432809" y="2879"/>
          <a:ext cx="2483187" cy="124159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3715622"/>
                <a:satOff val="3658"/>
                <a:lumOff val="8236"/>
                <a:alphaOff val="0"/>
                <a:tint val="96000"/>
                <a:lumMod val="102000"/>
              </a:schemeClr>
            </a:gs>
            <a:gs pos="100000">
              <a:schemeClr val="accent5">
                <a:hueOff val="-3715622"/>
                <a:satOff val="3658"/>
                <a:lumOff val="8236"/>
                <a:alphaOff val="0"/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reflection blurRad="12700" stA="26000" endPos="32000" dist="12700" dir="5400000" sy="-100000" rotWithShape="0"/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9055" tIns="39370" rIns="59055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1" kern="1200" dirty="0">
              <a:solidFill>
                <a:schemeClr val="tx1"/>
              </a:solidFill>
            </a:rPr>
            <a:t>Individualism</a:t>
          </a:r>
        </a:p>
      </dsp:txBody>
      <dsp:txXfrm>
        <a:off x="3469174" y="39244"/>
        <a:ext cx="2410457" cy="1168863"/>
      </dsp:txXfrm>
    </dsp:sp>
    <dsp:sp modelId="{3930BB36-B60C-4217-BAEE-F399EA927AD8}">
      <dsp:nvSpPr>
        <dsp:cNvPr id="0" name=""/>
        <dsp:cNvSpPr/>
      </dsp:nvSpPr>
      <dsp:spPr>
        <a:xfrm>
          <a:off x="3681128" y="1244473"/>
          <a:ext cx="248318" cy="9311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31195"/>
              </a:lnTo>
              <a:lnTo>
                <a:pt x="248318" y="931195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34A3625-789F-4083-B6A3-5FE7B3A71CE0}">
      <dsp:nvSpPr>
        <dsp:cNvPr id="0" name=""/>
        <dsp:cNvSpPr/>
      </dsp:nvSpPr>
      <dsp:spPr>
        <a:xfrm>
          <a:off x="3929447" y="1554872"/>
          <a:ext cx="2597772" cy="124159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5">
              <a:hueOff val="-2477081"/>
              <a:satOff val="2439"/>
              <a:lumOff val="5491"/>
              <a:alphaOff val="0"/>
            </a:schemeClr>
          </a:solidFill>
          <a:prstDash val="solid"/>
        </a:ln>
        <a:effectLst>
          <a:reflection blurRad="12700" stA="26000" endPos="32000" dist="12700" dir="5400000" sy="-100000" rotWithShape="0"/>
        </a:effectLst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>
              <a:solidFill>
                <a:schemeClr val="tx1"/>
              </a:solidFill>
            </a:rPr>
            <a:t>UK: </a:t>
          </a:r>
          <a:r>
            <a:rPr lang="en-US" sz="1700" kern="1200" dirty="0">
              <a:solidFill>
                <a:schemeClr val="tx1"/>
              </a:solidFill>
            </a:rPr>
            <a:t>High individualism; focus on personal achievements.</a:t>
          </a:r>
        </a:p>
      </dsp:txBody>
      <dsp:txXfrm>
        <a:off x="3965812" y="1591237"/>
        <a:ext cx="2525042" cy="1168863"/>
      </dsp:txXfrm>
    </dsp:sp>
    <dsp:sp modelId="{6324BBAA-326A-4BB3-BDF5-E82789E6F154}">
      <dsp:nvSpPr>
        <dsp:cNvPr id="0" name=""/>
        <dsp:cNvSpPr/>
      </dsp:nvSpPr>
      <dsp:spPr>
        <a:xfrm>
          <a:off x="3681128" y="1244473"/>
          <a:ext cx="248318" cy="248318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83187"/>
              </a:lnTo>
              <a:lnTo>
                <a:pt x="248318" y="2483187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5B8A771-C83C-4C43-AC56-914C7EBDE44C}">
      <dsp:nvSpPr>
        <dsp:cNvPr id="0" name=""/>
        <dsp:cNvSpPr/>
      </dsp:nvSpPr>
      <dsp:spPr>
        <a:xfrm>
          <a:off x="3929447" y="3106864"/>
          <a:ext cx="2643860" cy="124159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5">
              <a:hueOff val="-3715622"/>
              <a:satOff val="3658"/>
              <a:lumOff val="8236"/>
              <a:alphaOff val="0"/>
            </a:schemeClr>
          </a:solidFill>
          <a:prstDash val="solid"/>
        </a:ln>
        <a:effectLst>
          <a:reflection blurRad="12700" stA="26000" endPos="32000" dist="12700" dir="5400000" sy="-100000" rotWithShape="0"/>
        </a:effectLst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>
              <a:solidFill>
                <a:schemeClr val="tx1"/>
              </a:solidFill>
            </a:rPr>
            <a:t>Germany:</a:t>
          </a:r>
          <a:r>
            <a:rPr lang="en-US" sz="1700" kern="1200" dirty="0">
              <a:solidFill>
                <a:schemeClr val="tx1"/>
              </a:solidFill>
            </a:rPr>
            <a:t> High individualism; also value group performance and harmony.</a:t>
          </a:r>
        </a:p>
      </dsp:txBody>
      <dsp:txXfrm>
        <a:off x="3965812" y="3143229"/>
        <a:ext cx="2571130" cy="116886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7F0F16-F7D8-464D-BCDE-26A34C6DA239}">
      <dsp:nvSpPr>
        <dsp:cNvPr id="0" name=""/>
        <dsp:cNvSpPr/>
      </dsp:nvSpPr>
      <dsp:spPr>
        <a:xfrm>
          <a:off x="733925" y="225"/>
          <a:ext cx="2799751" cy="139987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2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reflection blurRad="12700" stA="26000" endPos="32000" dist="12700" dir="5400000" sy="-100000" rotWithShape="0"/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4295" tIns="49530" rIns="74295" bIns="4953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b="1" kern="1200" dirty="0">
              <a:solidFill>
                <a:schemeClr val="tx1"/>
              </a:solidFill>
            </a:rPr>
            <a:t>Masculinity</a:t>
          </a:r>
        </a:p>
      </dsp:txBody>
      <dsp:txXfrm>
        <a:off x="774926" y="41226"/>
        <a:ext cx="2717749" cy="1317873"/>
      </dsp:txXfrm>
    </dsp:sp>
    <dsp:sp modelId="{4FEA1C52-C5CE-4762-AE8C-E38E72781A4F}">
      <dsp:nvSpPr>
        <dsp:cNvPr id="0" name=""/>
        <dsp:cNvSpPr/>
      </dsp:nvSpPr>
      <dsp:spPr>
        <a:xfrm>
          <a:off x="1013900" y="1400101"/>
          <a:ext cx="279975" cy="104990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49906"/>
              </a:lnTo>
              <a:lnTo>
                <a:pt x="279975" y="104990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8C5D567-E1CE-40CD-9439-C954316A00D4}">
      <dsp:nvSpPr>
        <dsp:cNvPr id="0" name=""/>
        <dsp:cNvSpPr/>
      </dsp:nvSpPr>
      <dsp:spPr>
        <a:xfrm>
          <a:off x="1293875" y="1750070"/>
          <a:ext cx="2853395" cy="13998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reflection blurRad="12700" stA="26000" endPos="32000" dist="12700" dir="5400000" sy="-100000" rotWithShape="0"/>
        </a:effectLst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>
              <a:solidFill>
                <a:schemeClr val="tx1"/>
              </a:solidFill>
            </a:rPr>
            <a:t>UK:</a:t>
          </a:r>
          <a:r>
            <a:rPr lang="en-US" sz="2200" kern="1200" dirty="0">
              <a:solidFill>
                <a:schemeClr val="tx1"/>
              </a:solidFill>
            </a:rPr>
            <a:t> </a:t>
          </a:r>
          <a:r>
            <a:rPr lang="en-US" sz="2000" kern="1200" dirty="0">
              <a:solidFill>
                <a:schemeClr val="tx1"/>
              </a:solidFill>
            </a:rPr>
            <a:t>Moderately masculine; value competitiveness and success.</a:t>
          </a:r>
        </a:p>
      </dsp:txBody>
      <dsp:txXfrm>
        <a:off x="1334876" y="1791071"/>
        <a:ext cx="2771393" cy="1317873"/>
      </dsp:txXfrm>
    </dsp:sp>
    <dsp:sp modelId="{AAF5B829-7032-4BE1-954A-005364166813}">
      <dsp:nvSpPr>
        <dsp:cNvPr id="0" name=""/>
        <dsp:cNvSpPr/>
      </dsp:nvSpPr>
      <dsp:spPr>
        <a:xfrm>
          <a:off x="1013900" y="1400101"/>
          <a:ext cx="279975" cy="279975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99751"/>
              </a:lnTo>
              <a:lnTo>
                <a:pt x="279975" y="2799751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A9B4A45-0CC1-4AC4-AF72-89F640D478FE}">
      <dsp:nvSpPr>
        <dsp:cNvPr id="0" name=""/>
        <dsp:cNvSpPr/>
      </dsp:nvSpPr>
      <dsp:spPr>
        <a:xfrm>
          <a:off x="1293875" y="3499914"/>
          <a:ext cx="2864571" cy="13998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5">
              <a:hueOff val="-1238541"/>
              <a:satOff val="1219"/>
              <a:lumOff val="2745"/>
              <a:alphaOff val="0"/>
            </a:schemeClr>
          </a:solidFill>
          <a:prstDash val="solid"/>
        </a:ln>
        <a:effectLst>
          <a:reflection blurRad="12700" stA="26000" endPos="32000" dist="12700" dir="5400000" sy="-100000" rotWithShape="0"/>
        </a:effectLst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>
              <a:solidFill>
                <a:schemeClr val="tx1"/>
              </a:solidFill>
            </a:rPr>
            <a:t>Germany: </a:t>
          </a:r>
          <a:r>
            <a:rPr lang="en-US" sz="2000" kern="1200" dirty="0">
              <a:solidFill>
                <a:schemeClr val="tx1"/>
              </a:solidFill>
            </a:rPr>
            <a:t>Highly masculine; value achievement, success, and assertiveness.</a:t>
          </a:r>
        </a:p>
      </dsp:txBody>
      <dsp:txXfrm>
        <a:off x="1334876" y="3540915"/>
        <a:ext cx="2782569" cy="1317873"/>
      </dsp:txXfrm>
    </dsp:sp>
    <dsp:sp modelId="{4B6A7544-1118-4802-8853-B6A63D224705}">
      <dsp:nvSpPr>
        <dsp:cNvPr id="0" name=""/>
        <dsp:cNvSpPr/>
      </dsp:nvSpPr>
      <dsp:spPr>
        <a:xfrm>
          <a:off x="4298434" y="225"/>
          <a:ext cx="2799751" cy="139987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1857811"/>
                <a:satOff val="1829"/>
                <a:lumOff val="4118"/>
                <a:alphaOff val="0"/>
                <a:tint val="96000"/>
                <a:lumMod val="102000"/>
              </a:schemeClr>
            </a:gs>
            <a:gs pos="100000">
              <a:schemeClr val="accent5">
                <a:hueOff val="-1857811"/>
                <a:satOff val="1829"/>
                <a:lumOff val="4118"/>
                <a:alphaOff val="0"/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reflection blurRad="12700" stA="26000" endPos="32000" dist="12700" dir="5400000" sy="-100000" rotWithShape="0"/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4295" tIns="49530" rIns="74295" bIns="4953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b="1" kern="1200" dirty="0">
              <a:solidFill>
                <a:schemeClr val="tx1"/>
              </a:solidFill>
            </a:rPr>
            <a:t>Uncertainty Avoidance</a:t>
          </a:r>
        </a:p>
      </dsp:txBody>
      <dsp:txXfrm>
        <a:off x="4339435" y="41226"/>
        <a:ext cx="2717749" cy="1317873"/>
      </dsp:txXfrm>
    </dsp:sp>
    <dsp:sp modelId="{3930BB36-B60C-4217-BAEE-F399EA927AD8}">
      <dsp:nvSpPr>
        <dsp:cNvPr id="0" name=""/>
        <dsp:cNvSpPr/>
      </dsp:nvSpPr>
      <dsp:spPr>
        <a:xfrm>
          <a:off x="4578410" y="1400101"/>
          <a:ext cx="279975" cy="104990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49906"/>
              </a:lnTo>
              <a:lnTo>
                <a:pt x="279975" y="104990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34A3625-789F-4083-B6A3-5FE7B3A71CE0}">
      <dsp:nvSpPr>
        <dsp:cNvPr id="0" name=""/>
        <dsp:cNvSpPr/>
      </dsp:nvSpPr>
      <dsp:spPr>
        <a:xfrm>
          <a:off x="4858385" y="1750070"/>
          <a:ext cx="2928943" cy="13998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5">
              <a:hueOff val="-2477081"/>
              <a:satOff val="2439"/>
              <a:lumOff val="5491"/>
              <a:alphaOff val="0"/>
            </a:schemeClr>
          </a:solidFill>
          <a:prstDash val="solid"/>
        </a:ln>
        <a:effectLst>
          <a:reflection blurRad="12700" stA="26000" endPos="32000" dist="12700" dir="5400000" sy="-100000" rotWithShape="0"/>
        </a:effectLst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>
              <a:solidFill>
                <a:schemeClr val="tx1"/>
              </a:solidFill>
            </a:rPr>
            <a:t>UK: </a:t>
          </a:r>
          <a:r>
            <a:rPr lang="en-US" sz="2000" kern="1200" dirty="0">
              <a:solidFill>
                <a:schemeClr val="tx1"/>
              </a:solidFill>
            </a:rPr>
            <a:t>Lower uncertainty avoidance; more comfortable with ambiguity.</a:t>
          </a:r>
        </a:p>
      </dsp:txBody>
      <dsp:txXfrm>
        <a:off x="4899386" y="1791071"/>
        <a:ext cx="2846941" cy="1317873"/>
      </dsp:txXfrm>
    </dsp:sp>
    <dsp:sp modelId="{6324BBAA-326A-4BB3-BDF5-E82789E6F154}">
      <dsp:nvSpPr>
        <dsp:cNvPr id="0" name=""/>
        <dsp:cNvSpPr/>
      </dsp:nvSpPr>
      <dsp:spPr>
        <a:xfrm>
          <a:off x="4578410" y="1400101"/>
          <a:ext cx="279975" cy="279975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99751"/>
              </a:lnTo>
              <a:lnTo>
                <a:pt x="279975" y="2799751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5B8A771-C83C-4C43-AC56-914C7EBDE44C}">
      <dsp:nvSpPr>
        <dsp:cNvPr id="0" name=""/>
        <dsp:cNvSpPr/>
      </dsp:nvSpPr>
      <dsp:spPr>
        <a:xfrm>
          <a:off x="4858385" y="3499914"/>
          <a:ext cx="2980907" cy="13998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5">
              <a:hueOff val="-3715622"/>
              <a:satOff val="3658"/>
              <a:lumOff val="8236"/>
              <a:alphaOff val="0"/>
            </a:schemeClr>
          </a:solidFill>
          <a:prstDash val="solid"/>
        </a:ln>
        <a:effectLst>
          <a:reflection blurRad="12700" stA="26000" endPos="32000" dist="12700" dir="5400000" sy="-100000" rotWithShape="0"/>
        </a:effectLst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>
              <a:solidFill>
                <a:schemeClr val="tx1"/>
              </a:solidFill>
            </a:rPr>
            <a:t>Germany:</a:t>
          </a:r>
          <a:r>
            <a:rPr lang="en-US" sz="2200" kern="1200" dirty="0">
              <a:solidFill>
                <a:schemeClr val="tx1"/>
              </a:solidFill>
            </a:rPr>
            <a:t> </a:t>
          </a:r>
          <a:r>
            <a:rPr lang="en-US" sz="2000" kern="1200" dirty="0">
              <a:solidFill>
                <a:schemeClr val="tx1"/>
              </a:solidFill>
            </a:rPr>
            <a:t>High uncertainty avoidance; prefer clear rules and stability.</a:t>
          </a:r>
        </a:p>
      </dsp:txBody>
      <dsp:txXfrm>
        <a:off x="4899386" y="3540915"/>
        <a:ext cx="2898905" cy="1317873"/>
      </dsp:txXfrm>
    </dsp:sp>
    <dsp:sp modelId="{78B0D537-819F-4002-AAE1-2A3373F39E26}">
      <dsp:nvSpPr>
        <dsp:cNvPr id="0" name=""/>
        <dsp:cNvSpPr/>
      </dsp:nvSpPr>
      <dsp:spPr>
        <a:xfrm>
          <a:off x="7798124" y="225"/>
          <a:ext cx="2799751" cy="139987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3715622"/>
                <a:satOff val="3658"/>
                <a:lumOff val="8236"/>
                <a:alphaOff val="0"/>
                <a:tint val="96000"/>
                <a:lumMod val="102000"/>
              </a:schemeClr>
            </a:gs>
            <a:gs pos="100000">
              <a:schemeClr val="accent5">
                <a:hueOff val="-3715622"/>
                <a:satOff val="3658"/>
                <a:lumOff val="8236"/>
                <a:alphaOff val="0"/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reflection blurRad="12700" stA="26000" endPos="32000" dist="12700" dir="5400000" sy="-100000" rotWithShape="0"/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4295" tIns="49530" rIns="74295" bIns="4953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b="1" kern="1200" dirty="0">
              <a:solidFill>
                <a:schemeClr val="tx1"/>
              </a:solidFill>
            </a:rPr>
            <a:t>Long-term Orientation</a:t>
          </a:r>
        </a:p>
      </dsp:txBody>
      <dsp:txXfrm>
        <a:off x="7839125" y="41226"/>
        <a:ext cx="2717749" cy="131787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FAA3CF-A4D3-400C-888C-490BE9074A4D}">
      <dsp:nvSpPr>
        <dsp:cNvPr id="0" name=""/>
        <dsp:cNvSpPr/>
      </dsp:nvSpPr>
      <dsp:spPr>
        <a:xfrm rot="16200000">
          <a:off x="1080689" y="-1080689"/>
          <a:ext cx="2533560" cy="4694940"/>
        </a:xfrm>
        <a:prstGeom prst="round1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reflection blurRad="12700" stA="26000" endPos="32000" dist="12700" dir="5400000" sy="-100000" rotWithShape="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400" b="1" kern="1200" dirty="0">
              <a:solidFill>
                <a:schemeClr val="tx1"/>
              </a:solidFill>
            </a:rPr>
            <a:t>Adapting to German Market:</a:t>
          </a:r>
          <a:r>
            <a:rPr lang="en-US" sz="1900" kern="1200" dirty="0">
              <a:solidFill>
                <a:schemeClr val="tx1"/>
              </a:solidFill>
            </a:rPr>
            <a:t>
</a:t>
          </a:r>
          <a:r>
            <a:rPr lang="en-US" sz="1900" b="1" kern="1200" dirty="0">
              <a:solidFill>
                <a:schemeClr val="tx1"/>
              </a:solidFill>
            </a:rPr>
            <a:t>1) </a:t>
          </a:r>
          <a:r>
            <a:rPr lang="en-US" sz="1900" kern="1200" dirty="0">
              <a:solidFill>
                <a:schemeClr val="tx1"/>
              </a:solidFill>
            </a:rPr>
            <a:t>Invest in understanding local consumer behavior and preferences </a:t>
          </a:r>
          <a:r>
            <a:rPr lang="en-US" sz="1900" b="0" i="0" kern="1200" dirty="0">
              <a:solidFill>
                <a:schemeClr val="tx1"/>
              </a:solidFill>
            </a:rPr>
            <a:t>(Rajagopal, 2010)</a:t>
          </a:r>
          <a:r>
            <a:rPr lang="en-US" sz="1900" kern="1200" dirty="0">
              <a:solidFill>
                <a:schemeClr val="tx1"/>
              </a:solidFill>
            </a:rPr>
            <a:t>.
</a:t>
          </a:r>
          <a:r>
            <a:rPr lang="en-US" sz="1900" b="1" kern="1200" dirty="0">
              <a:solidFill>
                <a:schemeClr val="tx1"/>
              </a:solidFill>
            </a:rPr>
            <a:t>2) </a:t>
          </a:r>
          <a:r>
            <a:rPr lang="en-US" sz="1900" kern="1200" dirty="0">
              <a:solidFill>
                <a:schemeClr val="tx1"/>
              </a:solidFill>
            </a:rPr>
            <a:t>Tailor products and marketing strategies to fit German cultural values.</a:t>
          </a:r>
        </a:p>
      </dsp:txBody>
      <dsp:txXfrm rot="5400000">
        <a:off x="0" y="0"/>
        <a:ext cx="4694940" cy="1900170"/>
      </dsp:txXfrm>
    </dsp:sp>
    <dsp:sp modelId="{70B7AC14-51E7-4F9D-A85B-547BAF7EE374}">
      <dsp:nvSpPr>
        <dsp:cNvPr id="0" name=""/>
        <dsp:cNvSpPr/>
      </dsp:nvSpPr>
      <dsp:spPr>
        <a:xfrm>
          <a:off x="4694940" y="0"/>
          <a:ext cx="4694940" cy="2533560"/>
        </a:xfrm>
        <a:prstGeom prst="round1Rect">
          <a:avLst/>
        </a:prstGeom>
        <a:solidFill>
          <a:schemeClr val="accent2">
            <a:hueOff val="-1197987"/>
            <a:satOff val="8241"/>
            <a:lumOff val="915"/>
            <a:alphaOff val="0"/>
          </a:schemeClr>
        </a:solidFill>
        <a:ln>
          <a:noFill/>
        </a:ln>
        <a:effectLst>
          <a:reflection blurRad="12700" stA="26000" endPos="32000" dist="12700" dir="5400000" sy="-100000" rotWithShape="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</a:rPr>
            <a:t>Effective Communication:</a:t>
          </a:r>
          <a:r>
            <a:rPr lang="en-US" sz="1900" kern="1200" dirty="0">
              <a:solidFill>
                <a:schemeClr val="tx1"/>
              </a:solidFill>
            </a:rPr>
            <a:t>
</a:t>
          </a:r>
          <a:r>
            <a:rPr lang="en-US" sz="1900" b="1" kern="1200" dirty="0">
              <a:solidFill>
                <a:schemeClr val="tx1"/>
              </a:solidFill>
            </a:rPr>
            <a:t>1) </a:t>
          </a:r>
          <a:r>
            <a:rPr lang="en-US" sz="1900" kern="1200" dirty="0">
              <a:solidFill>
                <a:schemeClr val="tx1"/>
              </a:solidFill>
            </a:rPr>
            <a:t>Encourage learning of basic German language skills.
</a:t>
          </a:r>
          <a:r>
            <a:rPr lang="en-US" sz="1900" b="1" kern="1200" dirty="0">
              <a:solidFill>
                <a:schemeClr val="tx1"/>
              </a:solidFill>
            </a:rPr>
            <a:t>2) </a:t>
          </a:r>
          <a:r>
            <a:rPr lang="en-US" sz="1900" kern="1200" dirty="0">
              <a:solidFill>
                <a:schemeClr val="tx1"/>
              </a:solidFill>
            </a:rPr>
            <a:t>Adopt a direct communication style, providing clear and concise information.</a:t>
          </a:r>
        </a:p>
      </dsp:txBody>
      <dsp:txXfrm>
        <a:off x="4694940" y="0"/>
        <a:ext cx="4694940" cy="1900170"/>
      </dsp:txXfrm>
    </dsp:sp>
    <dsp:sp modelId="{32DA2528-E8EF-464F-A85D-3F63782B7FA5}">
      <dsp:nvSpPr>
        <dsp:cNvPr id="0" name=""/>
        <dsp:cNvSpPr/>
      </dsp:nvSpPr>
      <dsp:spPr>
        <a:xfrm rot="10800000">
          <a:off x="0" y="2533560"/>
          <a:ext cx="4694940" cy="2533560"/>
        </a:xfrm>
        <a:prstGeom prst="round1Rect">
          <a:avLst/>
        </a:prstGeom>
        <a:solidFill>
          <a:schemeClr val="accent2">
            <a:hueOff val="-2395974"/>
            <a:satOff val="16481"/>
            <a:lumOff val="1829"/>
            <a:alphaOff val="0"/>
          </a:schemeClr>
        </a:solidFill>
        <a:ln>
          <a:noFill/>
        </a:ln>
        <a:effectLst>
          <a:reflection blurRad="12700" stA="26000" endPos="32000" dist="12700" dir="5400000" sy="-100000" rotWithShape="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</a:rPr>
            <a:t>Team Management:</a:t>
          </a:r>
          <a:r>
            <a:rPr lang="en-US" sz="1900" kern="1200" dirty="0">
              <a:solidFill>
                <a:schemeClr val="tx1"/>
              </a:solidFill>
            </a:rPr>
            <a:t>
</a:t>
          </a:r>
          <a:r>
            <a:rPr lang="en-US" sz="1900" b="1" kern="1200" dirty="0">
              <a:solidFill>
                <a:schemeClr val="tx1"/>
              </a:solidFill>
            </a:rPr>
            <a:t>1) </a:t>
          </a:r>
          <a:r>
            <a:rPr lang="en-US" sz="1900" kern="1200" dirty="0">
              <a:solidFill>
                <a:schemeClr val="tx1"/>
              </a:solidFill>
            </a:rPr>
            <a:t>Implement structured and transparent management processes.
</a:t>
          </a:r>
          <a:r>
            <a:rPr lang="en-US" sz="1900" b="1" kern="1200" dirty="0">
              <a:solidFill>
                <a:schemeClr val="tx1"/>
              </a:solidFill>
            </a:rPr>
            <a:t>2) </a:t>
          </a:r>
          <a:r>
            <a:rPr lang="en-US" sz="1900" kern="1200" dirty="0">
              <a:solidFill>
                <a:schemeClr val="tx1"/>
              </a:solidFill>
            </a:rPr>
            <a:t>Promote long-term career development and employee loyalty.</a:t>
          </a:r>
        </a:p>
      </dsp:txBody>
      <dsp:txXfrm rot="10800000">
        <a:off x="0" y="3166951"/>
        <a:ext cx="4694940" cy="1900170"/>
      </dsp:txXfrm>
    </dsp:sp>
    <dsp:sp modelId="{38FF9D29-672A-4070-9366-F4C139A9718E}">
      <dsp:nvSpPr>
        <dsp:cNvPr id="0" name=""/>
        <dsp:cNvSpPr/>
      </dsp:nvSpPr>
      <dsp:spPr>
        <a:xfrm rot="5400000">
          <a:off x="5775630" y="1452871"/>
          <a:ext cx="2533560" cy="4694940"/>
        </a:xfrm>
        <a:prstGeom prst="round1Rect">
          <a:avLst/>
        </a:prstGeom>
        <a:solidFill>
          <a:schemeClr val="accent2">
            <a:hueOff val="-3593961"/>
            <a:satOff val="24722"/>
            <a:lumOff val="2744"/>
            <a:alphaOff val="0"/>
          </a:schemeClr>
        </a:solidFill>
        <a:ln>
          <a:noFill/>
        </a:ln>
        <a:effectLst>
          <a:reflection blurRad="12700" stA="26000" endPos="32000" dist="12700" dir="5400000" sy="-100000" rotWithShape="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</a:rPr>
            <a:t>Building Relationships:</a:t>
          </a:r>
          <a:r>
            <a:rPr lang="en-US" sz="2000" kern="1200" dirty="0">
              <a:solidFill>
                <a:schemeClr val="tx1"/>
              </a:solidFill>
            </a:rPr>
            <a:t>
</a:t>
          </a:r>
          <a:r>
            <a:rPr lang="en-US" sz="2000" b="1" kern="1200" dirty="0">
              <a:solidFill>
                <a:schemeClr val="tx1"/>
              </a:solidFill>
            </a:rPr>
            <a:t>1) </a:t>
          </a:r>
          <a:r>
            <a:rPr lang="en-US" sz="2000" kern="1200" dirty="0">
              <a:solidFill>
                <a:schemeClr val="tx1"/>
              </a:solidFill>
            </a:rPr>
            <a:t>Focus on building long-term relationships with partners and clients.
</a:t>
          </a:r>
          <a:r>
            <a:rPr lang="en-US" sz="2000" b="1" kern="1200" dirty="0">
              <a:solidFill>
                <a:schemeClr val="tx1"/>
              </a:solidFill>
            </a:rPr>
            <a:t>2) </a:t>
          </a:r>
          <a:r>
            <a:rPr lang="en-US" sz="2000" kern="1200" dirty="0">
              <a:solidFill>
                <a:schemeClr val="tx1"/>
              </a:solidFill>
            </a:rPr>
            <a:t>Be patient and consistent in business dealings.</a:t>
          </a:r>
        </a:p>
      </dsp:txBody>
      <dsp:txXfrm rot="-5400000">
        <a:off x="4694941" y="3166951"/>
        <a:ext cx="4694940" cy="1900170"/>
      </dsp:txXfrm>
    </dsp:sp>
    <dsp:sp modelId="{85597A06-640C-407F-B181-0469ECF69EAA}">
      <dsp:nvSpPr>
        <dsp:cNvPr id="0" name=""/>
        <dsp:cNvSpPr/>
      </dsp:nvSpPr>
      <dsp:spPr>
        <a:xfrm>
          <a:off x="3286458" y="1900170"/>
          <a:ext cx="2816964" cy="1266780"/>
        </a:xfrm>
        <a:prstGeom prst="roundRect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</a:rPr>
            <a:t>Recommendations</a:t>
          </a:r>
        </a:p>
      </dsp:txBody>
      <dsp:txXfrm>
        <a:off x="3348297" y="1962009"/>
        <a:ext cx="2693286" cy="11431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22AAF5-0C3C-4A7F-A7A0-CE4F4190BAC3}" type="datetimeFigureOut">
              <a:rPr lang="en-US" smtClean="0"/>
              <a:t>7/23/2024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F9420D-961E-44AD-98DE-E433CE0366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18617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BD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F9420D-961E-44AD-98DE-E433CE036693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30490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BD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F9420D-961E-44AD-98DE-E433CE036693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2832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endParaRPr lang="en-US" sz="1200" dirty="0">
              <a:solidFill>
                <a:srgbClr val="000000"/>
              </a:solidFill>
              <a:effectLst/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F9420D-961E-44AD-98DE-E433CE036693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80875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endParaRPr lang="en-US" sz="12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F9420D-961E-44AD-98DE-E433CE036693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26370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BD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F9420D-961E-44AD-98DE-E433CE036693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32764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endParaRPr lang="en-US" sz="12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F9420D-961E-44AD-98DE-E433CE036693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58427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endParaRPr lang="en-US" sz="12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F9420D-961E-44AD-98DE-E433CE036693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19066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endParaRPr lang="en-US" sz="1200" dirty="0">
              <a:solidFill>
                <a:srgbClr val="000000"/>
              </a:solidFill>
              <a:effectLst/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F9420D-961E-44AD-98DE-E433CE036693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62367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endParaRPr lang="en-US" sz="12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F9420D-961E-44AD-98DE-E433CE036693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424295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endParaRPr lang="en-US" sz="12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F9420D-961E-44AD-98DE-E433CE036693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28180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endParaRPr lang="en-US" sz="12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F9420D-961E-44AD-98DE-E433CE036693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776145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endParaRPr lang="en-US" sz="12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F9420D-961E-44AD-98DE-E433CE036693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389469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BD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F9420D-961E-44AD-98DE-E433CE036693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39474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47949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19295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37349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52953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79685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11592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21445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7176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81812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482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02356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76943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27098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0323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9200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2677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02705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B846836-3DFA-482E-9060-8D54F56622CB}" type="datetimeFigureOut">
              <a:rPr lang="en-US" smtClean="0"/>
              <a:t>7/23/2024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2115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8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E55BD-CD39-4890-BDF2-10378D5A7E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102100"/>
          </a:xfrm>
        </p:spPr>
        <p:txBody>
          <a:bodyPr>
            <a:normAutofit/>
          </a:bodyPr>
          <a:lstStyle/>
          <a:p>
            <a:pPr algn="ctr"/>
            <a:r>
              <a:rPr lang="en-US" sz="3200" b="1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LCBB6001</a:t>
            </a:r>
            <a:br>
              <a:rPr lang="en-US" sz="3200" b="1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3200" b="1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International Business Communications</a:t>
            </a:r>
            <a:br>
              <a:rPr lang="en-US" sz="3200" b="1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3200" b="1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ASSESSMENT 2 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0272FD-B790-4CBB-A841-686B426BF8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2658" y="4823209"/>
            <a:ext cx="9144000" cy="1655762"/>
          </a:xfrm>
        </p:spPr>
        <p:txBody>
          <a:bodyPr>
            <a:normAutofit/>
          </a:bodyPr>
          <a:lstStyle/>
          <a:p>
            <a:pPr algn="ctr"/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Ivo Neshev</a:t>
            </a:r>
          </a:p>
          <a:p>
            <a:pPr algn="ctr"/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ID:2130931</a:t>
            </a:r>
          </a:p>
        </p:txBody>
      </p:sp>
    </p:spTree>
    <p:extLst>
      <p:ext uri="{BB962C8B-B14F-4D97-AF65-F5344CB8AC3E}">
        <p14:creationId xmlns:p14="http://schemas.microsoft.com/office/powerpoint/2010/main" val="35748779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4A093-8D09-4686-9065-B73A583030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9300" y="538956"/>
            <a:ext cx="8985250" cy="1118394"/>
          </a:xfrm>
        </p:spPr>
        <p:txBody>
          <a:bodyPr anchor="t">
            <a:normAutofit/>
          </a:bodyPr>
          <a:lstStyle/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 content</a:t>
            </a:r>
            <a:endParaRPr lang="en-US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86257-01FF-492B-B767-57EA3DB8F0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9650" y="1847849"/>
            <a:ext cx="9994900" cy="4254501"/>
          </a:xfrm>
        </p:spPr>
        <p:txBody>
          <a:bodyPr>
            <a:normAutofit lnSpcReduction="10000"/>
          </a:bodyPr>
          <a:lstStyle/>
          <a:p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the Company and Context</a:t>
            </a:r>
          </a:p>
          <a:p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German Culture</a:t>
            </a:r>
          </a:p>
          <a:p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Comparison of UK and German Cultures</a:t>
            </a:r>
          </a:p>
          <a:p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Cultural Sensitivity in Germany</a:t>
            </a:r>
          </a:p>
          <a:p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Business and Work-Related Attitudes</a:t>
            </a:r>
          </a:p>
          <a:p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Hofstede’s Cultural Dimensions: UK vs Germany</a:t>
            </a:r>
          </a:p>
          <a:p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Hofstede’s Cultural Dimensions: UK vs Germany</a:t>
            </a:r>
          </a:p>
          <a:p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 for Success in Germany</a:t>
            </a:r>
          </a:p>
          <a:p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US" sz="2000"/>
          </a:p>
        </p:txBody>
      </p:sp>
      <p:pic>
        <p:nvPicPr>
          <p:cNvPr id="7" name="Graphic 6" descr="Earth Globe Americas">
            <a:extLst>
              <a:ext uri="{FF2B5EF4-FFF2-40B4-BE49-F238E27FC236}">
                <a16:creationId xmlns:a16="http://schemas.microsoft.com/office/drawing/2014/main" id="{1A76F500-F9B7-2284-D24F-A2C3E24C5B2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04900" y="538956"/>
            <a:ext cx="749300" cy="74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88862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BC5866-00B1-45FB-AC0E-6CD3B986E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8076" y="282591"/>
            <a:ext cx="9408735" cy="511568"/>
          </a:xfrm>
        </p:spPr>
        <p:txBody>
          <a:bodyPr>
            <a:noAutofit/>
          </a:bodyPr>
          <a:lstStyle/>
          <a:p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the Company and 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4F0B19-C886-4399-AD4E-9FD3A0C2CA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0161" y="11057200"/>
            <a:ext cx="9551729" cy="45719"/>
          </a:xfrm>
        </p:spPr>
        <p:txBody>
          <a:bodyPr>
            <a:normAutofit fontScale="25000" lnSpcReduction="20000"/>
          </a:bodyPr>
          <a:lstStyle/>
          <a:p>
            <a:r>
              <a:rPr lang="en-GB" dirty="0"/>
              <a:t>(A UK company is going to Germany)</a:t>
            </a:r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2B804D1-E1B8-4AEA-A69C-FB140597E8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0551" y="1644321"/>
            <a:ext cx="6649951" cy="378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Chosen Company: Unilever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 leading British-Dutch multinational company specializing in consumer goods.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Known for brands like Dove, Knorr, and Lipton.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Expansion Context: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Unilever plan: </a:t>
            </a: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stablish a management office in Germany.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Objective: Increase presence in EU market and increase global trading operations</a:t>
            </a:r>
            <a:r>
              <a:rPr lang="en-US" b="0" i="0" dirty="0">
                <a:solidFill>
                  <a:srgbClr val="000000"/>
                </a:solidFill>
                <a:effectLst/>
                <a:latin typeface="Helvetica Neue"/>
              </a:rPr>
              <a:t> </a:t>
            </a:r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Gliner</a:t>
            </a:r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2014)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7" name="Picture 3" descr="Unilever Logo PNG Transparent (1) – Brands Logos">
            <a:extLst>
              <a:ext uri="{FF2B5EF4-FFF2-40B4-BE49-F238E27FC236}">
                <a16:creationId xmlns:a16="http://schemas.microsoft.com/office/drawing/2014/main" id="{EB2F0917-7E0A-43DD-BB12-99D4D28CA8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7560" y="1702071"/>
            <a:ext cx="3870341" cy="3870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98363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5817882-34B2-4A31-9B12-60F4483CA4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402" y="1385940"/>
            <a:ext cx="10869105" cy="505256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2E63182-C163-48CC-857D-CEB3CD1EEC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2732" y="280285"/>
            <a:ext cx="7702484" cy="492714"/>
          </a:xfrm>
        </p:spPr>
        <p:txBody>
          <a:bodyPr>
            <a:noAutofit/>
          </a:bodyPr>
          <a:lstStyle/>
          <a:p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German Culture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5FF9FF65-07E5-483F-83F5-D8AA8F89C55C}"/>
              </a:ext>
            </a:extLst>
          </p:cNvPr>
          <p:cNvSpPr/>
          <p:nvPr/>
        </p:nvSpPr>
        <p:spPr>
          <a:xfrm>
            <a:off x="961531" y="1607188"/>
            <a:ext cx="1611201" cy="838986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Language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A9A1A3EA-A832-4FC2-BB21-38CB66290DF2}"/>
              </a:ext>
            </a:extLst>
          </p:cNvPr>
          <p:cNvSpPr/>
          <p:nvPr/>
        </p:nvSpPr>
        <p:spPr>
          <a:xfrm>
            <a:off x="2771482" y="1583539"/>
            <a:ext cx="6683604" cy="83898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German is the official language; English is widely spoken in business.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24CC9E0-55E2-43D8-98DE-2C7EBC9F7966}"/>
              </a:ext>
            </a:extLst>
          </p:cNvPr>
          <p:cNvSpPr/>
          <p:nvPr/>
        </p:nvSpPr>
        <p:spPr>
          <a:xfrm>
            <a:off x="961531" y="2979967"/>
            <a:ext cx="1611202" cy="838986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Traditions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20EDF793-25E0-413C-ACC8-05057384D580}"/>
              </a:ext>
            </a:extLst>
          </p:cNvPr>
          <p:cNvSpPr/>
          <p:nvPr/>
        </p:nvSpPr>
        <p:spPr>
          <a:xfrm>
            <a:off x="2771482" y="2979968"/>
            <a:ext cx="6985262" cy="838986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7C82A693-9BC6-4FFA-AD62-6C01FEFCE660}"/>
              </a:ext>
            </a:extLst>
          </p:cNvPr>
          <p:cNvSpPr/>
          <p:nvPr/>
        </p:nvSpPr>
        <p:spPr>
          <a:xfrm>
            <a:off x="961531" y="4529826"/>
            <a:ext cx="1611201" cy="838986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Social Norms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DFA7A129-DCF3-464A-AD7C-798F3E6F78B8}"/>
              </a:ext>
            </a:extLst>
          </p:cNvPr>
          <p:cNvSpPr/>
          <p:nvPr/>
        </p:nvSpPr>
        <p:spPr>
          <a:xfrm>
            <a:off x="2771482" y="4529827"/>
            <a:ext cx="7343479" cy="838986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2">
            <a:extLst>
              <a:ext uri="{FF2B5EF4-FFF2-40B4-BE49-F238E27FC236}">
                <a16:creationId xmlns:a16="http://schemas.microsoft.com/office/drawing/2014/main" id="{CC93BDB2-744A-4773-93C2-9D2FDC6BFE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71482" y="2988161"/>
            <a:ext cx="6216018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Strong emphasis on punctuality and order</a:t>
            </a:r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(Hall, 2022)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Celebrations like Oktoberfest and Christmas markets.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9B466FCD-4A50-491E-8C96-2872BD590B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71482" y="4275302"/>
            <a:ext cx="6216018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Direct communication style.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High value placed on privacy and formality in interactions. </a:t>
            </a:r>
          </a:p>
        </p:txBody>
      </p:sp>
    </p:spTree>
    <p:extLst>
      <p:ext uri="{BB962C8B-B14F-4D97-AF65-F5344CB8AC3E}">
        <p14:creationId xmlns:p14="http://schemas.microsoft.com/office/powerpoint/2010/main" val="38341509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B8AC3-1D61-C1E4-3209-382040B902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Hofstede’s Cultural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1A0657-1303-453C-0759-10A80550C6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0" y="963507"/>
            <a:ext cx="6250940" cy="3849447"/>
          </a:xfrm>
        </p:spPr>
        <p:txBody>
          <a:bodyPr vert="horz" lIns="91440" tIns="45720" rIns="91440" bIns="45720" rtlCol="0" anchor="b">
            <a:normAutofit fontScale="92500" lnSpcReduction="20000"/>
          </a:bodyPr>
          <a:lstStyle/>
          <a:p>
            <a:r>
              <a:rPr lang="en-US" sz="2400" dirty="0"/>
              <a:t>Hofstede's Cultural Dimensions Theory is a framework for understanding cultural differences across countries and their impact on business practices.</a:t>
            </a:r>
            <a:endParaRPr lang="en-US" sz="2400" b="1" dirty="0"/>
          </a:p>
          <a:p>
            <a:r>
              <a:rPr lang="en-US" sz="2400" dirty="0"/>
              <a:t>Developed by Dutch social psychologist Geert Hofstede in the 1970s based on research conducted at IBM.</a:t>
            </a:r>
          </a:p>
          <a:p>
            <a:r>
              <a:rPr lang="en-US" sz="2400" dirty="0"/>
              <a:t>Hofstede mentioned 6 dimensions to compare two or more countries’ culture</a:t>
            </a:r>
          </a:p>
          <a:p>
            <a:r>
              <a:rPr lang="en-US" sz="2400" dirty="0"/>
              <a:t>Hofstede's Cultural Dimensions Theory provides valuable insights for businesses operating internationally.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5E0389-7E1B-9F5C-2260-DEDF64DB2FCF}"/>
              </a:ext>
            </a:extLst>
          </p:cNvPr>
          <p:cNvSpPr txBox="1"/>
          <p:nvPr/>
        </p:nvSpPr>
        <p:spPr>
          <a:xfrm>
            <a:off x="4976030" y="5456420"/>
            <a:ext cx="6250940" cy="4380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(Nickerson, 2023)</a:t>
            </a:r>
          </a:p>
        </p:txBody>
      </p:sp>
    </p:spTree>
    <p:extLst>
      <p:ext uri="{BB962C8B-B14F-4D97-AF65-F5344CB8AC3E}">
        <p14:creationId xmlns:p14="http://schemas.microsoft.com/office/powerpoint/2010/main" val="1686038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1417B-F7FB-4883-8618-AABC532C8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9300" y="538956"/>
            <a:ext cx="8985250" cy="1118394"/>
          </a:xfrm>
        </p:spPr>
        <p:txBody>
          <a:bodyPr anchor="t">
            <a:normAutofit/>
          </a:bodyPr>
          <a:lstStyle/>
          <a:p>
            <a:r>
              <a:rPr lang="en-US" sz="3700" b="1">
                <a:latin typeface="Times New Roman" panose="02020603050405020304" pitchFamily="18" charset="0"/>
                <a:cs typeface="Times New Roman" panose="02020603050405020304" pitchFamily="18" charset="0"/>
              </a:rPr>
              <a:t>Comparison of UK and German Cultures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5C50EAA-55AE-49B6-8771-6E7978CE87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8327088"/>
              </p:ext>
            </p:extLst>
          </p:nvPr>
        </p:nvGraphicFramePr>
        <p:xfrm>
          <a:off x="1009650" y="1847849"/>
          <a:ext cx="9994900" cy="42545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0" name="Picture 2" descr="German and British Work Culture ...">
            <a:extLst>
              <a:ext uri="{FF2B5EF4-FFF2-40B4-BE49-F238E27FC236}">
                <a16:creationId xmlns:a16="http://schemas.microsoft.com/office/drawing/2014/main" id="{25EB0F50-133F-4B8F-A2AF-534B1D08FB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04900" y="770145"/>
            <a:ext cx="749300" cy="286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D39D150-B78E-BC7B-64DA-4D474175CAC5}"/>
              </a:ext>
            </a:extLst>
          </p:cNvPr>
          <p:cNvSpPr txBox="1"/>
          <p:nvPr/>
        </p:nvSpPr>
        <p:spPr>
          <a:xfrm>
            <a:off x="9144000" y="6211668"/>
            <a:ext cx="25680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BD" dirty="0"/>
              <a:t>(Alphatrad UK, 2024)</a:t>
            </a:r>
            <a:br>
              <a:rPr lang="en-BD" dirty="0"/>
            </a:br>
            <a:r>
              <a:rPr lang="en-BD" dirty="0"/>
              <a:t>(Hofstede Insights, 2024)</a:t>
            </a:r>
          </a:p>
        </p:txBody>
      </p:sp>
    </p:spTree>
    <p:extLst>
      <p:ext uri="{BB962C8B-B14F-4D97-AF65-F5344CB8AC3E}">
        <p14:creationId xmlns:p14="http://schemas.microsoft.com/office/powerpoint/2010/main" val="4591786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F05FB5-FB0C-4C57-A3FD-D1272DA398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3939" y="317991"/>
            <a:ext cx="7570511" cy="426727"/>
          </a:xfrm>
        </p:spPr>
        <p:txBody>
          <a:bodyPr>
            <a:noAutofit/>
          </a:bodyPr>
          <a:lstStyle/>
          <a:p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 Sensitivity in Germany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C29E78E-917F-433C-921F-15434C4FEB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8112263"/>
              </p:ext>
            </p:extLst>
          </p:nvPr>
        </p:nvGraphicFramePr>
        <p:xfrm>
          <a:off x="753358" y="1533394"/>
          <a:ext cx="709917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D10342EF-10A2-40AA-8898-FB1A71AB00B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46993" y="2499045"/>
            <a:ext cx="3525968" cy="2420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21082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6667C39-3F0B-10BA-12B8-B9528C69D26E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7930" b="1527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BD8E43F-05E0-4509-AD02-0B03AACF1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Business and Work-Related Attitudes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A8CDF12-5C05-4622-9999-4DA9D4C9EF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7129923"/>
              </p:ext>
            </p:extLst>
          </p:nvPr>
        </p:nvGraphicFramePr>
        <p:xfrm>
          <a:off x="1484313" y="2667000"/>
          <a:ext cx="10018712" cy="3124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0644DFCE-B878-B8B8-A4AB-B5CAF2C4DA9B}"/>
              </a:ext>
            </a:extLst>
          </p:cNvPr>
          <p:cNvSpPr txBox="1"/>
          <p:nvPr/>
        </p:nvSpPr>
        <p:spPr>
          <a:xfrm>
            <a:off x="8139660" y="6152714"/>
            <a:ext cx="25680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BD" dirty="0"/>
              <a:t>(Hofstede Insights, 2024)</a:t>
            </a:r>
            <a:br>
              <a:rPr lang="en-BD" dirty="0"/>
            </a:br>
            <a:r>
              <a:rPr lang="en-BD" dirty="0"/>
              <a:t>(</a:t>
            </a:r>
            <a:r>
              <a:rPr lang="en-GB" sz="1800" b="0" i="0" dirty="0" err="1">
                <a:solidFill>
                  <a:srgbClr val="222222"/>
                </a:solidFill>
                <a:effectLst/>
              </a:rPr>
              <a:t>Bluszc</a:t>
            </a:r>
            <a:r>
              <a:rPr lang="en-GB" sz="1800" b="0" i="0" dirty="0">
                <a:solidFill>
                  <a:srgbClr val="222222"/>
                </a:solidFill>
                <a:effectLst/>
              </a:rPr>
              <a:t> &amp; Quan, 2016)</a:t>
            </a:r>
            <a:endParaRPr lang="en-BD" dirty="0"/>
          </a:p>
        </p:txBody>
      </p:sp>
    </p:spTree>
    <p:extLst>
      <p:ext uri="{BB962C8B-B14F-4D97-AF65-F5344CB8AC3E}">
        <p14:creationId xmlns:p14="http://schemas.microsoft.com/office/powerpoint/2010/main" val="14984980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69861-AC11-4308-8E9D-F58C179DCB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5485" y="273164"/>
            <a:ext cx="10548593" cy="407873"/>
          </a:xfrm>
        </p:spPr>
        <p:txBody>
          <a:bodyPr>
            <a:no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Hofstede’s Cultural Dimensions: UK vs Germany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F77B675-CD85-4E6D-8071-7CDFE4D238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4784957"/>
              </p:ext>
            </p:extLst>
          </p:nvPr>
        </p:nvGraphicFramePr>
        <p:xfrm>
          <a:off x="838203" y="1825625"/>
          <a:ext cx="6844642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63097644-8C41-4247-9344-AC0BCF756B9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32839" y="1711475"/>
            <a:ext cx="4026081" cy="3948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37585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69861-AC11-4308-8E9D-F58C179DCB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14514" y="273164"/>
            <a:ext cx="8230386" cy="407873"/>
          </a:xfrm>
        </p:spPr>
        <p:txBody>
          <a:bodyPr>
            <a:normAutofit fontScale="90000"/>
          </a:bodyPr>
          <a:lstStyle/>
          <a:p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Hofstede’s Cultural Dimensions: UK vs Germany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F77B675-CD85-4E6D-8071-7CDFE4D238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8210245"/>
              </p:ext>
            </p:extLst>
          </p:nvPr>
        </p:nvGraphicFramePr>
        <p:xfrm>
          <a:off x="706227" y="1547918"/>
          <a:ext cx="11331802" cy="49000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5C05212-8337-46E9-AA88-8165887947E7}"/>
              </a:ext>
            </a:extLst>
          </p:cNvPr>
          <p:cNvSpPr/>
          <p:nvPr/>
        </p:nvSpPr>
        <p:spPr>
          <a:xfrm>
            <a:off x="9317608" y="3210673"/>
            <a:ext cx="2394408" cy="137631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000" b="1" dirty="0">
                <a:solidFill>
                  <a:schemeClr val="tx1"/>
                </a:solidFill>
              </a:rPr>
              <a:t>UK: </a:t>
            </a:r>
            <a:r>
              <a:rPr lang="en-US" sz="2000" dirty="0">
                <a:solidFill>
                  <a:schemeClr val="tx1"/>
                </a:solidFill>
              </a:rPr>
              <a:t>Short-term orientation; focus on quick results.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284D5FE-91D5-4BDF-8479-4424ACC6909B}"/>
              </a:ext>
            </a:extLst>
          </p:cNvPr>
          <p:cNvCxnSpPr>
            <a:cxnSpLocks/>
          </p:cNvCxnSpPr>
          <p:nvPr/>
        </p:nvCxnSpPr>
        <p:spPr>
          <a:xfrm>
            <a:off x="8955464" y="2884602"/>
            <a:ext cx="0" cy="2875176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00BAC43-B171-4C3E-AFE3-F6FB2FE0850D}"/>
              </a:ext>
            </a:extLst>
          </p:cNvPr>
          <p:cNvCxnSpPr>
            <a:cxnSpLocks/>
          </p:cNvCxnSpPr>
          <p:nvPr/>
        </p:nvCxnSpPr>
        <p:spPr>
          <a:xfrm>
            <a:off x="8955464" y="5759778"/>
            <a:ext cx="362144" cy="0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0F76F4B-1715-4288-AEAB-5CC309834471}"/>
              </a:ext>
            </a:extLst>
          </p:cNvPr>
          <p:cNvCxnSpPr>
            <a:cxnSpLocks/>
          </p:cNvCxnSpPr>
          <p:nvPr/>
        </p:nvCxnSpPr>
        <p:spPr>
          <a:xfrm>
            <a:off x="8955464" y="3885415"/>
            <a:ext cx="362144" cy="0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285BECE4-7BFB-4CE2-9D73-515F92F5AAC0}"/>
              </a:ext>
            </a:extLst>
          </p:cNvPr>
          <p:cNvSpPr/>
          <p:nvPr/>
        </p:nvSpPr>
        <p:spPr>
          <a:xfrm>
            <a:off x="9317611" y="5020427"/>
            <a:ext cx="2394405" cy="1257999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000" b="1" dirty="0">
                <a:solidFill>
                  <a:schemeClr val="tx1"/>
                </a:solidFill>
              </a:rPr>
              <a:t>Germany: </a:t>
            </a:r>
            <a:r>
              <a:rPr lang="en-US" dirty="0">
                <a:solidFill>
                  <a:schemeClr val="tx1"/>
                </a:solidFill>
              </a:rPr>
              <a:t>Long-term orientation; focus on future rewards and perseverance.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CD7842-2101-738F-05F8-8215403A5802}"/>
              </a:ext>
            </a:extLst>
          </p:cNvPr>
          <p:cNvSpPr txBox="1"/>
          <p:nvPr/>
        </p:nvSpPr>
        <p:spPr>
          <a:xfrm>
            <a:off x="9144000" y="6447934"/>
            <a:ext cx="2568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BD" dirty="0"/>
              <a:t>Hofstede Insights, 2024</a:t>
            </a:r>
          </a:p>
        </p:txBody>
      </p:sp>
    </p:spTree>
    <p:extLst>
      <p:ext uri="{BB962C8B-B14F-4D97-AF65-F5344CB8AC3E}">
        <p14:creationId xmlns:p14="http://schemas.microsoft.com/office/powerpoint/2010/main" val="39349190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041C73-150A-4E11-BC01-28DADF439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0899" y="376858"/>
            <a:ext cx="10060364" cy="417300"/>
          </a:xfrm>
        </p:spPr>
        <p:txBody>
          <a:bodyPr>
            <a:noAutofit/>
          </a:bodyPr>
          <a:lstStyle/>
          <a:p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 for Success in Germany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4CBA1D4-7303-443B-AF18-19BAE2A4E4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2261506"/>
              </p:ext>
            </p:extLst>
          </p:nvPr>
        </p:nvGraphicFramePr>
        <p:xfrm>
          <a:off x="1535785" y="1414020"/>
          <a:ext cx="9389882" cy="50671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386201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4A093-8D09-4686-9065-B73A583030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30758" y="386286"/>
            <a:ext cx="3130484" cy="389019"/>
          </a:xfrm>
        </p:spPr>
        <p:txBody>
          <a:bodyPr>
            <a:noAutofit/>
          </a:bodyPr>
          <a:lstStyle/>
          <a:p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0FB1507-8332-4FC1-B0D3-03178693B72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67698" y="1250520"/>
            <a:ext cx="6712974" cy="4616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Summary: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and respecting cultural differences</a:t>
            </a:r>
          </a:p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Effective communication and management strategies tailored to German culture </a:t>
            </a:r>
          </a:p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endParaRPr lang="en-US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Final Thoughts: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Emphasize the importance of cultural sensitivity and adaptability.</a:t>
            </a:r>
          </a:p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Encourage ongoing learning and development </a:t>
            </a:r>
          </a:p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avigate international business environments successfully 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(Turner, 2024)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3686FB7-F2BE-4586-94D1-9E5FF9CE7E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4361" y="2085095"/>
            <a:ext cx="4560325" cy="3199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57556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4A093-8D09-4686-9065-B73A583030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8987" y="421148"/>
            <a:ext cx="3006213" cy="519778"/>
          </a:xfrm>
        </p:spPr>
        <p:txBody>
          <a:bodyPr>
            <a:normAutofit fontScale="90000"/>
          </a:bodyPr>
          <a:lstStyle/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US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86257-01FF-492B-B767-57EA3DB8F0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3448" y="1289040"/>
            <a:ext cx="11025103" cy="5401558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110000"/>
              </a:lnSpc>
            </a:pPr>
            <a:r>
              <a:rPr lang="en-GB" sz="1400" b="0" i="0" dirty="0" err="1">
                <a:solidFill>
                  <a:srgbClr val="000000"/>
                </a:solidFill>
                <a:effectLst/>
              </a:rPr>
              <a:t>Alphatrad</a:t>
            </a:r>
            <a:r>
              <a:rPr lang="en-GB" sz="1400" b="0" i="0" dirty="0">
                <a:solidFill>
                  <a:srgbClr val="000000"/>
                </a:solidFill>
                <a:effectLst/>
              </a:rPr>
              <a:t> UK (2022) </a:t>
            </a:r>
            <a:r>
              <a:rPr lang="en-GB" sz="1400" b="0" i="1" dirty="0">
                <a:solidFill>
                  <a:srgbClr val="000000"/>
                </a:solidFill>
                <a:effectLst/>
              </a:rPr>
              <a:t>Cultural differences between Germany and Great Britain</a:t>
            </a:r>
            <a:r>
              <a:rPr lang="en-GB" sz="1400" b="0" i="0" dirty="0">
                <a:solidFill>
                  <a:srgbClr val="000000"/>
                </a:solidFill>
                <a:effectLst/>
              </a:rPr>
              <a:t>, </a:t>
            </a:r>
            <a:r>
              <a:rPr lang="en-GB" sz="1400" b="0" i="1" dirty="0" err="1">
                <a:solidFill>
                  <a:srgbClr val="000000"/>
                </a:solidFill>
                <a:effectLst/>
              </a:rPr>
              <a:t>Alphatrad</a:t>
            </a:r>
            <a:r>
              <a:rPr lang="en-GB" sz="1400" b="0" i="1" dirty="0">
                <a:solidFill>
                  <a:srgbClr val="000000"/>
                </a:solidFill>
                <a:effectLst/>
              </a:rPr>
              <a:t> (UK)</a:t>
            </a:r>
            <a:r>
              <a:rPr lang="en-GB" sz="1400" b="0" i="0" dirty="0">
                <a:solidFill>
                  <a:srgbClr val="000000"/>
                </a:solidFill>
                <a:effectLst/>
              </a:rPr>
              <a:t>. </a:t>
            </a:r>
            <a:r>
              <a:rPr lang="en-GB" sz="1400" b="0" i="0" dirty="0" err="1">
                <a:solidFill>
                  <a:srgbClr val="000000"/>
                </a:solidFill>
                <a:effectLst/>
              </a:rPr>
              <a:t>Alphatrad</a:t>
            </a:r>
            <a:r>
              <a:rPr lang="en-GB" sz="1400" b="0" i="0" dirty="0">
                <a:solidFill>
                  <a:srgbClr val="000000"/>
                </a:solidFill>
                <a:effectLst/>
              </a:rPr>
              <a:t> UK. Available at: https://</a:t>
            </a:r>
            <a:r>
              <a:rPr lang="en-GB" sz="1400" b="0" i="0" dirty="0" err="1">
                <a:solidFill>
                  <a:srgbClr val="000000"/>
                </a:solidFill>
                <a:effectLst/>
              </a:rPr>
              <a:t>www.alphatrad.co.uk</a:t>
            </a:r>
            <a:r>
              <a:rPr lang="en-GB" sz="1400" b="0" i="0" dirty="0">
                <a:solidFill>
                  <a:srgbClr val="000000"/>
                </a:solidFill>
                <a:effectLst/>
              </a:rPr>
              <a:t>/news/cultural-differences-</a:t>
            </a:r>
            <a:r>
              <a:rPr lang="en-GB" sz="1400" b="0" i="0" dirty="0" err="1">
                <a:solidFill>
                  <a:srgbClr val="000000"/>
                </a:solidFill>
                <a:effectLst/>
              </a:rPr>
              <a:t>germany</a:t>
            </a:r>
            <a:r>
              <a:rPr lang="en-GB" sz="1400" b="0" i="0" dirty="0">
                <a:solidFill>
                  <a:srgbClr val="000000"/>
                </a:solidFill>
                <a:effectLst/>
              </a:rPr>
              <a:t>-great-</a:t>
            </a:r>
            <a:r>
              <a:rPr lang="en-GB" sz="1400" b="0" i="0" dirty="0" err="1">
                <a:solidFill>
                  <a:srgbClr val="000000"/>
                </a:solidFill>
                <a:effectLst/>
              </a:rPr>
              <a:t>britain</a:t>
            </a:r>
            <a:r>
              <a:rPr lang="en-GB" sz="1400" b="0" i="0" dirty="0">
                <a:solidFill>
                  <a:srgbClr val="000000"/>
                </a:solidFill>
                <a:effectLst/>
              </a:rPr>
              <a:t> (Accessed: 17 July 2024).</a:t>
            </a:r>
          </a:p>
          <a:p>
            <a:pPr algn="just">
              <a:lnSpc>
                <a:spcPct val="110000"/>
              </a:lnSpc>
            </a:pPr>
            <a:r>
              <a:rPr lang="en-GB" sz="1400" b="0" i="0" dirty="0" err="1">
                <a:solidFill>
                  <a:srgbClr val="222222"/>
                </a:solidFill>
                <a:effectLst/>
              </a:rPr>
              <a:t>Bluszcz</a:t>
            </a:r>
            <a:r>
              <a:rPr lang="en-GB" sz="1400" b="0" i="0" dirty="0">
                <a:solidFill>
                  <a:srgbClr val="222222"/>
                </a:solidFill>
                <a:effectLst/>
              </a:rPr>
              <a:t>, M. and Quan, S. (2016). Cultural comparison between </a:t>
            </a:r>
            <a:r>
              <a:rPr lang="en-GB" sz="1400" b="0" i="0" dirty="0" err="1">
                <a:solidFill>
                  <a:srgbClr val="222222"/>
                </a:solidFill>
                <a:effectLst/>
              </a:rPr>
              <a:t>china</a:t>
            </a:r>
            <a:r>
              <a:rPr lang="en-GB" sz="1400" b="0" i="0" dirty="0">
                <a:solidFill>
                  <a:srgbClr val="222222"/>
                </a:solidFill>
                <a:effectLst/>
              </a:rPr>
              <a:t> and Germany based on </a:t>
            </a:r>
            <a:r>
              <a:rPr lang="en-GB" sz="1400" b="0" i="0" dirty="0" err="1">
                <a:solidFill>
                  <a:srgbClr val="222222"/>
                </a:solidFill>
                <a:effectLst/>
              </a:rPr>
              <a:t>hofstede</a:t>
            </a:r>
            <a:r>
              <a:rPr lang="en-GB" sz="1400" b="0" i="0" dirty="0">
                <a:solidFill>
                  <a:srgbClr val="222222"/>
                </a:solidFill>
                <a:effectLst/>
              </a:rPr>
              <a:t> and globe. </a:t>
            </a:r>
            <a:r>
              <a:rPr lang="en-GB" sz="1400" b="0" i="1" dirty="0">
                <a:solidFill>
                  <a:srgbClr val="222222"/>
                </a:solidFill>
                <a:effectLst/>
              </a:rPr>
              <a:t>International Journal of Marketing, Financial Services &amp; Management Research</a:t>
            </a:r>
            <a:r>
              <a:rPr lang="en-GB" sz="1400" b="0" i="0" dirty="0">
                <a:solidFill>
                  <a:srgbClr val="222222"/>
                </a:solidFill>
                <a:effectLst/>
              </a:rPr>
              <a:t>, </a:t>
            </a:r>
            <a:r>
              <a:rPr lang="en-GB" sz="1400" b="0" i="1" dirty="0">
                <a:solidFill>
                  <a:srgbClr val="222222"/>
                </a:solidFill>
                <a:effectLst/>
              </a:rPr>
              <a:t>5</a:t>
            </a:r>
            <a:r>
              <a:rPr lang="en-GB" sz="1400" b="0" i="0" dirty="0">
                <a:solidFill>
                  <a:srgbClr val="222222"/>
                </a:solidFill>
                <a:effectLst/>
              </a:rPr>
              <a:t>(10), pp.58-68.</a:t>
            </a:r>
            <a:endParaRPr lang="en-US" sz="1400" dirty="0">
              <a:cs typeface="Times New Roman" panose="02020603050405020304" pitchFamily="18" charset="0"/>
            </a:endParaRPr>
          </a:p>
          <a:p>
            <a:pPr algn="just">
              <a:lnSpc>
                <a:spcPct val="110000"/>
              </a:lnSpc>
            </a:pPr>
            <a:r>
              <a:rPr lang="en-US" sz="1400" dirty="0" err="1">
                <a:cs typeface="Times New Roman" panose="02020603050405020304" pitchFamily="18" charset="0"/>
              </a:rPr>
              <a:t>Engammare</a:t>
            </a:r>
            <a:r>
              <a:rPr lang="en-US" sz="1400" dirty="0">
                <a:cs typeface="Times New Roman" panose="02020603050405020304" pitchFamily="18" charset="0"/>
              </a:rPr>
              <a:t>, M. (2013) On time, punctuality, and discipline in early modern Calvinism. Translated by K. </a:t>
            </a:r>
            <a:r>
              <a:rPr lang="en-US" sz="1400" dirty="0" err="1">
                <a:cs typeface="Times New Roman" panose="02020603050405020304" pitchFamily="18" charset="0"/>
              </a:rPr>
              <a:t>Maag</a:t>
            </a:r>
            <a:r>
              <a:rPr lang="en-US" sz="1400" dirty="0">
                <a:cs typeface="Times New Roman" panose="02020603050405020304" pitchFamily="18" charset="0"/>
              </a:rPr>
              <a:t>. Cambridge, England: Cambridge University Press.</a:t>
            </a:r>
          </a:p>
          <a:p>
            <a:pPr algn="just">
              <a:lnSpc>
                <a:spcPct val="110000"/>
              </a:lnSpc>
            </a:pPr>
            <a:r>
              <a:rPr lang="en-US" sz="1400" dirty="0" err="1">
                <a:cs typeface="Times New Roman" panose="02020603050405020304" pitchFamily="18" charset="0"/>
              </a:rPr>
              <a:t>Gliner</a:t>
            </a:r>
            <a:r>
              <a:rPr lang="en-US" sz="1400" dirty="0">
                <a:cs typeface="Times New Roman" panose="02020603050405020304" pitchFamily="18" charset="0"/>
              </a:rPr>
              <a:t>, G. (2014) Global macro trading: Profiting in a new world economy. 1st ed. New York, NY: Bloomberg Press.</a:t>
            </a:r>
          </a:p>
          <a:p>
            <a:pPr algn="just">
              <a:lnSpc>
                <a:spcPct val="110000"/>
              </a:lnSpc>
            </a:pPr>
            <a:r>
              <a:rPr lang="en-US" sz="1400" dirty="0">
                <a:cs typeface="Times New Roman" panose="02020603050405020304" pitchFamily="18" charset="0"/>
              </a:rPr>
              <a:t>Hall, G. S. (2022) Aspects of German culture. </a:t>
            </a:r>
            <a:r>
              <a:rPr lang="en-US" sz="1400" dirty="0" err="1">
                <a:cs typeface="Times New Roman" panose="02020603050405020304" pitchFamily="18" charset="0"/>
              </a:rPr>
              <a:t>Legare</a:t>
            </a:r>
            <a:r>
              <a:rPr lang="en-US" sz="1400" dirty="0">
                <a:cs typeface="Times New Roman" panose="02020603050405020304" pitchFamily="18" charset="0"/>
              </a:rPr>
              <a:t> Street Press.</a:t>
            </a:r>
          </a:p>
          <a:p>
            <a:pPr algn="just">
              <a:lnSpc>
                <a:spcPct val="110000"/>
              </a:lnSpc>
            </a:pPr>
            <a:r>
              <a:rPr lang="en-GB" sz="1400" b="0" i="1" dirty="0">
                <a:solidFill>
                  <a:srgbClr val="000000"/>
                </a:solidFill>
                <a:effectLst/>
              </a:rPr>
              <a:t>Hofstede Insights</a:t>
            </a:r>
            <a:r>
              <a:rPr lang="en-GB" sz="1400" b="0" i="0" dirty="0">
                <a:solidFill>
                  <a:srgbClr val="000000"/>
                </a:solidFill>
                <a:effectLst/>
              </a:rPr>
              <a:t>. (2024) </a:t>
            </a:r>
            <a:r>
              <a:rPr lang="en-GB" sz="1400" b="0" i="1" dirty="0">
                <a:solidFill>
                  <a:srgbClr val="000000"/>
                </a:solidFill>
                <a:effectLst/>
              </a:rPr>
              <a:t>Country comparison tool</a:t>
            </a:r>
            <a:r>
              <a:rPr lang="en-GB" sz="1400" dirty="0">
                <a:solidFill>
                  <a:srgbClr val="000000"/>
                </a:solidFill>
              </a:rPr>
              <a:t>.</a:t>
            </a:r>
            <a:r>
              <a:rPr lang="en-GB" sz="1400" b="0" i="0" dirty="0">
                <a:solidFill>
                  <a:srgbClr val="000000"/>
                </a:solidFill>
                <a:effectLst/>
              </a:rPr>
              <a:t> Available at: https://</a:t>
            </a:r>
            <a:r>
              <a:rPr lang="en-GB" sz="1400" b="0" i="0" dirty="0" err="1">
                <a:solidFill>
                  <a:srgbClr val="000000"/>
                </a:solidFill>
                <a:effectLst/>
              </a:rPr>
              <a:t>www.hofstede-insights.com</a:t>
            </a:r>
            <a:r>
              <a:rPr lang="en-GB" sz="1400" b="0" i="0" dirty="0">
                <a:solidFill>
                  <a:srgbClr val="000000"/>
                </a:solidFill>
                <a:effectLst/>
              </a:rPr>
              <a:t>/</a:t>
            </a:r>
            <a:r>
              <a:rPr lang="en-GB" sz="1400" b="0" i="0" dirty="0" err="1">
                <a:solidFill>
                  <a:srgbClr val="000000"/>
                </a:solidFill>
                <a:effectLst/>
              </a:rPr>
              <a:t>country-comparison-tool?countries</a:t>
            </a:r>
            <a:r>
              <a:rPr lang="en-GB" sz="1400" b="0" i="0" dirty="0">
                <a:solidFill>
                  <a:srgbClr val="000000"/>
                </a:solidFill>
                <a:effectLst/>
              </a:rPr>
              <a:t>=germany%2Cunited%2Bkingdom (Accessed: 10 July 2024).</a:t>
            </a:r>
            <a:endParaRPr lang="en-US" sz="1400" dirty="0">
              <a:cs typeface="Times New Roman" panose="02020603050405020304" pitchFamily="18" charset="0"/>
            </a:endParaRPr>
          </a:p>
          <a:p>
            <a:pPr algn="just">
              <a:lnSpc>
                <a:spcPct val="110000"/>
              </a:lnSpc>
            </a:pPr>
            <a:r>
              <a:rPr lang="en-US" sz="1400" dirty="0" err="1">
                <a:cs typeface="Times New Roman" panose="02020603050405020304" pitchFamily="18" charset="0"/>
              </a:rPr>
              <a:t>Jasanoff</a:t>
            </a:r>
            <a:r>
              <a:rPr lang="en-US" sz="1400" dirty="0">
                <a:cs typeface="Times New Roman" panose="02020603050405020304" pitchFamily="18" charset="0"/>
              </a:rPr>
              <a:t>, S., </a:t>
            </a:r>
            <a:r>
              <a:rPr lang="en-US" sz="1400" dirty="0" err="1">
                <a:cs typeface="Times New Roman" panose="02020603050405020304" pitchFamily="18" charset="0"/>
              </a:rPr>
              <a:t>Gladstein</a:t>
            </a:r>
            <a:r>
              <a:rPr lang="en-US" sz="1400" dirty="0">
                <a:cs typeface="Times New Roman" panose="02020603050405020304" pitchFamily="18" charset="0"/>
              </a:rPr>
              <a:t>, A. and Pawlak, L. (2022) Ethics at work: Dilemmas of the near future and how your organization can solve them. Rehumanize Publishing.</a:t>
            </a:r>
          </a:p>
          <a:p>
            <a:pPr algn="just">
              <a:lnSpc>
                <a:spcPct val="110000"/>
              </a:lnSpc>
            </a:pPr>
            <a:r>
              <a:rPr lang="en-US" sz="1400" dirty="0">
                <a:cs typeface="Times New Roman" panose="02020603050405020304" pitchFamily="18" charset="0"/>
              </a:rPr>
              <a:t>Jun, I.-W., Kim, K.-I. and The Korea International Trade Research Institute (2022) “Power distance, collectivism and corruption: An analysis using Hofstede’s cultural dimensions index and Corruption Perception Index,” Korea International Trade Research Institute, 18(6), pp. 19–33. </a:t>
            </a:r>
            <a:r>
              <a:rPr lang="en-US" sz="1400" dirty="0" err="1">
                <a:cs typeface="Times New Roman" panose="02020603050405020304" pitchFamily="18" charset="0"/>
              </a:rPr>
              <a:t>doi</a:t>
            </a:r>
            <a:r>
              <a:rPr lang="en-US" sz="1400" dirty="0">
                <a:cs typeface="Times New Roman" panose="02020603050405020304" pitchFamily="18" charset="0"/>
              </a:rPr>
              <a:t>: 10.16980/jitc.18.6.202212.19.</a:t>
            </a:r>
          </a:p>
          <a:p>
            <a:pPr algn="just">
              <a:lnSpc>
                <a:spcPct val="110000"/>
              </a:lnSpc>
            </a:pPr>
            <a:r>
              <a:rPr lang="en-GB" sz="1400" b="0" i="0" dirty="0">
                <a:solidFill>
                  <a:srgbClr val="222222"/>
                </a:solidFill>
                <a:effectLst/>
              </a:rPr>
              <a:t>Nickerson, C. (2023). Hofstede’s cultural dimensions theory &amp; examples. </a:t>
            </a:r>
            <a:r>
              <a:rPr lang="en-GB" sz="1400" b="0" i="1" dirty="0">
                <a:solidFill>
                  <a:srgbClr val="222222"/>
                </a:solidFill>
                <a:effectLst/>
              </a:rPr>
              <a:t>Simply Psychology</a:t>
            </a:r>
            <a:r>
              <a:rPr lang="en-GB" sz="1400" b="0" i="0" dirty="0">
                <a:solidFill>
                  <a:srgbClr val="222222"/>
                </a:solidFill>
                <a:effectLst/>
              </a:rPr>
              <a:t>.</a:t>
            </a:r>
            <a:endParaRPr lang="en-US" sz="1400" dirty="0">
              <a:cs typeface="Times New Roman" panose="02020603050405020304" pitchFamily="18" charset="0"/>
            </a:endParaRPr>
          </a:p>
          <a:p>
            <a:pPr algn="just">
              <a:lnSpc>
                <a:spcPct val="110000"/>
              </a:lnSpc>
            </a:pPr>
            <a:r>
              <a:rPr lang="en-US" sz="1400" dirty="0">
                <a:cs typeface="Times New Roman" panose="02020603050405020304" pitchFamily="18" charset="0"/>
              </a:rPr>
              <a:t>Rajagopal (2010) Consumer behavior: Global shifts &amp; local effects. Hauppauge, NY: Nova Science.</a:t>
            </a:r>
          </a:p>
          <a:p>
            <a:pPr algn="just">
              <a:lnSpc>
                <a:spcPct val="110000"/>
              </a:lnSpc>
            </a:pPr>
            <a:r>
              <a:rPr lang="en-US" sz="1400" dirty="0">
                <a:cs typeface="Times New Roman" panose="02020603050405020304" pitchFamily="18" charset="0"/>
              </a:rPr>
              <a:t>Turner, C. (2024) International business: Themes and issues in the modern global economy. 3rd ed. London, England: Routledge.</a:t>
            </a:r>
          </a:p>
          <a:p>
            <a:pPr algn="just">
              <a:lnSpc>
                <a:spcPct val="110000"/>
              </a:lnSpc>
            </a:pP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526556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0</TotalTime>
  <Words>1154</Words>
  <Application>Microsoft Office PowerPoint</Application>
  <PresentationFormat>Widescreen</PresentationFormat>
  <Paragraphs>119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Corbel</vt:lpstr>
      <vt:lpstr>Helvetica Neue</vt:lpstr>
      <vt:lpstr>Times New Roman</vt:lpstr>
      <vt:lpstr>Parallax</vt:lpstr>
      <vt:lpstr>LCBB6001  International Business Communications  ASSESSMENT 2 </vt:lpstr>
      <vt:lpstr>Main content</vt:lpstr>
      <vt:lpstr>Introduction to the Company and Context</vt:lpstr>
      <vt:lpstr>Understanding German Culture</vt:lpstr>
      <vt:lpstr>Hofstede’s Cultural Theory</vt:lpstr>
      <vt:lpstr>Comparison of UK and German Cultures</vt:lpstr>
      <vt:lpstr>Cultural Sensitivity in Germany</vt:lpstr>
      <vt:lpstr>Business and Work-Related Attitudes</vt:lpstr>
      <vt:lpstr>Hofstede’s Cultural Dimensions: UK vs Germany</vt:lpstr>
      <vt:lpstr>Hofstede’s Cultural Dimensions: UK vs Germany</vt:lpstr>
      <vt:lpstr>Recommendations for Success in Germany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cp:lastPrinted>2024-07-23T02:57:43Z</cp:lastPrinted>
  <dcterms:created xsi:type="dcterms:W3CDTF">2024-07-11T05:22:42Z</dcterms:created>
  <dcterms:modified xsi:type="dcterms:W3CDTF">2024-07-23T16:43:58Z</dcterms:modified>
</cp:coreProperties>
</file>