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8288000" cy="10287000"/>
  <p:notesSz cx="6858000" cy="9144000"/>
  <p:embeddedFontLst>
    <p:embeddedFont>
      <p:font typeface="Roboto" panose="02000000000000000000" pitchFamily="2" charset="0"/>
      <p:regular r:id="rId15"/>
    </p:embeddedFont>
    <p:embeddedFont>
      <p:font typeface="Roboto Bold" panose="02000000000000000000"/>
      <p:regular r:id="rId1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59" d="100"/>
          <a:sy n="59" d="100"/>
        </p:scale>
        <p:origin x="466" y="6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presProps" Target="presProps.xml" /><Relationship Id="rId2" Type="http://schemas.openxmlformats.org/officeDocument/2006/relationships/slide" Target="slides/slide1.xml" /><Relationship Id="rId16" Type="http://schemas.openxmlformats.org/officeDocument/2006/relationships/font" Target="fonts/font2.fntdata" /><Relationship Id="rId20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font" Target="fonts/font1.fntdata" /><Relationship Id="rId10" Type="http://schemas.openxmlformats.org/officeDocument/2006/relationships/slide" Target="slides/slide9.xml" /><Relationship Id="rId19" Type="http://schemas.openxmlformats.org/officeDocument/2006/relationships/theme" Target="theme/theme1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notesMaster" Target="notesMasters/notesMaster1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07.10.2026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7.xml" /><Relationship Id="rId5" Type="http://schemas.openxmlformats.org/officeDocument/2006/relationships/image" Target="../media/image3.svg" /><Relationship Id="rId4" Type="http://schemas.openxmlformats.org/officeDocument/2006/relationships/image" Target="../media/image2.svg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4.jpeg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5.png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6.png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3.svg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3.svg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 /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7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 /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7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 /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9.png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 /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3.svg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 /><Relationship Id="rId1" Type="http://schemas.openxmlformats.org/officeDocument/2006/relationships/slideLayout" Target="../slideLayouts/slideLayout7.xml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 /><Relationship Id="rId2" Type="http://schemas.openxmlformats.org/officeDocument/2006/relationships/image" Target="../media/image1.svg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3.sv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E59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1621114">
            <a:off x="12085322" y="8448454"/>
            <a:ext cx="9354104" cy="2932507"/>
            <a:chOff x="0" y="0"/>
            <a:chExt cx="2463632" cy="772347"/>
          </a:xfrm>
          <a:solidFill>
            <a:schemeClr val="accent6">
              <a:lumMod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2463632" cy="772347"/>
            </a:xfrm>
            <a:custGeom>
              <a:avLst/>
              <a:gdLst/>
              <a:ahLst/>
              <a:cxnLst/>
              <a:rect l="l" t="t" r="r" b="b"/>
              <a:pathLst>
                <a:path w="2463632" h="772347">
                  <a:moveTo>
                    <a:pt x="0" y="0"/>
                  </a:moveTo>
                  <a:lnTo>
                    <a:pt x="2463632" y="0"/>
                  </a:lnTo>
                  <a:lnTo>
                    <a:pt x="2463632" y="772347"/>
                  </a:lnTo>
                  <a:lnTo>
                    <a:pt x="0" y="772347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PK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463632" cy="810447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713892" y="2105464"/>
            <a:ext cx="13296972" cy="9198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574"/>
              </a:lnSpc>
              <a:spcBef>
                <a:spcPct val="0"/>
              </a:spcBef>
            </a:pPr>
            <a:r>
              <a:rPr lang="en-US" sz="5410" b="1" dirty="0">
                <a:solidFill>
                  <a:schemeClr val="accent6">
                    <a:lumMod val="50000"/>
                  </a:schemeClr>
                </a:solidFill>
                <a:latin typeface="Roboto Bold"/>
                <a:ea typeface="Roboto Bold"/>
                <a:cs typeface="Roboto Bold"/>
                <a:sym typeface="Roboto Bold"/>
              </a:rPr>
              <a:t>Psychology in Health and Social Care</a:t>
            </a:r>
          </a:p>
        </p:txBody>
      </p:sp>
      <p:grpSp>
        <p:nvGrpSpPr>
          <p:cNvPr id="6" name="Group 6"/>
          <p:cNvGrpSpPr/>
          <p:nvPr/>
        </p:nvGrpSpPr>
        <p:grpSpPr>
          <a:xfrm rot="-1621114">
            <a:off x="-4330776" y="-1512783"/>
            <a:ext cx="12676189" cy="3497067"/>
            <a:chOff x="0" y="0"/>
            <a:chExt cx="3338585" cy="921038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7" name="Freeform 7"/>
            <p:cNvSpPr/>
            <p:nvPr/>
          </p:nvSpPr>
          <p:spPr>
            <a:xfrm>
              <a:off x="0" y="0"/>
              <a:ext cx="3338585" cy="921038"/>
            </a:xfrm>
            <a:custGeom>
              <a:avLst/>
              <a:gdLst/>
              <a:ahLst/>
              <a:cxnLst/>
              <a:rect l="l" t="t" r="r" b="b"/>
              <a:pathLst>
                <a:path w="3338585" h="921038">
                  <a:moveTo>
                    <a:pt x="0" y="0"/>
                  </a:moveTo>
                  <a:lnTo>
                    <a:pt x="3338585" y="0"/>
                  </a:lnTo>
                  <a:lnTo>
                    <a:pt x="3338585" y="921038"/>
                  </a:lnTo>
                  <a:lnTo>
                    <a:pt x="0" y="921038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PK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3338585" cy="959138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 rot="-4495248">
            <a:off x="-6094185" y="2337522"/>
            <a:ext cx="12740614" cy="3581584"/>
            <a:chOff x="0" y="0"/>
            <a:chExt cx="3355553" cy="943298"/>
          </a:xfrm>
          <a:solidFill>
            <a:schemeClr val="accent6"/>
          </a:solidFill>
        </p:grpSpPr>
        <p:sp>
          <p:nvSpPr>
            <p:cNvPr id="10" name="Freeform 10"/>
            <p:cNvSpPr/>
            <p:nvPr/>
          </p:nvSpPr>
          <p:spPr>
            <a:xfrm>
              <a:off x="0" y="0"/>
              <a:ext cx="3355553" cy="943298"/>
            </a:xfrm>
            <a:custGeom>
              <a:avLst/>
              <a:gdLst/>
              <a:ahLst/>
              <a:cxnLst/>
              <a:rect l="l" t="t" r="r" b="b"/>
              <a:pathLst>
                <a:path w="3355553" h="943298">
                  <a:moveTo>
                    <a:pt x="0" y="0"/>
                  </a:moveTo>
                  <a:lnTo>
                    <a:pt x="3355553" y="0"/>
                  </a:lnTo>
                  <a:lnTo>
                    <a:pt x="3355553" y="943298"/>
                  </a:lnTo>
                  <a:lnTo>
                    <a:pt x="0" y="943298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PK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3355553" cy="981398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2" name="AutoShape 12"/>
          <p:cNvSpPr/>
          <p:nvPr/>
        </p:nvSpPr>
        <p:spPr>
          <a:xfrm>
            <a:off x="4067918" y="3452511"/>
            <a:ext cx="9502351" cy="0"/>
          </a:xfrm>
          <a:prstGeom prst="line">
            <a:avLst/>
          </a:prstGeom>
          <a:ln w="38100" cap="flat">
            <a:solidFill>
              <a:srgbClr val="555555">
                <a:alpha val="53725"/>
              </a:srgbClr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PK"/>
          </a:p>
        </p:txBody>
      </p:sp>
      <p:sp>
        <p:nvSpPr>
          <p:cNvPr id="13" name="Freeform 13"/>
          <p:cNvSpPr/>
          <p:nvPr/>
        </p:nvSpPr>
        <p:spPr>
          <a:xfrm>
            <a:off x="14189211" y="6483794"/>
            <a:ext cx="3070089" cy="3138566"/>
          </a:xfrm>
          <a:custGeom>
            <a:avLst/>
            <a:gdLst/>
            <a:ahLst/>
            <a:cxnLst/>
            <a:rect l="l" t="t" r="r" b="b"/>
            <a:pathLst>
              <a:path w="3070089" h="3138566">
                <a:moveTo>
                  <a:pt x="0" y="0"/>
                </a:moveTo>
                <a:lnTo>
                  <a:pt x="3070089" y="0"/>
                </a:lnTo>
                <a:lnTo>
                  <a:pt x="3070089" y="3138566"/>
                </a:lnTo>
                <a:lnTo>
                  <a:pt x="0" y="31385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sp>
        <p:nvSpPr>
          <p:cNvPr id="14" name="Freeform 14"/>
          <p:cNvSpPr/>
          <p:nvPr/>
        </p:nvSpPr>
        <p:spPr>
          <a:xfrm rot="-876176">
            <a:off x="2524653" y="7071950"/>
            <a:ext cx="961387" cy="1223988"/>
          </a:xfrm>
          <a:custGeom>
            <a:avLst/>
            <a:gdLst/>
            <a:ahLst/>
            <a:cxnLst/>
            <a:rect l="l" t="t" r="r" b="b"/>
            <a:pathLst>
              <a:path w="961387" h="1223988">
                <a:moveTo>
                  <a:pt x="0" y="0"/>
                </a:moveTo>
                <a:lnTo>
                  <a:pt x="961387" y="0"/>
                </a:lnTo>
                <a:lnTo>
                  <a:pt x="961387" y="1223988"/>
                </a:lnTo>
                <a:lnTo>
                  <a:pt x="0" y="12239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grpSp>
        <p:nvGrpSpPr>
          <p:cNvPr id="15" name="Group 15"/>
          <p:cNvGrpSpPr/>
          <p:nvPr/>
        </p:nvGrpSpPr>
        <p:grpSpPr>
          <a:xfrm rot="-1177486">
            <a:off x="14673547" y="-2854601"/>
            <a:ext cx="9354104" cy="2932507"/>
            <a:chOff x="0" y="0"/>
            <a:chExt cx="2463632" cy="772347"/>
          </a:xfrm>
          <a:solidFill>
            <a:schemeClr val="accent6"/>
          </a:solidFill>
        </p:grpSpPr>
        <p:sp>
          <p:nvSpPr>
            <p:cNvPr id="16" name="Freeform 16"/>
            <p:cNvSpPr/>
            <p:nvPr/>
          </p:nvSpPr>
          <p:spPr>
            <a:xfrm>
              <a:off x="0" y="0"/>
              <a:ext cx="2463632" cy="772347"/>
            </a:xfrm>
            <a:custGeom>
              <a:avLst/>
              <a:gdLst/>
              <a:ahLst/>
              <a:cxnLst/>
              <a:rect l="l" t="t" r="r" b="b"/>
              <a:pathLst>
                <a:path w="2463632" h="772347">
                  <a:moveTo>
                    <a:pt x="0" y="0"/>
                  </a:moveTo>
                  <a:lnTo>
                    <a:pt x="2463632" y="0"/>
                  </a:lnTo>
                  <a:lnTo>
                    <a:pt x="2463632" y="772347"/>
                  </a:lnTo>
                  <a:lnTo>
                    <a:pt x="0" y="772347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PK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38100"/>
              <a:ext cx="2463632" cy="810447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 rot="2699999">
            <a:off x="12085322" y="-2056237"/>
            <a:ext cx="9354104" cy="2932507"/>
            <a:chOff x="0" y="0"/>
            <a:chExt cx="2463632" cy="772347"/>
          </a:xfrm>
          <a:solidFill>
            <a:schemeClr val="accent6">
              <a:lumMod val="75000"/>
            </a:schemeClr>
          </a:solidFill>
        </p:grpSpPr>
        <p:sp>
          <p:nvSpPr>
            <p:cNvPr id="19" name="Freeform 19"/>
            <p:cNvSpPr/>
            <p:nvPr/>
          </p:nvSpPr>
          <p:spPr>
            <a:xfrm>
              <a:off x="0" y="0"/>
              <a:ext cx="2463632" cy="772347"/>
            </a:xfrm>
            <a:custGeom>
              <a:avLst/>
              <a:gdLst/>
              <a:ahLst/>
              <a:cxnLst/>
              <a:rect l="l" t="t" r="r" b="b"/>
              <a:pathLst>
                <a:path w="2463632" h="772347">
                  <a:moveTo>
                    <a:pt x="0" y="0"/>
                  </a:moveTo>
                  <a:lnTo>
                    <a:pt x="2463632" y="0"/>
                  </a:lnTo>
                  <a:lnTo>
                    <a:pt x="2463632" y="772347"/>
                  </a:lnTo>
                  <a:lnTo>
                    <a:pt x="0" y="772347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PK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38100"/>
              <a:ext cx="2463632" cy="810447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17008680" y="3471561"/>
            <a:ext cx="4389589" cy="2402303"/>
          </a:xfrm>
          <a:custGeom>
            <a:avLst/>
            <a:gdLst/>
            <a:ahLst/>
            <a:cxnLst/>
            <a:rect l="l" t="t" r="r" b="b"/>
            <a:pathLst>
              <a:path w="4389589" h="2402303">
                <a:moveTo>
                  <a:pt x="0" y="0"/>
                </a:moveTo>
                <a:lnTo>
                  <a:pt x="4389589" y="0"/>
                </a:lnTo>
                <a:lnTo>
                  <a:pt x="4389589" y="2402302"/>
                </a:lnTo>
                <a:lnTo>
                  <a:pt x="0" y="240230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4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sp>
        <p:nvSpPr>
          <p:cNvPr id="22" name="TextBox 22"/>
          <p:cNvSpPr txBox="1"/>
          <p:nvPr/>
        </p:nvSpPr>
        <p:spPr>
          <a:xfrm>
            <a:off x="3446948" y="3915385"/>
            <a:ext cx="12277307" cy="46955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48"/>
              </a:lnSpc>
            </a:pPr>
            <a:r>
              <a:rPr lang="en-US" sz="2962" b="1" dirty="0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Supporting Shona’s Development in an Early Years Nursery</a:t>
            </a:r>
          </a:p>
          <a:p>
            <a:pPr algn="ctr">
              <a:lnSpc>
                <a:spcPts val="4148"/>
              </a:lnSpc>
            </a:pPr>
            <a:r>
              <a:rPr lang="en-US" sz="2962" b="1" dirty="0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An application and evaluation of Vygotsky’s sociocultural theory</a:t>
            </a:r>
          </a:p>
          <a:p>
            <a:pPr marL="639685" lvl="1" indent="-319842" algn="ctr">
              <a:lnSpc>
                <a:spcPts val="4148"/>
              </a:lnSpc>
              <a:buFont typeface="Arial"/>
              <a:buChar char="•"/>
            </a:pPr>
            <a:r>
              <a:rPr lang="en-US" sz="2962" b="1" dirty="0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Name: </a:t>
            </a:r>
            <a:r>
              <a:rPr lang="en-GB" sz="2962" b="1" dirty="0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Syed Faisal Nadeem</a:t>
            </a:r>
            <a:endParaRPr lang="en-US" sz="2962" b="1" dirty="0">
              <a:solidFill>
                <a:srgbClr val="000000"/>
              </a:solidFill>
              <a:latin typeface="Roboto Bold"/>
              <a:ea typeface="Roboto Bold"/>
              <a:cs typeface="Roboto Bold"/>
              <a:sym typeface="Roboto Bold"/>
            </a:endParaRPr>
          </a:p>
          <a:p>
            <a:pPr marL="639685" lvl="1" indent="-319842" algn="ctr">
              <a:lnSpc>
                <a:spcPts val="4148"/>
              </a:lnSpc>
              <a:buFont typeface="Arial"/>
              <a:buChar char="•"/>
            </a:pPr>
            <a:r>
              <a:rPr lang="en-US" sz="2962" b="1" dirty="0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Student number:</a:t>
            </a:r>
            <a:r>
              <a:rPr lang="en-GB" sz="2962" b="1" dirty="0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 2313914</a:t>
            </a:r>
            <a:endParaRPr lang="en-US" sz="2962" b="1" dirty="0">
              <a:solidFill>
                <a:srgbClr val="000000"/>
              </a:solidFill>
              <a:latin typeface="Roboto Bold"/>
              <a:ea typeface="Roboto Bold"/>
              <a:cs typeface="Roboto Bold"/>
              <a:sym typeface="Roboto Bold"/>
            </a:endParaRPr>
          </a:p>
          <a:p>
            <a:pPr marL="639685" lvl="1" indent="-319842" algn="ctr">
              <a:lnSpc>
                <a:spcPts val="4148"/>
              </a:lnSpc>
              <a:buFont typeface="Arial"/>
              <a:buChar char="•"/>
            </a:pPr>
            <a:r>
              <a:rPr lang="en-US" sz="2962" b="1" dirty="0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Module</a:t>
            </a:r>
            <a:r>
              <a:rPr lang="en-GB" sz="2962" b="1" dirty="0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 code</a:t>
            </a:r>
            <a:r>
              <a:rPr lang="en-US" sz="2962" b="1" dirty="0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: LCHS4010 </a:t>
            </a:r>
            <a:endParaRPr lang="en-GB" sz="2962" b="1" dirty="0">
              <a:solidFill>
                <a:srgbClr val="000000"/>
              </a:solidFill>
              <a:latin typeface="Roboto Bold"/>
              <a:ea typeface="Roboto Bold"/>
              <a:cs typeface="Roboto Bold"/>
              <a:sym typeface="Roboto Bold"/>
            </a:endParaRPr>
          </a:p>
          <a:p>
            <a:pPr marL="639685" lvl="1" indent="-319842" algn="ctr">
              <a:lnSpc>
                <a:spcPts val="4148"/>
              </a:lnSpc>
              <a:buFont typeface="Arial"/>
              <a:buChar char="•"/>
            </a:pPr>
            <a:r>
              <a:rPr lang="en-US" sz="2962" b="1" dirty="0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Psychology in Health and Social Care</a:t>
            </a:r>
          </a:p>
          <a:p>
            <a:pPr marL="639685" lvl="1" indent="-319842" algn="ctr">
              <a:lnSpc>
                <a:spcPts val="4148"/>
              </a:lnSpc>
              <a:buFont typeface="Arial"/>
              <a:buChar char="•"/>
            </a:pPr>
            <a:r>
              <a:rPr lang="en-US" sz="2962" b="1" dirty="0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Lecturer: </a:t>
            </a:r>
            <a:r>
              <a:rPr lang="en-GB" sz="2962" b="1" dirty="0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Helen Parsons</a:t>
            </a:r>
            <a:endParaRPr lang="en-US" sz="2962" b="1" dirty="0">
              <a:solidFill>
                <a:srgbClr val="000000"/>
              </a:solidFill>
              <a:latin typeface="Roboto Bold"/>
              <a:ea typeface="Roboto Bold"/>
              <a:cs typeface="Roboto Bold"/>
              <a:sym typeface="Roboto Bold"/>
            </a:endParaRPr>
          </a:p>
          <a:p>
            <a:pPr marL="639685" lvl="1" indent="-319842" algn="ctr">
              <a:lnSpc>
                <a:spcPts val="4148"/>
              </a:lnSpc>
              <a:buFont typeface="Arial"/>
              <a:buChar char="•"/>
            </a:pPr>
            <a:r>
              <a:rPr lang="en-US" sz="2962" b="1" dirty="0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Assignment 1: Individual Presentation</a:t>
            </a:r>
          </a:p>
          <a:p>
            <a:pPr algn="ctr">
              <a:lnSpc>
                <a:spcPts val="4148"/>
              </a:lnSpc>
              <a:spcBef>
                <a:spcPct val="0"/>
              </a:spcBef>
            </a:pPr>
            <a:endParaRPr lang="en-US" sz="2962" b="1" dirty="0">
              <a:solidFill>
                <a:srgbClr val="000000"/>
              </a:solidFill>
              <a:latin typeface="Roboto Bold"/>
              <a:ea typeface="Roboto Bold"/>
              <a:cs typeface="Roboto Bold"/>
              <a:sym typeface="Roboto Bold"/>
            </a:endParaRPr>
          </a:p>
        </p:txBody>
      </p:sp>
      <p:sp>
        <p:nvSpPr>
          <p:cNvPr id="23" name="Freeform 23"/>
          <p:cNvSpPr/>
          <p:nvPr/>
        </p:nvSpPr>
        <p:spPr>
          <a:xfrm>
            <a:off x="519098" y="9258300"/>
            <a:ext cx="4389589" cy="2402303"/>
          </a:xfrm>
          <a:custGeom>
            <a:avLst/>
            <a:gdLst/>
            <a:ahLst/>
            <a:cxnLst/>
            <a:rect l="l" t="t" r="r" b="b"/>
            <a:pathLst>
              <a:path w="4389589" h="2402303">
                <a:moveTo>
                  <a:pt x="0" y="0"/>
                </a:moveTo>
                <a:lnTo>
                  <a:pt x="4389589" y="0"/>
                </a:lnTo>
                <a:lnTo>
                  <a:pt x="4389589" y="2402303"/>
                </a:lnTo>
                <a:lnTo>
                  <a:pt x="0" y="240230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4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1621114">
            <a:off x="-6849822" y="-1512783"/>
            <a:ext cx="12676189" cy="3497067"/>
            <a:chOff x="0" y="0"/>
            <a:chExt cx="3338585" cy="92103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338585" cy="921038"/>
            </a:xfrm>
            <a:custGeom>
              <a:avLst/>
              <a:gdLst/>
              <a:ahLst/>
              <a:cxnLst/>
              <a:rect l="l" t="t" r="r" b="b"/>
              <a:pathLst>
                <a:path w="3338585" h="921038">
                  <a:moveTo>
                    <a:pt x="0" y="0"/>
                  </a:moveTo>
                  <a:lnTo>
                    <a:pt x="3338585" y="0"/>
                  </a:lnTo>
                  <a:lnTo>
                    <a:pt x="3338585" y="921038"/>
                  </a:lnTo>
                  <a:lnTo>
                    <a:pt x="0" y="921038"/>
                  </a:lnTo>
                  <a:close/>
                </a:path>
              </a:pathLst>
            </a:custGeom>
            <a:solidFill>
              <a:srgbClr val="FEE59D">
                <a:alpha val="87843"/>
              </a:srgbClr>
            </a:solidFill>
          </p:spPr>
          <p:txBody>
            <a:bodyPr/>
            <a:lstStyle/>
            <a:p>
              <a:endParaRPr lang="en-PK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338585" cy="95913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 rot="5400000">
            <a:off x="7752904" y="1682561"/>
            <a:ext cx="10897491" cy="7532369"/>
            <a:chOff x="0" y="0"/>
            <a:chExt cx="2870121" cy="198383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870121" cy="1983834"/>
            </a:xfrm>
            <a:custGeom>
              <a:avLst/>
              <a:gdLst/>
              <a:ahLst/>
              <a:cxnLst/>
              <a:rect l="l" t="t" r="r" b="b"/>
              <a:pathLst>
                <a:path w="2870121" h="1983834">
                  <a:moveTo>
                    <a:pt x="0" y="0"/>
                  </a:moveTo>
                  <a:lnTo>
                    <a:pt x="2870121" y="0"/>
                  </a:lnTo>
                  <a:lnTo>
                    <a:pt x="2870121" y="1983834"/>
                  </a:lnTo>
                  <a:lnTo>
                    <a:pt x="0" y="1983834"/>
                  </a:lnTo>
                  <a:close/>
                </a:path>
              </a:pathLst>
            </a:custGeom>
            <a:solidFill>
              <a:srgbClr val="FEE59D">
                <a:alpha val="62745"/>
              </a:srgbClr>
            </a:solidFill>
          </p:spPr>
          <p:txBody>
            <a:bodyPr/>
            <a:lstStyle/>
            <a:p>
              <a:endParaRPr lang="en-PK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870121" cy="20219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7112495" y="47493"/>
            <a:ext cx="4389589" cy="2402303"/>
          </a:xfrm>
          <a:custGeom>
            <a:avLst/>
            <a:gdLst/>
            <a:ahLst/>
            <a:cxnLst/>
            <a:rect l="l" t="t" r="r" b="b"/>
            <a:pathLst>
              <a:path w="4389589" h="2402303">
                <a:moveTo>
                  <a:pt x="0" y="0"/>
                </a:moveTo>
                <a:lnTo>
                  <a:pt x="4389589" y="0"/>
                </a:lnTo>
                <a:lnTo>
                  <a:pt x="4389589" y="2402303"/>
                </a:lnTo>
                <a:lnTo>
                  <a:pt x="0" y="240230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sp>
        <p:nvSpPr>
          <p:cNvPr id="9" name="Freeform 9"/>
          <p:cNvSpPr/>
          <p:nvPr/>
        </p:nvSpPr>
        <p:spPr>
          <a:xfrm>
            <a:off x="519098" y="9258300"/>
            <a:ext cx="4389589" cy="2402303"/>
          </a:xfrm>
          <a:custGeom>
            <a:avLst/>
            <a:gdLst/>
            <a:ahLst/>
            <a:cxnLst/>
            <a:rect l="l" t="t" r="r" b="b"/>
            <a:pathLst>
              <a:path w="4389589" h="2402303">
                <a:moveTo>
                  <a:pt x="0" y="0"/>
                </a:moveTo>
                <a:lnTo>
                  <a:pt x="4389589" y="0"/>
                </a:lnTo>
                <a:lnTo>
                  <a:pt x="4389589" y="2402303"/>
                </a:lnTo>
                <a:lnTo>
                  <a:pt x="0" y="240230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grpSp>
        <p:nvGrpSpPr>
          <p:cNvPr id="10" name="Group 10"/>
          <p:cNvGrpSpPr/>
          <p:nvPr/>
        </p:nvGrpSpPr>
        <p:grpSpPr>
          <a:xfrm>
            <a:off x="10070286" y="-206117"/>
            <a:ext cx="6697193" cy="7573365"/>
            <a:chOff x="0" y="0"/>
            <a:chExt cx="1037570" cy="1173312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037570" cy="1173312"/>
            </a:xfrm>
            <a:custGeom>
              <a:avLst/>
              <a:gdLst/>
              <a:ahLst/>
              <a:cxnLst/>
              <a:rect l="l" t="t" r="r" b="b"/>
              <a:pathLst>
                <a:path w="1037570" h="1173312">
                  <a:moveTo>
                    <a:pt x="0" y="0"/>
                  </a:moveTo>
                  <a:lnTo>
                    <a:pt x="1037570" y="0"/>
                  </a:lnTo>
                  <a:lnTo>
                    <a:pt x="1037570" y="1173312"/>
                  </a:lnTo>
                  <a:lnTo>
                    <a:pt x="0" y="1173312"/>
                  </a:lnTo>
                  <a:close/>
                </a:path>
              </a:pathLst>
            </a:custGeom>
            <a:blipFill>
              <a:blip r:embed="rId4"/>
              <a:stretch>
                <a:fillRect l="-34734" r="-34734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320165" y="914400"/>
            <a:ext cx="8115300" cy="29168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751"/>
              </a:lnSpc>
              <a:spcBef>
                <a:spcPct val="0"/>
              </a:spcBef>
            </a:pPr>
            <a:r>
              <a:rPr lang="en-US" sz="5536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SHONA’S SITUATION AND DEVELOPMENTAL NEEDS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20165" y="3770337"/>
            <a:ext cx="7571941" cy="47348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802"/>
              </a:lnSpc>
            </a:pPr>
            <a:r>
              <a:rPr lang="en-US" sz="2112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The case identifies:</a:t>
            </a:r>
          </a:p>
          <a:p>
            <a:pPr marL="456130" lvl="1" indent="-228065" algn="just">
              <a:lnSpc>
                <a:spcPts val="3802"/>
              </a:lnSpc>
              <a:buFont typeface="Arial"/>
              <a:buChar char="•"/>
            </a:pPr>
            <a:r>
              <a:rPr lang="en-US" sz="2112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A three-year-old child who recently joined nursery.</a:t>
            </a:r>
          </a:p>
          <a:p>
            <a:pPr marL="456130" lvl="1" indent="-228065" algn="just">
              <a:lnSpc>
                <a:spcPts val="3802"/>
              </a:lnSpc>
              <a:buFont typeface="Arial"/>
              <a:buChar char="•"/>
            </a:pPr>
            <a:r>
              <a:rPr lang="en-US" sz="2112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Anxiety when her carers leave.</a:t>
            </a:r>
          </a:p>
          <a:p>
            <a:pPr marL="456130" lvl="1" indent="-228065" algn="just">
              <a:lnSpc>
                <a:spcPts val="3802"/>
              </a:lnSpc>
              <a:buFont typeface="Arial"/>
              <a:buChar char="•"/>
            </a:pPr>
            <a:r>
              <a:rPr lang="en-US" sz="2112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Limited verbal communication.</a:t>
            </a:r>
          </a:p>
          <a:p>
            <a:pPr marL="456130" lvl="1" indent="-228065" algn="just">
              <a:lnSpc>
                <a:spcPts val="3802"/>
              </a:lnSpc>
              <a:buFont typeface="Arial"/>
              <a:buChar char="•"/>
            </a:pPr>
            <a:r>
              <a:rPr lang="en-US" sz="2112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Difficulty engaging in group play.</a:t>
            </a:r>
          </a:p>
          <a:p>
            <a:pPr algn="just">
              <a:lnSpc>
                <a:spcPts val="3802"/>
              </a:lnSpc>
            </a:pPr>
            <a:r>
              <a:rPr lang="en-US" sz="2112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Assessment priorities:</a:t>
            </a:r>
          </a:p>
          <a:p>
            <a:pPr marL="456130" lvl="1" indent="-228065" algn="just">
              <a:lnSpc>
                <a:spcPts val="3802"/>
              </a:lnSpc>
              <a:buFont typeface="Arial"/>
              <a:buChar char="•"/>
            </a:pPr>
            <a:r>
              <a:rPr lang="en-US" sz="2112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Communication and play across home and nursery.</a:t>
            </a:r>
          </a:p>
          <a:p>
            <a:pPr marL="456130" lvl="1" indent="-228065" algn="just">
              <a:lnSpc>
                <a:spcPts val="3802"/>
              </a:lnSpc>
              <a:buFont typeface="Arial"/>
              <a:buChar char="•"/>
            </a:pPr>
            <a:r>
              <a:rPr lang="en-US" sz="2112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Interests, strengths and familiar routines.</a:t>
            </a:r>
          </a:p>
          <a:p>
            <a:pPr marL="456130" lvl="1" indent="-228065" algn="just">
              <a:lnSpc>
                <a:spcPts val="3802"/>
              </a:lnSpc>
              <a:buFont typeface="Arial"/>
              <a:buChar char="•"/>
            </a:pPr>
            <a:r>
              <a:rPr lang="en-US" sz="2112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Performance independently and with support.</a:t>
            </a:r>
          </a:p>
          <a:p>
            <a:pPr algn="just">
              <a:lnSpc>
                <a:spcPts val="3802"/>
              </a:lnSpc>
            </a:pPr>
            <a:endParaRPr lang="en-US" sz="2112" b="1">
              <a:solidFill>
                <a:srgbClr val="000000"/>
              </a:solidFill>
              <a:latin typeface="Roboto Bold"/>
              <a:ea typeface="Roboto Bold"/>
              <a:cs typeface="Roboto Bold"/>
              <a:sym typeface="Roboto Bold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203040" y="7554145"/>
            <a:ext cx="5997221" cy="14220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82"/>
              </a:lnSpc>
            </a:pPr>
            <a:r>
              <a:rPr lang="en-US" sz="3212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Shona has a developmental disorder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783154" y="943795"/>
            <a:ext cx="16721692" cy="2033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34"/>
              </a:lnSpc>
            </a:pPr>
            <a:r>
              <a:rPr lang="en-US" sz="5810" b="1">
                <a:solidFill>
                  <a:srgbClr val="1F5A4E"/>
                </a:solidFill>
                <a:latin typeface="Roboto Bold"/>
                <a:ea typeface="Roboto Bold"/>
                <a:cs typeface="Roboto Bold"/>
                <a:sym typeface="Roboto Bold"/>
              </a:rPr>
              <a:t>LEARNING THROUGH SOCIAL AND CULTURAL </a:t>
            </a:r>
          </a:p>
          <a:p>
            <a:pPr algn="ctr">
              <a:lnSpc>
                <a:spcPts val="8134"/>
              </a:lnSpc>
              <a:spcBef>
                <a:spcPct val="0"/>
              </a:spcBef>
            </a:pPr>
            <a:r>
              <a:rPr lang="en-US" sz="5810" b="1">
                <a:solidFill>
                  <a:srgbClr val="1F5A4E"/>
                </a:solidFill>
                <a:latin typeface="Roboto Bold"/>
                <a:ea typeface="Roboto Bold"/>
                <a:cs typeface="Roboto Bold"/>
                <a:sym typeface="Roboto Bold"/>
              </a:rPr>
              <a:t>INTERACTION</a:t>
            </a:r>
          </a:p>
        </p:txBody>
      </p:sp>
      <p:sp>
        <p:nvSpPr>
          <p:cNvPr id="3" name="Freeform 3"/>
          <p:cNvSpPr/>
          <p:nvPr/>
        </p:nvSpPr>
        <p:spPr>
          <a:xfrm rot="-5400000">
            <a:off x="-2367246" y="700906"/>
            <a:ext cx="4389589" cy="2402303"/>
          </a:xfrm>
          <a:custGeom>
            <a:avLst/>
            <a:gdLst/>
            <a:ahLst/>
            <a:cxnLst/>
            <a:rect l="l" t="t" r="r" b="b"/>
            <a:pathLst>
              <a:path w="4389589" h="2402303">
                <a:moveTo>
                  <a:pt x="0" y="0"/>
                </a:moveTo>
                <a:lnTo>
                  <a:pt x="4389589" y="0"/>
                </a:lnTo>
                <a:lnTo>
                  <a:pt x="4389589" y="2402302"/>
                </a:lnTo>
                <a:lnTo>
                  <a:pt x="0" y="240230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sp>
        <p:nvSpPr>
          <p:cNvPr id="4" name="Freeform 4"/>
          <p:cNvSpPr/>
          <p:nvPr/>
        </p:nvSpPr>
        <p:spPr>
          <a:xfrm rot="-10800000">
            <a:off x="13898411" y="9258300"/>
            <a:ext cx="4389589" cy="2402303"/>
          </a:xfrm>
          <a:custGeom>
            <a:avLst/>
            <a:gdLst/>
            <a:ahLst/>
            <a:cxnLst/>
            <a:rect l="l" t="t" r="r" b="b"/>
            <a:pathLst>
              <a:path w="4389589" h="2402303">
                <a:moveTo>
                  <a:pt x="0" y="0"/>
                </a:moveTo>
                <a:lnTo>
                  <a:pt x="4389589" y="0"/>
                </a:lnTo>
                <a:lnTo>
                  <a:pt x="4389589" y="2402303"/>
                </a:lnTo>
                <a:lnTo>
                  <a:pt x="0" y="240230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grpSp>
        <p:nvGrpSpPr>
          <p:cNvPr id="5" name="Group 5"/>
          <p:cNvGrpSpPr/>
          <p:nvPr/>
        </p:nvGrpSpPr>
        <p:grpSpPr>
          <a:xfrm>
            <a:off x="1709720" y="3344276"/>
            <a:ext cx="10005357" cy="6503887"/>
            <a:chOff x="0" y="0"/>
            <a:chExt cx="2635156" cy="171295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635156" cy="1712958"/>
            </a:xfrm>
            <a:custGeom>
              <a:avLst/>
              <a:gdLst/>
              <a:ahLst/>
              <a:cxnLst/>
              <a:rect l="l" t="t" r="r" b="b"/>
              <a:pathLst>
                <a:path w="2635156" h="1712958">
                  <a:moveTo>
                    <a:pt x="39463" y="0"/>
                  </a:moveTo>
                  <a:lnTo>
                    <a:pt x="2595693" y="0"/>
                  </a:lnTo>
                  <a:cubicBezTo>
                    <a:pt x="2606159" y="0"/>
                    <a:pt x="2616197" y="4158"/>
                    <a:pt x="2623597" y="11558"/>
                  </a:cubicBezTo>
                  <a:cubicBezTo>
                    <a:pt x="2630998" y="18959"/>
                    <a:pt x="2635156" y="28997"/>
                    <a:pt x="2635156" y="39463"/>
                  </a:cubicBezTo>
                  <a:lnTo>
                    <a:pt x="2635156" y="1673495"/>
                  </a:lnTo>
                  <a:cubicBezTo>
                    <a:pt x="2635156" y="1683961"/>
                    <a:pt x="2630998" y="1693999"/>
                    <a:pt x="2623597" y="1701399"/>
                  </a:cubicBezTo>
                  <a:cubicBezTo>
                    <a:pt x="2616197" y="1708800"/>
                    <a:pt x="2606159" y="1712958"/>
                    <a:pt x="2595693" y="1712958"/>
                  </a:cubicBezTo>
                  <a:lnTo>
                    <a:pt x="39463" y="1712958"/>
                  </a:lnTo>
                  <a:cubicBezTo>
                    <a:pt x="17668" y="1712958"/>
                    <a:pt x="0" y="1695290"/>
                    <a:pt x="0" y="1673495"/>
                  </a:cubicBezTo>
                  <a:lnTo>
                    <a:pt x="0" y="39463"/>
                  </a:lnTo>
                  <a:cubicBezTo>
                    <a:pt x="0" y="28997"/>
                    <a:pt x="4158" y="18959"/>
                    <a:pt x="11558" y="11558"/>
                  </a:cubicBezTo>
                  <a:cubicBezTo>
                    <a:pt x="18959" y="4158"/>
                    <a:pt x="28997" y="0"/>
                    <a:pt x="39463" y="0"/>
                  </a:cubicBezTo>
                  <a:close/>
                </a:path>
              </a:pathLst>
            </a:custGeom>
            <a:solidFill>
              <a:srgbClr val="FEE59D">
                <a:alpha val="75686"/>
              </a:srgbClr>
            </a:solidFill>
          </p:spPr>
          <p:txBody>
            <a:bodyPr/>
            <a:lstStyle/>
            <a:p>
              <a:endParaRPr lang="en-PK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635156" cy="17510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2391352" y="4051743"/>
            <a:ext cx="5487990" cy="3854506"/>
          </a:xfrm>
          <a:custGeom>
            <a:avLst/>
            <a:gdLst/>
            <a:ahLst/>
            <a:cxnLst/>
            <a:rect l="l" t="t" r="r" b="b"/>
            <a:pathLst>
              <a:path w="5487990" h="3854506">
                <a:moveTo>
                  <a:pt x="0" y="0"/>
                </a:moveTo>
                <a:lnTo>
                  <a:pt x="5487989" y="0"/>
                </a:lnTo>
                <a:lnTo>
                  <a:pt x="5487989" y="3854506"/>
                </a:lnTo>
                <a:lnTo>
                  <a:pt x="0" y="385450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sp>
        <p:nvSpPr>
          <p:cNvPr id="9" name="TextBox 9"/>
          <p:cNvSpPr txBox="1"/>
          <p:nvPr/>
        </p:nvSpPr>
        <p:spPr>
          <a:xfrm>
            <a:off x="2161381" y="3511999"/>
            <a:ext cx="8767748" cy="65476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20646" lvl="1" indent="-210323" algn="just">
              <a:lnSpc>
                <a:spcPts val="3507"/>
              </a:lnSpc>
              <a:buFont typeface="Arial"/>
              <a:buChar char="•"/>
            </a:pPr>
            <a:r>
              <a:rPr lang="en-US" sz="1948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Vygotsky argued that social interaction supports the development of higher psychological functions, including thinking, memory, and attention.</a:t>
            </a:r>
          </a:p>
          <a:p>
            <a:pPr marL="420646" lvl="1" indent="-210323" algn="just">
              <a:lnSpc>
                <a:spcPts val="3507"/>
              </a:lnSpc>
              <a:buFont typeface="Arial"/>
              <a:buChar char="•"/>
            </a:pPr>
            <a:r>
              <a:rPr lang="en-US" sz="1948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Adults and peers guide learning through conversation, shared activities, gestures, and pictures, helping children understand ideas and participate meaningfully (Yusof, 2021).</a:t>
            </a:r>
          </a:p>
          <a:p>
            <a:pPr marL="420646" lvl="1" indent="-210323" algn="just">
              <a:lnSpc>
                <a:spcPts val="3507"/>
              </a:lnSpc>
              <a:buFont typeface="Arial"/>
              <a:buChar char="•"/>
            </a:pPr>
            <a:r>
              <a:rPr lang="en-US" sz="1948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Mediation means using language, symbols, and cultural tools to organise thinking, solve problems, and communicate understanding.</a:t>
            </a:r>
          </a:p>
          <a:p>
            <a:pPr marL="420646" lvl="1" indent="-210323" algn="just">
              <a:lnSpc>
                <a:spcPts val="3507"/>
              </a:lnSpc>
              <a:buFont typeface="Arial"/>
              <a:buChar char="•"/>
            </a:pPr>
            <a:r>
              <a:rPr lang="en-US" sz="1948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Internalisation occurs when processes initially supported by others gradually become resources for independent thinking and action (Main, 2022).</a:t>
            </a:r>
          </a:p>
          <a:p>
            <a:pPr marL="420646" lvl="1" indent="-210323" algn="just">
              <a:lnSpc>
                <a:spcPts val="3507"/>
              </a:lnSpc>
              <a:buFont typeface="Arial"/>
              <a:buChar char="•"/>
            </a:pPr>
            <a:r>
              <a:rPr lang="en-US" sz="1948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Culture shapes learning through familiar practices, meanings, and expectations. Children actively contribute by asking questions, exploring materials, and participating in activities that connect learning with their everyday experiences.</a:t>
            </a:r>
          </a:p>
          <a:p>
            <a:pPr algn="just">
              <a:lnSpc>
                <a:spcPts val="3507"/>
              </a:lnSpc>
            </a:pPr>
            <a:endParaRPr lang="en-US" sz="1948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-2367246" y="700906"/>
            <a:ext cx="4389589" cy="2402303"/>
          </a:xfrm>
          <a:custGeom>
            <a:avLst/>
            <a:gdLst/>
            <a:ahLst/>
            <a:cxnLst/>
            <a:rect l="l" t="t" r="r" b="b"/>
            <a:pathLst>
              <a:path w="4389589" h="2402303">
                <a:moveTo>
                  <a:pt x="0" y="0"/>
                </a:moveTo>
                <a:lnTo>
                  <a:pt x="4389589" y="0"/>
                </a:lnTo>
                <a:lnTo>
                  <a:pt x="4389589" y="2402302"/>
                </a:lnTo>
                <a:lnTo>
                  <a:pt x="0" y="240230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sp>
        <p:nvSpPr>
          <p:cNvPr id="3" name="Freeform 3"/>
          <p:cNvSpPr/>
          <p:nvPr/>
        </p:nvSpPr>
        <p:spPr>
          <a:xfrm rot="-10800000">
            <a:off x="13898411" y="9258300"/>
            <a:ext cx="4389589" cy="2402303"/>
          </a:xfrm>
          <a:custGeom>
            <a:avLst/>
            <a:gdLst/>
            <a:ahLst/>
            <a:cxnLst/>
            <a:rect l="l" t="t" r="r" b="b"/>
            <a:pathLst>
              <a:path w="4389589" h="2402303">
                <a:moveTo>
                  <a:pt x="0" y="0"/>
                </a:moveTo>
                <a:lnTo>
                  <a:pt x="4389589" y="0"/>
                </a:lnTo>
                <a:lnTo>
                  <a:pt x="4389589" y="2402303"/>
                </a:lnTo>
                <a:lnTo>
                  <a:pt x="0" y="240230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grpSp>
        <p:nvGrpSpPr>
          <p:cNvPr id="4" name="Group 4"/>
          <p:cNvGrpSpPr/>
          <p:nvPr/>
        </p:nvGrpSpPr>
        <p:grpSpPr>
          <a:xfrm>
            <a:off x="1611085" y="1028700"/>
            <a:ext cx="6104835" cy="2638845"/>
            <a:chOff x="0" y="0"/>
            <a:chExt cx="1607858" cy="695005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607858" cy="695005"/>
            </a:xfrm>
            <a:custGeom>
              <a:avLst/>
              <a:gdLst/>
              <a:ahLst/>
              <a:cxnLst/>
              <a:rect l="l" t="t" r="r" b="b"/>
              <a:pathLst>
                <a:path w="1607858" h="695005">
                  <a:moveTo>
                    <a:pt x="64676" y="0"/>
                  </a:moveTo>
                  <a:lnTo>
                    <a:pt x="1543182" y="0"/>
                  </a:lnTo>
                  <a:cubicBezTo>
                    <a:pt x="1560335" y="0"/>
                    <a:pt x="1576785" y="6814"/>
                    <a:pt x="1588915" y="18943"/>
                  </a:cubicBezTo>
                  <a:cubicBezTo>
                    <a:pt x="1601044" y="31072"/>
                    <a:pt x="1607858" y="47523"/>
                    <a:pt x="1607858" y="64676"/>
                  </a:cubicBezTo>
                  <a:lnTo>
                    <a:pt x="1607858" y="630328"/>
                  </a:lnTo>
                  <a:cubicBezTo>
                    <a:pt x="1607858" y="647481"/>
                    <a:pt x="1601044" y="663932"/>
                    <a:pt x="1588915" y="676061"/>
                  </a:cubicBezTo>
                  <a:cubicBezTo>
                    <a:pt x="1576785" y="688190"/>
                    <a:pt x="1560335" y="695005"/>
                    <a:pt x="1543182" y="695005"/>
                  </a:cubicBezTo>
                  <a:lnTo>
                    <a:pt x="64676" y="695005"/>
                  </a:lnTo>
                  <a:cubicBezTo>
                    <a:pt x="47523" y="695005"/>
                    <a:pt x="31072" y="688190"/>
                    <a:pt x="18943" y="676061"/>
                  </a:cubicBezTo>
                  <a:cubicBezTo>
                    <a:pt x="6814" y="663932"/>
                    <a:pt x="0" y="647481"/>
                    <a:pt x="0" y="630328"/>
                  </a:cubicBezTo>
                  <a:lnTo>
                    <a:pt x="0" y="64676"/>
                  </a:lnTo>
                  <a:cubicBezTo>
                    <a:pt x="0" y="47523"/>
                    <a:pt x="6814" y="31072"/>
                    <a:pt x="18943" y="18943"/>
                  </a:cubicBezTo>
                  <a:cubicBezTo>
                    <a:pt x="31072" y="6814"/>
                    <a:pt x="47523" y="0"/>
                    <a:pt x="64676" y="0"/>
                  </a:cubicBezTo>
                  <a:close/>
                </a:path>
              </a:pathLst>
            </a:custGeom>
            <a:solidFill>
              <a:srgbClr val="FEE59D"/>
            </a:solidFill>
          </p:spPr>
          <p:txBody>
            <a:bodyPr/>
            <a:lstStyle/>
            <a:p>
              <a:endParaRPr lang="en-PK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1607858" cy="7331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611085" y="4397773"/>
            <a:ext cx="5654529" cy="5654529"/>
          </a:xfrm>
          <a:custGeom>
            <a:avLst/>
            <a:gdLst/>
            <a:ahLst/>
            <a:cxnLst/>
            <a:rect l="l" t="t" r="r" b="b"/>
            <a:pathLst>
              <a:path w="5654529" h="5654529">
                <a:moveTo>
                  <a:pt x="0" y="0"/>
                </a:moveTo>
                <a:lnTo>
                  <a:pt x="5654529" y="0"/>
                </a:lnTo>
                <a:lnTo>
                  <a:pt x="5654529" y="5654528"/>
                </a:lnTo>
                <a:lnTo>
                  <a:pt x="0" y="565452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sp>
        <p:nvSpPr>
          <p:cNvPr id="8" name="TextBox 8"/>
          <p:cNvSpPr txBox="1"/>
          <p:nvPr/>
        </p:nvSpPr>
        <p:spPr>
          <a:xfrm>
            <a:off x="8561470" y="534485"/>
            <a:ext cx="9240546" cy="95178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444"/>
              </a:lnSpc>
            </a:pPr>
            <a:r>
              <a:rPr lang="en-US" sz="2469" b="1" dirty="0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Zone of proximal development:</a:t>
            </a:r>
          </a:p>
          <a:p>
            <a:pPr marL="533115" lvl="1" indent="-266558" algn="just">
              <a:lnSpc>
                <a:spcPts val="4444"/>
              </a:lnSpc>
              <a:buFont typeface="Arial"/>
              <a:buChar char="•"/>
            </a:pPr>
            <a:r>
              <a:rPr lang="en-US" sz="2469" dirty="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The zone describes the difference between what a child can achieve independently and what they can accomplish with guidance from an adult or a more capable peer (McLeod, 2024).</a:t>
            </a:r>
          </a:p>
          <a:p>
            <a:pPr marL="533115" lvl="1" indent="-266558" algn="just">
              <a:lnSpc>
                <a:spcPts val="4444"/>
              </a:lnSpc>
              <a:buFont typeface="Arial"/>
              <a:buChar char="•"/>
            </a:pPr>
            <a:r>
              <a:rPr lang="en-US" sz="2469" dirty="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It helps practitioners identify developing abilities and offer support matched to the child’s learning needs.</a:t>
            </a:r>
          </a:p>
          <a:p>
            <a:pPr algn="just">
              <a:lnSpc>
                <a:spcPts val="4444"/>
              </a:lnSpc>
            </a:pPr>
            <a:r>
              <a:rPr lang="en-US" sz="2469" b="1" dirty="0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Scaffolding:</a:t>
            </a:r>
          </a:p>
          <a:p>
            <a:pPr marL="533115" lvl="1" indent="-266558" algn="just">
              <a:lnSpc>
                <a:spcPts val="4444"/>
              </a:lnSpc>
              <a:buFont typeface="Arial"/>
              <a:buChar char="•"/>
            </a:pPr>
            <a:r>
              <a:rPr lang="en-US" sz="2469" dirty="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Scaffolding involves temporary support through demonstrations, prompts, questions, or manageable steps.</a:t>
            </a:r>
          </a:p>
          <a:p>
            <a:pPr marL="533115" lvl="1" indent="-266558" algn="just">
              <a:lnSpc>
                <a:spcPts val="4444"/>
              </a:lnSpc>
              <a:buFont typeface="Arial"/>
              <a:buChar char="•"/>
            </a:pPr>
            <a:r>
              <a:rPr lang="en-US" sz="2469" dirty="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Practitioners observe current abilities, adjust help according to responses, and gradually withdraw assistance as competence and independence develop.</a:t>
            </a:r>
          </a:p>
          <a:p>
            <a:pPr marL="533115" lvl="1" indent="-266558" algn="just">
              <a:lnSpc>
                <a:spcPts val="4444"/>
              </a:lnSpc>
              <a:buFont typeface="Arial"/>
              <a:buChar char="•"/>
            </a:pPr>
            <a:r>
              <a:rPr lang="en-US" sz="2469" dirty="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The term was introduced later by Wood, Bruner and Ross and is commonly connected with Vygotsky’s ideas about learning through guided interaction.</a:t>
            </a:r>
          </a:p>
          <a:p>
            <a:pPr algn="just">
              <a:lnSpc>
                <a:spcPts val="4444"/>
              </a:lnSpc>
            </a:pPr>
            <a:endParaRPr lang="en-US" sz="2469" dirty="0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141371" y="1111307"/>
            <a:ext cx="5044264" cy="2264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142"/>
              </a:lnSpc>
            </a:pPr>
            <a:r>
              <a:rPr lang="en-US" sz="3412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THE ZONE OF PROXIMAL DEVELOPMENT AND SCAFFOLDING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86840" y="1711090"/>
            <a:ext cx="9103995" cy="8363791"/>
            <a:chOff x="0" y="0"/>
            <a:chExt cx="2397760" cy="220280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97760" cy="2202809"/>
            </a:xfrm>
            <a:custGeom>
              <a:avLst/>
              <a:gdLst/>
              <a:ahLst/>
              <a:cxnLst/>
              <a:rect l="l" t="t" r="r" b="b"/>
              <a:pathLst>
                <a:path w="2397760" h="2202809">
                  <a:moveTo>
                    <a:pt x="43370" y="0"/>
                  </a:moveTo>
                  <a:lnTo>
                    <a:pt x="2354390" y="0"/>
                  </a:lnTo>
                  <a:cubicBezTo>
                    <a:pt x="2378343" y="0"/>
                    <a:pt x="2397760" y="19417"/>
                    <a:pt x="2397760" y="43370"/>
                  </a:cubicBezTo>
                  <a:lnTo>
                    <a:pt x="2397760" y="2159439"/>
                  </a:lnTo>
                  <a:cubicBezTo>
                    <a:pt x="2397760" y="2170942"/>
                    <a:pt x="2393191" y="2181973"/>
                    <a:pt x="2385057" y="2190106"/>
                  </a:cubicBezTo>
                  <a:cubicBezTo>
                    <a:pt x="2376924" y="2198240"/>
                    <a:pt x="2365892" y="2202809"/>
                    <a:pt x="2354390" y="2202809"/>
                  </a:cubicBezTo>
                  <a:lnTo>
                    <a:pt x="43370" y="2202809"/>
                  </a:lnTo>
                  <a:cubicBezTo>
                    <a:pt x="31867" y="2202809"/>
                    <a:pt x="20836" y="2198240"/>
                    <a:pt x="12703" y="2190106"/>
                  </a:cubicBezTo>
                  <a:cubicBezTo>
                    <a:pt x="4569" y="2181973"/>
                    <a:pt x="0" y="2170942"/>
                    <a:pt x="0" y="2159439"/>
                  </a:cubicBezTo>
                  <a:lnTo>
                    <a:pt x="0" y="43370"/>
                  </a:lnTo>
                  <a:cubicBezTo>
                    <a:pt x="0" y="31867"/>
                    <a:pt x="4569" y="20836"/>
                    <a:pt x="12703" y="12703"/>
                  </a:cubicBezTo>
                  <a:cubicBezTo>
                    <a:pt x="20836" y="4569"/>
                    <a:pt x="31867" y="0"/>
                    <a:pt x="43370" y="0"/>
                  </a:cubicBezTo>
                  <a:close/>
                </a:path>
              </a:pathLst>
            </a:custGeom>
            <a:solidFill>
              <a:srgbClr val="FEE59D">
                <a:alpha val="75686"/>
              </a:srgbClr>
            </a:solidFill>
          </p:spPr>
          <p:txBody>
            <a:bodyPr/>
            <a:lstStyle/>
            <a:p>
              <a:endParaRPr lang="en-PK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397760" cy="224090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842017" y="1028700"/>
            <a:ext cx="7417283" cy="8229600"/>
            <a:chOff x="0" y="0"/>
            <a:chExt cx="1149131" cy="127498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149131" cy="1274980"/>
            </a:xfrm>
            <a:custGeom>
              <a:avLst/>
              <a:gdLst/>
              <a:ahLst/>
              <a:cxnLst/>
              <a:rect l="l" t="t" r="r" b="b"/>
              <a:pathLst>
                <a:path w="1149131" h="1274980">
                  <a:moveTo>
                    <a:pt x="0" y="0"/>
                  </a:moveTo>
                  <a:lnTo>
                    <a:pt x="1149131" y="0"/>
                  </a:lnTo>
                  <a:lnTo>
                    <a:pt x="1149131" y="1274980"/>
                  </a:lnTo>
                  <a:lnTo>
                    <a:pt x="0" y="1274980"/>
                  </a:lnTo>
                  <a:close/>
                </a:path>
              </a:pathLst>
            </a:custGeom>
            <a:blipFill>
              <a:blip r:embed="rId3"/>
              <a:stretch>
                <a:fillRect l="-33138" r="-33138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7" name="Freeform 7"/>
          <p:cNvSpPr/>
          <p:nvPr/>
        </p:nvSpPr>
        <p:spPr>
          <a:xfrm>
            <a:off x="3136299" y="-1373603"/>
            <a:ext cx="4389589" cy="2402303"/>
          </a:xfrm>
          <a:custGeom>
            <a:avLst/>
            <a:gdLst/>
            <a:ahLst/>
            <a:cxnLst/>
            <a:rect l="l" t="t" r="r" b="b"/>
            <a:pathLst>
              <a:path w="4389589" h="2402303">
                <a:moveTo>
                  <a:pt x="0" y="0"/>
                </a:moveTo>
                <a:lnTo>
                  <a:pt x="4389589" y="0"/>
                </a:lnTo>
                <a:lnTo>
                  <a:pt x="4389589" y="2402303"/>
                </a:lnTo>
                <a:lnTo>
                  <a:pt x="0" y="240230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4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sp>
        <p:nvSpPr>
          <p:cNvPr id="8" name="TextBox 8"/>
          <p:cNvSpPr txBox="1"/>
          <p:nvPr/>
        </p:nvSpPr>
        <p:spPr>
          <a:xfrm>
            <a:off x="2292422" y="1948236"/>
            <a:ext cx="7743249" cy="18912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581"/>
              </a:lnSpc>
              <a:spcBef>
                <a:spcPct val="0"/>
              </a:spcBef>
            </a:pPr>
            <a:r>
              <a:rPr lang="en-US" sz="5415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SUPPORTING SHONA’S COMMUNICATION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905305" y="3926815"/>
            <a:ext cx="6851578" cy="57823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8817" lvl="1" indent="-174409" algn="just">
              <a:lnSpc>
                <a:spcPts val="2908"/>
              </a:lnSpc>
              <a:buFont typeface="Arial"/>
              <a:buChar char="•"/>
            </a:pPr>
            <a:r>
              <a:rPr lang="en-US" sz="1615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Explore Shona’s communication across home and nursery, considering familiar languages, gestures, and carers’ observations of how she expresses needs (Amer, 2025).</a:t>
            </a:r>
          </a:p>
          <a:p>
            <a:pPr marL="348817" lvl="1" indent="-174409" algn="just">
              <a:lnSpc>
                <a:spcPts val="2908"/>
              </a:lnSpc>
              <a:buFont typeface="Arial"/>
              <a:buChar char="•"/>
            </a:pPr>
            <a:r>
              <a:rPr lang="en-US" sz="1615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Follow her interests during conversations and shared reading, choosing engaging books and discussing pictures to encourage meaningful interaction.</a:t>
            </a:r>
          </a:p>
          <a:p>
            <a:pPr marL="348817" lvl="1" indent="-174409" algn="just">
              <a:lnSpc>
                <a:spcPts val="2908"/>
              </a:lnSpc>
              <a:buFont typeface="Arial"/>
              <a:buChar char="•"/>
            </a:pPr>
            <a:r>
              <a:rPr lang="en-US" sz="1615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Use gestures, objects, and pictures alongside speech to support understanding and provide accessible ways to communicate choices.</a:t>
            </a:r>
          </a:p>
          <a:p>
            <a:pPr marL="348817" lvl="1" indent="-174409" algn="just">
              <a:lnSpc>
                <a:spcPts val="2908"/>
              </a:lnSpc>
              <a:buFont typeface="Arial"/>
              <a:buChar char="•"/>
            </a:pPr>
            <a:r>
              <a:rPr lang="en-US" sz="1615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Allow sufficient time for verbal and nonverbal responses, acknowledging pointing, facial expressions, and actions without pressuring her to speak.</a:t>
            </a:r>
          </a:p>
          <a:p>
            <a:pPr marL="348817" lvl="1" indent="-174409" algn="just">
              <a:lnSpc>
                <a:spcPts val="2908"/>
              </a:lnSpc>
              <a:buFont typeface="Arial"/>
              <a:buChar char="•"/>
            </a:pPr>
            <a:r>
              <a:rPr lang="en-US" sz="1615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Adapt vocabulary, questions, and prompts to her observed understanding, adjusting assistance as she becomes more confident and independent during everyday nursery activities and shared interactions.</a:t>
            </a:r>
          </a:p>
          <a:p>
            <a:pPr algn="just">
              <a:lnSpc>
                <a:spcPts val="2908"/>
              </a:lnSpc>
            </a:pPr>
            <a:endParaRPr lang="en-US" sz="1615" b="1">
              <a:solidFill>
                <a:srgbClr val="000000"/>
              </a:solidFill>
              <a:latin typeface="Roboto Bold"/>
              <a:ea typeface="Roboto Bold"/>
              <a:cs typeface="Roboto Bold"/>
              <a:sym typeface="Roboto Bold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4271729"/>
            <a:chOff x="0" y="0"/>
            <a:chExt cx="2833290" cy="66180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833290" cy="661803"/>
            </a:xfrm>
            <a:custGeom>
              <a:avLst/>
              <a:gdLst/>
              <a:ahLst/>
              <a:cxnLst/>
              <a:rect l="l" t="t" r="r" b="b"/>
              <a:pathLst>
                <a:path w="2833290" h="661803">
                  <a:moveTo>
                    <a:pt x="0" y="0"/>
                  </a:moveTo>
                  <a:lnTo>
                    <a:pt x="2833290" y="0"/>
                  </a:lnTo>
                  <a:lnTo>
                    <a:pt x="2833290" y="661803"/>
                  </a:lnTo>
                  <a:lnTo>
                    <a:pt x="0" y="661803"/>
                  </a:lnTo>
                  <a:close/>
                </a:path>
              </a:pathLst>
            </a:custGeom>
            <a:blipFill>
              <a:blip r:embed="rId3">
                <a:alphaModFix amt="35000"/>
              </a:blip>
              <a:stretch>
                <a:fillRect t="-85962" b="-23016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4" name="Freeform 4"/>
          <p:cNvSpPr/>
          <p:nvPr/>
        </p:nvSpPr>
        <p:spPr>
          <a:xfrm>
            <a:off x="-3360889" y="4281254"/>
            <a:ext cx="4389589" cy="2402303"/>
          </a:xfrm>
          <a:custGeom>
            <a:avLst/>
            <a:gdLst/>
            <a:ahLst/>
            <a:cxnLst/>
            <a:rect l="l" t="t" r="r" b="b"/>
            <a:pathLst>
              <a:path w="4389589" h="2402303">
                <a:moveTo>
                  <a:pt x="0" y="0"/>
                </a:moveTo>
                <a:lnTo>
                  <a:pt x="4389589" y="0"/>
                </a:lnTo>
                <a:lnTo>
                  <a:pt x="4389589" y="2402303"/>
                </a:lnTo>
                <a:lnTo>
                  <a:pt x="0" y="240230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4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sp>
        <p:nvSpPr>
          <p:cNvPr id="5" name="Freeform 5"/>
          <p:cNvSpPr/>
          <p:nvPr/>
        </p:nvSpPr>
        <p:spPr>
          <a:xfrm rot="-10800000">
            <a:off x="17259300" y="7884697"/>
            <a:ext cx="4389589" cy="2402303"/>
          </a:xfrm>
          <a:custGeom>
            <a:avLst/>
            <a:gdLst/>
            <a:ahLst/>
            <a:cxnLst/>
            <a:rect l="l" t="t" r="r" b="b"/>
            <a:pathLst>
              <a:path w="4389589" h="2402303">
                <a:moveTo>
                  <a:pt x="0" y="0"/>
                </a:moveTo>
                <a:lnTo>
                  <a:pt x="4389589" y="0"/>
                </a:lnTo>
                <a:lnTo>
                  <a:pt x="4389589" y="2402303"/>
                </a:lnTo>
                <a:lnTo>
                  <a:pt x="0" y="240230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4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grpSp>
        <p:nvGrpSpPr>
          <p:cNvPr id="6" name="Group 6"/>
          <p:cNvGrpSpPr/>
          <p:nvPr/>
        </p:nvGrpSpPr>
        <p:grpSpPr>
          <a:xfrm>
            <a:off x="1571149" y="5482405"/>
            <a:ext cx="14592024" cy="4478961"/>
            <a:chOff x="0" y="0"/>
            <a:chExt cx="3843167" cy="1179644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3843167" cy="1179644"/>
            </a:xfrm>
            <a:custGeom>
              <a:avLst/>
              <a:gdLst/>
              <a:ahLst/>
              <a:cxnLst/>
              <a:rect l="l" t="t" r="r" b="b"/>
              <a:pathLst>
                <a:path w="3843167" h="1179644">
                  <a:moveTo>
                    <a:pt x="27058" y="0"/>
                  </a:moveTo>
                  <a:lnTo>
                    <a:pt x="3816109" y="0"/>
                  </a:lnTo>
                  <a:cubicBezTo>
                    <a:pt x="3823285" y="0"/>
                    <a:pt x="3830167" y="2851"/>
                    <a:pt x="3835242" y="7925"/>
                  </a:cubicBezTo>
                  <a:cubicBezTo>
                    <a:pt x="3840316" y="13000"/>
                    <a:pt x="3843167" y="19882"/>
                    <a:pt x="3843167" y="27058"/>
                  </a:cubicBezTo>
                  <a:lnTo>
                    <a:pt x="3843167" y="1152586"/>
                  </a:lnTo>
                  <a:cubicBezTo>
                    <a:pt x="3843167" y="1167530"/>
                    <a:pt x="3831053" y="1179644"/>
                    <a:pt x="3816109" y="1179644"/>
                  </a:cubicBezTo>
                  <a:lnTo>
                    <a:pt x="27058" y="1179644"/>
                  </a:lnTo>
                  <a:cubicBezTo>
                    <a:pt x="12114" y="1179644"/>
                    <a:pt x="0" y="1167530"/>
                    <a:pt x="0" y="1152586"/>
                  </a:cubicBezTo>
                  <a:lnTo>
                    <a:pt x="0" y="27058"/>
                  </a:lnTo>
                  <a:cubicBezTo>
                    <a:pt x="0" y="12114"/>
                    <a:pt x="12114" y="0"/>
                    <a:pt x="27058" y="0"/>
                  </a:cubicBezTo>
                  <a:close/>
                </a:path>
              </a:pathLst>
            </a:custGeom>
            <a:solidFill>
              <a:srgbClr val="FEE59D">
                <a:alpha val="75686"/>
              </a:srgbClr>
            </a:solidFill>
          </p:spPr>
          <p:txBody>
            <a:bodyPr/>
            <a:lstStyle/>
            <a:p>
              <a:endParaRPr lang="en-PK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3843167" cy="12177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3751903" y="1281066"/>
            <a:ext cx="11198633" cy="27515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088"/>
              </a:lnSpc>
              <a:spcBef>
                <a:spcPct val="0"/>
              </a:spcBef>
            </a:pPr>
            <a:r>
              <a:rPr lang="en-US" sz="7920" b="1" dirty="0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GUIDED PLAY AND PEER PARTICIPATION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358879" y="5740675"/>
            <a:ext cx="13231473" cy="51214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13283" lvl="1" indent="-206641" algn="just">
              <a:lnSpc>
                <a:spcPts val="3445"/>
              </a:lnSpc>
              <a:buFont typeface="Arial"/>
              <a:buChar char="•"/>
            </a:pPr>
            <a:r>
              <a:rPr lang="en-US" sz="1914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Begin with an activity that reflects Shona’s observed interests, using familiar materials to create opportunities for enjoyable participation.</a:t>
            </a:r>
          </a:p>
          <a:p>
            <a:pPr marL="413283" lvl="1" indent="-206641" algn="just">
              <a:lnSpc>
                <a:spcPts val="3445"/>
              </a:lnSpc>
              <a:buFont typeface="Arial"/>
              <a:buChar char="•"/>
            </a:pPr>
            <a:r>
              <a:rPr lang="en-US" sz="1914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Offer play with one peer, supported by an adult who helps make interaction manageable and responsive.</a:t>
            </a:r>
          </a:p>
          <a:p>
            <a:pPr marL="413283" lvl="1" indent="-206641" algn="just">
              <a:lnSpc>
                <a:spcPts val="3445"/>
              </a:lnSpc>
              <a:buFont typeface="Arial"/>
              <a:buChar char="•"/>
            </a:pPr>
            <a:r>
              <a:rPr lang="en-US" sz="1914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Model a simple action, gesture, or communicative turn, then allow Shona time to respond independently.</a:t>
            </a:r>
          </a:p>
          <a:p>
            <a:pPr marL="413283" lvl="1" indent="-206641" algn="just">
              <a:lnSpc>
                <a:spcPts val="3445"/>
              </a:lnSpc>
              <a:buFont typeface="Arial"/>
              <a:buChar char="•"/>
            </a:pPr>
            <a:r>
              <a:rPr lang="en-US" sz="1914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Preserve her choices, follow her contributions, and avoid controlling every action or speaking for her.</a:t>
            </a:r>
          </a:p>
          <a:p>
            <a:pPr marL="413283" lvl="1" indent="-206641" algn="just">
              <a:lnSpc>
                <a:spcPts val="3445"/>
              </a:lnSpc>
              <a:buFont typeface="Arial"/>
              <a:buChar char="•"/>
            </a:pPr>
            <a:r>
              <a:rPr lang="en-US" sz="1914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Gradually introduce more complex interactions as observations indicate readiness, reducing prompts when assistance becomes unnecessary.</a:t>
            </a:r>
          </a:p>
          <a:p>
            <a:pPr marL="413283" lvl="1" indent="-206641" algn="just">
              <a:lnSpc>
                <a:spcPts val="3445"/>
              </a:lnSpc>
              <a:buFont typeface="Arial"/>
              <a:buChar char="•"/>
            </a:pPr>
            <a:r>
              <a:rPr lang="en-US" sz="1914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Guided play benefits some learning outcomes, but results vary and do not guarantee improvements in Shona’s difficulties (Skene et al., 2022).</a:t>
            </a:r>
          </a:p>
          <a:p>
            <a:pPr algn="just">
              <a:lnSpc>
                <a:spcPts val="3445"/>
              </a:lnSpc>
            </a:pPr>
            <a:r>
              <a:rPr lang="en-US" sz="1914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 </a:t>
            </a:r>
          </a:p>
          <a:p>
            <a:pPr algn="just">
              <a:lnSpc>
                <a:spcPts val="3445"/>
              </a:lnSpc>
            </a:pPr>
            <a:endParaRPr lang="en-US" sz="1914" b="1">
              <a:solidFill>
                <a:srgbClr val="000000"/>
              </a:solidFill>
              <a:latin typeface="Roboto Bold"/>
              <a:ea typeface="Roboto Bold"/>
              <a:cs typeface="Roboto Bold"/>
              <a:sym typeface="Roboto Bold"/>
            </a:endParaRPr>
          </a:p>
          <a:p>
            <a:pPr algn="just">
              <a:lnSpc>
                <a:spcPts val="3445"/>
              </a:lnSpc>
            </a:pPr>
            <a:endParaRPr lang="en-US" sz="1914" b="1">
              <a:solidFill>
                <a:srgbClr val="000000"/>
              </a:solidFill>
              <a:latin typeface="Roboto Bold"/>
              <a:ea typeface="Roboto Bold"/>
              <a:cs typeface="Roboto Bold"/>
              <a:sym typeface="Roboto Bold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5400000">
            <a:off x="-4061429" y="3756184"/>
            <a:ext cx="10897491" cy="2774632"/>
            <a:chOff x="0" y="0"/>
            <a:chExt cx="2870121" cy="73076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870121" cy="730767"/>
            </a:xfrm>
            <a:custGeom>
              <a:avLst/>
              <a:gdLst/>
              <a:ahLst/>
              <a:cxnLst/>
              <a:rect l="l" t="t" r="r" b="b"/>
              <a:pathLst>
                <a:path w="2870121" h="730767">
                  <a:moveTo>
                    <a:pt x="0" y="0"/>
                  </a:moveTo>
                  <a:lnTo>
                    <a:pt x="2870121" y="0"/>
                  </a:lnTo>
                  <a:lnTo>
                    <a:pt x="2870121" y="730767"/>
                  </a:lnTo>
                  <a:lnTo>
                    <a:pt x="0" y="730767"/>
                  </a:lnTo>
                  <a:close/>
                </a:path>
              </a:pathLst>
            </a:custGeom>
            <a:solidFill>
              <a:srgbClr val="FEE59D">
                <a:alpha val="62745"/>
              </a:srgbClr>
            </a:solidFill>
          </p:spPr>
          <p:txBody>
            <a:bodyPr/>
            <a:lstStyle/>
            <a:p>
              <a:endParaRPr lang="en-PK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870121" cy="7688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3720112" y="1330119"/>
            <a:ext cx="13088005" cy="21491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93"/>
              </a:lnSpc>
              <a:spcBef>
                <a:spcPct val="0"/>
              </a:spcBef>
            </a:pPr>
            <a:r>
              <a:rPr lang="en-US" sz="6137" b="1" dirty="0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NATURE AND NURTURE IN SHONA’S DEVELOPMENT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721253" y="4093307"/>
            <a:ext cx="12386015" cy="5233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501"/>
              </a:lnSpc>
            </a:pPr>
            <a:r>
              <a:rPr lang="en-US" sz="1945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Nature: Biological Influences</a:t>
            </a:r>
          </a:p>
          <a:p>
            <a:pPr marL="419972" lvl="1" indent="-209986" algn="just">
              <a:lnSpc>
                <a:spcPts val="3501"/>
              </a:lnSpc>
              <a:buFont typeface="Arial"/>
              <a:buChar char="•"/>
            </a:pPr>
            <a:r>
              <a:rPr lang="en-US" sz="1945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Maturation influences children’s developing abilities alongside social experiences (Likhar, Baghel and Patil, 2022).</a:t>
            </a:r>
          </a:p>
          <a:p>
            <a:pPr marL="419972" lvl="1" indent="-209986" algn="just">
              <a:lnSpc>
                <a:spcPts val="3501"/>
              </a:lnSpc>
              <a:buFont typeface="Arial"/>
              <a:buChar char="•"/>
            </a:pPr>
            <a:r>
              <a:rPr lang="en-US" sz="1945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Explore Shona’s developmental history, temperament and hearing without assuming these explain her behaviour.</a:t>
            </a:r>
          </a:p>
          <a:p>
            <a:pPr algn="just">
              <a:lnSpc>
                <a:spcPts val="3501"/>
              </a:lnSpc>
            </a:pPr>
            <a:r>
              <a:rPr lang="en-US" sz="1945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Nurture: Social and Cultural Influences</a:t>
            </a:r>
          </a:p>
          <a:p>
            <a:pPr marL="419972" lvl="1" indent="-209986" algn="just">
              <a:lnSpc>
                <a:spcPts val="3501"/>
              </a:lnSpc>
              <a:buFont typeface="Arial"/>
              <a:buChar char="•"/>
            </a:pPr>
            <a:r>
              <a:rPr lang="en-US" sz="1945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Adult guidance and peer interaction provide opportunities for learning  (Whitfield et al., 2025).</a:t>
            </a:r>
          </a:p>
          <a:p>
            <a:pPr marL="419972" lvl="1" indent="-209986" algn="just">
              <a:lnSpc>
                <a:spcPts val="3501"/>
              </a:lnSpc>
              <a:buFont typeface="Arial"/>
              <a:buChar char="•"/>
            </a:pPr>
            <a:r>
              <a:rPr lang="en-US" sz="1945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Home languages, familiar routines and cultural practices shape participation in everyday activities.</a:t>
            </a:r>
          </a:p>
          <a:p>
            <a:pPr algn="just">
              <a:lnSpc>
                <a:spcPts val="3501"/>
              </a:lnSpc>
            </a:pPr>
            <a:r>
              <a:rPr lang="en-US" sz="1945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Application to Shona</a:t>
            </a:r>
          </a:p>
          <a:p>
            <a:pPr marL="419972" lvl="1" indent="-209986" algn="just">
              <a:lnSpc>
                <a:spcPts val="3501"/>
              </a:lnSpc>
              <a:buFont typeface="Arial"/>
              <a:buChar char="•"/>
            </a:pPr>
            <a:r>
              <a:rPr lang="en-US" sz="1945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Compare her communication and participation across home and nursery.</a:t>
            </a:r>
          </a:p>
          <a:p>
            <a:pPr marL="419972" lvl="1" indent="-209986" algn="just">
              <a:lnSpc>
                <a:spcPts val="3501"/>
              </a:lnSpc>
              <a:buFont typeface="Arial"/>
              <a:buChar char="•"/>
            </a:pPr>
            <a:r>
              <a:rPr lang="en-US" sz="1945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Adapt support to her observed abilities and experiences through discussion with carers.</a:t>
            </a:r>
          </a:p>
          <a:p>
            <a:pPr algn="just">
              <a:lnSpc>
                <a:spcPts val="3501"/>
              </a:lnSpc>
            </a:pPr>
            <a:endParaRPr lang="en-US" sz="1945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2774632" y="-1373603"/>
            <a:ext cx="4389589" cy="2402303"/>
          </a:xfrm>
          <a:custGeom>
            <a:avLst/>
            <a:gdLst/>
            <a:ahLst/>
            <a:cxnLst/>
            <a:rect l="l" t="t" r="r" b="b"/>
            <a:pathLst>
              <a:path w="4389589" h="2402303">
                <a:moveTo>
                  <a:pt x="0" y="0"/>
                </a:moveTo>
                <a:lnTo>
                  <a:pt x="4389589" y="0"/>
                </a:lnTo>
                <a:lnTo>
                  <a:pt x="4389589" y="2402303"/>
                </a:lnTo>
                <a:lnTo>
                  <a:pt x="0" y="240230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sp>
        <p:nvSpPr>
          <p:cNvPr id="8" name="Freeform 8"/>
          <p:cNvSpPr/>
          <p:nvPr/>
        </p:nvSpPr>
        <p:spPr>
          <a:xfrm rot="-10800000">
            <a:off x="17259300" y="7884697"/>
            <a:ext cx="4389589" cy="2402303"/>
          </a:xfrm>
          <a:custGeom>
            <a:avLst/>
            <a:gdLst/>
            <a:ahLst/>
            <a:cxnLst/>
            <a:rect l="l" t="t" r="r" b="b"/>
            <a:pathLst>
              <a:path w="4389589" h="2402303">
                <a:moveTo>
                  <a:pt x="0" y="0"/>
                </a:moveTo>
                <a:lnTo>
                  <a:pt x="4389589" y="0"/>
                </a:lnTo>
                <a:lnTo>
                  <a:pt x="4389589" y="2402303"/>
                </a:lnTo>
                <a:lnTo>
                  <a:pt x="0" y="240230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5400000">
            <a:off x="-4061429" y="3756184"/>
            <a:ext cx="10897491" cy="2774632"/>
            <a:chOff x="0" y="0"/>
            <a:chExt cx="2870121" cy="73076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870121" cy="730767"/>
            </a:xfrm>
            <a:custGeom>
              <a:avLst/>
              <a:gdLst/>
              <a:ahLst/>
              <a:cxnLst/>
              <a:rect l="l" t="t" r="r" b="b"/>
              <a:pathLst>
                <a:path w="2870121" h="730767">
                  <a:moveTo>
                    <a:pt x="0" y="0"/>
                  </a:moveTo>
                  <a:lnTo>
                    <a:pt x="2870121" y="0"/>
                  </a:lnTo>
                  <a:lnTo>
                    <a:pt x="2870121" y="730767"/>
                  </a:lnTo>
                  <a:lnTo>
                    <a:pt x="0" y="730767"/>
                  </a:lnTo>
                  <a:close/>
                </a:path>
              </a:pathLst>
            </a:custGeom>
            <a:solidFill>
              <a:srgbClr val="FEE59D">
                <a:alpha val="62745"/>
              </a:srgbClr>
            </a:solidFill>
          </p:spPr>
          <p:txBody>
            <a:bodyPr/>
            <a:lstStyle/>
            <a:p>
              <a:endParaRPr lang="en-PK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870121" cy="7688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3540299" y="895350"/>
            <a:ext cx="13088005" cy="21491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93"/>
              </a:lnSpc>
              <a:spcBef>
                <a:spcPct val="0"/>
              </a:spcBef>
            </a:pPr>
            <a:r>
              <a:rPr lang="en-US" sz="6137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INDIVIDUAL NURSERY SUPPORT PLAN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15169" y="3137143"/>
            <a:ext cx="12235782" cy="6109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501"/>
              </a:lnSpc>
            </a:pPr>
            <a:r>
              <a:rPr lang="en-US" sz="1945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Emotional Wellbeing</a:t>
            </a:r>
          </a:p>
          <a:p>
            <a:pPr marL="419972" lvl="1" indent="-209986" algn="just">
              <a:lnSpc>
                <a:spcPts val="3501"/>
              </a:lnSpc>
              <a:buFont typeface="Arial"/>
              <a:buChar char="•"/>
            </a:pPr>
            <a:r>
              <a:rPr lang="en-US" sz="1945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Provide consistent support from a familiar key worker during arrival and activities (Welsh Government, 2026).</a:t>
            </a:r>
          </a:p>
          <a:p>
            <a:pPr marL="419972" lvl="1" indent="-209986" algn="just">
              <a:lnSpc>
                <a:spcPts val="3501"/>
              </a:lnSpc>
              <a:buFont typeface="Arial"/>
              <a:buChar char="•"/>
            </a:pPr>
            <a:r>
              <a:rPr lang="en-US" sz="1945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Use accessible routines and communication tools to help Shona understand nursery activities.</a:t>
            </a:r>
          </a:p>
          <a:p>
            <a:pPr algn="just">
              <a:lnSpc>
                <a:spcPts val="3501"/>
              </a:lnSpc>
            </a:pPr>
            <a:r>
              <a:rPr lang="en-US" sz="1945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Social Development</a:t>
            </a:r>
          </a:p>
          <a:p>
            <a:pPr marL="419972" lvl="1" indent="-209986" algn="just">
              <a:lnSpc>
                <a:spcPts val="3501"/>
              </a:lnSpc>
              <a:buFont typeface="Arial"/>
              <a:buChar char="•"/>
            </a:pPr>
            <a:r>
              <a:rPr lang="en-US" sz="1945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Offer supported play with one peer, preserving Shona’s choice and interests (Skene et al., 2022).</a:t>
            </a:r>
          </a:p>
          <a:p>
            <a:pPr marL="419972" lvl="1" indent="-209986" algn="just">
              <a:lnSpc>
                <a:spcPts val="3501"/>
              </a:lnSpc>
              <a:buFont typeface="Arial"/>
              <a:buChar char="•"/>
            </a:pPr>
            <a:r>
              <a:rPr lang="en-US" sz="1945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Model participation and gradually reduce prompts as she becomes more independent.</a:t>
            </a:r>
          </a:p>
          <a:p>
            <a:pPr algn="just">
              <a:lnSpc>
                <a:spcPts val="3501"/>
              </a:lnSpc>
            </a:pPr>
            <a:r>
              <a:rPr lang="en-US" sz="1945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Cognitive and Language Development</a:t>
            </a:r>
          </a:p>
          <a:p>
            <a:pPr marL="419972" lvl="1" indent="-209986" algn="just">
              <a:lnSpc>
                <a:spcPts val="3501"/>
              </a:lnSpc>
              <a:buFont typeface="Arial"/>
              <a:buChar char="•"/>
            </a:pPr>
            <a:r>
              <a:rPr lang="en-US" sz="1945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Use shared books, gestures and picture choices as tools for communication and learning.</a:t>
            </a:r>
          </a:p>
          <a:p>
            <a:pPr marL="419972" lvl="1" indent="-209986" algn="just">
              <a:lnSpc>
                <a:spcPts val="3501"/>
              </a:lnSpc>
              <a:buFont typeface="Arial"/>
              <a:buChar char="•"/>
            </a:pPr>
            <a:r>
              <a:rPr lang="en-US" sz="1945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Adapt language to her understanding and allow time to respond.</a:t>
            </a:r>
          </a:p>
          <a:p>
            <a:pPr algn="just">
              <a:lnSpc>
                <a:spcPts val="3501"/>
              </a:lnSpc>
            </a:pPr>
            <a:r>
              <a:rPr lang="en-US" sz="1945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Physical Wellbeing</a:t>
            </a:r>
          </a:p>
          <a:p>
            <a:pPr marL="419972" lvl="1" indent="-209986" algn="just">
              <a:lnSpc>
                <a:spcPts val="3501"/>
              </a:lnSpc>
              <a:buFont typeface="Arial"/>
              <a:buChar char="•"/>
            </a:pPr>
            <a:r>
              <a:rPr lang="en-US" sz="1945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Offer accessible movement and outdoor play with appropriate adult guidance (Skene et al., 2022).</a:t>
            </a:r>
          </a:p>
          <a:p>
            <a:pPr marL="419972" lvl="1" indent="-209986" algn="just">
              <a:lnSpc>
                <a:spcPts val="3501"/>
              </a:lnSpc>
              <a:buFont typeface="Arial"/>
              <a:buChar char="•"/>
            </a:pPr>
            <a:r>
              <a:rPr lang="en-US" sz="1945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Observe participation and adjust assistance to her needs without assuming a physical delay.</a:t>
            </a:r>
          </a:p>
          <a:p>
            <a:pPr algn="just">
              <a:lnSpc>
                <a:spcPts val="3501"/>
              </a:lnSpc>
            </a:pPr>
            <a:endParaRPr lang="en-US" sz="1945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2774632" y="-1373603"/>
            <a:ext cx="4389589" cy="2402303"/>
          </a:xfrm>
          <a:custGeom>
            <a:avLst/>
            <a:gdLst/>
            <a:ahLst/>
            <a:cxnLst/>
            <a:rect l="l" t="t" r="r" b="b"/>
            <a:pathLst>
              <a:path w="4389589" h="2402303">
                <a:moveTo>
                  <a:pt x="0" y="0"/>
                </a:moveTo>
                <a:lnTo>
                  <a:pt x="4389589" y="0"/>
                </a:lnTo>
                <a:lnTo>
                  <a:pt x="4389589" y="2402303"/>
                </a:lnTo>
                <a:lnTo>
                  <a:pt x="0" y="240230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sp>
        <p:nvSpPr>
          <p:cNvPr id="8" name="Freeform 8"/>
          <p:cNvSpPr/>
          <p:nvPr/>
        </p:nvSpPr>
        <p:spPr>
          <a:xfrm rot="-10800000">
            <a:off x="17259300" y="7884697"/>
            <a:ext cx="4389589" cy="2402303"/>
          </a:xfrm>
          <a:custGeom>
            <a:avLst/>
            <a:gdLst/>
            <a:ahLst/>
            <a:cxnLst/>
            <a:rect l="l" t="t" r="r" b="b"/>
            <a:pathLst>
              <a:path w="4389589" h="2402303">
                <a:moveTo>
                  <a:pt x="0" y="0"/>
                </a:moveTo>
                <a:lnTo>
                  <a:pt x="4389589" y="0"/>
                </a:lnTo>
                <a:lnTo>
                  <a:pt x="4389589" y="2402303"/>
                </a:lnTo>
                <a:lnTo>
                  <a:pt x="0" y="240230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5400000">
            <a:off x="8477027" y="781273"/>
            <a:ext cx="1333946" cy="18288000"/>
            <a:chOff x="0" y="0"/>
            <a:chExt cx="351327" cy="481659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51327" cy="4816592"/>
            </a:xfrm>
            <a:custGeom>
              <a:avLst/>
              <a:gdLst/>
              <a:ahLst/>
              <a:cxnLst/>
              <a:rect l="l" t="t" r="r" b="b"/>
              <a:pathLst>
                <a:path w="351327" h="4816592">
                  <a:moveTo>
                    <a:pt x="0" y="0"/>
                  </a:moveTo>
                  <a:lnTo>
                    <a:pt x="351327" y="0"/>
                  </a:lnTo>
                  <a:lnTo>
                    <a:pt x="351327" y="4816592"/>
                  </a:lnTo>
                  <a:lnTo>
                    <a:pt x="0" y="4816592"/>
                  </a:lnTo>
                  <a:close/>
                </a:path>
              </a:pathLst>
            </a:custGeom>
            <a:solidFill>
              <a:srgbClr val="FEE59D">
                <a:alpha val="62745"/>
              </a:srgbClr>
            </a:solidFill>
          </p:spPr>
          <p:txBody>
            <a:bodyPr/>
            <a:lstStyle/>
            <a:p>
              <a:endParaRPr lang="en-PK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51327" cy="48546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3898411" y="-1373603"/>
            <a:ext cx="4389589" cy="2402303"/>
          </a:xfrm>
          <a:custGeom>
            <a:avLst/>
            <a:gdLst/>
            <a:ahLst/>
            <a:cxnLst/>
            <a:rect l="l" t="t" r="r" b="b"/>
            <a:pathLst>
              <a:path w="4389589" h="2402303">
                <a:moveTo>
                  <a:pt x="0" y="0"/>
                </a:moveTo>
                <a:lnTo>
                  <a:pt x="4389589" y="0"/>
                </a:lnTo>
                <a:lnTo>
                  <a:pt x="4389589" y="2402303"/>
                </a:lnTo>
                <a:lnTo>
                  <a:pt x="0" y="240230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sp>
        <p:nvSpPr>
          <p:cNvPr id="6" name="Freeform 6"/>
          <p:cNvSpPr/>
          <p:nvPr/>
        </p:nvSpPr>
        <p:spPr>
          <a:xfrm rot="-10800000">
            <a:off x="-3360889" y="6855997"/>
            <a:ext cx="4389589" cy="2402303"/>
          </a:xfrm>
          <a:custGeom>
            <a:avLst/>
            <a:gdLst/>
            <a:ahLst/>
            <a:cxnLst/>
            <a:rect l="l" t="t" r="r" b="b"/>
            <a:pathLst>
              <a:path w="4389589" h="2402303">
                <a:moveTo>
                  <a:pt x="0" y="0"/>
                </a:moveTo>
                <a:lnTo>
                  <a:pt x="4389589" y="0"/>
                </a:lnTo>
                <a:lnTo>
                  <a:pt x="4389589" y="2402303"/>
                </a:lnTo>
                <a:lnTo>
                  <a:pt x="0" y="240230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sp>
        <p:nvSpPr>
          <p:cNvPr id="7" name="Freeform 7"/>
          <p:cNvSpPr/>
          <p:nvPr/>
        </p:nvSpPr>
        <p:spPr>
          <a:xfrm>
            <a:off x="1078172" y="3086100"/>
            <a:ext cx="8089777" cy="4538167"/>
          </a:xfrm>
          <a:custGeom>
            <a:avLst/>
            <a:gdLst/>
            <a:ahLst/>
            <a:cxnLst/>
            <a:rect l="l" t="t" r="r" b="b"/>
            <a:pathLst>
              <a:path w="8089777" h="4538167">
                <a:moveTo>
                  <a:pt x="0" y="0"/>
                </a:moveTo>
                <a:lnTo>
                  <a:pt x="8089776" y="0"/>
                </a:lnTo>
                <a:lnTo>
                  <a:pt x="8089776" y="4538167"/>
                </a:lnTo>
                <a:lnTo>
                  <a:pt x="0" y="453816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sp>
        <p:nvSpPr>
          <p:cNvPr id="8" name="TextBox 8"/>
          <p:cNvSpPr txBox="1"/>
          <p:nvPr/>
        </p:nvSpPr>
        <p:spPr>
          <a:xfrm>
            <a:off x="1683138" y="672393"/>
            <a:ext cx="11880462" cy="18312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7449"/>
              </a:lnSpc>
              <a:spcBef>
                <a:spcPct val="0"/>
              </a:spcBef>
            </a:pPr>
            <a:r>
              <a:rPr lang="en-US" sz="5320" b="1" dirty="0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PARTNERSHIP AND PROFESSIONAL RESPONSIBILITIES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447922" y="2527640"/>
            <a:ext cx="8030682" cy="64007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04863" lvl="1" indent="-202431" algn="just">
              <a:lnSpc>
                <a:spcPts val="3375"/>
              </a:lnSpc>
              <a:buFont typeface="Arial"/>
              <a:buChar char="•"/>
            </a:pPr>
            <a:r>
              <a:rPr lang="en-US" sz="1875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Agree support priorities with carers, considering Shona’s strengths, communication needs, interests, and responses to nursery routines.</a:t>
            </a:r>
          </a:p>
          <a:p>
            <a:pPr marL="404863" lvl="1" indent="-202431" algn="just">
              <a:lnSpc>
                <a:spcPts val="3375"/>
              </a:lnSpc>
              <a:buFont typeface="Arial"/>
              <a:buChar char="•"/>
            </a:pPr>
            <a:r>
              <a:rPr lang="en-US" sz="1875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Respect home languages and cultural practices, asking carers about familiar activities and approaches that help her participate.</a:t>
            </a:r>
          </a:p>
          <a:p>
            <a:pPr marL="404863" lvl="1" indent="-202431" algn="just">
              <a:lnSpc>
                <a:spcPts val="3375"/>
              </a:lnSpc>
              <a:buFont typeface="Arial"/>
              <a:buChar char="•"/>
            </a:pPr>
            <a:r>
              <a:rPr lang="en-US" sz="1875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Share observations between home and nursery to understand differences in communication, play, and behaviour across settings.</a:t>
            </a:r>
          </a:p>
          <a:p>
            <a:pPr marL="404863" lvl="1" indent="-202431" algn="just">
              <a:lnSpc>
                <a:spcPts val="3375"/>
              </a:lnSpc>
              <a:buFont typeface="Arial"/>
              <a:buChar char="•"/>
            </a:pPr>
            <a:r>
              <a:rPr lang="en-US" sz="1875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Seek appropriate professional advice when concerns continue, discussing referral options with carers and following relevant local pathways (NHS, 2026).</a:t>
            </a:r>
          </a:p>
          <a:p>
            <a:pPr marL="404863" lvl="1" indent="-202431" algn="just">
              <a:lnSpc>
                <a:spcPts val="3375"/>
              </a:lnSpc>
              <a:buFont typeface="Arial"/>
              <a:buChar char="•"/>
            </a:pPr>
            <a:r>
              <a:rPr lang="en-US" sz="1875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Follow safeguarding procedures if concerns arise, recording observations accurately and sharing information through appropriate channels.</a:t>
            </a:r>
          </a:p>
          <a:p>
            <a:pPr marL="404863" lvl="1" indent="-202431" algn="just">
              <a:lnSpc>
                <a:spcPts val="3375"/>
              </a:lnSpc>
              <a:buFont typeface="Arial"/>
              <a:buChar char="•"/>
            </a:pPr>
            <a:r>
              <a:rPr lang="en-US" sz="1875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The case establishes neither a diagnosis nor a safeguarding concern, so practitioners should avoid making unsupported assumptions.</a:t>
            </a:r>
          </a:p>
          <a:p>
            <a:pPr algn="just">
              <a:lnSpc>
                <a:spcPts val="3375"/>
              </a:lnSpc>
            </a:pPr>
            <a:endParaRPr lang="en-US" sz="1875" b="1">
              <a:solidFill>
                <a:srgbClr val="000000"/>
              </a:solidFill>
              <a:latin typeface="Roboto Bold"/>
              <a:ea typeface="Roboto Bold"/>
              <a:cs typeface="Roboto Bold"/>
              <a:sym typeface="Roboto Bold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211197" y="1711090"/>
            <a:ext cx="10816646" cy="8149805"/>
            <a:chOff x="0" y="0"/>
            <a:chExt cx="2848829" cy="214645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848829" cy="2146451"/>
            </a:xfrm>
            <a:custGeom>
              <a:avLst/>
              <a:gdLst/>
              <a:ahLst/>
              <a:cxnLst/>
              <a:rect l="l" t="t" r="r" b="b"/>
              <a:pathLst>
                <a:path w="2848829" h="2146451">
                  <a:moveTo>
                    <a:pt x="36503" y="0"/>
                  </a:moveTo>
                  <a:lnTo>
                    <a:pt x="2812326" y="0"/>
                  </a:lnTo>
                  <a:cubicBezTo>
                    <a:pt x="2822007" y="0"/>
                    <a:pt x="2831292" y="3846"/>
                    <a:pt x="2838137" y="10691"/>
                  </a:cubicBezTo>
                  <a:cubicBezTo>
                    <a:pt x="2844983" y="17537"/>
                    <a:pt x="2848829" y="26822"/>
                    <a:pt x="2848829" y="36503"/>
                  </a:cubicBezTo>
                  <a:lnTo>
                    <a:pt x="2848829" y="2109948"/>
                  </a:lnTo>
                  <a:cubicBezTo>
                    <a:pt x="2848829" y="2130108"/>
                    <a:pt x="2832486" y="2146451"/>
                    <a:pt x="2812326" y="2146451"/>
                  </a:cubicBezTo>
                  <a:lnTo>
                    <a:pt x="36503" y="2146451"/>
                  </a:lnTo>
                  <a:cubicBezTo>
                    <a:pt x="16343" y="2146451"/>
                    <a:pt x="0" y="2130108"/>
                    <a:pt x="0" y="2109948"/>
                  </a:cubicBezTo>
                  <a:lnTo>
                    <a:pt x="0" y="36503"/>
                  </a:lnTo>
                  <a:cubicBezTo>
                    <a:pt x="0" y="16343"/>
                    <a:pt x="16343" y="0"/>
                    <a:pt x="36503" y="0"/>
                  </a:cubicBezTo>
                  <a:close/>
                </a:path>
              </a:pathLst>
            </a:custGeom>
            <a:solidFill>
              <a:srgbClr val="FEE59D">
                <a:alpha val="75686"/>
              </a:srgbClr>
            </a:solidFill>
          </p:spPr>
          <p:txBody>
            <a:bodyPr/>
            <a:lstStyle/>
            <a:p>
              <a:endParaRPr lang="en-PK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848829" cy="21845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28700" y="1028700"/>
            <a:ext cx="4124982" cy="4576737"/>
            <a:chOff x="0" y="0"/>
            <a:chExt cx="1149131" cy="127498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149131" cy="1274980"/>
            </a:xfrm>
            <a:custGeom>
              <a:avLst/>
              <a:gdLst/>
              <a:ahLst/>
              <a:cxnLst/>
              <a:rect l="l" t="t" r="r" b="b"/>
              <a:pathLst>
                <a:path w="1149131" h="1274980">
                  <a:moveTo>
                    <a:pt x="0" y="0"/>
                  </a:moveTo>
                  <a:lnTo>
                    <a:pt x="1149131" y="0"/>
                  </a:lnTo>
                  <a:lnTo>
                    <a:pt x="1149131" y="1274980"/>
                  </a:lnTo>
                  <a:lnTo>
                    <a:pt x="0" y="1274980"/>
                  </a:lnTo>
                  <a:close/>
                </a:path>
              </a:pathLst>
            </a:custGeom>
            <a:blipFill>
              <a:blip r:embed="rId3"/>
              <a:stretch>
                <a:fillRect l="-33365" r="-33365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7" name="Freeform 7"/>
          <p:cNvSpPr/>
          <p:nvPr/>
        </p:nvSpPr>
        <p:spPr>
          <a:xfrm>
            <a:off x="12869711" y="-1373603"/>
            <a:ext cx="4389589" cy="2402303"/>
          </a:xfrm>
          <a:custGeom>
            <a:avLst/>
            <a:gdLst/>
            <a:ahLst/>
            <a:cxnLst/>
            <a:rect l="l" t="t" r="r" b="b"/>
            <a:pathLst>
              <a:path w="4389589" h="2402303">
                <a:moveTo>
                  <a:pt x="0" y="0"/>
                </a:moveTo>
                <a:lnTo>
                  <a:pt x="4389589" y="0"/>
                </a:lnTo>
                <a:lnTo>
                  <a:pt x="4389589" y="2402303"/>
                </a:lnTo>
                <a:lnTo>
                  <a:pt x="0" y="240230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4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sp>
        <p:nvSpPr>
          <p:cNvPr id="8" name="TextBox 8"/>
          <p:cNvSpPr txBox="1"/>
          <p:nvPr/>
        </p:nvSpPr>
        <p:spPr>
          <a:xfrm>
            <a:off x="364652" y="6378644"/>
            <a:ext cx="6946514" cy="28616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643"/>
              </a:lnSpc>
              <a:spcBef>
                <a:spcPct val="0"/>
              </a:spcBef>
            </a:pPr>
            <a:r>
              <a:rPr lang="en-US" sz="5459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CRITICAL EVALUATION AND CONCLUSION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518133" y="2167791"/>
            <a:ext cx="9782123" cy="7800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448"/>
              </a:lnSpc>
            </a:pPr>
            <a:r>
              <a:rPr lang="en-US" sz="1915" b="1" dirty="0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Strengths:</a:t>
            </a:r>
          </a:p>
          <a:p>
            <a:pPr marL="413586" lvl="1" indent="-206793" algn="just">
              <a:lnSpc>
                <a:spcPts val="3448"/>
              </a:lnSpc>
              <a:buFont typeface="Arial"/>
              <a:buChar char="•"/>
            </a:pPr>
            <a:r>
              <a:rPr lang="en-US" sz="1915" b="1" dirty="0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Examines learning potential by considering what Shona achieves independently and through suitable interaction with adults or peers.</a:t>
            </a:r>
          </a:p>
          <a:p>
            <a:pPr marL="413586" lvl="1" indent="-206793" algn="just">
              <a:lnSpc>
                <a:spcPts val="3448"/>
              </a:lnSpc>
              <a:buFont typeface="Arial"/>
              <a:buChar char="•"/>
            </a:pPr>
            <a:r>
              <a:rPr lang="en-US" sz="1915" b="1" dirty="0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Encourages responsive, individual guidance adjusted to her abilities, interests, and developing independence.</a:t>
            </a:r>
          </a:p>
          <a:p>
            <a:pPr marL="413586" lvl="1" indent="-206793" algn="just">
              <a:lnSpc>
                <a:spcPts val="3448"/>
              </a:lnSpc>
              <a:buFont typeface="Arial"/>
              <a:buChar char="•"/>
            </a:pPr>
            <a:r>
              <a:rPr lang="en-US" sz="1915" b="1" dirty="0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Recognizes how home languages, cultural practices, and familiar experiences shape participation.</a:t>
            </a:r>
          </a:p>
          <a:p>
            <a:pPr algn="just">
              <a:lnSpc>
                <a:spcPts val="3448"/>
              </a:lnSpc>
            </a:pPr>
            <a:r>
              <a:rPr lang="en-US" sz="1915" b="1" dirty="0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Limitations:</a:t>
            </a:r>
          </a:p>
          <a:p>
            <a:pPr marL="413586" lvl="1" indent="-206793" algn="just">
              <a:lnSpc>
                <a:spcPts val="3448"/>
              </a:lnSpc>
              <a:buFont typeface="Arial"/>
              <a:buChar char="•"/>
            </a:pPr>
            <a:r>
              <a:rPr lang="en-US" sz="1915" b="1" dirty="0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Successful performance with assistance does not demonstrate independent competence or lasting learning.</a:t>
            </a:r>
          </a:p>
          <a:p>
            <a:pPr marL="413586" lvl="1" indent="-206793" algn="just">
              <a:lnSpc>
                <a:spcPts val="3448"/>
              </a:lnSpc>
              <a:buFont typeface="Arial"/>
              <a:buChar char="•"/>
            </a:pPr>
            <a:r>
              <a:rPr lang="en-US" sz="1915" b="1" dirty="0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Play research reports variable outcomes, so proposed activities cannot guarantee improvements.</a:t>
            </a:r>
          </a:p>
          <a:p>
            <a:pPr marL="413586" lvl="1" indent="-206793" algn="just">
              <a:lnSpc>
                <a:spcPts val="3448"/>
              </a:lnSpc>
              <a:buFont typeface="Arial"/>
              <a:buChar char="•"/>
            </a:pPr>
            <a:r>
              <a:rPr lang="en-US" sz="1915" b="1" dirty="0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Separation anxiety requires broader understanding because the theory primarily explains learning through social interaction.</a:t>
            </a:r>
          </a:p>
          <a:p>
            <a:pPr algn="just">
              <a:lnSpc>
                <a:spcPts val="3448"/>
              </a:lnSpc>
            </a:pPr>
            <a:r>
              <a:rPr lang="en-US" sz="1915" b="1" dirty="0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Conclusion:</a:t>
            </a:r>
          </a:p>
          <a:p>
            <a:pPr marL="413586" lvl="1" indent="-206793" algn="just">
              <a:lnSpc>
                <a:spcPts val="3448"/>
              </a:lnSpc>
              <a:buFont typeface="Arial"/>
              <a:buChar char="•"/>
            </a:pPr>
            <a:r>
              <a:rPr lang="en-US" sz="1915" b="1" dirty="0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Combine guided participation with repeated observation, partnership with carers, and wider assessment, reviewing support as Shona’s needs and abilities develop.</a:t>
            </a:r>
          </a:p>
          <a:p>
            <a:pPr algn="just">
              <a:lnSpc>
                <a:spcPts val="3448"/>
              </a:lnSpc>
            </a:pPr>
            <a:endParaRPr lang="en-US" sz="1915" b="1" dirty="0">
              <a:solidFill>
                <a:srgbClr val="000000"/>
              </a:solidFill>
              <a:latin typeface="Roboto Bold"/>
              <a:ea typeface="Roboto Bold"/>
              <a:cs typeface="Roboto Bold"/>
              <a:sym typeface="Roboto Bold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869711" y="-1373603"/>
            <a:ext cx="4389589" cy="2402303"/>
          </a:xfrm>
          <a:custGeom>
            <a:avLst/>
            <a:gdLst/>
            <a:ahLst/>
            <a:cxnLst/>
            <a:rect l="l" t="t" r="r" b="b"/>
            <a:pathLst>
              <a:path w="4389589" h="2402303">
                <a:moveTo>
                  <a:pt x="0" y="0"/>
                </a:moveTo>
                <a:lnTo>
                  <a:pt x="4389589" y="0"/>
                </a:lnTo>
                <a:lnTo>
                  <a:pt x="4389589" y="2402303"/>
                </a:lnTo>
                <a:lnTo>
                  <a:pt x="0" y="240230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4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sp>
        <p:nvSpPr>
          <p:cNvPr id="3" name="Freeform 3"/>
          <p:cNvSpPr/>
          <p:nvPr/>
        </p:nvSpPr>
        <p:spPr>
          <a:xfrm rot="-10800000">
            <a:off x="12869711" y="9258300"/>
            <a:ext cx="4389589" cy="2402303"/>
          </a:xfrm>
          <a:custGeom>
            <a:avLst/>
            <a:gdLst/>
            <a:ahLst/>
            <a:cxnLst/>
            <a:rect l="l" t="t" r="r" b="b"/>
            <a:pathLst>
              <a:path w="4389589" h="2402303">
                <a:moveTo>
                  <a:pt x="0" y="0"/>
                </a:moveTo>
                <a:lnTo>
                  <a:pt x="4389589" y="0"/>
                </a:lnTo>
                <a:lnTo>
                  <a:pt x="4389589" y="2402303"/>
                </a:lnTo>
                <a:lnTo>
                  <a:pt x="0" y="240230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4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sp>
        <p:nvSpPr>
          <p:cNvPr id="4" name="TextBox 4"/>
          <p:cNvSpPr txBox="1"/>
          <p:nvPr/>
        </p:nvSpPr>
        <p:spPr>
          <a:xfrm>
            <a:off x="977334" y="773443"/>
            <a:ext cx="6946514" cy="9376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643"/>
              </a:lnSpc>
              <a:spcBef>
                <a:spcPct val="0"/>
              </a:spcBef>
            </a:pPr>
            <a:r>
              <a:rPr lang="en-US" sz="5459" b="1">
                <a:solidFill>
                  <a:srgbClr val="000000"/>
                </a:solidFill>
                <a:latin typeface="Roboto Bold"/>
                <a:ea typeface="Roboto Bold"/>
                <a:cs typeface="Roboto Bold"/>
                <a:sym typeface="Roboto Bold"/>
              </a:rPr>
              <a:t>References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8700" y="2362796"/>
            <a:ext cx="15481858" cy="72301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8817" lvl="1" indent="-174409" algn="l">
              <a:lnSpc>
                <a:spcPts val="2908"/>
              </a:lnSpc>
              <a:buFont typeface="Arial"/>
              <a:buChar char="•"/>
            </a:pPr>
            <a:r>
              <a:rPr lang="en-US" sz="1615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Amer, B. (2025). Language and Communication. [online] 6(2), pp.85–109. Available at: https://www.researchgate.net/publication/393177587_Language_and_Communication [Accessed 4 Oct. 2026].</a:t>
            </a:r>
          </a:p>
          <a:p>
            <a:pPr marL="348817" lvl="1" indent="-174409" algn="l">
              <a:lnSpc>
                <a:spcPts val="2908"/>
              </a:lnSpc>
              <a:buFont typeface="Arial"/>
              <a:buChar char="•"/>
            </a:pPr>
            <a:r>
              <a:rPr lang="en-US" sz="1615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Likhar, A., Baghel, P. and Patil, M. (2022). Early Childhood Development and Social Determinants. Cureus, [online] 14(9), pp.1–6. doi:10.7759/cureus.29500.</a:t>
            </a:r>
          </a:p>
          <a:p>
            <a:pPr marL="348817" lvl="1" indent="-174409" algn="l">
              <a:lnSpc>
                <a:spcPts val="2908"/>
              </a:lnSpc>
              <a:buFont typeface="Arial"/>
              <a:buChar char="•"/>
            </a:pPr>
            <a:r>
              <a:rPr lang="en-US" sz="1615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Main, P. (2022). Vygotsky’s theory. [online] www.structural-learning.com. Available at: https://www.structural-learning.com/post/vygotskys-theory [Accessed 4 Oct. 2026].</a:t>
            </a:r>
          </a:p>
          <a:p>
            <a:pPr marL="348817" lvl="1" indent="-174409" algn="l">
              <a:lnSpc>
                <a:spcPts val="2908"/>
              </a:lnSpc>
              <a:buFont typeface="Arial"/>
              <a:buChar char="•"/>
            </a:pPr>
            <a:r>
              <a:rPr lang="en-US" sz="1615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McLeod, S. (2024). Vygotsky’s zone of proximal development. [online] ResearchGate. Available at: https://www.researchgate.net/publication/383563118_Vygotsky [Accessed 4 Oct. 2026].</a:t>
            </a:r>
          </a:p>
          <a:p>
            <a:pPr marL="348817" lvl="1" indent="-174409" algn="l">
              <a:lnSpc>
                <a:spcPts val="2908"/>
              </a:lnSpc>
              <a:buFont typeface="Arial"/>
              <a:buChar char="•"/>
            </a:pPr>
            <a:r>
              <a:rPr lang="en-US" sz="1615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NHS (2026). NHS Wales safeguarding network annual report 2025 to 2026. [online] Public Health Wales -. Available at: https://phw.nhs.wales/reports/nhs-wales-safeguarding-network-annual-report-2025-to-2026/ [Accessed 4 Oct. 2026].</a:t>
            </a:r>
          </a:p>
          <a:p>
            <a:pPr marL="348817" lvl="1" indent="-174409" algn="l">
              <a:lnSpc>
                <a:spcPts val="2908"/>
              </a:lnSpc>
              <a:buFont typeface="Arial"/>
              <a:buChar char="•"/>
            </a:pPr>
            <a:r>
              <a:rPr lang="en-US" sz="1615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Skene, K., O’Farrelly, C.M., Byrne, E.M., Kirby, N., Stevens, E.C. and Ramchandani, P.G. (2022). CAN guidance during play enhance children’s learning and development in educational contexts? A systematic review and meta‐analysis. Child Development, [online] 93(4), pp.1162–1180. doi:10.1111/cdev.13730.</a:t>
            </a:r>
          </a:p>
          <a:p>
            <a:pPr marL="348817" lvl="1" indent="-174409" algn="l">
              <a:lnSpc>
                <a:spcPts val="2908"/>
              </a:lnSpc>
              <a:buFont typeface="Arial"/>
              <a:buChar char="•"/>
            </a:pPr>
            <a:r>
              <a:rPr lang="en-US" sz="1615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Welsh Government (2026). Chapter 4: Raising standards in our schools, and ensuring the best conditions for learning [HTML] | gov.wales. [online] GOV.WALES. Available at: https://www.gov.wales/programme-for-government-2026-to-2030-chapter-4-html [Accessed 4 Oct. 2026].</a:t>
            </a:r>
          </a:p>
          <a:p>
            <a:pPr marL="348817" lvl="1" indent="-174409" algn="l">
              <a:lnSpc>
                <a:spcPts val="2908"/>
              </a:lnSpc>
              <a:buFont typeface="Arial"/>
              <a:buChar char="•"/>
            </a:pPr>
            <a:r>
              <a:rPr lang="en-US" sz="1615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Whitfield, C., White, E., Abiola Bukola and Martin, S. (2025). Peer learning models in adult education: Benefits and challenges. [online] ResearchGate. Available at: https://www.researchgate.net/publication/390175060_Peer_Learning_Models_in_Adult_Education_Benefits_and_Challenges [Accessed 4 Oct. 2026].</a:t>
            </a:r>
          </a:p>
          <a:p>
            <a:pPr marL="348817" lvl="1" indent="-174409" algn="l">
              <a:lnSpc>
                <a:spcPts val="2908"/>
              </a:lnSpc>
              <a:buFont typeface="Arial"/>
              <a:buChar char="•"/>
            </a:pPr>
            <a:r>
              <a:rPr lang="en-US" sz="1615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rPr>
              <a:t>Yusof, S.M. (2021). Vygotsky sociocultural theory of child development: More knowledgeable other (MKO) and the zone of proximal development (ZPD). [online] ResearchGate. Available at: https://www.researchgate.net/publication/374926360_Vygotsky_Sociocultural_Theory_of_Child_Development_More_Knowledgeable_Other_MKO_and_the_Zone_of_Proximal_Development_ZPD [Accessed 4 Oct. 2026].</a:t>
            </a:r>
          </a:p>
          <a:p>
            <a:pPr algn="l">
              <a:lnSpc>
                <a:spcPts val="2908"/>
              </a:lnSpc>
            </a:pPr>
            <a:endParaRPr lang="en-US" sz="1615">
              <a:solidFill>
                <a:srgbClr val="00000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E59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1621114">
            <a:off x="12085322" y="8448454"/>
            <a:ext cx="9354104" cy="2932507"/>
            <a:chOff x="0" y="0"/>
            <a:chExt cx="2463632" cy="772347"/>
          </a:xfrm>
          <a:solidFill>
            <a:schemeClr val="accent6"/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2463632" cy="772347"/>
            </a:xfrm>
            <a:custGeom>
              <a:avLst/>
              <a:gdLst/>
              <a:ahLst/>
              <a:cxnLst/>
              <a:rect l="l" t="t" r="r" b="b"/>
              <a:pathLst>
                <a:path w="2463632" h="772347">
                  <a:moveTo>
                    <a:pt x="0" y="0"/>
                  </a:moveTo>
                  <a:lnTo>
                    <a:pt x="2463632" y="0"/>
                  </a:lnTo>
                  <a:lnTo>
                    <a:pt x="2463632" y="772347"/>
                  </a:lnTo>
                  <a:lnTo>
                    <a:pt x="0" y="772347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PK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463632" cy="810447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865331" y="1750641"/>
            <a:ext cx="9064360" cy="36194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0"/>
              </a:lnSpc>
              <a:spcBef>
                <a:spcPct val="0"/>
              </a:spcBef>
            </a:pPr>
            <a:r>
              <a:rPr lang="en-US" sz="21000" b="1" dirty="0">
                <a:solidFill>
                  <a:schemeClr val="accent6">
                    <a:lumMod val="50000"/>
                  </a:schemeClr>
                </a:solidFill>
                <a:latin typeface="Roboto Bold"/>
                <a:ea typeface="Roboto Bold"/>
                <a:cs typeface="Roboto Bold"/>
                <a:sym typeface="Roboto Bold"/>
              </a:rPr>
              <a:t>Thank</a:t>
            </a:r>
          </a:p>
        </p:txBody>
      </p:sp>
      <p:grpSp>
        <p:nvGrpSpPr>
          <p:cNvPr id="6" name="Group 6"/>
          <p:cNvGrpSpPr/>
          <p:nvPr/>
        </p:nvGrpSpPr>
        <p:grpSpPr>
          <a:xfrm rot="-1621114">
            <a:off x="-4448439" y="-1512783"/>
            <a:ext cx="12676189" cy="3497067"/>
            <a:chOff x="0" y="0"/>
            <a:chExt cx="3338585" cy="921038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7" name="Freeform 7"/>
            <p:cNvSpPr/>
            <p:nvPr/>
          </p:nvSpPr>
          <p:spPr>
            <a:xfrm>
              <a:off x="0" y="0"/>
              <a:ext cx="3338585" cy="921038"/>
            </a:xfrm>
            <a:custGeom>
              <a:avLst/>
              <a:gdLst/>
              <a:ahLst/>
              <a:cxnLst/>
              <a:rect l="l" t="t" r="r" b="b"/>
              <a:pathLst>
                <a:path w="3338585" h="921038">
                  <a:moveTo>
                    <a:pt x="0" y="0"/>
                  </a:moveTo>
                  <a:lnTo>
                    <a:pt x="3338585" y="0"/>
                  </a:lnTo>
                  <a:lnTo>
                    <a:pt x="3338585" y="921038"/>
                  </a:lnTo>
                  <a:lnTo>
                    <a:pt x="0" y="921038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PK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3338585" cy="959138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 rot="-4495248">
            <a:off x="-6370307" y="2522420"/>
            <a:ext cx="12740614" cy="3581584"/>
            <a:chOff x="0" y="0"/>
            <a:chExt cx="3355553" cy="943298"/>
          </a:xfrm>
          <a:solidFill>
            <a:schemeClr val="accent6"/>
          </a:solidFill>
        </p:grpSpPr>
        <p:sp>
          <p:nvSpPr>
            <p:cNvPr id="10" name="Freeform 10"/>
            <p:cNvSpPr/>
            <p:nvPr/>
          </p:nvSpPr>
          <p:spPr>
            <a:xfrm>
              <a:off x="0" y="0"/>
              <a:ext cx="3355553" cy="943298"/>
            </a:xfrm>
            <a:custGeom>
              <a:avLst/>
              <a:gdLst/>
              <a:ahLst/>
              <a:cxnLst/>
              <a:rect l="l" t="t" r="r" b="b"/>
              <a:pathLst>
                <a:path w="3355553" h="943298">
                  <a:moveTo>
                    <a:pt x="0" y="0"/>
                  </a:moveTo>
                  <a:lnTo>
                    <a:pt x="3355553" y="0"/>
                  </a:lnTo>
                  <a:lnTo>
                    <a:pt x="3355553" y="943298"/>
                  </a:lnTo>
                  <a:lnTo>
                    <a:pt x="0" y="943298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PK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3355553" cy="981398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14189211" y="6483794"/>
            <a:ext cx="3070089" cy="3138566"/>
          </a:xfrm>
          <a:custGeom>
            <a:avLst/>
            <a:gdLst/>
            <a:ahLst/>
            <a:cxnLst/>
            <a:rect l="l" t="t" r="r" b="b"/>
            <a:pathLst>
              <a:path w="3070089" h="3138566">
                <a:moveTo>
                  <a:pt x="0" y="0"/>
                </a:moveTo>
                <a:lnTo>
                  <a:pt x="3070089" y="0"/>
                </a:lnTo>
                <a:lnTo>
                  <a:pt x="3070089" y="3138566"/>
                </a:lnTo>
                <a:lnTo>
                  <a:pt x="0" y="31385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sp>
        <p:nvSpPr>
          <p:cNvPr id="13" name="Freeform 13"/>
          <p:cNvSpPr/>
          <p:nvPr/>
        </p:nvSpPr>
        <p:spPr>
          <a:xfrm rot="1059321">
            <a:off x="11667278" y="2941684"/>
            <a:ext cx="1301116" cy="1656513"/>
          </a:xfrm>
          <a:custGeom>
            <a:avLst/>
            <a:gdLst/>
            <a:ahLst/>
            <a:cxnLst/>
            <a:rect l="l" t="t" r="r" b="b"/>
            <a:pathLst>
              <a:path w="1301116" h="1656513">
                <a:moveTo>
                  <a:pt x="0" y="0"/>
                </a:moveTo>
                <a:lnTo>
                  <a:pt x="1301115" y="0"/>
                </a:lnTo>
                <a:lnTo>
                  <a:pt x="1301115" y="1656513"/>
                </a:lnTo>
                <a:lnTo>
                  <a:pt x="0" y="165651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grpSp>
        <p:nvGrpSpPr>
          <p:cNvPr id="14" name="Group 14"/>
          <p:cNvGrpSpPr/>
          <p:nvPr/>
        </p:nvGrpSpPr>
        <p:grpSpPr>
          <a:xfrm rot="-1177486">
            <a:off x="14673547" y="-2854601"/>
            <a:ext cx="9354104" cy="2932507"/>
            <a:chOff x="0" y="0"/>
            <a:chExt cx="2463632" cy="772347"/>
          </a:xfrm>
          <a:solidFill>
            <a:schemeClr val="accent6">
              <a:lumMod val="75000"/>
            </a:schemeClr>
          </a:solidFill>
        </p:grpSpPr>
        <p:sp>
          <p:nvSpPr>
            <p:cNvPr id="15" name="Freeform 15"/>
            <p:cNvSpPr/>
            <p:nvPr/>
          </p:nvSpPr>
          <p:spPr>
            <a:xfrm>
              <a:off x="0" y="0"/>
              <a:ext cx="2463632" cy="772347"/>
            </a:xfrm>
            <a:custGeom>
              <a:avLst/>
              <a:gdLst/>
              <a:ahLst/>
              <a:cxnLst/>
              <a:rect l="l" t="t" r="r" b="b"/>
              <a:pathLst>
                <a:path w="2463632" h="772347">
                  <a:moveTo>
                    <a:pt x="0" y="0"/>
                  </a:moveTo>
                  <a:lnTo>
                    <a:pt x="2463632" y="0"/>
                  </a:lnTo>
                  <a:lnTo>
                    <a:pt x="2463632" y="772347"/>
                  </a:lnTo>
                  <a:lnTo>
                    <a:pt x="0" y="772347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PK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2463632" cy="810447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 rot="2699999">
            <a:off x="12085322" y="-2056237"/>
            <a:ext cx="9354104" cy="2932507"/>
            <a:chOff x="0" y="0"/>
            <a:chExt cx="2463632" cy="772347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18" name="Freeform 18"/>
            <p:cNvSpPr/>
            <p:nvPr/>
          </p:nvSpPr>
          <p:spPr>
            <a:xfrm>
              <a:off x="0" y="0"/>
              <a:ext cx="2463632" cy="772347"/>
            </a:xfrm>
            <a:custGeom>
              <a:avLst/>
              <a:gdLst/>
              <a:ahLst/>
              <a:cxnLst/>
              <a:rect l="l" t="t" r="r" b="b"/>
              <a:pathLst>
                <a:path w="2463632" h="772347">
                  <a:moveTo>
                    <a:pt x="0" y="0"/>
                  </a:moveTo>
                  <a:lnTo>
                    <a:pt x="2463632" y="0"/>
                  </a:lnTo>
                  <a:lnTo>
                    <a:pt x="2463632" y="772347"/>
                  </a:lnTo>
                  <a:lnTo>
                    <a:pt x="0" y="772347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PK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38100"/>
              <a:ext cx="2463632" cy="810447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0" name="Freeform 20"/>
          <p:cNvSpPr/>
          <p:nvPr/>
        </p:nvSpPr>
        <p:spPr>
          <a:xfrm>
            <a:off x="17008680" y="3471561"/>
            <a:ext cx="4389589" cy="2402303"/>
          </a:xfrm>
          <a:custGeom>
            <a:avLst/>
            <a:gdLst/>
            <a:ahLst/>
            <a:cxnLst/>
            <a:rect l="l" t="t" r="r" b="b"/>
            <a:pathLst>
              <a:path w="4389589" h="2402303">
                <a:moveTo>
                  <a:pt x="0" y="0"/>
                </a:moveTo>
                <a:lnTo>
                  <a:pt x="4389589" y="0"/>
                </a:lnTo>
                <a:lnTo>
                  <a:pt x="4389589" y="2402302"/>
                </a:lnTo>
                <a:lnTo>
                  <a:pt x="0" y="240230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4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sp>
        <p:nvSpPr>
          <p:cNvPr id="21" name="Freeform 21"/>
          <p:cNvSpPr/>
          <p:nvPr/>
        </p:nvSpPr>
        <p:spPr>
          <a:xfrm>
            <a:off x="519098" y="9258300"/>
            <a:ext cx="4389589" cy="2402303"/>
          </a:xfrm>
          <a:custGeom>
            <a:avLst/>
            <a:gdLst/>
            <a:ahLst/>
            <a:cxnLst/>
            <a:rect l="l" t="t" r="r" b="b"/>
            <a:pathLst>
              <a:path w="4389589" h="2402303">
                <a:moveTo>
                  <a:pt x="0" y="0"/>
                </a:moveTo>
                <a:lnTo>
                  <a:pt x="4389589" y="0"/>
                </a:lnTo>
                <a:lnTo>
                  <a:pt x="4389589" y="2402303"/>
                </a:lnTo>
                <a:lnTo>
                  <a:pt x="0" y="240230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4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sp>
        <p:nvSpPr>
          <p:cNvPr id="22" name="TextBox 22"/>
          <p:cNvSpPr txBox="1"/>
          <p:nvPr/>
        </p:nvSpPr>
        <p:spPr>
          <a:xfrm>
            <a:off x="9144000" y="4673950"/>
            <a:ext cx="6347671" cy="36194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9400"/>
              </a:lnSpc>
              <a:spcBef>
                <a:spcPct val="0"/>
              </a:spcBef>
            </a:pPr>
            <a:r>
              <a:rPr lang="en-US" sz="21000" b="1" dirty="0">
                <a:solidFill>
                  <a:schemeClr val="accent6">
                    <a:lumMod val="50000"/>
                  </a:schemeClr>
                </a:solidFill>
                <a:latin typeface="Roboto Bold"/>
                <a:ea typeface="Roboto Bold"/>
                <a:cs typeface="Roboto Bold"/>
                <a:sym typeface="Roboto Bold"/>
              </a:rPr>
              <a:t>You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1618</Words>
  <Application>Microsoft Office PowerPoint</Application>
  <PresentationFormat>Custom</PresentationFormat>
  <Paragraphs>121</Paragraphs>
  <Slides>12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FASIHA PPT ASSESSMENT</dc:title>
  <cp:lastModifiedBy>Syed Faisal Nadeem</cp:lastModifiedBy>
  <cp:revision>9</cp:revision>
  <dcterms:created xsi:type="dcterms:W3CDTF">2006-08-16T00:00:00Z</dcterms:created>
  <dcterms:modified xsi:type="dcterms:W3CDTF">2026-10-07T20:31:21Z</dcterms:modified>
  <dc:identifier>DAHXCvS3Wgo</dc:identifier>
</cp:coreProperties>
</file>