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4"/>
  </p:notesMasterIdLst>
  <p:handoutMasterIdLst>
    <p:handoutMasterId r:id="rId15"/>
  </p:handoutMasterIdLst>
  <p:sldIdLst>
    <p:sldId id="308" r:id="rId2"/>
    <p:sldId id="384" r:id="rId3"/>
    <p:sldId id="394" r:id="rId4"/>
    <p:sldId id="395" r:id="rId5"/>
    <p:sldId id="396" r:id="rId6"/>
    <p:sldId id="397" r:id="rId7"/>
    <p:sldId id="390" r:id="rId8"/>
    <p:sldId id="391" r:id="rId9"/>
    <p:sldId id="392" r:id="rId10"/>
    <p:sldId id="393" r:id="rId11"/>
    <p:sldId id="398" r:id="rId12"/>
    <p:sldId id="359" r:id="rId1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2B21"/>
    <a:srgbClr val="054333"/>
    <a:srgbClr val="FFE07D"/>
    <a:srgbClr val="360000"/>
    <a:srgbClr val="500000"/>
    <a:srgbClr val="420000"/>
    <a:srgbClr val="663300"/>
    <a:srgbClr val="0029AC"/>
    <a:srgbClr val="0D7AFF"/>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770" autoAdjust="0"/>
    <p:restoredTop sz="96357" autoAdjust="0"/>
  </p:normalViewPr>
  <p:slideViewPr>
    <p:cSldViewPr>
      <p:cViewPr varScale="1">
        <p:scale>
          <a:sx n="104" d="100"/>
          <a:sy n="104" d="100"/>
        </p:scale>
        <p:origin x="150" y="318"/>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21/11/2020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21/11/2020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21/11/2020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21/11/2020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21/11/2020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21/11/2020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21/11/2020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21/11/2020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21/11/2020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21/11/2020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21/11/2020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21/11/2020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21/11/2020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21/11/2020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032B2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DCB8A8-892B-4DA5-9722-5A9652628169}"/>
              </a:ext>
            </a:extLst>
          </p:cNvPr>
          <p:cNvSpPr txBox="1"/>
          <p:nvPr/>
        </p:nvSpPr>
        <p:spPr>
          <a:xfrm>
            <a:off x="5350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7" name="Title 1">
            <a:extLst>
              <a:ext uri="{FF2B5EF4-FFF2-40B4-BE49-F238E27FC236}">
                <a16:creationId xmlns:a16="http://schemas.microsoft.com/office/drawing/2014/main" id="{9EF19F3B-5FE7-49B6-9B9E-53C764DC057D}"/>
              </a:ext>
            </a:extLst>
          </p:cNvPr>
          <p:cNvSpPr>
            <a:spLocks noGrp="1"/>
          </p:cNvSpPr>
          <p:nvPr>
            <p:ph type="title"/>
          </p:nvPr>
        </p:nvSpPr>
        <p:spPr>
          <a:xfrm>
            <a:off x="0" y="353761"/>
            <a:ext cx="11989332" cy="1081877"/>
          </a:xfrm>
        </p:spPr>
        <p:txBody>
          <a:bodyPr>
            <a:normAutofit fontScale="90000"/>
          </a:bodyPr>
          <a:lstStyle/>
          <a:p>
            <a:pPr marL="118872" algn="ctr"/>
            <a:br>
              <a:rPr lang="en-GB" sz="1050" b="0" i="0" u="none" strike="noStrike" dirty="0">
                <a:solidFill>
                  <a:srgbClr val="003E5A"/>
                </a:solidFill>
                <a:effectLst/>
                <a:latin typeface="-apple-system"/>
              </a:rPr>
            </a:br>
            <a:r>
              <a:rPr lang="en-GB" sz="4400" dirty="0">
                <a:solidFill>
                  <a:srgbClr val="92D050"/>
                </a:solidFill>
              </a:rPr>
              <a:t>HPEN7018-  Strategies of CHARACTERISATION</a:t>
            </a:r>
            <a:endParaRPr lang="en-GB" sz="3100" dirty="0">
              <a:solidFill>
                <a:srgbClr val="92D050"/>
              </a:solidFill>
            </a:endParaRPr>
          </a:p>
        </p:txBody>
      </p:sp>
      <p:sp>
        <p:nvSpPr>
          <p:cNvPr id="10" name="TextBox 9">
            <a:extLst>
              <a:ext uri="{FF2B5EF4-FFF2-40B4-BE49-F238E27FC236}">
                <a16:creationId xmlns:a16="http://schemas.microsoft.com/office/drawing/2014/main" id="{0E4FD999-76CB-47FD-ACBE-A7B1B169115B}"/>
              </a:ext>
            </a:extLst>
          </p:cNvPr>
          <p:cNvSpPr txBox="1"/>
          <p:nvPr/>
        </p:nvSpPr>
        <p:spPr>
          <a:xfrm>
            <a:off x="767408" y="1804970"/>
            <a:ext cx="10009112" cy="4562788"/>
          </a:xfrm>
          <a:prstGeom prst="rect">
            <a:avLst/>
          </a:prstGeom>
          <a:noFill/>
        </p:spPr>
        <p:txBody>
          <a:bodyPr wrap="square">
            <a:spAutoFit/>
          </a:bodyPr>
          <a:lstStyle/>
          <a:p>
            <a:r>
              <a:rPr lang="en-GB" sz="1050" dirty="0">
                <a:solidFill>
                  <a:schemeClr val="bg1"/>
                </a:solidFill>
                <a:effectLst/>
                <a:latin typeface="Garamond" panose="02020404030301010803" pitchFamily="18" charset="0"/>
                <a:ea typeface="Times New Roman" panose="02020603050405020304" pitchFamily="18" charset="0"/>
              </a:rPr>
              <a:t> </a:t>
            </a:r>
            <a:endParaRPr lang="en-GB" sz="3200" dirty="0">
              <a:solidFill>
                <a:schemeClr val="bg1"/>
              </a:solidFill>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GB" sz="2800" dirty="0">
                <a:solidFill>
                  <a:schemeClr val="bg1"/>
                </a:solidFill>
                <a:effectLst/>
                <a:latin typeface="Garamond" panose="02020404030301010803" pitchFamily="18" charset="0"/>
                <a:ea typeface="Times New Roman" panose="02020603050405020304" pitchFamily="18" charset="0"/>
              </a:rPr>
              <a:t>Physical description, especially in relation to categories </a:t>
            </a:r>
            <a:endParaRPr lang="en-GB" sz="3200" dirty="0">
              <a:solidFill>
                <a:schemeClr val="bg1"/>
              </a:solidFill>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GB" sz="2800" dirty="0">
                <a:solidFill>
                  <a:schemeClr val="bg1"/>
                </a:solidFill>
                <a:effectLst/>
                <a:latin typeface="Garamond" panose="02020404030301010803" pitchFamily="18" charset="0"/>
                <a:ea typeface="Times New Roman" panose="02020603050405020304" pitchFamily="18" charset="0"/>
              </a:rPr>
              <a:t>Unconscious self revelation</a:t>
            </a:r>
            <a:endParaRPr lang="en-GB" sz="3200" dirty="0">
              <a:solidFill>
                <a:schemeClr val="bg1"/>
              </a:solidFill>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GB" sz="2800" dirty="0">
                <a:solidFill>
                  <a:schemeClr val="bg1"/>
                </a:solidFill>
                <a:effectLst/>
                <a:latin typeface="Garamond" panose="02020404030301010803" pitchFamily="18" charset="0"/>
                <a:ea typeface="Times New Roman" panose="02020603050405020304" pitchFamily="18" charset="0"/>
              </a:rPr>
              <a:t>Narratorial statements</a:t>
            </a:r>
            <a:endParaRPr lang="en-GB" sz="3200" dirty="0">
              <a:solidFill>
                <a:schemeClr val="bg1"/>
              </a:solidFill>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GB" sz="2800" dirty="0">
                <a:solidFill>
                  <a:schemeClr val="bg1"/>
                </a:solidFill>
                <a:effectLst/>
                <a:latin typeface="Garamond" panose="02020404030301010803" pitchFamily="18" charset="0"/>
                <a:ea typeface="Times New Roman" panose="02020603050405020304" pitchFamily="18" charset="0"/>
              </a:rPr>
              <a:t>Revelation of a character’s thoughts</a:t>
            </a:r>
            <a:endParaRPr lang="en-GB" sz="3200" dirty="0">
              <a:solidFill>
                <a:schemeClr val="bg1"/>
              </a:solidFill>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GB" sz="2800" dirty="0">
                <a:solidFill>
                  <a:schemeClr val="bg1"/>
                </a:solidFill>
                <a:effectLst/>
                <a:latin typeface="Garamond" panose="02020404030301010803" pitchFamily="18" charset="0"/>
                <a:ea typeface="Times New Roman" panose="02020603050405020304" pitchFamily="18" charset="0"/>
              </a:rPr>
              <a:t>Characters’ speech</a:t>
            </a:r>
            <a:endParaRPr lang="en-GB" sz="3200" dirty="0">
              <a:solidFill>
                <a:schemeClr val="bg1"/>
              </a:solidFill>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GB" sz="2800" dirty="0">
                <a:solidFill>
                  <a:schemeClr val="bg1"/>
                </a:solidFill>
                <a:effectLst/>
                <a:latin typeface="Garamond" panose="02020404030301010803" pitchFamily="18" charset="0"/>
                <a:ea typeface="Times New Roman" panose="02020603050405020304" pitchFamily="18" charset="0"/>
              </a:rPr>
              <a:t>Reporting other’s comments </a:t>
            </a:r>
            <a:endParaRPr lang="en-GB" sz="3200" dirty="0">
              <a:solidFill>
                <a:schemeClr val="bg1"/>
              </a:solidFill>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GB" sz="2800" dirty="0">
                <a:solidFill>
                  <a:schemeClr val="bg1"/>
                </a:solidFill>
                <a:effectLst/>
                <a:latin typeface="Garamond" panose="02020404030301010803" pitchFamily="18" charset="0"/>
                <a:ea typeface="Times New Roman" panose="02020603050405020304" pitchFamily="18" charset="0"/>
              </a:rPr>
              <a:t>Actions</a:t>
            </a:r>
            <a:endParaRPr lang="en-GB" sz="3200" dirty="0">
              <a:solidFill>
                <a:schemeClr val="bg1"/>
              </a:solidFill>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GB" sz="2800" dirty="0">
                <a:solidFill>
                  <a:schemeClr val="bg1"/>
                </a:solidFill>
                <a:effectLst/>
                <a:latin typeface="Garamond" panose="02020404030301010803" pitchFamily="18" charset="0"/>
                <a:ea typeface="Times New Roman" panose="02020603050405020304" pitchFamily="18" charset="0"/>
              </a:rPr>
              <a:t>Thoughts or comments of other characters</a:t>
            </a:r>
            <a:endParaRPr lang="en-GB" sz="3200" dirty="0">
              <a:solidFill>
                <a:schemeClr val="bg1"/>
              </a:solidFill>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GB" sz="2800" dirty="0">
                <a:solidFill>
                  <a:schemeClr val="bg1"/>
                </a:solidFill>
                <a:effectLst/>
                <a:latin typeface="Garamond" panose="02020404030301010803" pitchFamily="18" charset="0"/>
                <a:ea typeface="Times New Roman" panose="02020603050405020304" pitchFamily="18" charset="0"/>
              </a:rPr>
              <a:t>Metaphor or allegory</a:t>
            </a:r>
            <a:endParaRPr lang="en-GB" sz="3200" dirty="0">
              <a:solidFill>
                <a:schemeClr val="bg1"/>
              </a:solidFill>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GB" sz="2800" dirty="0">
                <a:solidFill>
                  <a:schemeClr val="bg1"/>
                </a:solidFill>
                <a:effectLst/>
                <a:latin typeface="Garamond" panose="02020404030301010803" pitchFamily="18" charset="0"/>
                <a:ea typeface="Times New Roman" panose="02020603050405020304" pitchFamily="18" charset="0"/>
              </a:rPr>
              <a:t>By association (with a place, mood, occupation etc.)</a:t>
            </a:r>
            <a:endParaRPr lang="en-GB"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F1329ED-37FF-43C0-839A-847C0A9E45A9}"/>
              </a:ext>
            </a:extLst>
          </p:cNvPr>
          <p:cNvSpPr>
            <a:spLocks noGrp="1"/>
          </p:cNvSpPr>
          <p:nvPr>
            <p:ph type="title"/>
          </p:nvPr>
        </p:nvSpPr>
        <p:spPr>
          <a:xfrm>
            <a:off x="335360" y="188640"/>
            <a:ext cx="11665296" cy="6669360"/>
          </a:xfrm>
        </p:spPr>
        <p:txBody>
          <a:bodyPr>
            <a:normAutofit fontScale="90000"/>
          </a:bodyPr>
          <a:lstStyle/>
          <a:p>
            <a:r>
              <a:rPr lang="en-GB" sz="3100" dirty="0">
                <a:solidFill>
                  <a:srgbClr val="FFC000"/>
                </a:solidFill>
              </a:rPr>
              <a:t>1. Physical description </a:t>
            </a:r>
            <a:r>
              <a:rPr lang="en-GB" sz="3100" dirty="0">
                <a:solidFill>
                  <a:srgbClr val="FFC000"/>
                </a:solidFill>
                <a:latin typeface="+mn-lt"/>
              </a:rPr>
              <a:t>:  </a:t>
            </a:r>
            <a:r>
              <a:rPr lang="en-GB" sz="3100" b="0" dirty="0">
                <a:solidFill>
                  <a:srgbClr val="FFC000"/>
                </a:solidFill>
                <a:latin typeface="+mn-lt"/>
              </a:rPr>
              <a:t>Elizabeth Gaskell </a:t>
            </a:r>
            <a:r>
              <a:rPr lang="en-GB" sz="3100" b="0" i="1" dirty="0">
                <a:solidFill>
                  <a:srgbClr val="FFC000"/>
                </a:solidFill>
                <a:latin typeface="+mn-lt"/>
              </a:rPr>
              <a:t>Cranford</a:t>
            </a:r>
            <a:br>
              <a:rPr lang="en-GB" sz="3100" dirty="0">
                <a:solidFill>
                  <a:srgbClr val="FFC000"/>
                </a:solidFill>
                <a:latin typeface="+mn-lt"/>
              </a:rPr>
            </a:br>
            <a:br>
              <a:rPr lang="en-GB" sz="1100" b="0" dirty="0">
                <a:solidFill>
                  <a:schemeClr val="bg1"/>
                </a:solidFill>
                <a:latin typeface="+mn-lt"/>
              </a:rPr>
            </a:br>
            <a:r>
              <a:rPr lang="en-GB" sz="2200" b="0" dirty="0">
                <a:solidFill>
                  <a:schemeClr val="bg1"/>
                </a:solidFill>
                <a:latin typeface="+mn-lt"/>
              </a:rPr>
              <a:t>Captain Brown had taken a small house on the outskirts of the town, where he lived with his two daughters.  He must have been upwards of sixty at the time of the first visit I paid to Cranford after I had left it as a residence.  But he had a wiry, well-trained, elastic figure, a stiff military throw-back of his head, and a springing step, which made him appear much younger than he was.  His eldest daughter looked almost as old as himself, and betrayed the fact that his real was more than his apparent age.  Miss Brown must have been forty; she had a sickly, pained, careworn expression on her face, and looked as if the gaiety of youth had long faded out of sight.  Even when young she must have been plain and hard-featured.  Miss Jessie Brown was ten years younger than her sister, and twenty shades prettier.  Her face was round and dimpled.  Miss </a:t>
            </a:r>
            <a:r>
              <a:rPr lang="en-GB" sz="2200" b="0" dirty="0" err="1">
                <a:solidFill>
                  <a:schemeClr val="bg1"/>
                </a:solidFill>
                <a:latin typeface="+mn-lt"/>
              </a:rPr>
              <a:t>Jenkyns</a:t>
            </a:r>
            <a:r>
              <a:rPr lang="en-GB" sz="2200" b="0" dirty="0">
                <a:solidFill>
                  <a:schemeClr val="bg1"/>
                </a:solidFill>
                <a:latin typeface="+mn-lt"/>
              </a:rPr>
              <a:t> once said, in a passion against Captain Brown (the cause of which I will tell you presently), “that she thought it was time for Miss Jessie to leave off her dimples, and not always to be trying to look like a child.”  It was true there was something childlike in her face; and there will be, I think, till she dies, though she should live to a hundred.  Her eyes were large blue wondering eyes, looking straight at you; her nose was unformed and snub, and her lips were red and dewy; she wore her hair, too, in little rows of curls, which heightened this appearance.  I do not know whether she was pretty or not; but I liked her face, and so did everybody, and I do not think she could help her dimples.  She had something of her father’s jauntiness of gait and manner; and any female observer might detect a slight difference in the attire of the two sisters - that of Miss Jessie being about two pounds per annum more expensive than Miss Brown’s.  Two pounds was a large sum in Captain Brown’s annual disbursements.</a:t>
            </a:r>
            <a:br>
              <a:rPr lang="en-GB" sz="1600" b="0" dirty="0">
                <a:solidFill>
                  <a:schemeClr val="bg1"/>
                </a:solidFill>
                <a:latin typeface="+mn-lt"/>
              </a:rPr>
            </a:br>
            <a:endParaRPr lang="en-GB" sz="1600" b="0" dirty="0">
              <a:solidFill>
                <a:schemeClr val="bg1"/>
              </a:solidFill>
              <a:latin typeface="+mn-lt"/>
            </a:endParaRPr>
          </a:p>
        </p:txBody>
      </p:sp>
    </p:spTree>
    <p:extLst>
      <p:ext uri="{BB962C8B-B14F-4D97-AF65-F5344CB8AC3E}">
        <p14:creationId xmlns:p14="http://schemas.microsoft.com/office/powerpoint/2010/main" val="4085780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729F2D-F9D4-4F57-9959-1CE4F20DEA66}"/>
              </a:ext>
            </a:extLst>
          </p:cNvPr>
          <p:cNvSpPr>
            <a:spLocks noGrp="1"/>
          </p:cNvSpPr>
          <p:nvPr>
            <p:ph idx="1"/>
          </p:nvPr>
        </p:nvSpPr>
        <p:spPr>
          <a:xfrm>
            <a:off x="263352" y="341657"/>
            <a:ext cx="11665296" cy="6480720"/>
          </a:xfrm>
        </p:spPr>
        <p:txBody>
          <a:bodyPr>
            <a:normAutofit fontScale="92500" lnSpcReduction="10000"/>
          </a:bodyPr>
          <a:lstStyle/>
          <a:p>
            <a:pPr indent="0" algn="just">
              <a:buNone/>
            </a:pPr>
            <a:r>
              <a:rPr lang="en-GB" sz="2800" b="1" dirty="0">
                <a:solidFill>
                  <a:srgbClr val="FFC000"/>
                </a:solidFill>
                <a:latin typeface="+mj-lt"/>
                <a:ea typeface="+mj-ea"/>
                <a:cs typeface="+mj-cs"/>
              </a:rPr>
              <a:t>2: Unconscious self revelation </a:t>
            </a:r>
            <a:r>
              <a:rPr lang="en-GB" sz="2800" dirty="0">
                <a:solidFill>
                  <a:srgbClr val="FFC000"/>
                </a:solidFill>
                <a:effectLst/>
                <a:latin typeface="Garamond" panose="02020404030301010803" pitchFamily="18" charset="0"/>
                <a:ea typeface="Times New Roman" panose="02020603050405020304" pitchFamily="18" charset="0"/>
              </a:rPr>
              <a:t>Jane Austen, </a:t>
            </a:r>
            <a:r>
              <a:rPr lang="en-GB" sz="2800" i="1" dirty="0">
                <a:solidFill>
                  <a:srgbClr val="FFC000"/>
                </a:solidFill>
                <a:effectLst/>
                <a:latin typeface="Garamond" panose="02020404030301010803" pitchFamily="18" charset="0"/>
                <a:ea typeface="Times New Roman" panose="02020603050405020304" pitchFamily="18" charset="0"/>
              </a:rPr>
              <a:t>Mansfield Park</a:t>
            </a:r>
            <a:endParaRPr lang="en-GB" sz="2800" dirty="0">
              <a:solidFill>
                <a:srgbClr val="FFC000"/>
              </a:solidFill>
              <a:effectLst/>
              <a:latin typeface="Times New Roman" panose="02020603050405020304" pitchFamily="18" charset="0"/>
              <a:ea typeface="Times New Roman" panose="02020603050405020304" pitchFamily="18" charset="0"/>
            </a:endParaRPr>
          </a:p>
          <a:p>
            <a:pPr marL="342900" indent="0">
              <a:buNone/>
            </a:pPr>
            <a:r>
              <a:rPr lang="en-GB" sz="1800" dirty="0">
                <a:solidFill>
                  <a:srgbClr val="FFC000"/>
                </a:solidFill>
                <a:effectLst/>
                <a:latin typeface="Garamond" panose="02020404030301010803" pitchFamily="18" charset="0"/>
                <a:ea typeface="Times New Roman" panose="02020603050405020304" pitchFamily="18" charset="0"/>
              </a:rPr>
              <a:t> </a:t>
            </a:r>
            <a:endParaRPr lang="en-GB" sz="1800" dirty="0">
              <a:solidFill>
                <a:srgbClr val="FFC000"/>
              </a:solidFill>
              <a:effectLst/>
              <a:latin typeface="Times New Roman" panose="02020603050405020304" pitchFamily="18" charset="0"/>
              <a:ea typeface="Times New Roman" panose="02020603050405020304" pitchFamily="18" charset="0"/>
            </a:endParaRPr>
          </a:p>
          <a:p>
            <a:pPr marL="342900" indent="0" algn="just">
              <a:buNone/>
            </a:pPr>
            <a:r>
              <a:rPr lang="en-GB" sz="2400" dirty="0">
                <a:solidFill>
                  <a:schemeClr val="bg1"/>
                </a:solidFill>
                <a:effectLst/>
                <a:latin typeface="Times New Roman" panose="02020603050405020304" pitchFamily="18" charset="0"/>
                <a:ea typeface="Times New Roman" panose="02020603050405020304" pitchFamily="18" charset="0"/>
              </a:rPr>
              <a:t>"</a:t>
            </a:r>
            <a:r>
              <a:rPr lang="en-GB" sz="2400" dirty="0">
                <a:solidFill>
                  <a:schemeClr val="bg1"/>
                </a:solidFill>
                <a:effectLst/>
                <a:latin typeface="Garamond" panose="02020404030301010803" pitchFamily="18" charset="0"/>
                <a:ea typeface="Times New Roman" panose="02020603050405020304" pitchFamily="18" charset="0"/>
              </a:rPr>
              <a:t>Well, and if they were ten," cried Mrs. Norris, "I am sure you need not regard it. The expense need not be any impediment. If I were you, I should not think of the expense. I would have everything done in the best style, and made as nice as possible. Such a place as Sotherton Court deserves everything that taste and money can do. You have space to work upon there, and grounds that will well reward you. For my own part, if I had anything within the fiftieth part of the size of Sotherton, I should be always planting and improving, for naturally I am excessively fond of it. It would be too ridiculous for me to attempt anything where I am now, with my little half acre. It would be quite a burlesque. But if I had more room, I should take a prodigious delight in improving and planting. We did a vast deal in that way at the Parsonage: we made it quite a different place from what it was when we first had it. You young ones do not remember much about it, perhaps; but if dear Sir Thomas were here, he could tell you what improvements we made: and a great deal more would have been done, but for poor Mr. Norris's sad state of health. He could hardly ever get out, poor man, to enjoy anything, and that disheartened me from doing several things that Sir Thomas and I used to talk of. If it had not been for that, we should have carried on the garden wall, and made the plantation to shut out the churchyard, just as </a:t>
            </a:r>
            <a:r>
              <a:rPr lang="en-GB" sz="2400" dirty="0" err="1">
                <a:solidFill>
                  <a:schemeClr val="bg1"/>
                </a:solidFill>
                <a:effectLst/>
                <a:latin typeface="Garamond" panose="02020404030301010803" pitchFamily="18" charset="0"/>
                <a:ea typeface="Times New Roman" panose="02020603050405020304" pitchFamily="18" charset="0"/>
              </a:rPr>
              <a:t>Dr.</a:t>
            </a:r>
            <a:r>
              <a:rPr lang="en-GB" sz="2400" dirty="0">
                <a:solidFill>
                  <a:schemeClr val="bg1"/>
                </a:solidFill>
                <a:effectLst/>
                <a:latin typeface="Garamond" panose="02020404030301010803" pitchFamily="18" charset="0"/>
                <a:ea typeface="Times New Roman" panose="02020603050405020304" pitchFamily="18" charset="0"/>
              </a:rPr>
              <a:t> Grant has done. We were always doing something as it was. It was only the spring twelvemonth before Mr. Norris's death that we put in the apricot against the stable wall, which is now grown such a noble tree, and getting to such perfection, sir," addressing herself then to </a:t>
            </a:r>
            <a:r>
              <a:rPr lang="en-GB" sz="2400" dirty="0" err="1">
                <a:solidFill>
                  <a:schemeClr val="bg1"/>
                </a:solidFill>
                <a:effectLst/>
                <a:latin typeface="Garamond" panose="02020404030301010803" pitchFamily="18" charset="0"/>
                <a:ea typeface="Times New Roman" panose="02020603050405020304" pitchFamily="18" charset="0"/>
              </a:rPr>
              <a:t>Dr.</a:t>
            </a:r>
            <a:r>
              <a:rPr lang="en-GB" sz="2400" dirty="0">
                <a:solidFill>
                  <a:schemeClr val="bg1"/>
                </a:solidFill>
                <a:effectLst/>
                <a:latin typeface="Garamond" panose="02020404030301010803" pitchFamily="18" charset="0"/>
                <a:ea typeface="Times New Roman" panose="02020603050405020304" pitchFamily="18" charset="0"/>
              </a:rPr>
              <a:t> Grant. </a:t>
            </a:r>
            <a:endParaRPr lang="en-GB" sz="2400" dirty="0">
              <a:solidFill>
                <a:schemeClr val="bg1"/>
              </a:solidFill>
              <a:effectLst/>
              <a:latin typeface="Times New Roman" panose="02020603050405020304" pitchFamily="18" charset="0"/>
              <a:ea typeface="Times New Roman" panose="02020603050405020304" pitchFamily="18" charset="0"/>
            </a:endParaRPr>
          </a:p>
          <a:p>
            <a:pPr marL="118872" indent="0">
              <a:buNone/>
            </a:pPr>
            <a:endParaRPr lang="en-GB" dirty="0"/>
          </a:p>
        </p:txBody>
      </p:sp>
    </p:spTree>
    <p:extLst>
      <p:ext uri="{BB962C8B-B14F-4D97-AF65-F5344CB8AC3E}">
        <p14:creationId xmlns:p14="http://schemas.microsoft.com/office/powerpoint/2010/main" val="1886884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C3C421-F561-4DCD-BA8D-02ED1FE319BE}"/>
              </a:ext>
            </a:extLst>
          </p:cNvPr>
          <p:cNvSpPr>
            <a:spLocks noGrp="1"/>
          </p:cNvSpPr>
          <p:nvPr>
            <p:ph idx="1"/>
          </p:nvPr>
        </p:nvSpPr>
        <p:spPr>
          <a:xfrm>
            <a:off x="59668" y="0"/>
            <a:ext cx="12072664" cy="7128792"/>
          </a:xfrm>
        </p:spPr>
        <p:txBody>
          <a:bodyPr>
            <a:normAutofit fontScale="47500" lnSpcReduction="20000"/>
          </a:bodyPr>
          <a:lstStyle/>
          <a:p>
            <a:pPr marL="118872" indent="0">
              <a:lnSpc>
                <a:spcPct val="120000"/>
              </a:lnSpc>
              <a:buNone/>
            </a:pPr>
            <a:r>
              <a:rPr lang="en-GB" sz="7000" b="1" dirty="0">
                <a:solidFill>
                  <a:srgbClr val="FFC000"/>
                </a:solidFill>
                <a:latin typeface="+mj-lt"/>
                <a:ea typeface="+mj-ea"/>
                <a:cs typeface="+mj-cs"/>
              </a:rPr>
              <a:t>3. Narratorial statements  </a:t>
            </a:r>
            <a:r>
              <a:rPr lang="en-GB" sz="6500" dirty="0">
                <a:solidFill>
                  <a:srgbClr val="FFC000"/>
                </a:solidFill>
                <a:latin typeface="Garamond" panose="02020404030301010803" pitchFamily="18" charset="0"/>
              </a:rPr>
              <a:t>George Eliot, </a:t>
            </a:r>
            <a:r>
              <a:rPr lang="en-GB" sz="6500" i="1" dirty="0">
                <a:solidFill>
                  <a:srgbClr val="FFC000"/>
                </a:solidFill>
                <a:latin typeface="Garamond" panose="02020404030301010803" pitchFamily="18" charset="0"/>
              </a:rPr>
              <a:t>Middlemarch</a:t>
            </a:r>
          </a:p>
          <a:p>
            <a:pPr marL="118872" indent="0">
              <a:lnSpc>
                <a:spcPct val="120000"/>
              </a:lnSpc>
              <a:buNone/>
            </a:pPr>
            <a:r>
              <a:rPr lang="en-GB" dirty="0">
                <a:solidFill>
                  <a:schemeClr val="bg1"/>
                </a:solidFill>
              </a:rPr>
              <a:t> </a:t>
            </a:r>
            <a:r>
              <a:rPr lang="en-GB" sz="3400" dirty="0">
                <a:solidFill>
                  <a:schemeClr val="accent1">
                    <a:lumMod val="40000"/>
                    <a:lumOff val="60000"/>
                  </a:schemeClr>
                </a:solidFill>
              </a:rPr>
              <a:t>Poor Lydgate! or shall I say, Poor Rosamond! Each lived in a world of which the other knew nothing. It had not occurred to Lydgate that he had been a subject of eager meditation to Rosamond, who had neither any reason for throwing her marriage into distant perspective, nor any pathological studies to divert her mind from that ruminating habit, that inward repetition of looks, words, and phrases, which makes a large part in the lives of most girls.</a:t>
            </a:r>
            <a:r>
              <a:rPr lang="en-GB" sz="3400" dirty="0">
                <a:solidFill>
                  <a:srgbClr val="FFE07D"/>
                </a:solidFill>
              </a:rPr>
              <a:t> </a:t>
            </a:r>
            <a:r>
              <a:rPr lang="en-GB" sz="3400" dirty="0">
                <a:solidFill>
                  <a:schemeClr val="bg1"/>
                </a:solidFill>
              </a:rPr>
              <a:t>He had not meant to look at her or speak to her with more than the inevitable amount of admiration and compliment which a man must give to a beautiful girl; indeed, it seemed to him that his enjoyment of her music had remained almost silent, for he feared falling into the rudeness of telling her his great surprise at her possession of such accomplishment. But Rosamond had registered every look and word, and estimated them as the opening incidents of a preconceived romance -- incidents which gather value from the foreseen development and climax. In Rosamond's romance it was not necessary to imagine much about the inward life of the hero, or of his serious business in the world: of course, he had a profession and was clever, as well as sufficiently handsome; but the piquant fact about Lydgate was his good birth, which distinguished him from all Middlemarch admirers, and presented marriage as a prospect of rising in rank and getting a little nearer to that celestial condition on earth in which she would have nothing to do with vulgar people, and perhaps at last associate with relatives quite equal to the county people who looked down on the </a:t>
            </a:r>
            <a:r>
              <a:rPr lang="en-GB" sz="3400" dirty="0" err="1">
                <a:solidFill>
                  <a:schemeClr val="bg1"/>
                </a:solidFill>
              </a:rPr>
              <a:t>Middlemarchers</a:t>
            </a:r>
            <a:r>
              <a:rPr lang="en-GB" sz="3400" dirty="0">
                <a:solidFill>
                  <a:schemeClr val="bg1"/>
                </a:solidFill>
              </a:rPr>
              <a:t>. It was part of Rosamond's cleverness to discern very subtly the faintest aroma of rank, and once when she had seen the Miss Brookes accompanying their uncle at the county assizes, and seated among the aristocracy, she had envied them, notwithstanding their plain dress.</a:t>
            </a:r>
          </a:p>
          <a:p>
            <a:pPr marL="118872" indent="0">
              <a:lnSpc>
                <a:spcPct val="120000"/>
              </a:lnSpc>
              <a:buNone/>
            </a:pPr>
            <a:r>
              <a:rPr lang="en-GB" sz="3400" dirty="0">
                <a:solidFill>
                  <a:srgbClr val="FFE07D"/>
                </a:solidFill>
              </a:rPr>
              <a:t>   If you think it incredible that to imagine Lydgate as a man of family could cause thrills of satisfaction which had anything to do with the sense that she was in love with him, I will ask you to use your power of comparison a little more effectively, and consider whether red cloth and epaulets have never had an influence of that sort. Our passions do not live apart in locked chambers, but, dressed in their small wardrobe of notions, bring their provisions to a common table and mess together, feeding out of the common store according to their appetite.</a:t>
            </a:r>
          </a:p>
          <a:p>
            <a:pPr marL="118872" indent="0">
              <a:lnSpc>
                <a:spcPct val="120000"/>
              </a:lnSpc>
              <a:buNone/>
            </a:pPr>
            <a:r>
              <a:rPr lang="en-GB" sz="3400" dirty="0">
                <a:solidFill>
                  <a:schemeClr val="bg1"/>
                </a:solidFill>
              </a:rPr>
              <a:t>   Rosamond, in fact, was entirely occupied </a:t>
            </a:r>
            <a:r>
              <a:rPr lang="en-GB" sz="3400" dirty="0">
                <a:solidFill>
                  <a:srgbClr val="FFE07D"/>
                </a:solidFill>
              </a:rPr>
              <a:t>not exactly with Tertius Lydgate as he was in himself, but with his relation to her</a:t>
            </a:r>
            <a:r>
              <a:rPr lang="en-GB" sz="3400" dirty="0">
                <a:solidFill>
                  <a:schemeClr val="bg1"/>
                </a:solidFill>
              </a:rPr>
              <a:t>; and it was excusable in a girl who was accustomed to hear that all young men might, could, would be, or actually were in love with her, to believe at once that Lydgate could be no exception. His looks and words meant more to her than other men's, because she cared more for them: she thought of them diligently, and diligently attended to that perfection of appearance, behaviour, sentiments, and all other  elegancies, which would find in Lydgate a more adequate admirer than she had yet been conscious of.</a:t>
            </a:r>
          </a:p>
        </p:txBody>
      </p:sp>
    </p:spTree>
    <p:extLst>
      <p:ext uri="{BB962C8B-B14F-4D97-AF65-F5344CB8AC3E}">
        <p14:creationId xmlns:p14="http://schemas.microsoft.com/office/powerpoint/2010/main" val="79174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D9DD12-0049-4582-8EC6-A3CB12E08623}"/>
              </a:ext>
            </a:extLst>
          </p:cNvPr>
          <p:cNvSpPr>
            <a:spLocks noGrp="1"/>
          </p:cNvSpPr>
          <p:nvPr>
            <p:ph idx="1"/>
          </p:nvPr>
        </p:nvSpPr>
        <p:spPr>
          <a:xfrm>
            <a:off x="335360" y="260648"/>
            <a:ext cx="10972800" cy="5976664"/>
          </a:xfrm>
        </p:spPr>
        <p:txBody>
          <a:bodyPr>
            <a:normAutofit/>
          </a:bodyPr>
          <a:lstStyle/>
          <a:p>
            <a:pPr indent="0" algn="just">
              <a:buNone/>
            </a:pPr>
            <a:r>
              <a:rPr lang="en-GB" sz="2600" b="1" dirty="0">
                <a:solidFill>
                  <a:srgbClr val="FFC000"/>
                </a:solidFill>
                <a:latin typeface="+mj-lt"/>
                <a:ea typeface="+mj-ea"/>
                <a:cs typeface="+mj-cs"/>
              </a:rPr>
              <a:t>4: Revelation of a character’s thoughts: </a:t>
            </a:r>
            <a:r>
              <a:rPr lang="en-GB" sz="2600" dirty="0">
                <a:solidFill>
                  <a:srgbClr val="FFC000"/>
                </a:solidFill>
                <a:latin typeface="Garamond" panose="02020404030301010803" pitchFamily="18" charset="0"/>
              </a:rPr>
              <a:t>Iain Banks, </a:t>
            </a:r>
            <a:r>
              <a:rPr lang="en-GB" sz="2600" i="1" dirty="0">
                <a:solidFill>
                  <a:srgbClr val="FFC000"/>
                </a:solidFill>
                <a:latin typeface="Garamond" panose="02020404030301010803" pitchFamily="18" charset="0"/>
              </a:rPr>
              <a:t>The Wasp Factory</a:t>
            </a:r>
          </a:p>
          <a:p>
            <a:pPr marL="342900" marR="422910" indent="0" algn="just">
              <a:buNone/>
            </a:pPr>
            <a:r>
              <a:rPr lang="en-GB" sz="1800" i="1"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a:t>
            </a:r>
          </a:p>
          <a:p>
            <a:pPr marL="342900" marR="422910" indent="0" algn="just">
              <a:buNone/>
            </a:pPr>
            <a:r>
              <a:rPr lang="en-GB" sz="22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My greatest enemies are Women and the Sea. These things I hate. Women because they are weak and stupid and live in the shadow of men and are nothing compared to them, and the Sea because it has always frustrated me, destroying what I have built, washing away what I have left, wiping clean the marks I have made. And I’m not sure that the wind is blameless, either.</a:t>
            </a:r>
          </a:p>
          <a:p>
            <a:pPr marL="342900" marR="422910" indent="0" algn="just">
              <a:buNone/>
            </a:pPr>
            <a:r>
              <a:rPr lang="en-GB" sz="22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The Sea is a sort of mythological enemy, and I make what you might call sacrifices to it in my soul, fearing it a little, respecting it as you’re supposed to, but in many ways treating it as an equal. It does things to the world, and so do I; we should both be feared. Women … well, women are a bit too close for comfort as far as I’m concerned. I don’t even like having them on the island, not even Mrs Clamp, who comes every week on a Saturday to clean the house and deliver our supplies. She’s ancient, and sexless the way the very old and the very young are, but she’s still been a woman, and I resent that, for my own good reason.</a:t>
            </a:r>
          </a:p>
          <a:p>
            <a:pPr indent="0" algn="just">
              <a:buNone/>
            </a:pPr>
            <a:r>
              <a:rPr lang="en-GB" sz="2200" dirty="0">
                <a:solidFill>
                  <a:schemeClr val="bg1"/>
                </a:solidFill>
                <a:effectLst/>
                <a:latin typeface="Perpetua Titling MT" panose="02020502060505020804" pitchFamily="18" charset="0"/>
                <a:ea typeface="Times New Roman" panose="02020603050405020304" pitchFamily="18" charset="0"/>
              </a:rPr>
              <a:t> </a:t>
            </a:r>
            <a:endParaRPr lang="en-GB" sz="2200" dirty="0">
              <a:solidFill>
                <a:schemeClr val="bg1"/>
              </a:solidFill>
              <a:effectLst/>
              <a:latin typeface="Times New Roman" panose="02020603050405020304" pitchFamily="18" charset="0"/>
              <a:ea typeface="Times New Roman" panose="02020603050405020304" pitchFamily="18" charset="0"/>
            </a:endParaRPr>
          </a:p>
          <a:p>
            <a:pPr indent="0" algn="just">
              <a:buNone/>
            </a:pPr>
            <a:r>
              <a:rPr lang="en-GB" sz="2200" dirty="0">
                <a:solidFill>
                  <a:schemeClr val="bg1"/>
                </a:solidFill>
                <a:effectLst/>
                <a:latin typeface="Perpetua Titling MT" panose="02020502060505020804" pitchFamily="18" charset="0"/>
                <a:ea typeface="Times New Roman" panose="02020603050405020304" pitchFamily="18" charset="0"/>
              </a:rPr>
              <a:t> </a:t>
            </a:r>
            <a:endParaRPr lang="en-GB" sz="2200" dirty="0">
              <a:solidFill>
                <a:schemeClr val="bg1"/>
              </a:solidFill>
              <a:effectLst/>
              <a:latin typeface="Times New Roman" panose="02020603050405020304" pitchFamily="18" charset="0"/>
              <a:ea typeface="Times New Roman" panose="02020603050405020304" pitchFamily="18" charset="0"/>
            </a:endParaRPr>
          </a:p>
          <a:p>
            <a:pPr marL="118872" indent="0">
              <a:buNone/>
            </a:pPr>
            <a:endParaRPr lang="en-GB" dirty="0">
              <a:solidFill>
                <a:schemeClr val="bg1"/>
              </a:solidFill>
            </a:endParaRPr>
          </a:p>
        </p:txBody>
      </p:sp>
    </p:spTree>
    <p:extLst>
      <p:ext uri="{BB962C8B-B14F-4D97-AF65-F5344CB8AC3E}">
        <p14:creationId xmlns:p14="http://schemas.microsoft.com/office/powerpoint/2010/main" val="2603663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DD79E7-C9D5-4885-B2BE-73A9AB1914B1}"/>
              </a:ext>
            </a:extLst>
          </p:cNvPr>
          <p:cNvSpPr>
            <a:spLocks noGrp="1"/>
          </p:cNvSpPr>
          <p:nvPr>
            <p:ph idx="1"/>
          </p:nvPr>
        </p:nvSpPr>
        <p:spPr>
          <a:xfrm>
            <a:off x="609600" y="476672"/>
            <a:ext cx="10972800" cy="5688632"/>
          </a:xfrm>
        </p:spPr>
        <p:txBody>
          <a:bodyPr>
            <a:normAutofit lnSpcReduction="10000"/>
          </a:bodyPr>
          <a:lstStyle/>
          <a:p>
            <a:pPr marL="118872" indent="0" algn="just">
              <a:buNone/>
            </a:pPr>
            <a:r>
              <a:rPr lang="en-GB" sz="2600" b="1" dirty="0">
                <a:solidFill>
                  <a:srgbClr val="FFC000"/>
                </a:solidFill>
                <a:latin typeface="+mj-lt"/>
                <a:ea typeface="+mj-ea"/>
                <a:cs typeface="+mj-cs"/>
              </a:rPr>
              <a:t>5: Characters’ speech : </a:t>
            </a:r>
            <a:r>
              <a:rPr lang="en-GB" sz="2600" dirty="0">
                <a:solidFill>
                  <a:srgbClr val="FFC000"/>
                </a:solidFill>
                <a:latin typeface="Garamond" panose="02020404030301010803" pitchFamily="18" charset="0"/>
              </a:rPr>
              <a:t>J.D. Salinger, </a:t>
            </a:r>
            <a:r>
              <a:rPr lang="en-GB" sz="2600" i="1" dirty="0">
                <a:solidFill>
                  <a:srgbClr val="FFC000"/>
                </a:solidFill>
                <a:latin typeface="Garamond" panose="02020404030301010803" pitchFamily="18" charset="0"/>
              </a:rPr>
              <a:t>The Catcher in the Rye</a:t>
            </a:r>
          </a:p>
          <a:p>
            <a:pPr marL="22860" indent="0" algn="just">
              <a:buNone/>
            </a:pPr>
            <a:r>
              <a:rPr lang="en-GB" sz="1800" dirty="0">
                <a:solidFill>
                  <a:schemeClr val="bg1"/>
                </a:solidFill>
                <a:effectLst/>
                <a:latin typeface="Garamond" panose="02020404030301010803" pitchFamily="18" charset="0"/>
                <a:ea typeface="Times New Roman" panose="02020603050405020304" pitchFamily="18" charset="0"/>
              </a:rPr>
              <a:t> </a:t>
            </a:r>
          </a:p>
          <a:p>
            <a:pPr marL="22860" indent="0" algn="just">
              <a:buNone/>
            </a:pPr>
            <a:endParaRPr lang="en-GB" sz="1800" dirty="0">
              <a:solidFill>
                <a:schemeClr val="bg1"/>
              </a:solidFill>
              <a:effectLst/>
              <a:latin typeface="Times New Roman" panose="02020603050405020304" pitchFamily="18" charset="0"/>
              <a:ea typeface="Times New Roman" panose="02020603050405020304" pitchFamily="18" charset="0"/>
            </a:endParaRPr>
          </a:p>
          <a:p>
            <a:pPr marL="22860" indent="0" algn="just">
              <a:buNone/>
            </a:pPr>
            <a:endParaRPr lang="en-GB" sz="1800" dirty="0">
              <a:solidFill>
                <a:schemeClr val="bg1"/>
              </a:solidFill>
              <a:effectLst/>
              <a:latin typeface="Times New Roman" panose="02020603050405020304" pitchFamily="18" charset="0"/>
              <a:ea typeface="Times New Roman" panose="02020603050405020304" pitchFamily="18" charset="0"/>
            </a:endParaRPr>
          </a:p>
          <a:p>
            <a:pPr marL="22860" marR="422910" indent="0" algn="just">
              <a:buNone/>
            </a:pPr>
            <a:r>
              <a:rPr lang="en-GB" sz="24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If you </a:t>
            </a:r>
            <a:r>
              <a:rPr lang="en-GB" sz="2400" dirty="0">
                <a:solidFill>
                  <a:srgbClr val="FFE07D"/>
                </a:solidFill>
                <a:effectLst/>
                <a:latin typeface="Garamond" panose="02020404030301010803" pitchFamily="18" charset="0"/>
                <a:ea typeface="Times New Roman" panose="02020603050405020304" pitchFamily="18" charset="0"/>
                <a:cs typeface="Times New Roman" panose="02020603050405020304" pitchFamily="18" charset="0"/>
              </a:rPr>
              <a:t>really want to hear </a:t>
            </a:r>
            <a:r>
              <a:rPr lang="en-GB" sz="24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about it, the first thing you’ll probably want to know is where I was born, and what my </a:t>
            </a:r>
            <a:r>
              <a:rPr lang="en-GB" sz="2400" dirty="0">
                <a:solidFill>
                  <a:srgbClr val="FFE07D"/>
                </a:solidFill>
                <a:effectLst/>
                <a:latin typeface="Garamond" panose="02020404030301010803" pitchFamily="18" charset="0"/>
                <a:ea typeface="Times New Roman" panose="02020603050405020304" pitchFamily="18" charset="0"/>
                <a:cs typeface="Times New Roman" panose="02020603050405020304" pitchFamily="18" charset="0"/>
              </a:rPr>
              <a:t>lousy childhood was like</a:t>
            </a:r>
            <a:r>
              <a:rPr lang="en-GB" sz="24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and how </a:t>
            </a:r>
            <a:r>
              <a:rPr lang="en-GB" sz="2400" dirty="0">
                <a:solidFill>
                  <a:srgbClr val="FFE07D"/>
                </a:solidFill>
                <a:effectLst/>
                <a:latin typeface="Garamond" panose="02020404030301010803" pitchFamily="18" charset="0"/>
                <a:ea typeface="Times New Roman" panose="02020603050405020304" pitchFamily="18" charset="0"/>
                <a:cs typeface="Times New Roman" panose="02020603050405020304" pitchFamily="18" charset="0"/>
              </a:rPr>
              <a:t>my parents were occupied </a:t>
            </a:r>
            <a:r>
              <a:rPr lang="en-GB" sz="24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and all before they had me, and all that </a:t>
            </a:r>
            <a:r>
              <a:rPr lang="en-GB" sz="2400" dirty="0">
                <a:solidFill>
                  <a:srgbClr val="FFE07D"/>
                </a:solidFill>
                <a:effectLst/>
                <a:latin typeface="Garamond" panose="02020404030301010803" pitchFamily="18" charset="0"/>
                <a:ea typeface="Times New Roman" panose="02020603050405020304" pitchFamily="18" charset="0"/>
                <a:cs typeface="Times New Roman" panose="02020603050405020304" pitchFamily="18" charset="0"/>
              </a:rPr>
              <a:t>David Copperfield kind of crap</a:t>
            </a:r>
            <a:r>
              <a:rPr lang="en-GB" sz="24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but I don’t feel like going into it, if you want to know the truth. In the first place, that stuff bores me, and in the second place, my parents would have about two haemorrhages apiece if I told anything pretty personal about them. They’re quite touchy about anything like that, especially my father. They’re nice and all – I’m not saying that – but they’re also touchy as hell. Besides, </a:t>
            </a:r>
            <a:r>
              <a:rPr lang="en-GB" sz="2400" dirty="0">
                <a:solidFill>
                  <a:srgbClr val="FFE07D"/>
                </a:solidFill>
                <a:effectLst/>
                <a:latin typeface="Garamond" panose="02020404030301010803" pitchFamily="18" charset="0"/>
                <a:ea typeface="Times New Roman" panose="02020603050405020304" pitchFamily="18" charset="0"/>
                <a:cs typeface="Times New Roman" panose="02020603050405020304" pitchFamily="18" charset="0"/>
              </a:rPr>
              <a:t>I’m not going to tell </a:t>
            </a:r>
            <a:r>
              <a:rPr lang="en-GB" sz="24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my whole goddam autobiography or anything. I’ll just tell you about this madman stuff that happened to me around last Christmas just before I got pretty run-down and had to come out here and take it easy. I mean that’s all I told D.B. about, and he’s my brother and all.</a:t>
            </a:r>
          </a:p>
          <a:p>
            <a:pPr marL="118872" indent="0" algn="just">
              <a:buNone/>
            </a:pPr>
            <a:r>
              <a:rPr lang="en-GB" sz="2400" dirty="0">
                <a:solidFill>
                  <a:schemeClr val="bg1"/>
                </a:solidFill>
                <a:effectLst/>
                <a:latin typeface="Garamond" panose="02020404030301010803" pitchFamily="18" charset="0"/>
                <a:ea typeface="Times New Roman" panose="02020603050405020304" pitchFamily="18" charset="0"/>
              </a:rPr>
              <a:t> </a:t>
            </a:r>
            <a:endParaRPr lang="en-GB" sz="2400" dirty="0">
              <a:solidFill>
                <a:schemeClr val="bg1"/>
              </a:solidFill>
              <a:effectLst/>
              <a:latin typeface="Times New Roman" panose="02020603050405020304" pitchFamily="18" charset="0"/>
              <a:ea typeface="Times New Roman" panose="02020603050405020304" pitchFamily="18" charset="0"/>
            </a:endParaRPr>
          </a:p>
          <a:p>
            <a:pPr marL="118872" indent="0">
              <a:buNone/>
            </a:pPr>
            <a:endParaRPr lang="en-GB" dirty="0">
              <a:solidFill>
                <a:schemeClr val="bg1"/>
              </a:solidFill>
            </a:endParaRPr>
          </a:p>
        </p:txBody>
      </p:sp>
    </p:spTree>
    <p:extLst>
      <p:ext uri="{BB962C8B-B14F-4D97-AF65-F5344CB8AC3E}">
        <p14:creationId xmlns:p14="http://schemas.microsoft.com/office/powerpoint/2010/main" val="3044397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4FDF1-6FEF-4CEA-A406-41A7B52F17DB}"/>
              </a:ext>
            </a:extLst>
          </p:cNvPr>
          <p:cNvSpPr>
            <a:spLocks noGrp="1"/>
          </p:cNvSpPr>
          <p:nvPr>
            <p:ph type="title"/>
          </p:nvPr>
        </p:nvSpPr>
        <p:spPr>
          <a:xfrm>
            <a:off x="-84348" y="-31564"/>
            <a:ext cx="12360696" cy="720080"/>
          </a:xfrm>
        </p:spPr>
        <p:txBody>
          <a:bodyPr>
            <a:normAutofit/>
          </a:bodyPr>
          <a:lstStyle/>
          <a:p>
            <a:r>
              <a:rPr lang="en-GB" sz="2600" dirty="0">
                <a:solidFill>
                  <a:srgbClr val="FFC000"/>
                </a:solidFill>
              </a:rPr>
              <a:t>6: Reporting other’s comments  : Emily Bronte, </a:t>
            </a:r>
            <a:r>
              <a:rPr lang="en-GB" sz="2600" i="1" dirty="0">
                <a:solidFill>
                  <a:srgbClr val="FFC000"/>
                </a:solidFill>
              </a:rPr>
              <a:t>Wuthering Heights</a:t>
            </a:r>
          </a:p>
        </p:txBody>
      </p:sp>
      <p:sp>
        <p:nvSpPr>
          <p:cNvPr id="3" name="Content Placeholder 2">
            <a:extLst>
              <a:ext uri="{FF2B5EF4-FFF2-40B4-BE49-F238E27FC236}">
                <a16:creationId xmlns:a16="http://schemas.microsoft.com/office/drawing/2014/main" id="{9C99BE6C-9EDB-48A9-B1DB-C54406788782}"/>
              </a:ext>
            </a:extLst>
          </p:cNvPr>
          <p:cNvSpPr>
            <a:spLocks noGrp="1"/>
          </p:cNvSpPr>
          <p:nvPr>
            <p:ph idx="1"/>
          </p:nvPr>
        </p:nvSpPr>
        <p:spPr>
          <a:xfrm>
            <a:off x="328464" y="548680"/>
            <a:ext cx="11816208" cy="6696744"/>
          </a:xfrm>
        </p:spPr>
        <p:txBody>
          <a:bodyPr>
            <a:normAutofit fontScale="40000" lnSpcReduction="20000"/>
          </a:bodyPr>
          <a:lstStyle/>
          <a:p>
            <a:pPr marL="118872" indent="0">
              <a:lnSpc>
                <a:spcPct val="120000"/>
              </a:lnSpc>
              <a:buNone/>
            </a:pPr>
            <a:r>
              <a:rPr lang="en-GB" sz="3500" dirty="0">
                <a:solidFill>
                  <a:schemeClr val="bg1"/>
                </a:solidFill>
              </a:rPr>
              <a:t>I told you we laughed,’ he answered.  ‘The </a:t>
            </a:r>
            <a:r>
              <a:rPr lang="en-GB" sz="3500" dirty="0" err="1">
                <a:solidFill>
                  <a:schemeClr val="bg1"/>
                </a:solidFill>
              </a:rPr>
              <a:t>Lintons</a:t>
            </a:r>
            <a:r>
              <a:rPr lang="en-GB" sz="3500" dirty="0">
                <a:solidFill>
                  <a:schemeClr val="bg1"/>
                </a:solidFill>
              </a:rPr>
              <a:t> heard us, and with one accord they shot like arrows to the door; there was silence, and then a cry, “Oh, mamma, mamma!  Oh, papa!  Oh, mamma, come here.  Oh, papa, oh!”  They really did howl out something in that way.  We made frightful noises to terrify them still more, and then we dropped off the ledge, because somebody was drawing the bars, and we felt we had better flee.  I had Cathy by the hand, and was urging her on, when all at once she fell down.  “Run, Heathcliff, run!” she whispered.  “They have let the bull-dog loose, and he holds me!”  The devil had seized her ankle, Nelly: I heard his abominable snorting.  She did not yell out—no! she would have scorned to do it, if she had been spitted on the horns of a mad cow.  I did, though: I vociferated curses enough to annihilate any fiend in Christendom; and I got a stone and thrust it between his jaws, and tried with all my might to cram it down his throat.  A beast of a servant came up with a lantern, at last, shouting—“Keep fast, Skulker, keep fast!”  He changed his note, however, when he saw Skulker’s game.  The dog was throttled off; his huge, purple tongue hanging half a foot out of his mouth, and his pendent lips streaming with bloody slaver.  The man took Cathy up; she was sick: not from fear, I’m certain, but from pain.  He carried her in; I followed, grumbling execrations and vengeance.  “What prey, Robert?” hallooed Linton from the entrance.  “Skulker has caught a little girl, sir,” he replied; “and there’s a lad here,” he added, making a clutch at me, “who looks an out-and-outer!  Very like the robbers were for putting them through the window to open the doors to the gang after all were asleep, that they might murder us at their ease.  Hold your tongue, you foul-mouthed thief, you! you shall go to the gallows for this.  Mr. Linton, sir, don’t lay by your gun.”  “No, no, Robert,” said the old fool.  “The rascals knew that yesterday was my rent-day: they thought to have me cleverly.  Come in; I’ll furnish them a reception.  There, John, fasten the chain.  Give Skulker some water, Jenny.  </a:t>
            </a:r>
            <a:r>
              <a:rPr lang="en-GB" sz="3500" dirty="0">
                <a:solidFill>
                  <a:srgbClr val="FFC000"/>
                </a:solidFill>
              </a:rPr>
              <a:t>To beard a magistrate in his stronghold, and on the Sabbath, too!  Where will their insolence stop?  Oh, my dear Mary, look here!  Don’t be afraid, it is but a boy—yet the villain scowls so plainly in his face; would it not be a kindness to the country to hang him at once, before he shows his nature in acts as well as features?”  </a:t>
            </a:r>
            <a:r>
              <a:rPr lang="en-GB" sz="3500" dirty="0">
                <a:solidFill>
                  <a:schemeClr val="bg1"/>
                </a:solidFill>
              </a:rPr>
              <a:t>He pulled me under the chandelier, and Mrs. Linton placed her spectacles on her nose and raised her hands in horror.  The cowardly children crept nearer also, Isabella lisping—“Frightful thing!  Put him in the cellar, papa.  He’s exactly like the son of the fortune-teller that stole my tame pheasant.  Isn’t he, Edgar?”</a:t>
            </a:r>
          </a:p>
          <a:p>
            <a:pPr marL="118872" indent="0">
              <a:lnSpc>
                <a:spcPct val="120000"/>
              </a:lnSpc>
              <a:buNone/>
            </a:pPr>
            <a:r>
              <a:rPr lang="en-GB" sz="3500" dirty="0">
                <a:solidFill>
                  <a:schemeClr val="bg1"/>
                </a:solidFill>
              </a:rPr>
              <a:t>‘While they examined me, Cathy came round; she heard the last speech, and laughed.  Edgar Linton, after an inquisitive stare, collected sufficient wit to recognise her.  They see us at church, you know, though we seldom meet them elsewhere.  “That’s Miss Earnshaw?” he whispered to his mother, “and look how Skulker has bitten her—how her foot bleeds!”</a:t>
            </a:r>
          </a:p>
          <a:p>
            <a:pPr marL="118872" indent="0">
              <a:lnSpc>
                <a:spcPct val="120000"/>
              </a:lnSpc>
              <a:buNone/>
            </a:pPr>
            <a:r>
              <a:rPr lang="en-GB" sz="3500" dirty="0">
                <a:solidFill>
                  <a:schemeClr val="bg1"/>
                </a:solidFill>
              </a:rPr>
              <a:t>‘“Miss Earnshaw?  Nonsense!” cried the dame; “Miss Earnshaw scouring the country with a gipsy!  And yet, my dear, the child is in mourning—surely it is—and she may be lamed for life!”</a:t>
            </a:r>
          </a:p>
          <a:p>
            <a:pPr marL="118872" indent="0">
              <a:lnSpc>
                <a:spcPct val="120000"/>
              </a:lnSpc>
              <a:buNone/>
            </a:pPr>
            <a:r>
              <a:rPr lang="en-GB" sz="3500" dirty="0">
                <a:solidFill>
                  <a:schemeClr val="bg1"/>
                </a:solidFill>
              </a:rPr>
              <a:t>‘“What culpable carelessness in her brother!” exclaimed Mr. Linton, turning from me to Catherine.  “I’ve understood from </a:t>
            </a:r>
            <a:r>
              <a:rPr lang="en-GB" sz="3500" dirty="0" err="1">
                <a:solidFill>
                  <a:schemeClr val="bg1"/>
                </a:solidFill>
              </a:rPr>
              <a:t>Shielders</a:t>
            </a:r>
            <a:r>
              <a:rPr lang="en-GB" sz="3500" dirty="0">
                <a:solidFill>
                  <a:schemeClr val="bg1"/>
                </a:solidFill>
              </a:rPr>
              <a:t>”’ (that was the curate, sir) ‘“that he lets her grow up in absolute heathenism.  But who is this?  Where did she pick up this companion?  Oho! I declare he is that strange </a:t>
            </a:r>
            <a:r>
              <a:rPr lang="en-GB" sz="3500" u="sng" dirty="0">
                <a:solidFill>
                  <a:srgbClr val="FFC000"/>
                </a:solidFill>
              </a:rPr>
              <a:t>acquisition</a:t>
            </a:r>
            <a:r>
              <a:rPr lang="en-GB" sz="3500" dirty="0">
                <a:solidFill>
                  <a:schemeClr val="bg1"/>
                </a:solidFill>
              </a:rPr>
              <a:t> my late neighbour made, in his journey to Liverpool—a little Lascar, or an American or Spanish castaway</a:t>
            </a:r>
            <a:r>
              <a:rPr lang="en-GB" dirty="0">
                <a:solidFill>
                  <a:schemeClr val="bg1"/>
                </a:solidFill>
              </a:rPr>
              <a:t>.”</a:t>
            </a:r>
          </a:p>
        </p:txBody>
      </p:sp>
    </p:spTree>
    <p:extLst>
      <p:ext uri="{BB962C8B-B14F-4D97-AF65-F5344CB8AC3E}">
        <p14:creationId xmlns:p14="http://schemas.microsoft.com/office/powerpoint/2010/main" val="2614261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9E97F-1DB9-4A72-AE4B-ED0400910D98}"/>
              </a:ext>
            </a:extLst>
          </p:cNvPr>
          <p:cNvSpPr>
            <a:spLocks noGrp="1"/>
          </p:cNvSpPr>
          <p:nvPr>
            <p:ph type="title"/>
          </p:nvPr>
        </p:nvSpPr>
        <p:spPr>
          <a:xfrm>
            <a:off x="544488" y="97667"/>
            <a:ext cx="11247040" cy="537248"/>
          </a:xfrm>
        </p:spPr>
        <p:txBody>
          <a:bodyPr>
            <a:normAutofit fontScale="90000"/>
          </a:bodyPr>
          <a:lstStyle/>
          <a:p>
            <a:r>
              <a:rPr lang="en-GB" sz="3600" dirty="0">
                <a:solidFill>
                  <a:srgbClr val="FFC000"/>
                </a:solidFill>
                <a:latin typeface="Perpetua Titling MT" panose="02020502060505020804" pitchFamily="18" charset="0"/>
                <a:ea typeface="Times New Roman" panose="02020603050405020304" pitchFamily="18" charset="0"/>
              </a:rPr>
              <a:t>7: Actions  </a:t>
            </a:r>
            <a:r>
              <a:rPr lang="en-GB" sz="3600" b="0" dirty="0">
                <a:solidFill>
                  <a:srgbClr val="FFC000"/>
                </a:solidFill>
                <a:latin typeface="Garamond" panose="02020404030301010803" pitchFamily="18" charset="0"/>
                <a:ea typeface="Times New Roman" panose="02020603050405020304" pitchFamily="18" charset="0"/>
                <a:cs typeface="Times New Roman" panose="02020603050405020304" pitchFamily="18" charset="0"/>
              </a:rPr>
              <a:t>Jeanette Winterson, </a:t>
            </a:r>
            <a:r>
              <a:rPr lang="en-GB" sz="3600" b="0" i="1" dirty="0">
                <a:solidFill>
                  <a:srgbClr val="FFC000"/>
                </a:solidFill>
                <a:latin typeface="Garamond" panose="02020404030301010803" pitchFamily="18" charset="0"/>
                <a:ea typeface="Times New Roman" panose="02020603050405020304" pitchFamily="18" charset="0"/>
                <a:cs typeface="Times New Roman" panose="02020603050405020304" pitchFamily="18" charset="0"/>
              </a:rPr>
              <a:t>Oranges Are Not the Only Fruit</a:t>
            </a:r>
            <a:endParaRPr lang="en-GB" b="0" dirty="0">
              <a:solidFill>
                <a:srgbClr val="FFC000"/>
              </a:solidFill>
            </a:endParaRPr>
          </a:p>
        </p:txBody>
      </p:sp>
      <p:sp>
        <p:nvSpPr>
          <p:cNvPr id="3" name="Content Placeholder 2">
            <a:extLst>
              <a:ext uri="{FF2B5EF4-FFF2-40B4-BE49-F238E27FC236}">
                <a16:creationId xmlns:a16="http://schemas.microsoft.com/office/drawing/2014/main" id="{535E7204-3979-4CBE-968E-D5DA1D85DBEA}"/>
              </a:ext>
            </a:extLst>
          </p:cNvPr>
          <p:cNvSpPr>
            <a:spLocks noGrp="1"/>
          </p:cNvSpPr>
          <p:nvPr>
            <p:ph idx="1"/>
          </p:nvPr>
        </p:nvSpPr>
        <p:spPr>
          <a:xfrm>
            <a:off x="263352" y="634915"/>
            <a:ext cx="11809312" cy="6106453"/>
          </a:xfrm>
        </p:spPr>
        <p:txBody>
          <a:bodyPr>
            <a:normAutofit/>
          </a:bodyPr>
          <a:lstStyle/>
          <a:p>
            <a:pPr marL="22860" indent="0" algn="just">
              <a:buNone/>
            </a:pPr>
            <a:r>
              <a:rPr lang="en-GB" sz="1800" dirty="0">
                <a:solidFill>
                  <a:schemeClr val="bg1"/>
                </a:solidFill>
                <a:effectLst/>
                <a:latin typeface="Garamond" panose="02020404030301010803" pitchFamily="18" charset="0"/>
                <a:ea typeface="Times New Roman" panose="02020603050405020304" pitchFamily="18" charset="0"/>
              </a:rPr>
              <a:t> </a:t>
            </a:r>
            <a:r>
              <a:rPr lang="en-GB" sz="20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Like most people I lived for a long time with my mother and father. My father liked to watch the wrestling, my mother liked to wrestle; it didn’t matter what. She was in the white corner and that was that.</a:t>
            </a:r>
          </a:p>
          <a:p>
            <a:pPr marL="22860" marR="422910" indent="0" algn="just">
              <a:buNone/>
            </a:pPr>
            <a:r>
              <a:rPr lang="en-GB" sz="20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She hung out the largest sheets on the windiest days. She wanted the Mormons to knock on the door. At election time in a Labour mill town she put a picture of the Conservative candidate in the window. </a:t>
            </a:r>
          </a:p>
          <a:p>
            <a:pPr marL="22860" marR="422910" indent="0" algn="just">
              <a:buNone/>
            </a:pPr>
            <a:r>
              <a:rPr lang="en-GB" sz="20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She had never heard of mixed feelings. There were friends and there were enemies.</a:t>
            </a:r>
            <a:endParaRPr lang="en-GB" sz="18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endParaRPr>
          </a:p>
          <a:p>
            <a:pPr marL="22860" marR="422910" indent="0" algn="just">
              <a:buNone/>
            </a:pPr>
            <a:r>
              <a:rPr lang="en-GB" sz="18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a:t>
            </a:r>
          </a:p>
          <a:p>
            <a:pPr marL="22860" marR="422910" indent="0" algn="just">
              <a:buNone/>
            </a:pPr>
            <a:r>
              <a:rPr lang="en-GB" sz="18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Enemies were:	The Devil (in his many forms)</a:t>
            </a:r>
          </a:p>
          <a:p>
            <a:pPr marL="22860" marR="422910" indent="0" algn="just">
              <a:buNone/>
            </a:pPr>
            <a:r>
              <a:rPr lang="en-GB" sz="18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Next Door</a:t>
            </a:r>
          </a:p>
          <a:p>
            <a:pPr marL="22860" marR="422910" indent="0" algn="just">
              <a:buNone/>
            </a:pPr>
            <a:r>
              <a:rPr lang="en-GB" sz="18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Sex (in its many forms)</a:t>
            </a:r>
          </a:p>
          <a:p>
            <a:pPr marL="22860" marR="422910" indent="0" algn="just">
              <a:buNone/>
            </a:pPr>
            <a:r>
              <a:rPr lang="en-GB" sz="18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Slugs</a:t>
            </a:r>
          </a:p>
          <a:p>
            <a:pPr marL="22860" marR="422910" indent="0" algn="just">
              <a:buNone/>
            </a:pPr>
            <a:r>
              <a:rPr lang="en-GB" sz="18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Friends were:	God</a:t>
            </a:r>
          </a:p>
          <a:p>
            <a:pPr marL="22860" marR="422910" indent="0" algn="just">
              <a:buNone/>
            </a:pPr>
            <a:r>
              <a:rPr lang="en-GB" sz="18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Our dog</a:t>
            </a:r>
          </a:p>
          <a:p>
            <a:pPr marL="22860" marR="422910" indent="0" algn="just">
              <a:buNone/>
            </a:pPr>
            <a:r>
              <a:rPr lang="en-GB" sz="18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Auntie Madge</a:t>
            </a:r>
          </a:p>
          <a:p>
            <a:pPr marL="22860" marR="422910" indent="0" algn="just">
              <a:buNone/>
            </a:pPr>
            <a:r>
              <a:rPr lang="en-GB" sz="18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The Novels of Charlotte Brontë</a:t>
            </a:r>
          </a:p>
          <a:p>
            <a:pPr marL="22860" marR="422910" indent="0" algn="just">
              <a:buNone/>
            </a:pPr>
            <a:r>
              <a:rPr lang="en-GB" sz="18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Slug pellets</a:t>
            </a:r>
          </a:p>
          <a:p>
            <a:pPr marL="22860" marR="422910" indent="0" algn="just">
              <a:buNone/>
              <a:tabLst>
                <a:tab pos="1809750" algn="l"/>
                <a:tab pos="1866900" algn="l"/>
              </a:tabLst>
            </a:pPr>
            <a:r>
              <a:rPr lang="en-GB" sz="18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a:t>
            </a:r>
          </a:p>
          <a:p>
            <a:pPr marL="22860" marR="422910" indent="0" algn="just">
              <a:buNone/>
            </a:pPr>
            <a:r>
              <a:rPr lang="en-GB" sz="20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and me</a:t>
            </a:r>
            <a:r>
              <a:rPr lang="en-GB" sz="2000" dirty="0">
                <a:solidFill>
                  <a:schemeClr val="bg1"/>
                </a:solidFill>
                <a:latin typeface="Garamond" panose="02020404030301010803" pitchFamily="18" charset="0"/>
                <a:cs typeface="Times New Roman" panose="02020603050405020304" pitchFamily="18" charset="0"/>
              </a:rPr>
              <a:t>, at first, I had been brought in to join her in a tag match against the Rest of the World. She had a mysterious attitude towards the begetting of children; it wasn’t that she couldn’t do it, more that she didn’t want to do it. She was very bitter about the Virgin Mary getting there first. So she did the next best thing and arranged for a foundling. That was me.</a:t>
            </a:r>
          </a:p>
          <a:p>
            <a:pPr marL="118872" indent="0">
              <a:buNone/>
            </a:pPr>
            <a:endParaRPr lang="en-GB" dirty="0">
              <a:solidFill>
                <a:schemeClr val="bg1"/>
              </a:solidFill>
            </a:endParaRPr>
          </a:p>
        </p:txBody>
      </p:sp>
    </p:spTree>
    <p:extLst>
      <p:ext uri="{BB962C8B-B14F-4D97-AF65-F5344CB8AC3E}">
        <p14:creationId xmlns:p14="http://schemas.microsoft.com/office/powerpoint/2010/main" val="3013500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D51AE-C62E-4D07-9919-DF90C05CAB54}"/>
              </a:ext>
            </a:extLst>
          </p:cNvPr>
          <p:cNvSpPr>
            <a:spLocks noGrp="1"/>
          </p:cNvSpPr>
          <p:nvPr>
            <p:ph type="title"/>
          </p:nvPr>
        </p:nvSpPr>
        <p:spPr>
          <a:xfrm>
            <a:off x="88269" y="44654"/>
            <a:ext cx="11908904" cy="1252728"/>
          </a:xfrm>
        </p:spPr>
        <p:txBody>
          <a:bodyPr>
            <a:normAutofit fontScale="90000"/>
          </a:bodyPr>
          <a:lstStyle/>
          <a:p>
            <a:pPr algn="ctr"/>
            <a:r>
              <a:rPr lang="en-GB" sz="3600" dirty="0">
                <a:solidFill>
                  <a:srgbClr val="FFC000"/>
                </a:solidFill>
                <a:ea typeface="Times New Roman" panose="02020603050405020304" pitchFamily="18" charset="0"/>
              </a:rPr>
              <a:t>8. Thoughts or comments of other characters: </a:t>
            </a:r>
            <a:r>
              <a:rPr lang="en-GB" sz="3600" b="0" dirty="0">
                <a:solidFill>
                  <a:srgbClr val="FFC000"/>
                </a:solidFill>
                <a:latin typeface="+mn-lt"/>
                <a:ea typeface="Times New Roman" panose="02020603050405020304" pitchFamily="18" charset="0"/>
                <a:cs typeface="Times New Roman" panose="02020603050405020304" pitchFamily="18" charset="0"/>
              </a:rPr>
              <a:t>Arthur Conan Doyle, ‘A Scandal in Bohemia’</a:t>
            </a:r>
            <a:endParaRPr lang="en-GB" b="0" dirty="0">
              <a:solidFill>
                <a:srgbClr val="FFC000"/>
              </a:solidFill>
              <a:latin typeface="+mn-lt"/>
            </a:endParaRPr>
          </a:p>
        </p:txBody>
      </p:sp>
      <p:sp>
        <p:nvSpPr>
          <p:cNvPr id="3" name="Content Placeholder 2">
            <a:extLst>
              <a:ext uri="{FF2B5EF4-FFF2-40B4-BE49-F238E27FC236}">
                <a16:creationId xmlns:a16="http://schemas.microsoft.com/office/drawing/2014/main" id="{6963A672-994B-4E11-892C-F371CE6E88AC}"/>
              </a:ext>
            </a:extLst>
          </p:cNvPr>
          <p:cNvSpPr>
            <a:spLocks noGrp="1"/>
          </p:cNvSpPr>
          <p:nvPr>
            <p:ph idx="1"/>
          </p:nvPr>
        </p:nvSpPr>
        <p:spPr>
          <a:xfrm>
            <a:off x="184855" y="836712"/>
            <a:ext cx="11679088" cy="5832648"/>
          </a:xfrm>
        </p:spPr>
        <p:txBody>
          <a:bodyPr>
            <a:normAutofit/>
          </a:bodyPr>
          <a:lstStyle/>
          <a:p>
            <a:pPr marL="118872" indent="0" algn="just">
              <a:buNone/>
            </a:pPr>
            <a:r>
              <a:rPr lang="en-GB" sz="1800" dirty="0">
                <a:effectLst/>
                <a:latin typeface="Perpetua Titling MT" panose="02020502060505020804" pitchFamily="18" charset="0"/>
                <a:ea typeface="Times New Roman" panose="02020603050405020304" pitchFamily="18" charset="0"/>
              </a:rPr>
              <a:t>8:</a:t>
            </a:r>
            <a:r>
              <a:rPr lang="en-GB" sz="1800" i="1" dirty="0">
                <a:effectLst/>
                <a:latin typeface="Perpetua Titling MT" panose="02020502060505020804" pitchFamily="18" charset="0"/>
                <a:ea typeface="Times New Roman" panose="02020603050405020304" pitchFamily="18" charset="0"/>
              </a:rPr>
              <a:t> </a:t>
            </a:r>
            <a:r>
              <a:rPr lang="en-GB" sz="1800" dirty="0">
                <a:solidFill>
                  <a:schemeClr val="bg1"/>
                </a:solidFill>
                <a:effectLst/>
                <a:latin typeface="Garamond" panose="02020404030301010803" pitchFamily="18" charset="0"/>
                <a:ea typeface="Times New Roman" panose="02020603050405020304" pitchFamily="18" charset="0"/>
              </a:rPr>
              <a:t> </a:t>
            </a:r>
            <a:endParaRPr lang="en-GB" sz="1800" dirty="0">
              <a:solidFill>
                <a:schemeClr val="bg1"/>
              </a:solidFill>
              <a:effectLst/>
              <a:latin typeface="Times New Roman" panose="02020603050405020304" pitchFamily="18" charset="0"/>
              <a:ea typeface="Times New Roman" panose="02020603050405020304" pitchFamily="18" charset="0"/>
            </a:endParaRPr>
          </a:p>
          <a:p>
            <a:pPr marL="22860" marR="422910" indent="0" algn="just">
              <a:buNone/>
            </a:pPr>
            <a:r>
              <a:rPr lang="en-GB" sz="20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I had seen little of Holmes lately. My marriage had drifted us away from each other. My own complete happiness, and the home-centred interests which rise up around the man who first finds himself master of his own establishment, were sufficient to absorb all my attention; while Holmes, who loathed every form of society with his whole Bohemian soul, remained in our lodgings in Baker Street, buried among his old books, and alternating from week to week between cocaine and ambition, the drowsiness of the drug, and the fierce energy of his own keen nature. He was still, as ever, deeply attracted by the study of crime, and occupied his immense faculties and extraordinary powers of observation in following out those clues, and clearing up those mysteries, which </a:t>
            </a:r>
            <a:r>
              <a:rPr lang="en-GB" sz="2000" dirty="0">
                <a:solidFill>
                  <a:schemeClr val="bg1"/>
                </a:solidFill>
                <a:latin typeface="Garamond" panose="02020404030301010803" pitchFamily="18" charset="0"/>
                <a:cs typeface="Times New Roman" panose="02020603050405020304" pitchFamily="18" charset="0"/>
              </a:rPr>
              <a:t>had been abandoned as hopeless by the official police. […]</a:t>
            </a:r>
          </a:p>
          <a:p>
            <a:pPr marL="118872" indent="0">
              <a:buNone/>
            </a:pPr>
            <a:r>
              <a:rPr lang="en-GB" sz="2000" dirty="0">
                <a:solidFill>
                  <a:schemeClr val="bg1"/>
                </a:solidFill>
                <a:latin typeface="Garamond" panose="02020404030301010803" pitchFamily="18" charset="0"/>
                <a:cs typeface="Times New Roman" panose="02020603050405020304" pitchFamily="18" charset="0"/>
              </a:rPr>
              <a:t>	One night – it was on the 20th of March 1888 – I was returning from a journey to a patient (for I had now returned to civil practice), when my way led me through Baker Street. As I passed the well-remembered door, which must always be associated in my mind with my wooing, and with the dark incidents in the Study in Scarlet, I was seized with a keen desire to see Holmes again, and to know how he was employing his extraordinary powers. His rooms were brilliantly lit, and, even as I looked up, I saw his tall spare figure pass twice in a dark silhouette against the blind. He was pacing the room swiftly, eagerly, with his head sunk upon his chest, and his hands clasped behind him. To me, who knew his every mood and habit, his attitude and manner told their own story. He was at work again. He had risen out of his drug-created dreams, and was hot upon the scent of some new problem. I rang the bell, and was shown up to the chamber which had formerly been in part my own.</a:t>
            </a:r>
          </a:p>
        </p:txBody>
      </p:sp>
    </p:spTree>
    <p:extLst>
      <p:ext uri="{BB962C8B-B14F-4D97-AF65-F5344CB8AC3E}">
        <p14:creationId xmlns:p14="http://schemas.microsoft.com/office/powerpoint/2010/main" val="1533370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77750-9DD7-4B43-915B-0AD1086C9446}"/>
              </a:ext>
            </a:extLst>
          </p:cNvPr>
          <p:cNvSpPr>
            <a:spLocks noGrp="1"/>
          </p:cNvSpPr>
          <p:nvPr>
            <p:ph type="title"/>
          </p:nvPr>
        </p:nvSpPr>
        <p:spPr>
          <a:xfrm>
            <a:off x="119336" y="116632"/>
            <a:ext cx="12169352" cy="792088"/>
          </a:xfrm>
        </p:spPr>
        <p:txBody>
          <a:bodyPr>
            <a:normAutofit fontScale="90000"/>
          </a:bodyPr>
          <a:lstStyle/>
          <a:p>
            <a:r>
              <a:rPr lang="en-GB" sz="3300" dirty="0">
                <a:solidFill>
                  <a:srgbClr val="FFC000"/>
                </a:solidFill>
              </a:rPr>
              <a:t>9: Metaphor or allegory </a:t>
            </a:r>
            <a:r>
              <a:rPr lang="en-GB" sz="3300" b="0" dirty="0">
                <a:solidFill>
                  <a:srgbClr val="FFC000"/>
                </a:solidFill>
                <a:latin typeface="+mn-lt"/>
              </a:rPr>
              <a:t>Salman Rushdie, </a:t>
            </a:r>
            <a:r>
              <a:rPr lang="en-GB" sz="3300" b="0" i="1" dirty="0">
                <a:solidFill>
                  <a:srgbClr val="FFC000"/>
                </a:solidFill>
                <a:latin typeface="+mn-lt"/>
              </a:rPr>
              <a:t>Midnight’s Children</a:t>
            </a:r>
            <a:endParaRPr lang="en-GB" sz="3600" dirty="0">
              <a:solidFill>
                <a:srgbClr val="FFC000"/>
              </a:solidFill>
            </a:endParaRPr>
          </a:p>
        </p:txBody>
      </p:sp>
      <p:sp>
        <p:nvSpPr>
          <p:cNvPr id="3" name="Content Placeholder 2">
            <a:extLst>
              <a:ext uri="{FF2B5EF4-FFF2-40B4-BE49-F238E27FC236}">
                <a16:creationId xmlns:a16="http://schemas.microsoft.com/office/drawing/2014/main" id="{00C25C23-1692-4D61-8F5B-12D4A8B46147}"/>
              </a:ext>
            </a:extLst>
          </p:cNvPr>
          <p:cNvSpPr>
            <a:spLocks noGrp="1"/>
          </p:cNvSpPr>
          <p:nvPr>
            <p:ph idx="1"/>
          </p:nvPr>
        </p:nvSpPr>
        <p:spPr>
          <a:xfrm>
            <a:off x="263352" y="1052736"/>
            <a:ext cx="11449272" cy="5976664"/>
          </a:xfrm>
        </p:spPr>
        <p:txBody>
          <a:bodyPr>
            <a:normAutofit fontScale="92500" lnSpcReduction="20000"/>
          </a:bodyPr>
          <a:lstStyle/>
          <a:p>
            <a:pPr marL="22860" indent="0" algn="just">
              <a:buNone/>
            </a:pPr>
            <a:r>
              <a:rPr lang="en-GB" sz="2400" dirty="0">
                <a:solidFill>
                  <a:schemeClr val="bg1"/>
                </a:solidFill>
                <a:effectLst/>
                <a:latin typeface="Garamond" panose="02020404030301010803" pitchFamily="18" charset="0"/>
                <a:ea typeface="Times New Roman" panose="02020603050405020304" pitchFamily="18" charset="0"/>
              </a:rPr>
              <a:t> </a:t>
            </a:r>
            <a:r>
              <a:rPr lang="en-GB" sz="24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I was born in the city of Bombay … once upon a time. No, that won’t do, there’s no getting away from the date: I was born in Doctor </a:t>
            </a:r>
            <a:r>
              <a:rPr lang="en-GB" sz="2400" dirty="0" err="1">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Narlikar’s</a:t>
            </a:r>
            <a:r>
              <a:rPr lang="en-GB" sz="24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Nursing Home on August 15</a:t>
            </a:r>
            <a:r>
              <a:rPr lang="en-GB" sz="2400" baseline="300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th</a:t>
            </a:r>
            <a:r>
              <a:rPr lang="en-GB" sz="24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1947. And the time? The time matters, too. Well then: at night. No, it’s important to be more … On the stroke of midnight, as a matter of fact. Clock-hands joined palms in respectful greeting as I came. Oh, spell it out, spell it out: at the precise instant of India’s arrival at independence, I tumbled forth into the world. There were gasps. And, outside the window, fireworks and crowds. A few seconds later, my father broke his big toe; but his accident was a mere trifle when set beside what had befallen me in that benighted moment, because thanks to the occult tyrannies of those blandly saluting clocks I had been mysteriously hand-cuffed to history, my destinies indissolubly chained to those of my country. For the next three decades, there was to be no escape. Soothsayers had prophesied me, newspapers celebrated my arrival, politicos ratified my authenticity. I was left entirely without a say in the matter. I, Saleem Sinai, later variously called Snotnose, </a:t>
            </a:r>
            <a:r>
              <a:rPr lang="en-GB" sz="2400" dirty="0" err="1">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Stainface</a:t>
            </a:r>
            <a:r>
              <a:rPr lang="en-GB" sz="24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Baldy, Sniffer, Buddha and even Piece-of-the-Moon, had become heavily embroiled in Fate – at the best of times a dangerous sort of involvement. And I couldn’t even wipe my own nose at the time.</a:t>
            </a:r>
          </a:p>
          <a:p>
            <a:pPr marL="342900" marR="422910" indent="0" algn="just">
              <a:buNone/>
            </a:pPr>
            <a:r>
              <a:rPr lang="en-GB" sz="24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Now, however, time (having no further use for me) is running out. I will soon be thirty-one years old. Perhaps. If my crumbling, over-used body permits. But I have no hope of saving my life, nor can I count on having even a thousand nights and a night. I must work fast, faster than Scheherazade, if I am to end up meaning – yes, meaning – something. I admit it: above all things, I fear absurdity.</a:t>
            </a:r>
          </a:p>
          <a:p>
            <a:pPr marL="118872" indent="0" algn="just">
              <a:buNone/>
            </a:pPr>
            <a:r>
              <a:rPr lang="en-GB" sz="2400" dirty="0">
                <a:solidFill>
                  <a:schemeClr val="bg1"/>
                </a:solidFill>
                <a:effectLst/>
                <a:latin typeface="Garamond" panose="02020404030301010803" pitchFamily="18" charset="0"/>
                <a:ea typeface="Times New Roman" panose="02020603050405020304" pitchFamily="18" charset="0"/>
              </a:rPr>
              <a:t> </a:t>
            </a:r>
            <a:endParaRPr lang="en-GB" sz="2400" dirty="0">
              <a:solidFill>
                <a:schemeClr val="bg1"/>
              </a:solidFill>
              <a:effectLst/>
              <a:latin typeface="Times New Roman" panose="02020603050405020304" pitchFamily="18" charset="0"/>
              <a:ea typeface="Times New Roman" panose="02020603050405020304" pitchFamily="18" charset="0"/>
            </a:endParaRPr>
          </a:p>
          <a:p>
            <a:pPr marL="118872" indent="0" algn="just">
              <a:buNone/>
            </a:pPr>
            <a:r>
              <a:rPr lang="en-GB" sz="2400" dirty="0">
                <a:solidFill>
                  <a:schemeClr val="bg1"/>
                </a:solidFill>
                <a:effectLst/>
                <a:latin typeface="Garamond" panose="02020404030301010803" pitchFamily="18" charset="0"/>
                <a:ea typeface="Times New Roman" panose="02020603050405020304" pitchFamily="18" charset="0"/>
              </a:rPr>
              <a:t> </a:t>
            </a:r>
            <a:endParaRPr lang="en-GB" sz="2400" dirty="0">
              <a:solidFill>
                <a:schemeClr val="bg1"/>
              </a:solidFill>
              <a:effectLst/>
              <a:latin typeface="Times New Roman" panose="02020603050405020304" pitchFamily="18" charset="0"/>
              <a:ea typeface="Times New Roman" panose="02020603050405020304" pitchFamily="18" charset="0"/>
            </a:endParaRPr>
          </a:p>
          <a:p>
            <a:pPr marL="118872" indent="0">
              <a:buNone/>
            </a:pPr>
            <a:endParaRPr lang="en-GB" dirty="0">
              <a:solidFill>
                <a:schemeClr val="bg1"/>
              </a:solidFill>
            </a:endParaRPr>
          </a:p>
        </p:txBody>
      </p:sp>
    </p:spTree>
    <p:extLst>
      <p:ext uri="{BB962C8B-B14F-4D97-AF65-F5344CB8AC3E}">
        <p14:creationId xmlns:p14="http://schemas.microsoft.com/office/powerpoint/2010/main" val="4051049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D7609-31BC-4398-8366-A850032A50B0}"/>
              </a:ext>
            </a:extLst>
          </p:cNvPr>
          <p:cNvSpPr>
            <a:spLocks noGrp="1"/>
          </p:cNvSpPr>
          <p:nvPr>
            <p:ph type="title"/>
          </p:nvPr>
        </p:nvSpPr>
        <p:spPr/>
        <p:txBody>
          <a:bodyPr>
            <a:normAutofit fontScale="90000"/>
          </a:bodyPr>
          <a:lstStyle/>
          <a:p>
            <a:r>
              <a:rPr lang="en-GB" sz="3000" dirty="0">
                <a:solidFill>
                  <a:srgbClr val="FFC000"/>
                </a:solidFill>
              </a:rPr>
              <a:t>10. By association (with a place, mood, occupation etc.)</a:t>
            </a:r>
            <a:br>
              <a:rPr lang="en-GB" sz="3000" dirty="0">
                <a:solidFill>
                  <a:srgbClr val="FFC000"/>
                </a:solidFill>
              </a:rPr>
            </a:br>
            <a:r>
              <a:rPr lang="en-GB" sz="3000" dirty="0">
                <a:solidFill>
                  <a:srgbClr val="FFC000"/>
                </a:solidFill>
              </a:rPr>
              <a:t>                                      </a:t>
            </a:r>
            <a:r>
              <a:rPr lang="en-GB" sz="3200" b="0" dirty="0">
                <a:solidFill>
                  <a:srgbClr val="FFC000"/>
                </a:solidFill>
                <a:latin typeface="+mn-lt"/>
                <a:ea typeface="Times New Roman" panose="02020603050405020304" pitchFamily="18" charset="0"/>
                <a:cs typeface="Times New Roman" panose="02020603050405020304" pitchFamily="18" charset="0"/>
              </a:rPr>
              <a:t>Virginia Woolf, </a:t>
            </a:r>
            <a:r>
              <a:rPr lang="en-GB" sz="3200" b="0" i="1" dirty="0">
                <a:solidFill>
                  <a:srgbClr val="FFC000"/>
                </a:solidFill>
                <a:latin typeface="+mn-lt"/>
                <a:ea typeface="Times New Roman" panose="02020603050405020304" pitchFamily="18" charset="0"/>
                <a:cs typeface="Times New Roman" panose="02020603050405020304" pitchFamily="18" charset="0"/>
              </a:rPr>
              <a:t>Jacob’s Room</a:t>
            </a:r>
            <a:r>
              <a:rPr lang="en-GB" sz="3200" b="0" dirty="0">
                <a:solidFill>
                  <a:srgbClr val="FFC000"/>
                </a:solidFill>
                <a:latin typeface="+mn-lt"/>
                <a:ea typeface="Times New Roman" panose="02020603050405020304" pitchFamily="18" charset="0"/>
                <a:cs typeface="Times New Roman" panose="02020603050405020304" pitchFamily="18" charset="0"/>
              </a:rPr>
              <a:t>.</a:t>
            </a:r>
            <a:br>
              <a:rPr lang="en-GB" sz="3200" b="0" dirty="0">
                <a:solidFill>
                  <a:srgbClr val="FFC000"/>
                </a:solidFill>
                <a:latin typeface="+mn-lt"/>
                <a:ea typeface="Times New Roman" panose="02020603050405020304" pitchFamily="18" charset="0"/>
                <a:cs typeface="Times New Roman" panose="02020603050405020304" pitchFamily="18" charset="0"/>
              </a:rPr>
            </a:br>
            <a:endParaRPr lang="en-GB" sz="3000" b="0" dirty="0">
              <a:solidFill>
                <a:srgbClr val="FFC000"/>
              </a:solidFill>
              <a:latin typeface="+mn-lt"/>
            </a:endParaRPr>
          </a:p>
        </p:txBody>
      </p:sp>
      <p:sp>
        <p:nvSpPr>
          <p:cNvPr id="3" name="Content Placeholder 2">
            <a:extLst>
              <a:ext uri="{FF2B5EF4-FFF2-40B4-BE49-F238E27FC236}">
                <a16:creationId xmlns:a16="http://schemas.microsoft.com/office/drawing/2014/main" id="{2FF1A2CA-1CCE-41AF-8230-9B398C8F273B}"/>
              </a:ext>
            </a:extLst>
          </p:cNvPr>
          <p:cNvSpPr>
            <a:spLocks noGrp="1"/>
          </p:cNvSpPr>
          <p:nvPr>
            <p:ph idx="1"/>
          </p:nvPr>
        </p:nvSpPr>
        <p:spPr>
          <a:xfrm>
            <a:off x="335360" y="980728"/>
            <a:ext cx="11665296" cy="6048672"/>
          </a:xfrm>
        </p:spPr>
        <p:txBody>
          <a:bodyPr>
            <a:normAutofit/>
          </a:bodyPr>
          <a:lstStyle/>
          <a:p>
            <a:pPr marL="22860" marR="422910" indent="0" algn="just">
              <a:buNone/>
            </a:pPr>
            <a:r>
              <a:rPr lang="en-GB" sz="20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The waiters at Trinity must have been shuffling china plates like cards, from the clatter that could be heard in the Great Court. Jacob’s rooms, however, were in Neville’s Court; at the top; so that reaching his door one went in a little out of breath; but he wasn’t there. Dining in Hall, presumably. It will be quite dark in Neville’s Court long before midnight, only the pillars opposite will always be white, and the fountains. A curious effect the gate has, like lace upon pale green. Even in the window you hear the plates; a hum of talk, too, from the diners; the Hall lit up, and the swing-doors opening and shutting with a soft thud. Some are late.</a:t>
            </a:r>
          </a:p>
          <a:p>
            <a:pPr marL="22860" marR="422910" indent="0" algn="just">
              <a:buNone/>
            </a:pPr>
            <a:r>
              <a:rPr lang="en-GB" sz="20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Jacob’s room had a round table and two low chairs. There were yellow flags in a jar on the mantelpiece; a photograph of his mother; cards from societies with little raised crescents, coats of arms, and initials; notes and pipes; on the table lay paper ruled with a red margin – an essay, no doubt – “Does History consist of the Biographies of Great Men?” There were books enough; very few French books; but then any one who’s worth anything reads just what he likes, as the mood takes him, with extravagant enthusiasm. Lives of the Duke of Wellington, for Example; Spinoza; the works of Dickens; the </a:t>
            </a:r>
            <a:r>
              <a:rPr lang="en-GB" sz="2000" i="1"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Faery Queen</a:t>
            </a:r>
            <a:r>
              <a:rPr lang="en-GB" sz="2000" dirty="0">
                <a:solidFill>
                  <a:schemeClr val="bg1"/>
                </a:solidFill>
                <a:effectLst/>
                <a:latin typeface="Garamond" panose="02020404030301010803" pitchFamily="18" charset="0"/>
                <a:ea typeface="Times New Roman" panose="02020603050405020304" pitchFamily="18" charset="0"/>
                <a:cs typeface="Times New Roman" panose="02020603050405020304" pitchFamily="18" charset="0"/>
              </a:rPr>
              <a:t>; a Greek dictionary with the petals of poppies pressed in silk between the pages; all the Elizabethans. His slippers were incredibly shabby, like boats burnt to the water’s rim. Then there were photographs from the Greeks, and a mezzotint from Sir Joshua – all very English. The works of Jane Austen, too, in deference, perhaps, to some one else’s standard. Carlyle was a prize. There were books upon the Italian painters of the Renaissance, a Manual of the Diseases of the Horse, and all the usual text-books. Listless is the air in an empty room, just swelling the curtain; the flowers in the jar shift. One fibre in the wicker arm-chair creaks, though no one sits there.</a:t>
            </a:r>
          </a:p>
          <a:p>
            <a:pPr marL="118872" indent="0">
              <a:buNone/>
            </a:pPr>
            <a:endParaRPr lang="en-GB" dirty="0"/>
          </a:p>
        </p:txBody>
      </p:sp>
    </p:spTree>
    <p:extLst>
      <p:ext uri="{BB962C8B-B14F-4D97-AF65-F5344CB8AC3E}">
        <p14:creationId xmlns:p14="http://schemas.microsoft.com/office/powerpoint/2010/main" val="2576732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032B2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1919536" y="2492896"/>
            <a:ext cx="7920880" cy="1224136"/>
          </a:xfrm>
        </p:spPr>
        <p:txBody>
          <a:bodyPr>
            <a:normAutofit/>
          </a:bodyPr>
          <a:lstStyle/>
          <a:p>
            <a:pPr marL="118872" indent="0" algn="ctr">
              <a:buNone/>
            </a:pPr>
            <a:r>
              <a:rPr lang="en-GB" sz="6500" dirty="0">
                <a:solidFill>
                  <a:srgbClr val="92D050"/>
                </a:solidFill>
                <a:latin typeface="+mj-lt"/>
              </a:rPr>
              <a:t>Discussion</a:t>
            </a:r>
            <a:endParaRPr lang="en-GB" sz="4000" dirty="0">
              <a:solidFill>
                <a:srgbClr val="92D050"/>
              </a:solidFill>
              <a:latin typeface="+mj-lt"/>
            </a:endParaRPr>
          </a:p>
          <a:p>
            <a:pPr marL="118872" indent="0" algn="ctr">
              <a:buNone/>
            </a:pPr>
            <a:endParaRPr lang="en-GB" sz="4000" dirty="0">
              <a:solidFill>
                <a:schemeClr val="bg1"/>
              </a:solidFill>
              <a:latin typeface="+mj-lt"/>
            </a:endParaRPr>
          </a:p>
          <a:p>
            <a:pPr marL="118872" indent="0" algn="ctr">
              <a:buNone/>
            </a:pPr>
            <a:endParaRPr lang="en-GB" dirty="0">
              <a:solidFill>
                <a:schemeClr val="bg1"/>
              </a:solidFill>
              <a:latin typeface="+mj-lt"/>
            </a:endParaRPr>
          </a:p>
          <a:p>
            <a:pPr marL="118872" indent="0" algn="ctr">
              <a:buNone/>
            </a:pPr>
            <a:endParaRPr lang="en-GB" dirty="0">
              <a:solidFill>
                <a:schemeClr val="bg1"/>
              </a:solidFill>
              <a:latin typeface="+mj-lt"/>
            </a:endParaRPr>
          </a:p>
        </p:txBody>
      </p:sp>
    </p:spTree>
    <p:extLst>
      <p:ext uri="{BB962C8B-B14F-4D97-AF65-F5344CB8AC3E}">
        <p14:creationId xmlns:p14="http://schemas.microsoft.com/office/powerpoint/2010/main" val="35118017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5986</TotalTime>
  <Words>4250</Words>
  <Application>Microsoft Office PowerPoint</Application>
  <PresentationFormat>Widescreen</PresentationFormat>
  <Paragraphs>68</Paragraphs>
  <Slides>12</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12</vt:i4>
      </vt:variant>
    </vt:vector>
  </HeadingPairs>
  <TitlesOfParts>
    <vt:vector size="25" baseType="lpstr">
      <vt:lpstr>Alegreya Sans</vt:lpstr>
      <vt:lpstr>-apple-system</vt:lpstr>
      <vt:lpstr>Arial</vt:lpstr>
      <vt:lpstr>Calibri</vt:lpstr>
      <vt:lpstr>Felix Titling</vt:lpstr>
      <vt:lpstr>Garamond</vt:lpstr>
      <vt:lpstr>Palatino Linotype</vt:lpstr>
      <vt:lpstr>Perpetua Titling MT</vt:lpstr>
      <vt:lpstr>Times New Roman</vt:lpstr>
      <vt:lpstr>Wingdings</vt:lpstr>
      <vt:lpstr>Wingdings 2</vt:lpstr>
      <vt:lpstr>Wingdings 3</vt:lpstr>
      <vt:lpstr>Module</vt:lpstr>
      <vt:lpstr> HPEN7018-  Strategies of CHARACTERISATION</vt:lpstr>
      <vt:lpstr>1. Physical description :  Elizabeth Gaskell Cranford  Captain Brown had taken a small house on the outskirts of the town, where he lived with his two daughters.  He must have been upwards of sixty at the time of the first visit I paid to Cranford after I had left it as a residence.  But he had a wiry, well-trained, elastic figure, a stiff military throw-back of his head, and a springing step, which made him appear much younger than he was.  His eldest daughter looked almost as old as himself, and betrayed the fact that his real was more than his apparent age.  Miss Brown must have been forty; she had a sickly, pained, careworn expression on her face, and looked as if the gaiety of youth had long faded out of sight.  Even when young she must have been plain and hard-featured.  Miss Jessie Brown was ten years younger than her sister, and twenty shades prettier.  Her face was round and dimpled.  Miss Jenkyns once said, in a passion against Captain Brown (the cause of which I will tell you presently), “that she thought it was time for Miss Jessie to leave off her dimples, and not always to be trying to look like a child.”  It was true there was something childlike in her face; and there will be, I think, till she dies, though she should live to a hundred.  Her eyes were large blue wondering eyes, looking straight at you; her nose was unformed and snub, and her lips were red and dewy; she wore her hair, too, in little rows of curls, which heightened this appearance.  I do not know whether she was pretty or not; but I liked her face, and so did everybody, and I do not think she could help her dimples.  She had something of her father’s jauntiness of gait and manner; and any female observer might detect a slight difference in the attire of the two sisters - that of Miss Jessie being about two pounds per annum more expensive than Miss Brown’s.  Two pounds was a large sum in Captain Brown’s annual disbursements. </vt:lpstr>
      <vt:lpstr>PowerPoint Presentation</vt:lpstr>
      <vt:lpstr>PowerPoint Presentation</vt:lpstr>
      <vt:lpstr>PowerPoint Presentation</vt:lpstr>
      <vt:lpstr>PowerPoint Presentation</vt:lpstr>
      <vt:lpstr>6: Reporting other’s comments  : Emily Bronte, Wuthering Heights</vt:lpstr>
      <vt:lpstr>7: Actions  Jeanette Winterson, Oranges Are Not the Only Fruit</vt:lpstr>
      <vt:lpstr>8. Thoughts or comments of other characters: Arthur Conan Doyle, ‘A Scandal in Bohemia’</vt:lpstr>
      <vt:lpstr>9: Metaphor or allegory Salman Rushdie, Midnight’s Children</vt:lpstr>
      <vt:lpstr>10. By association (with a place, mood, occupation etc.)                                       Virginia Woolf, Jacob’s Room.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179</cp:revision>
  <dcterms:created xsi:type="dcterms:W3CDTF">2013-10-15T14:59:08Z</dcterms:created>
  <dcterms:modified xsi:type="dcterms:W3CDTF">2020-11-21T02:11:58Z</dcterms:modified>
</cp:coreProperties>
</file>