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p:scale>
          <a:sx n="80" d="100"/>
          <a:sy n="80" d="100"/>
        </p:scale>
        <p:origin x="-1086" y="42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BFF3031-36B1-4576-9354-7495DEF0CCC7}" type="datetimeFigureOut">
              <a:rPr lang="en-US" smtClean="0"/>
              <a:pPr/>
              <a:t>10/23/2026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9A52202-777D-4F9C-8777-9CAABB7ACE32}"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A52202-777D-4F9C-8777-9CAABB7ACE32}" type="slidenum">
              <a:rPr lang="en-US" smtClean="0"/>
              <a:pPr/>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F8BAC2C-A39B-49C7-A58A-F26E556BF1CD}" type="datetimeFigureOut">
              <a:rPr lang="en-US" smtClean="0"/>
              <a:pPr/>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F27C00-B413-49DF-A467-7347C6127415}"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F8BAC2C-A39B-49C7-A58A-F26E556BF1CD}" type="datetimeFigureOut">
              <a:rPr lang="en-US" smtClean="0"/>
              <a:pPr/>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F27C00-B413-49DF-A467-7347C6127415}"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8BAC2C-A39B-49C7-A58A-F26E556BF1CD}" type="datetimeFigureOut">
              <a:rPr lang="en-US" smtClean="0"/>
              <a:pPr/>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F27C00-B413-49DF-A467-7347C6127415}"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6F8BAC2C-A39B-49C7-A58A-F26E556BF1CD}" type="datetimeFigureOut">
              <a:rPr lang="en-US" smtClean="0"/>
              <a:pPr/>
              <a:t>10/23/2026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4F27C00-B413-49DF-A467-7347C6127415}"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6F8BAC2C-A39B-49C7-A58A-F26E556BF1CD}" type="datetimeFigureOut">
              <a:rPr lang="en-US" smtClean="0"/>
              <a:pPr/>
              <a:t>10/23/2026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4F27C00-B413-49DF-A467-7347C6127415}"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F8BAC2C-A39B-49C7-A58A-F26E556BF1CD}" type="datetimeFigureOut">
              <a:rPr lang="en-US" smtClean="0"/>
              <a:pPr/>
              <a:t>10/23/2026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4F27C00-B413-49DF-A467-7347C6127415}"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8BAC2C-A39B-49C7-A58A-F26E556BF1CD}" type="datetimeFigureOut">
              <a:rPr lang="en-US" smtClean="0"/>
              <a:pPr/>
              <a:t>10/23/2026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4F27C00-B413-49DF-A467-7347C6127415}"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8BAC2C-A39B-49C7-A58A-F26E556BF1CD}" type="datetimeFigureOut">
              <a:rPr lang="en-US" smtClean="0"/>
              <a:pPr/>
              <a:t>10/23/2026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4F27C00-B413-49DF-A467-7347C6127415}"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8BAC2C-A39B-49C7-A58A-F26E556BF1CD}" type="datetimeFigureOut">
              <a:rPr lang="en-US" smtClean="0"/>
              <a:pPr/>
              <a:t>10/23/2026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4F27C00-B413-49DF-A467-7347C6127415}"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F8BAC2C-A39B-49C7-A58A-F26E556BF1CD}" type="datetimeFigureOut">
              <a:rPr lang="en-US" smtClean="0"/>
              <a:pPr/>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F27C00-B413-49DF-A467-7347C6127415}"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F8BAC2C-A39B-49C7-A58A-F26E556BF1CD}" type="datetimeFigureOut">
              <a:rPr lang="en-US" smtClean="0"/>
              <a:pPr/>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F27C00-B413-49DF-A467-7347C6127415}"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8BAC2C-A39B-49C7-A58A-F26E556BF1CD}" type="datetimeFigureOut">
              <a:rPr lang="en-US" smtClean="0"/>
              <a:pPr/>
              <a:t>10/23/2026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F27C00-B413-49DF-A467-7347C6127415}"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hyperlink" Target="https://www.ageuk.org.uk/latest-press/articles/2024/more-than-1-in-3-over-65s-4.7-million-lack-the-basic-skills-to-use-the-internet-successfully/" TargetMode="External"/><Relationship Id="rId7" Type="http://schemas.openxmlformats.org/officeDocument/2006/relationships/hyperlink" Target="https://questions-statements.parliament.uk/written-questions/detail/2026-07-10/17697"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www.england.nhs.uk/2026/03/record-gp-access-figures/" TargetMode="External"/><Relationship Id="rId5" Type="http://schemas.openxmlformats.org/officeDocument/2006/relationships/hyperlink" Target="https://www.gov.uk/government/statistics/dsit-public-engagement-survey-20252026/dsit-public-engagement-survey-20252026" TargetMode="External"/><Relationship Id="rId4" Type="http://schemas.openxmlformats.org/officeDocument/2006/relationships/hyperlink" Target="https://ageing-better.org.uk/society-state-ageing-2025" TargetMode="External"/><Relationship Id="rId9"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14282" y="142853"/>
            <a:ext cx="8572528" cy="439544"/>
          </a:xfrm>
          <a:prstGeom prst="rect">
            <a:avLst/>
          </a:prstGeom>
          <a:noFill/>
          <a:ln>
            <a:solidFill>
              <a:schemeClr val="accent2"/>
            </a:solidFill>
          </a:ln>
        </p:spPr>
        <p:txBody>
          <a:bodyPr wrap="square" rtlCol="0">
            <a:spAutoFit/>
          </a:bodyPr>
          <a:lstStyle/>
          <a:p>
            <a:pPr algn="ctr">
              <a:lnSpc>
                <a:spcPct val="150000"/>
              </a:lnSpc>
            </a:pPr>
            <a:r>
              <a:rPr lang="en-GB" sz="800" b="1" dirty="0">
                <a:latin typeface="Times New Roman" pitchFamily="18" charset="0"/>
                <a:cs typeface="Times New Roman" pitchFamily="18" charset="0"/>
              </a:rPr>
              <a:t>RESEARCH TITLE: </a:t>
            </a:r>
            <a:r>
              <a:rPr lang="en-GB" sz="800" b="1" dirty="0" smtClean="0">
                <a:latin typeface="Times New Roman" pitchFamily="18" charset="0"/>
                <a:cs typeface="Times New Roman" pitchFamily="18" charset="0"/>
              </a:rPr>
              <a:t>Exploring Digital Exclusion and Barriers to Accessing NHS Online Primary Care Services Among Older Adults Aged 65 and Above in England</a:t>
            </a:r>
          </a:p>
          <a:p>
            <a:pPr algn="ctr">
              <a:lnSpc>
                <a:spcPct val="150000"/>
              </a:lnSpc>
            </a:pPr>
            <a:r>
              <a:rPr lang="en-GB" sz="800" b="1" dirty="0" smtClean="0">
                <a:latin typeface="Times New Roman" pitchFamily="18" charset="0"/>
                <a:cs typeface="Times New Roman" pitchFamily="18" charset="0"/>
              </a:rPr>
              <a:t>Student Name: </a:t>
            </a:r>
            <a:r>
              <a:rPr lang="en-GB" sz="800" b="1" dirty="0" err="1" smtClean="0">
                <a:latin typeface="Times New Roman" pitchFamily="18" charset="0"/>
                <a:cs typeface="Times New Roman" pitchFamily="18" charset="0"/>
              </a:rPr>
              <a:t>Krupa</a:t>
            </a:r>
            <a:r>
              <a:rPr lang="en-GB" sz="800" b="1" dirty="0" smtClean="0">
                <a:latin typeface="Times New Roman" pitchFamily="18" charset="0"/>
                <a:cs typeface="Times New Roman" pitchFamily="18" charset="0"/>
              </a:rPr>
              <a:t> </a:t>
            </a:r>
            <a:r>
              <a:rPr lang="en-GB" sz="800" b="1" dirty="0" err="1" smtClean="0">
                <a:latin typeface="Times New Roman" pitchFamily="18" charset="0"/>
                <a:cs typeface="Times New Roman" pitchFamily="18" charset="0"/>
              </a:rPr>
              <a:t>Patni</a:t>
            </a:r>
            <a:r>
              <a:rPr lang="en-GB" sz="800" b="1" dirty="0" smtClean="0">
                <a:latin typeface="Times New Roman" pitchFamily="18" charset="0"/>
                <a:cs typeface="Times New Roman" pitchFamily="18" charset="0"/>
              </a:rPr>
              <a:t>; ID: 2525352; Email Address: 2525352@student.uwtsd.ac.uk ; Course Name: Practice- Based Research (LCHS7008_LON) Supervisor: Ping Wu</a:t>
            </a:r>
            <a:endParaRPr lang="en-US" sz="800" dirty="0">
              <a:latin typeface="Times New Roman" pitchFamily="18" charset="0"/>
              <a:cs typeface="Times New Roman" pitchFamily="18" charset="0"/>
            </a:endParaRPr>
          </a:p>
        </p:txBody>
      </p:sp>
      <p:sp>
        <p:nvSpPr>
          <p:cNvPr id="7" name="TextBox 6"/>
          <p:cNvSpPr txBox="1"/>
          <p:nvPr/>
        </p:nvSpPr>
        <p:spPr>
          <a:xfrm>
            <a:off x="214282" y="928670"/>
            <a:ext cx="2786082" cy="1985159"/>
          </a:xfrm>
          <a:prstGeom prst="rect">
            <a:avLst/>
          </a:prstGeom>
          <a:noFill/>
          <a:ln>
            <a:solidFill>
              <a:schemeClr val="accent2"/>
            </a:solidFill>
          </a:ln>
        </p:spPr>
        <p:txBody>
          <a:bodyPr wrap="square" rtlCol="0">
            <a:spAutoFit/>
          </a:bodyPr>
          <a:lstStyle/>
          <a:p>
            <a:pPr algn="just">
              <a:lnSpc>
                <a:spcPct val="150000"/>
              </a:lnSpc>
            </a:pPr>
            <a:r>
              <a:rPr lang="en-GB" sz="1000" b="1" dirty="0">
                <a:latin typeface="Times New Roman" pitchFamily="18" charset="0"/>
                <a:cs typeface="Times New Roman" pitchFamily="18" charset="0"/>
              </a:rPr>
              <a:t>Introduction and </a:t>
            </a:r>
            <a:r>
              <a:rPr lang="en-GB" sz="1000" b="1" dirty="0" smtClean="0">
                <a:latin typeface="Times New Roman" pitchFamily="18" charset="0"/>
                <a:cs typeface="Times New Roman" pitchFamily="18" charset="0"/>
              </a:rPr>
              <a:t>Background</a:t>
            </a:r>
            <a:endParaRPr lang="en-US" sz="900" dirty="0">
              <a:latin typeface="Times New Roman" pitchFamily="18" charset="0"/>
              <a:cs typeface="Times New Roman" pitchFamily="18" charset="0"/>
            </a:endParaRPr>
          </a:p>
          <a:p>
            <a:pPr algn="just">
              <a:lnSpc>
                <a:spcPct val="150000"/>
              </a:lnSpc>
            </a:pPr>
            <a:r>
              <a:rPr lang="en-US" sz="800" dirty="0" smtClean="0">
                <a:latin typeface="Times New Roman" pitchFamily="18" charset="0"/>
                <a:cs typeface="Times New Roman" pitchFamily="18" charset="0"/>
              </a:rPr>
              <a:t>Approximately 3.5 million UK adults aged 65 and above did not use the internet at home in 2024 (Centre for Ageing Better, 2025).</a:t>
            </a:r>
          </a:p>
          <a:p>
            <a:pPr algn="just">
              <a:lnSpc>
                <a:spcPct val="150000"/>
              </a:lnSpc>
            </a:pPr>
            <a:r>
              <a:rPr lang="en-US" sz="800" dirty="0" smtClean="0">
                <a:latin typeface="Times New Roman" pitchFamily="18" charset="0"/>
                <a:cs typeface="Times New Roman" pitchFamily="18" charset="0"/>
              </a:rPr>
              <a:t>Only 46% of adults aged 85 and above used the internet within the previous three months in 2025–2026 (DSIT, 2026).</a:t>
            </a:r>
          </a:p>
          <a:p>
            <a:pPr algn="just">
              <a:lnSpc>
                <a:spcPct val="150000"/>
              </a:lnSpc>
            </a:pPr>
            <a:r>
              <a:rPr lang="en-US" sz="800" dirty="0" smtClean="0">
                <a:latin typeface="Times New Roman" pitchFamily="18" charset="0"/>
                <a:cs typeface="Times New Roman" pitchFamily="18" charset="0"/>
              </a:rPr>
              <a:t>In 2025, 20% of adults aged 75 and above lacked internet access at home (UK Parliament, 2026).</a:t>
            </a:r>
          </a:p>
          <a:p>
            <a:pPr algn="just">
              <a:lnSpc>
                <a:spcPct val="150000"/>
              </a:lnSpc>
            </a:pPr>
            <a:r>
              <a:rPr lang="en-US" sz="800" dirty="0" smtClean="0">
                <a:latin typeface="Times New Roman" pitchFamily="18" charset="0"/>
                <a:cs typeface="Times New Roman" pitchFamily="18" charset="0"/>
              </a:rPr>
              <a:t>These findings highlight age-related digital inequalities and the need for accessible NHS primary care services</a:t>
            </a:r>
            <a:r>
              <a:rPr lang="en-US" sz="800" dirty="0" smtClean="0">
                <a:latin typeface="Times New Roman" pitchFamily="18" charset="0"/>
                <a:cs typeface="Times New Roman" pitchFamily="18" charset="0"/>
              </a:rPr>
              <a:t>.</a:t>
            </a:r>
            <a:endParaRPr lang="en-US" sz="900" dirty="0" smtClean="0">
              <a:latin typeface="Times New Roman" pitchFamily="18" charset="0"/>
              <a:cs typeface="Times New Roman" pitchFamily="18" charset="0"/>
            </a:endParaRPr>
          </a:p>
        </p:txBody>
      </p:sp>
      <p:sp>
        <p:nvSpPr>
          <p:cNvPr id="8" name="TextBox 7"/>
          <p:cNvSpPr txBox="1"/>
          <p:nvPr/>
        </p:nvSpPr>
        <p:spPr>
          <a:xfrm>
            <a:off x="3143240" y="857232"/>
            <a:ext cx="2857520" cy="1916871"/>
          </a:xfrm>
          <a:prstGeom prst="rect">
            <a:avLst/>
          </a:prstGeom>
          <a:noFill/>
          <a:ln>
            <a:solidFill>
              <a:schemeClr val="accent2"/>
            </a:solidFill>
          </a:ln>
        </p:spPr>
        <p:txBody>
          <a:bodyPr wrap="square" rtlCol="0">
            <a:spAutoFit/>
          </a:bodyPr>
          <a:lstStyle/>
          <a:p>
            <a:pPr algn="just">
              <a:lnSpc>
                <a:spcPct val="150000"/>
              </a:lnSpc>
            </a:pPr>
            <a:r>
              <a:rPr lang="en-GB" sz="800" b="1" dirty="0">
                <a:latin typeface="Times New Roman" pitchFamily="18" charset="0"/>
                <a:cs typeface="Times New Roman" pitchFamily="18" charset="0"/>
              </a:rPr>
              <a:t>Research </a:t>
            </a:r>
            <a:r>
              <a:rPr lang="en-GB" sz="800" b="1" dirty="0" smtClean="0">
                <a:latin typeface="Times New Roman" pitchFamily="18" charset="0"/>
                <a:cs typeface="Times New Roman" pitchFamily="18" charset="0"/>
              </a:rPr>
              <a:t>Rationale and Prevalence</a:t>
            </a:r>
            <a:endParaRPr lang="en-US" sz="800" dirty="0">
              <a:latin typeface="Times New Roman" pitchFamily="18" charset="0"/>
              <a:cs typeface="Times New Roman" pitchFamily="18" charset="0"/>
            </a:endParaRPr>
          </a:p>
          <a:p>
            <a:pPr algn="just">
              <a:lnSpc>
                <a:spcPct val="150000"/>
              </a:lnSpc>
            </a:pPr>
            <a:r>
              <a:rPr lang="en-US" sz="800" dirty="0" smtClean="0">
                <a:latin typeface="Times New Roman" pitchFamily="18" charset="0"/>
                <a:cs typeface="Times New Roman" pitchFamily="18" charset="0"/>
              </a:rPr>
              <a:t>Approximately 3.5 million UK adults aged 65 and above did not use the internet at home in 2024 (Centre for Ageing Better, 2025).</a:t>
            </a:r>
          </a:p>
          <a:p>
            <a:pPr algn="just">
              <a:lnSpc>
                <a:spcPct val="150000"/>
              </a:lnSpc>
            </a:pPr>
            <a:r>
              <a:rPr lang="en-US" sz="800" dirty="0" smtClean="0">
                <a:latin typeface="Times New Roman" pitchFamily="18" charset="0"/>
                <a:cs typeface="Times New Roman" pitchFamily="18" charset="0"/>
              </a:rPr>
              <a:t>Only 46% of adults aged 85 and above used the internet within the previous three months in 2025–2026 (DSIT, 2026).</a:t>
            </a:r>
          </a:p>
          <a:p>
            <a:pPr algn="just">
              <a:lnSpc>
                <a:spcPct val="150000"/>
              </a:lnSpc>
            </a:pPr>
            <a:r>
              <a:rPr lang="en-US" sz="800" dirty="0" smtClean="0">
                <a:latin typeface="Times New Roman" pitchFamily="18" charset="0"/>
                <a:cs typeface="Times New Roman" pitchFamily="18" charset="0"/>
              </a:rPr>
              <a:t>In 2025, 20% of adults aged 75 and above lacked internet access at home (UK Parliament, 2026).</a:t>
            </a:r>
          </a:p>
          <a:p>
            <a:pPr algn="just">
              <a:lnSpc>
                <a:spcPct val="150000"/>
              </a:lnSpc>
            </a:pPr>
            <a:r>
              <a:rPr lang="en-US" sz="800" dirty="0" smtClean="0">
                <a:latin typeface="Times New Roman" pitchFamily="18" charset="0"/>
                <a:cs typeface="Times New Roman" pitchFamily="18" charset="0"/>
              </a:rPr>
              <a:t>These findings highlight age-related digital inequalities and the need for accessible NHS primary care services</a:t>
            </a:r>
            <a:r>
              <a:rPr lang="en-US" sz="800" dirty="0" smtClean="0">
                <a:latin typeface="Times New Roman" pitchFamily="18" charset="0"/>
                <a:cs typeface="Times New Roman" pitchFamily="18" charset="0"/>
              </a:rPr>
              <a:t>.</a:t>
            </a:r>
            <a:endParaRPr lang="en-US" sz="800" dirty="0" smtClean="0">
              <a:latin typeface="Times New Roman" pitchFamily="18" charset="0"/>
              <a:cs typeface="Times New Roman" pitchFamily="18" charset="0"/>
            </a:endParaRPr>
          </a:p>
        </p:txBody>
      </p:sp>
      <p:sp>
        <p:nvSpPr>
          <p:cNvPr id="9" name="TextBox 8"/>
          <p:cNvSpPr txBox="1"/>
          <p:nvPr/>
        </p:nvSpPr>
        <p:spPr>
          <a:xfrm>
            <a:off x="214282" y="3286124"/>
            <a:ext cx="2786082" cy="3209533"/>
          </a:xfrm>
          <a:prstGeom prst="rect">
            <a:avLst/>
          </a:prstGeom>
          <a:noFill/>
          <a:ln>
            <a:solidFill>
              <a:schemeClr val="accent2"/>
            </a:solidFill>
          </a:ln>
        </p:spPr>
        <p:txBody>
          <a:bodyPr wrap="square" rtlCol="0">
            <a:spAutoFit/>
          </a:bodyPr>
          <a:lstStyle/>
          <a:p>
            <a:pPr algn="just">
              <a:lnSpc>
                <a:spcPct val="150000"/>
              </a:lnSpc>
            </a:pPr>
            <a:r>
              <a:rPr lang="en-GB" sz="800" b="1" dirty="0">
                <a:latin typeface="Times New Roman" pitchFamily="18" charset="0"/>
                <a:cs typeface="Times New Roman" pitchFamily="18" charset="0"/>
              </a:rPr>
              <a:t>Research question, aim and objectives</a:t>
            </a:r>
            <a:endParaRPr lang="en-US" sz="800" dirty="0">
              <a:latin typeface="Times New Roman" pitchFamily="18" charset="0"/>
              <a:cs typeface="Times New Roman" pitchFamily="18" charset="0"/>
            </a:endParaRPr>
          </a:p>
          <a:p>
            <a:pPr algn="just">
              <a:lnSpc>
                <a:spcPct val="150000"/>
              </a:lnSpc>
            </a:pPr>
            <a:r>
              <a:rPr lang="en-GB" sz="800" b="1" i="1" dirty="0" smtClean="0">
                <a:latin typeface="Times New Roman" pitchFamily="18" charset="0"/>
                <a:cs typeface="Times New Roman" pitchFamily="18" charset="0"/>
              </a:rPr>
              <a:t>Question</a:t>
            </a:r>
            <a:endParaRPr lang="en-US" sz="800" dirty="0" smtClean="0">
              <a:latin typeface="Times New Roman" pitchFamily="18" charset="0"/>
              <a:cs typeface="Times New Roman" pitchFamily="18" charset="0"/>
            </a:endParaRPr>
          </a:p>
          <a:p>
            <a:pPr algn="just">
              <a:lnSpc>
                <a:spcPct val="150000"/>
              </a:lnSpc>
            </a:pPr>
            <a:r>
              <a:rPr lang="en-GB" sz="800" dirty="0" smtClean="0">
                <a:latin typeface="Times New Roman" pitchFamily="18" charset="0"/>
                <a:cs typeface="Times New Roman" pitchFamily="18" charset="0"/>
              </a:rPr>
              <a:t>What are the barriers to accessing NHS digital primary care services in England for older adults (aged 65 and over) and how can digital inclusion and equitable access to healthcare be improved?</a:t>
            </a:r>
            <a:endParaRPr lang="en-US" sz="800" dirty="0" smtClean="0">
              <a:latin typeface="Times New Roman" pitchFamily="18" charset="0"/>
              <a:cs typeface="Times New Roman" pitchFamily="18" charset="0"/>
            </a:endParaRPr>
          </a:p>
          <a:p>
            <a:pPr algn="just">
              <a:lnSpc>
                <a:spcPct val="150000"/>
              </a:lnSpc>
            </a:pPr>
            <a:r>
              <a:rPr lang="en-GB" sz="800" b="1" i="1" dirty="0" smtClean="0">
                <a:latin typeface="Times New Roman" pitchFamily="18" charset="0"/>
                <a:cs typeface="Times New Roman" pitchFamily="18" charset="0"/>
              </a:rPr>
              <a:t>Aim</a:t>
            </a:r>
            <a:endParaRPr lang="en-US" sz="800" dirty="0" smtClean="0">
              <a:latin typeface="Times New Roman" pitchFamily="18" charset="0"/>
              <a:cs typeface="Times New Roman" pitchFamily="18" charset="0"/>
            </a:endParaRPr>
          </a:p>
          <a:p>
            <a:pPr algn="just">
              <a:lnSpc>
                <a:spcPct val="150000"/>
              </a:lnSpc>
            </a:pPr>
            <a:r>
              <a:rPr lang="en-GB" sz="800" dirty="0" smtClean="0">
                <a:latin typeface="Times New Roman" pitchFamily="18" charset="0"/>
                <a:cs typeface="Times New Roman" pitchFamily="18" charset="0"/>
              </a:rPr>
              <a:t>The study is aimed at exploring the barriers to accessing digital primary healthcare services among older adults in England.</a:t>
            </a:r>
            <a:endParaRPr lang="en-US" sz="800" dirty="0" smtClean="0">
              <a:latin typeface="Times New Roman" pitchFamily="18" charset="0"/>
              <a:cs typeface="Times New Roman" pitchFamily="18" charset="0"/>
            </a:endParaRPr>
          </a:p>
          <a:p>
            <a:pPr algn="just">
              <a:lnSpc>
                <a:spcPct val="150000"/>
              </a:lnSpc>
            </a:pPr>
            <a:r>
              <a:rPr lang="en-GB" sz="800" b="1" i="1" dirty="0" smtClean="0">
                <a:latin typeface="Times New Roman" pitchFamily="18" charset="0"/>
                <a:cs typeface="Times New Roman" pitchFamily="18" charset="0"/>
              </a:rPr>
              <a:t>Objectives</a:t>
            </a:r>
            <a:endParaRPr lang="en-US" sz="800" dirty="0" smtClean="0">
              <a:latin typeface="Times New Roman" pitchFamily="18" charset="0"/>
              <a:cs typeface="Times New Roman" pitchFamily="18" charset="0"/>
            </a:endParaRPr>
          </a:p>
          <a:p>
            <a:pPr lvl="0" algn="just">
              <a:lnSpc>
                <a:spcPct val="150000"/>
              </a:lnSpc>
            </a:pPr>
            <a:r>
              <a:rPr lang="en-GB" sz="800" dirty="0" smtClean="0">
                <a:latin typeface="Times New Roman" pitchFamily="18" charset="0"/>
                <a:cs typeface="Times New Roman" pitchFamily="18" charset="0"/>
              </a:rPr>
              <a:t>To understand the experiences of adults aged 65 and above when accessing NHS digital primary care services.</a:t>
            </a:r>
            <a:endParaRPr lang="en-US" sz="800" dirty="0" smtClean="0">
              <a:latin typeface="Times New Roman" pitchFamily="18" charset="0"/>
              <a:cs typeface="Times New Roman" pitchFamily="18" charset="0"/>
            </a:endParaRPr>
          </a:p>
          <a:p>
            <a:pPr lvl="0" algn="just">
              <a:lnSpc>
                <a:spcPct val="150000"/>
              </a:lnSpc>
            </a:pPr>
            <a:r>
              <a:rPr lang="en-GB" sz="800" dirty="0" smtClean="0">
                <a:latin typeface="Times New Roman" pitchFamily="18" charset="0"/>
                <a:cs typeface="Times New Roman" pitchFamily="18" charset="0"/>
              </a:rPr>
              <a:t>To examine how digital literacy, technological accessibility and support limitations contribute to digital exclusion among older adults.</a:t>
            </a:r>
            <a:endParaRPr lang="en-US" sz="800" dirty="0" smtClean="0">
              <a:latin typeface="Times New Roman" pitchFamily="18" charset="0"/>
              <a:cs typeface="Times New Roman" pitchFamily="18" charset="0"/>
            </a:endParaRPr>
          </a:p>
          <a:p>
            <a:pPr algn="just">
              <a:lnSpc>
                <a:spcPct val="150000"/>
              </a:lnSpc>
            </a:pPr>
            <a:r>
              <a:rPr lang="en-GB" sz="800" dirty="0" smtClean="0">
                <a:latin typeface="Times New Roman" pitchFamily="18" charset="0"/>
                <a:cs typeface="Times New Roman" pitchFamily="18" charset="0"/>
              </a:rPr>
              <a:t>To recommend strategies for improving digital inclusion and equitable primary healthcare access.</a:t>
            </a:r>
            <a:endParaRPr lang="en-US" sz="800" dirty="0">
              <a:latin typeface="Times New Roman" pitchFamily="18" charset="0"/>
              <a:cs typeface="Times New Roman" pitchFamily="18" charset="0"/>
            </a:endParaRPr>
          </a:p>
        </p:txBody>
      </p:sp>
      <p:sp>
        <p:nvSpPr>
          <p:cNvPr id="10" name="TextBox 9"/>
          <p:cNvSpPr txBox="1"/>
          <p:nvPr/>
        </p:nvSpPr>
        <p:spPr>
          <a:xfrm>
            <a:off x="6143636" y="785794"/>
            <a:ext cx="2786082" cy="2768194"/>
          </a:xfrm>
          <a:prstGeom prst="rect">
            <a:avLst/>
          </a:prstGeom>
          <a:noFill/>
          <a:ln>
            <a:solidFill>
              <a:schemeClr val="accent2"/>
            </a:solidFill>
          </a:ln>
        </p:spPr>
        <p:txBody>
          <a:bodyPr wrap="square" rtlCol="0">
            <a:spAutoFit/>
          </a:bodyPr>
          <a:lstStyle/>
          <a:p>
            <a:pPr algn="just">
              <a:lnSpc>
                <a:spcPct val="150000"/>
              </a:lnSpc>
            </a:pPr>
            <a:r>
              <a:rPr lang="en-GB" sz="900" b="1" dirty="0">
                <a:latin typeface="Times New Roman" pitchFamily="18" charset="0"/>
                <a:cs typeface="Times New Roman" pitchFamily="18" charset="0"/>
              </a:rPr>
              <a:t>Research impact</a:t>
            </a:r>
            <a:endParaRPr lang="en-US" sz="900" dirty="0">
              <a:latin typeface="Times New Roman" pitchFamily="18" charset="0"/>
              <a:cs typeface="Times New Roman" pitchFamily="18" charset="0"/>
            </a:endParaRPr>
          </a:p>
          <a:p>
            <a:pPr algn="just">
              <a:lnSpc>
                <a:spcPct val="150000"/>
              </a:lnSpc>
              <a:buFont typeface="Arial" pitchFamily="34" charset="0"/>
              <a:buChar char="•"/>
            </a:pPr>
            <a:r>
              <a:rPr lang="en-US" sz="900" b="1" i="1" dirty="0" smtClean="0">
                <a:latin typeface="Times New Roman" pitchFamily="18" charset="0"/>
                <a:cs typeface="Times New Roman" pitchFamily="18" charset="0"/>
              </a:rPr>
              <a:t>Older patients:</a:t>
            </a:r>
            <a:r>
              <a:rPr lang="en-US" sz="900" dirty="0" smtClean="0">
                <a:latin typeface="Times New Roman" pitchFamily="18" charset="0"/>
                <a:cs typeface="Times New Roman" pitchFamily="18" charset="0"/>
              </a:rPr>
              <a:t> Improve accessibility and reduce barriers to essential NHS services.</a:t>
            </a:r>
          </a:p>
          <a:p>
            <a:pPr algn="just">
              <a:lnSpc>
                <a:spcPct val="150000"/>
              </a:lnSpc>
              <a:buFont typeface="Arial" pitchFamily="34" charset="0"/>
              <a:buChar char="•"/>
            </a:pPr>
            <a:r>
              <a:rPr lang="en-US" sz="900" b="1" i="1" dirty="0" smtClean="0">
                <a:latin typeface="Times New Roman" pitchFamily="18" charset="0"/>
                <a:cs typeface="Times New Roman" pitchFamily="18" charset="0"/>
              </a:rPr>
              <a:t>Healthcare professionals:</a:t>
            </a:r>
            <a:r>
              <a:rPr lang="en-US" sz="900" dirty="0" smtClean="0">
                <a:latin typeface="Times New Roman" pitchFamily="18" charset="0"/>
                <a:cs typeface="Times New Roman" pitchFamily="18" charset="0"/>
              </a:rPr>
              <a:t> Increase awareness of older patients' digital difficulties and support requirements.</a:t>
            </a:r>
          </a:p>
          <a:p>
            <a:pPr algn="just">
              <a:lnSpc>
                <a:spcPct val="150000"/>
              </a:lnSpc>
              <a:buFont typeface="Arial" pitchFamily="34" charset="0"/>
              <a:buChar char="•"/>
            </a:pPr>
            <a:r>
              <a:rPr lang="en-US" sz="900" b="1" i="1" dirty="0" smtClean="0">
                <a:latin typeface="Times New Roman" pitchFamily="18" charset="0"/>
                <a:cs typeface="Times New Roman" pitchFamily="18" charset="0"/>
              </a:rPr>
              <a:t>NHS services:</a:t>
            </a:r>
            <a:r>
              <a:rPr lang="en-US" sz="900" dirty="0" smtClean="0">
                <a:latin typeface="Times New Roman" pitchFamily="18" charset="0"/>
                <a:cs typeface="Times New Roman" pitchFamily="18" charset="0"/>
              </a:rPr>
              <a:t> Encourage accessible appointment systems and continued telephone and face-to-face options.</a:t>
            </a:r>
          </a:p>
          <a:p>
            <a:pPr algn="just">
              <a:lnSpc>
                <a:spcPct val="150000"/>
              </a:lnSpc>
              <a:buFont typeface="Arial" pitchFamily="34" charset="0"/>
              <a:buChar char="•"/>
            </a:pPr>
            <a:r>
              <a:rPr lang="en-US" sz="900" b="1" i="1" dirty="0" smtClean="0">
                <a:latin typeface="Times New Roman" pitchFamily="18" charset="0"/>
                <a:cs typeface="Times New Roman" pitchFamily="18" charset="0"/>
              </a:rPr>
              <a:t>Policymakers</a:t>
            </a:r>
            <a:r>
              <a:rPr lang="en-US" sz="900" dirty="0" smtClean="0">
                <a:latin typeface="Times New Roman" pitchFamily="18" charset="0"/>
                <a:cs typeface="Times New Roman" pitchFamily="18" charset="0"/>
              </a:rPr>
              <a:t>: Support evidence-based strategies addressing digital healthcare inequalities.</a:t>
            </a:r>
          </a:p>
          <a:p>
            <a:pPr algn="just">
              <a:lnSpc>
                <a:spcPct val="150000"/>
              </a:lnSpc>
              <a:buFont typeface="Arial" pitchFamily="34" charset="0"/>
              <a:buChar char="•"/>
            </a:pPr>
            <a:r>
              <a:rPr lang="en-US" sz="900" b="1" i="1" dirty="0" smtClean="0">
                <a:latin typeface="Times New Roman" pitchFamily="18" charset="0"/>
                <a:cs typeface="Times New Roman" pitchFamily="18" charset="0"/>
              </a:rPr>
              <a:t>Research contribution:</a:t>
            </a:r>
            <a:r>
              <a:rPr lang="en-US" sz="900" dirty="0" smtClean="0">
                <a:latin typeface="Times New Roman" pitchFamily="18" charset="0"/>
                <a:cs typeface="Times New Roman" pitchFamily="18" charset="0"/>
              </a:rPr>
              <a:t> Investigate digital literacy, accessibility and support barriers affecting older patients</a:t>
            </a:r>
            <a:r>
              <a:rPr lang="en-US" sz="900" dirty="0" smtClean="0">
                <a:latin typeface="Times New Roman" pitchFamily="18" charset="0"/>
                <a:cs typeface="Times New Roman" pitchFamily="18" charset="0"/>
              </a:rPr>
              <a:t>.</a:t>
            </a:r>
            <a:endParaRPr lang="en-US" sz="1000" dirty="0" smtClean="0">
              <a:latin typeface="Times New Roman" pitchFamily="18" charset="0"/>
              <a:cs typeface="Times New Roman" pitchFamily="18" charset="0"/>
            </a:endParaRPr>
          </a:p>
        </p:txBody>
      </p:sp>
      <p:sp>
        <p:nvSpPr>
          <p:cNvPr id="11" name="TextBox 10"/>
          <p:cNvSpPr txBox="1"/>
          <p:nvPr/>
        </p:nvSpPr>
        <p:spPr>
          <a:xfrm>
            <a:off x="6143636" y="3500438"/>
            <a:ext cx="2786082" cy="3143040"/>
          </a:xfrm>
          <a:prstGeom prst="rect">
            <a:avLst/>
          </a:prstGeom>
          <a:noFill/>
          <a:ln>
            <a:solidFill>
              <a:schemeClr val="accent2"/>
            </a:solidFill>
          </a:ln>
        </p:spPr>
        <p:txBody>
          <a:bodyPr wrap="square" rtlCol="0">
            <a:spAutoFit/>
          </a:bodyPr>
          <a:lstStyle/>
          <a:p>
            <a:pPr algn="just">
              <a:lnSpc>
                <a:spcPct val="150000"/>
              </a:lnSpc>
            </a:pPr>
            <a:r>
              <a:rPr lang="en-GB" sz="700" b="1" dirty="0">
                <a:latin typeface="Times New Roman" pitchFamily="18" charset="0"/>
                <a:cs typeface="Times New Roman" pitchFamily="18" charset="0"/>
              </a:rPr>
              <a:t>References</a:t>
            </a:r>
            <a:endParaRPr lang="en-US" sz="700" dirty="0">
              <a:latin typeface="Times New Roman" pitchFamily="18" charset="0"/>
              <a:cs typeface="Times New Roman" pitchFamily="18" charset="0"/>
            </a:endParaRPr>
          </a:p>
          <a:p>
            <a:pPr algn="just">
              <a:lnSpc>
                <a:spcPct val="150000"/>
              </a:lnSpc>
            </a:pPr>
            <a:r>
              <a:rPr lang="en-US" sz="700" dirty="0" smtClean="0">
                <a:latin typeface="Times New Roman" pitchFamily="18" charset="0"/>
                <a:cs typeface="Times New Roman" pitchFamily="18" charset="0"/>
              </a:rPr>
              <a:t>Age UK (2024), </a:t>
            </a:r>
            <a:r>
              <a:rPr lang="en-US" sz="700" i="1" dirty="0" smtClean="0">
                <a:latin typeface="Times New Roman" pitchFamily="18" charset="0"/>
                <a:cs typeface="Times New Roman" pitchFamily="18" charset="0"/>
              </a:rPr>
              <a:t>More than 1 in 3 over 65s (4.7 million) lack the basic skills to use the internet successfully </a:t>
            </a:r>
            <a:r>
              <a:rPr lang="en-US" sz="700" dirty="0" smtClean="0">
                <a:latin typeface="Times New Roman" pitchFamily="18" charset="0"/>
                <a:cs typeface="Times New Roman" pitchFamily="18" charset="0"/>
              </a:rPr>
              <a:t>Available at: </a:t>
            </a:r>
            <a:r>
              <a:rPr lang="en-US" sz="700" u="sng" dirty="0" smtClean="0">
                <a:latin typeface="Times New Roman" pitchFamily="18" charset="0"/>
                <a:cs typeface="Times New Roman" pitchFamily="18" charset="0"/>
                <a:hlinkClick r:id="rId3"/>
              </a:rPr>
              <a:t>https://www.ageuk.org.uk/latest-press/articles/2024/more-than-1-in-3-over-65s-4.7-million-lack-the-basic-skills-to-use-the-internet-successfully/</a:t>
            </a:r>
            <a:r>
              <a:rPr lang="en-US" sz="700" dirty="0" smtClean="0">
                <a:latin typeface="Times New Roman" pitchFamily="18" charset="0"/>
                <a:cs typeface="Times New Roman" pitchFamily="18" charset="0"/>
              </a:rPr>
              <a:t> [Accessed on 14th October 2026]</a:t>
            </a:r>
          </a:p>
          <a:p>
            <a:pPr algn="just">
              <a:lnSpc>
                <a:spcPct val="150000"/>
              </a:lnSpc>
            </a:pPr>
            <a:r>
              <a:rPr lang="en-US" sz="700" dirty="0" smtClean="0">
                <a:latin typeface="Times New Roman" pitchFamily="18" charset="0"/>
                <a:cs typeface="Times New Roman" pitchFamily="18" charset="0"/>
              </a:rPr>
              <a:t>Centre for Ageing Better (2025), </a:t>
            </a:r>
            <a:r>
              <a:rPr lang="en-US" sz="700" i="1" dirty="0" smtClean="0">
                <a:latin typeface="Times New Roman" pitchFamily="18" charset="0"/>
                <a:cs typeface="Times New Roman" pitchFamily="18" charset="0"/>
              </a:rPr>
              <a:t>Society | The State of Ageing 2025 </a:t>
            </a:r>
            <a:r>
              <a:rPr lang="en-US" sz="700" dirty="0" smtClean="0">
                <a:latin typeface="Times New Roman" pitchFamily="18" charset="0"/>
                <a:cs typeface="Times New Roman" pitchFamily="18" charset="0"/>
              </a:rPr>
              <a:t>Available at: </a:t>
            </a:r>
            <a:r>
              <a:rPr lang="en-US" sz="700" u="sng" dirty="0" smtClean="0">
                <a:latin typeface="Times New Roman" pitchFamily="18" charset="0"/>
                <a:cs typeface="Times New Roman" pitchFamily="18" charset="0"/>
                <a:hlinkClick r:id="rId4"/>
              </a:rPr>
              <a:t>https://ageing-better.org.uk/society-state-ageing-2025</a:t>
            </a:r>
            <a:r>
              <a:rPr lang="en-US" sz="700" dirty="0" smtClean="0">
                <a:latin typeface="Times New Roman" pitchFamily="18" charset="0"/>
                <a:cs typeface="Times New Roman" pitchFamily="18" charset="0"/>
              </a:rPr>
              <a:t> [Accessed on 13th October 2026]</a:t>
            </a:r>
          </a:p>
          <a:p>
            <a:pPr algn="just">
              <a:lnSpc>
                <a:spcPct val="150000"/>
              </a:lnSpc>
            </a:pPr>
            <a:r>
              <a:rPr lang="en-US" sz="700" dirty="0" smtClean="0">
                <a:latin typeface="Times New Roman" pitchFamily="18" charset="0"/>
                <a:cs typeface="Times New Roman" pitchFamily="18" charset="0"/>
              </a:rPr>
              <a:t>DSIT (2026), </a:t>
            </a:r>
            <a:r>
              <a:rPr lang="en-US" sz="700" i="1" dirty="0" smtClean="0">
                <a:latin typeface="Times New Roman" pitchFamily="18" charset="0"/>
                <a:cs typeface="Times New Roman" pitchFamily="18" charset="0"/>
              </a:rPr>
              <a:t>DSIT Public Engagement Survey 2025/2026 </a:t>
            </a:r>
            <a:r>
              <a:rPr lang="en-US" sz="700" dirty="0" smtClean="0">
                <a:latin typeface="Times New Roman" pitchFamily="18" charset="0"/>
                <a:cs typeface="Times New Roman" pitchFamily="18" charset="0"/>
              </a:rPr>
              <a:t>Available at: </a:t>
            </a:r>
            <a:r>
              <a:rPr lang="en-US" sz="700" u="sng" dirty="0" smtClean="0">
                <a:latin typeface="Times New Roman" pitchFamily="18" charset="0"/>
                <a:cs typeface="Times New Roman" pitchFamily="18" charset="0"/>
                <a:hlinkClick r:id="rId5"/>
              </a:rPr>
              <a:t>https://www.gov.uk/government/statistics/dsit-public-engagement-survey-20252026/dsit-public-engagement-survey-20252026</a:t>
            </a:r>
            <a:r>
              <a:rPr lang="en-US" sz="700" dirty="0" smtClean="0">
                <a:latin typeface="Times New Roman" pitchFamily="18" charset="0"/>
                <a:cs typeface="Times New Roman" pitchFamily="18" charset="0"/>
              </a:rPr>
              <a:t> [Accessed on 14th October 2026]</a:t>
            </a:r>
          </a:p>
          <a:p>
            <a:pPr algn="just">
              <a:lnSpc>
                <a:spcPct val="150000"/>
              </a:lnSpc>
            </a:pPr>
            <a:r>
              <a:rPr lang="en-US" sz="700" dirty="0" smtClean="0">
                <a:latin typeface="Times New Roman" pitchFamily="18" charset="0"/>
                <a:cs typeface="Times New Roman" pitchFamily="18" charset="0"/>
              </a:rPr>
              <a:t>NHS UK (2026), </a:t>
            </a:r>
            <a:r>
              <a:rPr lang="en-US" sz="700" i="1" dirty="0" smtClean="0">
                <a:latin typeface="Times New Roman" pitchFamily="18" charset="0"/>
                <a:cs typeface="Times New Roman" pitchFamily="18" charset="0"/>
              </a:rPr>
              <a:t>Record GP access figures </a:t>
            </a:r>
            <a:r>
              <a:rPr lang="en-US" sz="700" dirty="0" smtClean="0">
                <a:latin typeface="Times New Roman" pitchFamily="18" charset="0"/>
                <a:cs typeface="Times New Roman" pitchFamily="18" charset="0"/>
              </a:rPr>
              <a:t>Available at: </a:t>
            </a:r>
            <a:r>
              <a:rPr lang="en-US" sz="700" u="sng" dirty="0" smtClean="0">
                <a:latin typeface="Times New Roman" pitchFamily="18" charset="0"/>
                <a:cs typeface="Times New Roman" pitchFamily="18" charset="0"/>
                <a:hlinkClick r:id="rId6"/>
              </a:rPr>
              <a:t>https://www.england.nhs.uk/2026/03/record-gp-access-figures/</a:t>
            </a:r>
            <a:r>
              <a:rPr lang="en-US" sz="700" dirty="0" smtClean="0">
                <a:latin typeface="Times New Roman" pitchFamily="18" charset="0"/>
                <a:cs typeface="Times New Roman" pitchFamily="18" charset="0"/>
              </a:rPr>
              <a:t> [Accessed on 12th October 2026]</a:t>
            </a:r>
          </a:p>
          <a:p>
            <a:pPr algn="just">
              <a:lnSpc>
                <a:spcPct val="150000"/>
              </a:lnSpc>
            </a:pPr>
            <a:r>
              <a:rPr lang="en-US" sz="700" dirty="0" smtClean="0">
                <a:latin typeface="Times New Roman" pitchFamily="18" charset="0"/>
                <a:cs typeface="Times New Roman" pitchFamily="18" charset="0"/>
              </a:rPr>
              <a:t>UK Parliament (2026), </a:t>
            </a:r>
            <a:r>
              <a:rPr lang="en-US" sz="700" i="1" dirty="0" smtClean="0">
                <a:latin typeface="Times New Roman" pitchFamily="18" charset="0"/>
                <a:cs typeface="Times New Roman" pitchFamily="18" charset="0"/>
              </a:rPr>
              <a:t>Digital Technology: Older People </a:t>
            </a:r>
            <a:r>
              <a:rPr lang="en-US" sz="700" dirty="0" smtClean="0">
                <a:latin typeface="Times New Roman" pitchFamily="18" charset="0"/>
                <a:cs typeface="Times New Roman" pitchFamily="18" charset="0"/>
              </a:rPr>
              <a:t>Available at: </a:t>
            </a:r>
            <a:r>
              <a:rPr lang="en-US" sz="700" u="sng" dirty="0" smtClean="0">
                <a:latin typeface="Times New Roman" pitchFamily="18" charset="0"/>
                <a:cs typeface="Times New Roman" pitchFamily="18" charset="0"/>
                <a:hlinkClick r:id="rId7"/>
              </a:rPr>
              <a:t>https://questions-statements.parliament.uk/written-questions/detail/2026-07-10/17697</a:t>
            </a:r>
            <a:r>
              <a:rPr lang="en-US" sz="700" dirty="0" smtClean="0">
                <a:latin typeface="Times New Roman" pitchFamily="18" charset="0"/>
                <a:cs typeface="Times New Roman" pitchFamily="18" charset="0"/>
              </a:rPr>
              <a:t> [Accessed on 14th October 2026]</a:t>
            </a:r>
          </a:p>
        </p:txBody>
      </p:sp>
      <p:pic>
        <p:nvPicPr>
          <p:cNvPr id="16" name="image1.png"/>
          <p:cNvPicPr/>
          <p:nvPr/>
        </p:nvPicPr>
        <p:blipFill>
          <a:blip r:embed="rId8"/>
          <a:srcRect/>
          <a:stretch>
            <a:fillRect/>
          </a:stretch>
        </p:blipFill>
        <p:spPr>
          <a:xfrm>
            <a:off x="3143240" y="4714884"/>
            <a:ext cx="2828925" cy="1952624"/>
          </a:xfrm>
          <a:prstGeom prst="rect">
            <a:avLst/>
          </a:prstGeom>
          <a:ln/>
        </p:spPr>
      </p:pic>
      <p:pic>
        <p:nvPicPr>
          <p:cNvPr id="1026" name="Picture 2"/>
          <p:cNvPicPr>
            <a:picLocks noChangeAspect="1" noChangeArrowheads="1"/>
          </p:cNvPicPr>
          <p:nvPr/>
        </p:nvPicPr>
        <p:blipFill>
          <a:blip r:embed="rId9"/>
          <a:srcRect/>
          <a:stretch>
            <a:fillRect/>
          </a:stretch>
        </p:blipFill>
        <p:spPr bwMode="auto">
          <a:xfrm>
            <a:off x="3143240" y="3000372"/>
            <a:ext cx="2857520" cy="1571636"/>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74</TotalTime>
  <Words>554</Words>
  <PresentationFormat>On-screen Show (4:3)</PresentationFormat>
  <Paragraphs>34</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Slide 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2026-10-18T05:41:16Z</dcterms:created>
  <dcterms:modified xsi:type="dcterms:W3CDTF">2026-10-23T15:17:04Z</dcterms:modified>
</cp:coreProperties>
</file>