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6" r:id="rId10"/>
    <p:sldId id="267" r:id="rId11"/>
    <p:sldId id="268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8B1869-A684-4414-B64E-A45B8197711D}" v="428" dt="2024-07-20T13:42:53.0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6" y="10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wis Simpson" userId="92582b29bfb8e73b" providerId="LiveId" clId="{148B1869-A684-4414-B64E-A45B8197711D}"/>
    <pc:docChg chg="custSel addSld modSld">
      <pc:chgData name="Lewis Simpson" userId="92582b29bfb8e73b" providerId="LiveId" clId="{148B1869-A684-4414-B64E-A45B8197711D}" dt="2024-07-20T13:42:53.029" v="521"/>
      <pc:docMkLst>
        <pc:docMk/>
      </pc:docMkLst>
      <pc:sldChg chg="modSp mod modAnim">
        <pc:chgData name="Lewis Simpson" userId="92582b29bfb8e73b" providerId="LiveId" clId="{148B1869-A684-4414-B64E-A45B8197711D}" dt="2024-07-20T13:27:08.859" v="483" actId="20577"/>
        <pc:sldMkLst>
          <pc:docMk/>
          <pc:sldMk cId="3937152767" sldId="258"/>
        </pc:sldMkLst>
        <pc:spChg chg="mod">
          <ac:chgData name="Lewis Simpson" userId="92582b29bfb8e73b" providerId="LiveId" clId="{148B1869-A684-4414-B64E-A45B8197711D}" dt="2024-07-20T13:27:08.859" v="483" actId="20577"/>
          <ac:spMkLst>
            <pc:docMk/>
            <pc:sldMk cId="3937152767" sldId="258"/>
            <ac:spMk id="2" creationId="{9C83D760-61C6-696F-46CC-FA8F9ACAA9E4}"/>
          </ac:spMkLst>
        </pc:spChg>
      </pc:sldChg>
      <pc:sldChg chg="modSp mod modAnim">
        <pc:chgData name="Lewis Simpson" userId="92582b29bfb8e73b" providerId="LiveId" clId="{148B1869-A684-4414-B64E-A45B8197711D}" dt="2024-07-20T13:31:01.341" v="510" actId="20577"/>
        <pc:sldMkLst>
          <pc:docMk/>
          <pc:sldMk cId="399810833" sldId="259"/>
        </pc:sldMkLst>
        <pc:spChg chg="mod">
          <ac:chgData name="Lewis Simpson" userId="92582b29bfb8e73b" providerId="LiveId" clId="{148B1869-A684-4414-B64E-A45B8197711D}" dt="2024-07-20T13:31:01.341" v="510" actId="20577"/>
          <ac:spMkLst>
            <pc:docMk/>
            <pc:sldMk cId="399810833" sldId="259"/>
            <ac:spMk id="2" creationId="{75AD7712-9C37-4C6A-86B0-FABDD230E1EB}"/>
          </ac:spMkLst>
        </pc:spChg>
      </pc:sldChg>
      <pc:sldChg chg="modSp modAnim">
        <pc:chgData name="Lewis Simpson" userId="92582b29bfb8e73b" providerId="LiveId" clId="{148B1869-A684-4414-B64E-A45B8197711D}" dt="2024-07-20T13:42:53.029" v="521"/>
        <pc:sldMkLst>
          <pc:docMk/>
          <pc:sldMk cId="3909162115" sldId="260"/>
        </pc:sldMkLst>
        <pc:spChg chg="mod">
          <ac:chgData name="Lewis Simpson" userId="92582b29bfb8e73b" providerId="LiveId" clId="{148B1869-A684-4414-B64E-A45B8197711D}" dt="2024-07-20T13:15:38.895" v="67" actId="20577"/>
          <ac:spMkLst>
            <pc:docMk/>
            <pc:sldMk cId="3909162115" sldId="260"/>
            <ac:spMk id="3" creationId="{5497A346-E66C-EB77-7513-B004C5DFDECA}"/>
          </ac:spMkLst>
        </pc:spChg>
      </pc:sldChg>
      <pc:sldChg chg="modAnim">
        <pc:chgData name="Lewis Simpson" userId="92582b29bfb8e73b" providerId="LiveId" clId="{148B1869-A684-4414-B64E-A45B8197711D}" dt="2024-07-19T14:02:25.666" v="14"/>
        <pc:sldMkLst>
          <pc:docMk/>
          <pc:sldMk cId="2464611050" sldId="261"/>
        </pc:sldMkLst>
      </pc:sldChg>
      <pc:sldChg chg="modSp mod modAnim">
        <pc:chgData name="Lewis Simpson" userId="92582b29bfb8e73b" providerId="LiveId" clId="{148B1869-A684-4414-B64E-A45B8197711D}" dt="2024-07-20T13:23:18.652" v="388"/>
        <pc:sldMkLst>
          <pc:docMk/>
          <pc:sldMk cId="2623499729" sldId="262"/>
        </pc:sldMkLst>
        <pc:spChg chg="mod">
          <ac:chgData name="Lewis Simpson" userId="92582b29bfb8e73b" providerId="LiveId" clId="{148B1869-A684-4414-B64E-A45B8197711D}" dt="2024-07-20T13:20:26.744" v="75" actId="20577"/>
          <ac:spMkLst>
            <pc:docMk/>
            <pc:sldMk cId="2623499729" sldId="262"/>
            <ac:spMk id="3" creationId="{230C0A02-F3AF-A22C-63A6-2021B1639060}"/>
          </ac:spMkLst>
        </pc:spChg>
      </pc:sldChg>
      <pc:sldChg chg="modSp mod modAnim">
        <pc:chgData name="Lewis Simpson" userId="92582b29bfb8e73b" providerId="LiveId" clId="{148B1869-A684-4414-B64E-A45B8197711D}" dt="2024-07-20T13:26:34.546" v="471" actId="20577"/>
        <pc:sldMkLst>
          <pc:docMk/>
          <pc:sldMk cId="2583078718" sldId="263"/>
        </pc:sldMkLst>
        <pc:spChg chg="mod">
          <ac:chgData name="Lewis Simpson" userId="92582b29bfb8e73b" providerId="LiveId" clId="{148B1869-A684-4414-B64E-A45B8197711D}" dt="2024-07-20T13:26:34.546" v="471" actId="20577"/>
          <ac:spMkLst>
            <pc:docMk/>
            <pc:sldMk cId="2583078718" sldId="263"/>
            <ac:spMk id="3" creationId="{E57AEA36-5350-879B-3EB2-10C05C3180BE}"/>
          </ac:spMkLst>
        </pc:spChg>
      </pc:sldChg>
      <pc:sldChg chg="modAnim">
        <pc:chgData name="Lewis Simpson" userId="92582b29bfb8e73b" providerId="LiveId" clId="{148B1869-A684-4414-B64E-A45B8197711D}" dt="2024-07-20T13:24:40.069" v="393"/>
        <pc:sldMkLst>
          <pc:docMk/>
          <pc:sldMk cId="541205122" sldId="265"/>
        </pc:sldMkLst>
      </pc:sldChg>
      <pc:sldChg chg="modSp new mod setBg">
        <pc:chgData name="Lewis Simpson" userId="92582b29bfb8e73b" providerId="LiveId" clId="{148B1869-A684-4414-B64E-A45B8197711D}" dt="2024-07-19T14:03:16.708" v="61"/>
        <pc:sldMkLst>
          <pc:docMk/>
          <pc:sldMk cId="770223739" sldId="265"/>
        </pc:sldMkLst>
        <pc:spChg chg="mod">
          <ac:chgData name="Lewis Simpson" userId="92582b29bfb8e73b" providerId="LiveId" clId="{148B1869-A684-4414-B64E-A45B8197711D}" dt="2024-07-19T14:03:01.446" v="59" actId="20577"/>
          <ac:spMkLst>
            <pc:docMk/>
            <pc:sldMk cId="770223739" sldId="265"/>
            <ac:spMk id="2" creationId="{7E35CDE1-3A3B-0638-81CF-1D3767DE1C7C}"/>
          </ac:spMkLst>
        </pc:spChg>
      </pc:sldChg>
      <pc:sldChg chg="modSp add mod modAnim">
        <pc:chgData name="Lewis Simpson" userId="92582b29bfb8e73b" providerId="LiveId" clId="{148B1869-A684-4414-B64E-A45B8197711D}" dt="2024-07-20T13:23:38.311" v="389"/>
        <pc:sldMkLst>
          <pc:docMk/>
          <pc:sldMk cId="460406056" sldId="266"/>
        </pc:sldMkLst>
        <pc:spChg chg="mod">
          <ac:chgData name="Lewis Simpson" userId="92582b29bfb8e73b" providerId="LiveId" clId="{148B1869-A684-4414-B64E-A45B8197711D}" dt="2024-07-20T13:20:39.746" v="86" actId="20577"/>
          <ac:spMkLst>
            <pc:docMk/>
            <pc:sldMk cId="460406056" sldId="266"/>
            <ac:spMk id="3" creationId="{230C0A02-F3AF-A22C-63A6-2021B1639060}"/>
          </ac:spMkLst>
        </pc:spChg>
      </pc:sldChg>
      <pc:sldChg chg="modSp add mod modAnim">
        <pc:chgData name="Lewis Simpson" userId="92582b29bfb8e73b" providerId="LiveId" clId="{148B1869-A684-4414-B64E-A45B8197711D}" dt="2024-07-20T13:23:46.691" v="390"/>
        <pc:sldMkLst>
          <pc:docMk/>
          <pc:sldMk cId="814153453" sldId="267"/>
        </pc:sldMkLst>
        <pc:spChg chg="mod">
          <ac:chgData name="Lewis Simpson" userId="92582b29bfb8e73b" providerId="LiveId" clId="{148B1869-A684-4414-B64E-A45B8197711D}" dt="2024-07-20T13:20:54.355" v="91" actId="20577"/>
          <ac:spMkLst>
            <pc:docMk/>
            <pc:sldMk cId="814153453" sldId="267"/>
            <ac:spMk id="3" creationId="{230C0A02-F3AF-A22C-63A6-2021B1639060}"/>
          </ac:spMkLst>
        </pc:spChg>
      </pc:sldChg>
      <pc:sldChg chg="modSp add mod modAnim">
        <pc:chgData name="Lewis Simpson" userId="92582b29bfb8e73b" providerId="LiveId" clId="{148B1869-A684-4414-B64E-A45B8197711D}" dt="2024-07-20T13:23:53.921" v="391"/>
        <pc:sldMkLst>
          <pc:docMk/>
          <pc:sldMk cId="2389272212" sldId="268"/>
        </pc:sldMkLst>
        <pc:spChg chg="mod">
          <ac:chgData name="Lewis Simpson" userId="92582b29bfb8e73b" providerId="LiveId" clId="{148B1869-A684-4414-B64E-A45B8197711D}" dt="2024-07-20T13:21:09.469" v="95" actId="20577"/>
          <ac:spMkLst>
            <pc:docMk/>
            <pc:sldMk cId="2389272212" sldId="268"/>
            <ac:spMk id="3" creationId="{230C0A02-F3AF-A22C-63A6-2021B163906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7CEFA-91C5-B719-8B5E-50FB858F1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E8C43-AA79-7237-BF6C-777F741DB6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72BB3-78C4-E284-F3B7-5AE6239B9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D64D8-060D-6858-29F5-79B55D461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C5D5E1-31B6-CD8F-44C7-A2FB60246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784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A927A-A37B-0E4D-10E4-DD85D1EB8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96C36-C763-DD2D-F1F7-38066B5D2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2A7058-3AB3-E495-3D6F-968A67F09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F3FB7-51C8-AE72-B9A5-CF34D365C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47843-F391-8572-5538-D76947843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392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0617B-DB92-DCA0-6A70-79AEECC84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F22E4-8488-5572-4EC9-1D7C5BBFD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01890-EED6-40FB-C7D0-C0CCE0D6A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A160C-3AA1-E4A0-516E-CDFE66B90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9F479-07A8-AC07-8CEF-7874D6591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463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479F6-1FE0-85DD-9BF4-F8B8D3C43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613CE-ACB8-26FD-74AF-A3BC78D1F4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D8784-D634-C97E-4FE0-EA6F18A409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D04429-B54A-A6FB-8597-02C9200D1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70D77B-A785-F7F7-937E-A89E2F92D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8F022F-EE2F-68D2-3DB4-741F32B68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52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97C6B-0182-983B-5F79-2402754E9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621DC-BF08-DA0C-2BAA-32E8F0BA2B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A7F5C-134D-CC76-1109-661022C643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B41A44-DC88-B50B-FDCB-963E900A9B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9A9BC2-8D7C-9FF3-1293-F83EA06018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B9346B-0267-F9F1-FB06-4878D521B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EF8745-92FF-ABA4-F370-5B4B9D65A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83FEFF-5F15-9FE1-38F6-2FFEA09BA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902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1F49A-E1C8-BC00-AC78-7F6E33C7F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5B530-DACE-5674-A505-7157509CC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6F94B7-39BA-FCC7-3810-225399D04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21E3B-8B1D-97CF-0608-99F4A8294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60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FAC617-C9CC-B5E9-7274-5F96EF1D9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D27620-3D1C-9D6A-2CBF-44447966B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DAF9C8-0780-2082-F315-9B284405C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650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06E0C-69C6-DD38-527F-CFE7F3E24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B0665-59EE-1F78-F432-8ED818689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EDF12-1E49-DFD3-6A6C-04471E598C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0A080-F46E-A758-BED4-556252E7A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B42E6-3EDC-CC04-24AD-69CEE571A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D6F02-6F8F-72CE-0257-FA422190E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41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C4941-9ED6-9474-32AE-3DC17716B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64C15C-1101-77D0-052B-163A85ED29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6AE789-D8F1-2431-C7FE-9B7E874391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30E5B-CE06-89FC-D475-A45C30F5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09303E-AEC7-64B1-A4FE-02C0F4B4E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95D593-51E6-A578-3643-1A79619D0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676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3D5F4-7F0C-66A5-694A-8E5BD9BDA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73224D-47C0-242E-BCEE-18D1A86ACD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D76C1-2D91-7C25-DD6C-9B811AA96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A6EAA-E05E-9CB9-A973-7DBFD13F0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2AD7B-DEC2-A658-497C-F96A4D554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304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32031B-A903-AC26-ABCA-1D5D5B0729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7F92E2-B8CC-24F7-C93B-3E0F523F55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8C5C51-BC9A-926A-9524-F1838F10A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674A0-0C96-235B-137A-F17E1172B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BE0FD-4F8F-34D9-9D1A-148C7EE27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408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90E35F-A4AF-6132-7A30-3608D69D9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EAF21-F71C-C64A-3248-0561DBD86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A2BF3-A28B-5AAE-FF1E-84588968C6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D0B11B-109F-444C-B29D-8F31A21E5819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FF6834-7231-43FA-32B4-995DA23E56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B6128-05D7-67B0-A2C0-4FE90CC24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31F30F-108D-4D79-97F1-77DCD3FA8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1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C19ED-24D8-3E73-B3F5-EBA8B7659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40932"/>
            <a:ext cx="5470358" cy="959268"/>
          </a:xfrm>
        </p:spPr>
        <p:txBody>
          <a:bodyPr/>
          <a:lstStyle/>
          <a:p>
            <a:r>
              <a:rPr lang="en-GB" dirty="0"/>
              <a:t>Policing Protests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FF8245-5914-10E2-EA3F-1C6679B4F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00200"/>
            <a:ext cx="4716379" cy="472657"/>
          </a:xfrm>
        </p:spPr>
        <p:txBody>
          <a:bodyPr/>
          <a:lstStyle/>
          <a:p>
            <a:r>
              <a:rPr lang="en-GB" dirty="0"/>
              <a:t>A Contemporary Issue in Policing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50F2CD6-62E6-145C-2D0B-EF6E9B172185}"/>
              </a:ext>
            </a:extLst>
          </p:cNvPr>
          <p:cNvSpPr txBox="1">
            <a:spLocks/>
          </p:cNvSpPr>
          <p:nvPr/>
        </p:nvSpPr>
        <p:spPr>
          <a:xfrm>
            <a:off x="6096000" y="4717195"/>
            <a:ext cx="5449479" cy="14998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/>
              <a:t>BMPO7006D</a:t>
            </a:r>
          </a:p>
          <a:p>
            <a:pPr algn="r"/>
            <a:r>
              <a:rPr lang="en-GB" dirty="0"/>
              <a:t>Lewis Simpson</a:t>
            </a:r>
          </a:p>
          <a:p>
            <a:pPr algn="r"/>
            <a:r>
              <a:rPr lang="en-GB" dirty="0"/>
              <a:t>Student ID: 2219679</a:t>
            </a:r>
          </a:p>
        </p:txBody>
      </p:sp>
    </p:spTree>
    <p:extLst>
      <p:ext uri="{BB962C8B-B14F-4D97-AF65-F5344CB8AC3E}">
        <p14:creationId xmlns:p14="http://schemas.microsoft.com/office/powerpoint/2010/main" val="3919970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39370-822F-D4BA-BDD1-5390A7C39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7CD3C-2F23-6A22-31E5-59C18528F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Context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 of Critical Issues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Recent Legislative Changes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Balancing Rights and Public Order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Perception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519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3D760-61C6-696F-46CC-FA8F9ACAA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EAA57-8B58-00CF-AF73-8BDC5A1DCC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Disruptive protests and the policing response have received significant public attention recently, increasing community tensions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Changes to public order legislation has complicated the landscape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Protest Tactics are evolving, becoming more disruptive and more challenging to police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Large scale protests are often critical incidents when considering the potential for public confidence and trust to be affected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15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7712-9C37-4C6A-86B0-FABDD230E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Contemporary Issues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EEC9F-B81C-3CEE-E7B8-99846C0EE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Recent Legislative Changes – Police, Crime, Sentencing and Courts Act 2022 &amp; R v Ziegler 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Balancing Rights and Public Order – Policing Disruptive Protest Tactics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Perception – Operation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Urram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810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3C507-C570-1AEB-338C-A7DE774A2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Recent Legislative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7A346-E66C-EB77-7513-B004C5DFD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v Ziegler Case Ruling 2021</a:t>
            </a: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 of the public highway for protests (which may obstruct the highway) could be reasonable – considering right to free speech and assembly</a:t>
            </a: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Police, Crime, Sentencing and Courts Act 2022</a:t>
            </a: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Increased powers for police to impose start and end times and set noise limits on protests</a:t>
            </a: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Higher penalty for obstruction of the highway offence</a:t>
            </a: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offence of causing a public nuisance</a:t>
            </a:r>
          </a:p>
        </p:txBody>
      </p:sp>
    </p:spTree>
    <p:extLst>
      <p:ext uri="{BB962C8B-B14F-4D97-AF65-F5344CB8AC3E}">
        <p14:creationId xmlns:p14="http://schemas.microsoft.com/office/powerpoint/2010/main" val="390916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3C507-C570-1AEB-338C-A7DE774A2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Recent Legislative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7A346-E66C-EB77-7513-B004C5DFD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721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“What we have seen in recent years is a rise in criminal, disruptive and self-defeating guerrilla tactics, carried out by a selfish few in the name of protest.”</a:t>
            </a:r>
          </a:p>
          <a:p>
            <a:pPr marL="0" indent="0">
              <a:buNone/>
            </a:pPr>
            <a:r>
              <a:rPr lang="en-GB" sz="2400" i="1" dirty="0"/>
              <a:t>Rt Hon Priti Patel 2022</a:t>
            </a: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“Dark day for civil liberties as 'deeply-authoritarian' Policing Bill passed by Lords”</a:t>
            </a:r>
          </a:p>
          <a:p>
            <a:pPr marL="0" indent="0">
              <a:buNone/>
            </a:pPr>
            <a:r>
              <a:rPr lang="en-GB" sz="2400" i="1" dirty="0"/>
              <a:t>Amnesty International 2022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20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2D154-2057-81F0-79DB-498330024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Balancing Rights and Public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732BD-4D42-0E22-FFD1-C1C5B1AAA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774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“Order needs to be maintained and the law followed, but not at great cost to citizen’s rights” </a:t>
            </a:r>
            <a:r>
              <a:rPr lang="en-GB" sz="2400" i="1" dirty="0"/>
              <a:t>Gillham and Marx (2019) p. 137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5A7B9A-3861-EA36-EC60-CF455C7F10A6}"/>
              </a:ext>
            </a:extLst>
          </p:cNvPr>
          <p:cNvSpPr txBox="1"/>
          <p:nvPr/>
        </p:nvSpPr>
        <p:spPr>
          <a:xfrm>
            <a:off x="838200" y="4296109"/>
            <a:ext cx="10515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“Public fear increased significantly when protestors were delaying traffic” </a:t>
            </a:r>
            <a:r>
              <a:rPr lang="en-GB" sz="2400" i="1" dirty="0"/>
              <a:t>Metcalfe &amp; Pickett (2022)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461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80D50-AAD2-7CF1-262D-0E85C8B7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Perception – Operation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Urram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C0A02-F3AF-A22C-63A6-2021B1639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“Our officers bought into facilitation and engagement” </a:t>
            </a:r>
            <a:r>
              <a:rPr lang="en-GB" i="1" dirty="0"/>
              <a:t>Op </a:t>
            </a:r>
            <a:r>
              <a:rPr lang="en-GB" i="1" dirty="0" err="1"/>
              <a:t>Urram</a:t>
            </a:r>
            <a:r>
              <a:rPr lang="en-GB" i="1" dirty="0"/>
              <a:t> Gold Commander</a:t>
            </a: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49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80D50-AAD2-7CF1-262D-0E85C8B7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Perception – Operation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Urram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C0A02-F3AF-A22C-63A6-2021B1639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“It’s been policed in the way we would hope… we’ve been able to have that facilitative approach to protest” </a:t>
            </a:r>
            <a:r>
              <a:rPr lang="en-GB" i="1" dirty="0"/>
              <a:t>Op </a:t>
            </a:r>
            <a:r>
              <a:rPr lang="en-GB" i="1" dirty="0" err="1"/>
              <a:t>Urram</a:t>
            </a:r>
            <a:r>
              <a:rPr lang="en-GB" i="1" dirty="0"/>
              <a:t> Silver Commander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40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80D50-AAD2-7CF1-262D-0E85C8B7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Perception – Operation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Urram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C0A02-F3AF-A22C-63A6-2021B1639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“Essentially the metric or the measure for Police Scotland’s operation was going to be how many arrests there were, so they made a big deal about the fact there weren’t loads of arrests. But obviously that’s a pretty negative way of measuring whether you’ve adopted a human rights-based approach to policing” </a:t>
            </a:r>
            <a:r>
              <a:rPr lang="en-GB" i="1" dirty="0"/>
              <a:t>Interviewee linked to </a:t>
            </a:r>
            <a:r>
              <a:rPr lang="en-GB" i="1" dirty="0" err="1"/>
              <a:t>Netpol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15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80D50-AAD2-7CF1-262D-0E85C8B7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Perception – Operation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Urram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C0A02-F3AF-A22C-63A6-2021B1639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“An atmosphere in which people are afraid to simply unfurl banners, march and chant, creating an unacceptable chilling effect on the right to protest” </a:t>
            </a:r>
            <a:r>
              <a:rPr lang="en-GB" i="1" dirty="0"/>
              <a:t>COP26 Coalition Open Letter to Nicola Sturgeon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27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bright="70000" contrast="-70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0BEF4-4829-6C18-28F7-59175BF1E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AEA36-5350-879B-3EB2-10C05C318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Comprehensive training covering tactics, dialogic approaches and legislative updates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Utilise a dialogic approach with early engagement prior to protest events and a community policing approach with the wider public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Operate a graduated response while policing protests, scaling up and down as necessary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Conduct review and debrief with police staff, protestors, the community and partners to gain a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holisitic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understanding of the impact of the policing response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307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02120-374E-AA4E-B32A-1536239D3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506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21067-7C73-4BB1-991A-4FBDF0455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0451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/>
              <a:t>Amnesty international UK, 2022. UK: Dark day for civil liberties as 'deeply-authoritarian' Policing Bill passed by Lords: Press Releases. [Online] </a:t>
            </a:r>
          </a:p>
          <a:p>
            <a:pPr marL="0" indent="0">
              <a:buNone/>
            </a:pPr>
            <a:r>
              <a:rPr lang="en-GB" dirty="0"/>
              <a:t>Available at: https://www.amnesty.org.uk/press-releases/uk-dark-day-civil-liberties-deeply-authoritarian-policing-bill-passed-lords</a:t>
            </a:r>
          </a:p>
          <a:p>
            <a:pPr marL="0" indent="0">
              <a:buNone/>
            </a:pPr>
            <a:r>
              <a:rPr lang="en-GB" dirty="0"/>
              <a:t>[Accessed 20 July 2024].</a:t>
            </a:r>
          </a:p>
          <a:p>
            <a:pPr marL="0" indent="0">
              <a:buNone/>
            </a:pPr>
            <a:r>
              <a:rPr lang="en-GB" dirty="0"/>
              <a:t>Bailey, D., </a:t>
            </a:r>
            <a:r>
              <a:rPr lang="en-GB" dirty="0" err="1"/>
              <a:t>Huke</a:t>
            </a:r>
            <a:r>
              <a:rPr lang="en-GB" dirty="0"/>
              <a:t>, N., Lewis, P. &amp; Shibata, S., 2021. Variegated Anti-Austerity: Exploring the Demise and Rise of Class Struggle during the Crisis of Neoliberalism. Social Policy and Society, 20(1), pp. 158-171.</a:t>
            </a:r>
          </a:p>
          <a:p>
            <a:pPr marL="0" indent="0">
              <a:buNone/>
            </a:pPr>
            <a:r>
              <a:rPr lang="en-GB" dirty="0"/>
              <a:t>Berglund, O., 2023. Disruptive protest, civil </a:t>
            </a:r>
            <a:r>
              <a:rPr lang="en-GB" dirty="0" err="1"/>
              <a:t>disobediance</a:t>
            </a:r>
            <a:r>
              <a:rPr lang="en-GB" dirty="0"/>
              <a:t> &amp; direct action. Politics https://doi.org/10.1177/02633957231176999.</a:t>
            </a:r>
          </a:p>
          <a:p>
            <a:pPr marL="0" indent="0">
              <a:buNone/>
            </a:pPr>
            <a:r>
              <a:rPr lang="en-GB" dirty="0"/>
              <a:t>Church, M., Dutton, A. &amp; Margolis, B., 2021. Open Letter to Nicola Sturgeon on Policing at COP26. [Online] </a:t>
            </a:r>
          </a:p>
          <a:p>
            <a:pPr marL="0" indent="0">
              <a:buNone/>
            </a:pPr>
            <a:r>
              <a:rPr lang="en-GB" dirty="0"/>
              <a:t>Available at: https://climatejustice.uk/open-letter-to-nicola-sturgeon-on-policing-at-cop26-2/</a:t>
            </a:r>
          </a:p>
          <a:p>
            <a:pPr marL="0" indent="0">
              <a:buNone/>
            </a:pPr>
            <a:r>
              <a:rPr lang="en-GB" dirty="0"/>
              <a:t>[Accessed 20 July 2024].</a:t>
            </a:r>
          </a:p>
          <a:p>
            <a:pPr marL="0" indent="0">
              <a:buNone/>
            </a:pPr>
            <a:r>
              <a:rPr lang="en-GB" dirty="0" err="1"/>
              <a:t>Cordner</a:t>
            </a:r>
            <a:r>
              <a:rPr lang="en-GB" dirty="0"/>
              <a:t>, G., 2014. Community Policing. In: M. D. </a:t>
            </a:r>
            <a:r>
              <a:rPr lang="en-GB" dirty="0" err="1"/>
              <a:t>Resig</a:t>
            </a:r>
            <a:r>
              <a:rPr lang="en-GB" dirty="0"/>
              <a:t> &amp; R. J. Kane, eds. The Oxford Handbook of Police and Policing. Oxford: Oxford University Press, pp. 148-171.</a:t>
            </a:r>
          </a:p>
          <a:p>
            <a:pPr marL="0" indent="0">
              <a:buNone/>
            </a:pPr>
            <a:r>
              <a:rPr lang="en-GB" dirty="0"/>
              <a:t>Gillham, P. F. &amp; Marx, G. T., 2018. Changes in the Policing of Civil Disorders Since the Kerner Report: The Police Response to Ferguson, August 2014, and Some Implications for the Twenty-First Century. The Russel Sage Foundation Journal of the Social Sciences, 4(6), pp. 122-143.</a:t>
            </a:r>
          </a:p>
          <a:p>
            <a:pPr marL="0" indent="0">
              <a:buNone/>
            </a:pPr>
            <a:r>
              <a:rPr lang="en-GB" dirty="0"/>
              <a:t>Gorringe, H. &amp; Rosie, M., 2008. It's a long way to </a:t>
            </a:r>
            <a:r>
              <a:rPr lang="en-GB" dirty="0" err="1"/>
              <a:t>Auchterader</a:t>
            </a:r>
            <a:r>
              <a:rPr lang="en-GB" dirty="0"/>
              <a:t>; 'Negotiated management' and mismanagement in the policing of G8 protests. British Journal of Sociology, 59(2), pp. 187-205.</a:t>
            </a:r>
          </a:p>
          <a:p>
            <a:pPr marL="0" indent="0">
              <a:buNone/>
            </a:pPr>
            <a:r>
              <a:rPr lang="en-GB" dirty="0"/>
              <a:t>Gorringe, H. et al., 2024. 'How many cops to arrest climate chaos?' Mass policing of protests at COP26. Social Movement Studies, pp. 1-17.</a:t>
            </a:r>
          </a:p>
          <a:p>
            <a:pPr marL="0" indent="0">
              <a:buNone/>
            </a:pPr>
            <a:r>
              <a:rPr lang="en-GB" dirty="0"/>
              <a:t>Home Office, 2022. Home Secretary stands firm on tackling guerrilla protest tactics. [Online] </a:t>
            </a:r>
          </a:p>
          <a:p>
            <a:pPr marL="0" indent="0">
              <a:buNone/>
            </a:pPr>
            <a:r>
              <a:rPr lang="en-GB" dirty="0"/>
              <a:t>Available at: https://www.gov.uk/government/news/home-secretary-stands-firm-on-tackling-guerrilla-protest-tactics</a:t>
            </a:r>
          </a:p>
          <a:p>
            <a:pPr marL="0" indent="0">
              <a:buNone/>
            </a:pPr>
            <a:r>
              <a:rPr lang="en-GB" dirty="0"/>
              <a:t>[Accessed 18 July 2024].</a:t>
            </a:r>
          </a:p>
          <a:p>
            <a:pPr marL="0" indent="0">
              <a:buNone/>
            </a:pPr>
            <a:r>
              <a:rPr lang="en-GB" dirty="0"/>
              <a:t>Metcalfe, C. &amp; Pickett, J. T., 2022. Public fear of protestors and support for protest policing: An experimental test of two theoretical models. Criminology, Volume 60, pp. 60-89.</a:t>
            </a:r>
          </a:p>
          <a:p>
            <a:pPr marL="0" indent="0">
              <a:buNone/>
            </a:pPr>
            <a:r>
              <a:rPr lang="en-GB" dirty="0"/>
              <a:t>Police, Crime, Sentencing and Courts Act, 2022. Police, Crime, Sentencing and Courts Act 2022: UK Public General Acts: Legislation. [Online] </a:t>
            </a:r>
          </a:p>
          <a:p>
            <a:pPr marL="0" indent="0">
              <a:buNone/>
            </a:pPr>
            <a:r>
              <a:rPr lang="en-GB" dirty="0"/>
              <a:t>Available at: https://www.legislation.gov.uk/ukpga/2022/32/contents/enacted</a:t>
            </a:r>
          </a:p>
          <a:p>
            <a:pPr marL="0" indent="0">
              <a:buNone/>
            </a:pPr>
            <a:r>
              <a:rPr lang="en-GB" dirty="0"/>
              <a:t>[Accessed 15 July 2024].</a:t>
            </a:r>
          </a:p>
          <a:p>
            <a:pPr marL="0" indent="0">
              <a:buNone/>
            </a:pPr>
            <a:r>
              <a:rPr lang="en-GB" dirty="0"/>
              <a:t>Smith, M., 2019. 'Piggy in the middle' A dialogical approach to the policing of protest and the balancing of human rights. [Online] </a:t>
            </a:r>
          </a:p>
          <a:p>
            <a:pPr marL="0" indent="0">
              <a:buNone/>
            </a:pPr>
            <a:r>
              <a:rPr lang="en-GB" dirty="0"/>
              <a:t>Available at: https://www.proquest.com/openview/18e0e2811b71fd0af1fcf1d61c2ca4af/1?pq-origsite=gscholar&amp;cbl=2026366&amp;diss=y</a:t>
            </a:r>
          </a:p>
          <a:p>
            <a:pPr marL="0" indent="0">
              <a:buNone/>
            </a:pPr>
            <a:r>
              <a:rPr lang="en-GB" dirty="0"/>
              <a:t>[Accessed 18 July 2024].</a:t>
            </a:r>
          </a:p>
          <a:p>
            <a:pPr marL="0" indent="0">
              <a:buNone/>
            </a:pPr>
            <a:r>
              <a:rPr lang="en-GB" dirty="0"/>
              <a:t>The Supreme Court, 2021. Director of Public Prosecutions (Respondent) v Zeigler and others (</a:t>
            </a:r>
            <a:r>
              <a:rPr lang="en-GB" dirty="0" err="1"/>
              <a:t>Apellants</a:t>
            </a:r>
            <a:r>
              <a:rPr lang="en-GB" dirty="0"/>
              <a:t>). [Online] </a:t>
            </a:r>
          </a:p>
          <a:p>
            <a:pPr marL="0" indent="0">
              <a:buNone/>
            </a:pPr>
            <a:r>
              <a:rPr lang="en-GB" dirty="0"/>
              <a:t>Available at: https://www.supremecourt.uk/cases/docs/uksc-2019-0106-judgment.pdf</a:t>
            </a:r>
          </a:p>
          <a:p>
            <a:pPr marL="0" indent="0">
              <a:buNone/>
            </a:pPr>
            <a:r>
              <a:rPr lang="en-GB" dirty="0"/>
              <a:t>[Accessed 20 July 2024].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03BD062-228A-030B-1037-15E1BBE74E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34658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1123</Words>
  <Application>Microsoft Office PowerPoint</Application>
  <PresentationFormat>Widescreen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Policing Protests</vt:lpstr>
      <vt:lpstr>Contents</vt:lpstr>
      <vt:lpstr>Introduction</vt:lpstr>
      <vt:lpstr>Contemporary Issues Overview</vt:lpstr>
      <vt:lpstr>Recent Legislative Changes</vt:lpstr>
      <vt:lpstr>Recent Legislative Changes</vt:lpstr>
      <vt:lpstr>Balancing Rights and Public Order</vt:lpstr>
      <vt:lpstr>Public Perception – Operation Urram</vt:lpstr>
      <vt:lpstr>Public Perception – Operation Urram</vt:lpstr>
      <vt:lpstr>Public Perception – Operation Urram</vt:lpstr>
      <vt:lpstr>Public Perception – Operation Urram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Lewis Simpson</dc:creator>
  <cp:lastModifiedBy>Lewis Simpson</cp:lastModifiedBy>
  <cp:revision>3</cp:revision>
  <dcterms:created xsi:type="dcterms:W3CDTF">2024-07-19T13:24:12Z</dcterms:created>
  <dcterms:modified xsi:type="dcterms:W3CDTF">2024-07-23T08:52:33Z</dcterms:modified>
</cp:coreProperties>
</file>