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1"/>
  </p:sldMasterIdLst>
  <p:sldIdLst>
    <p:sldId id="256" r:id="rId2"/>
    <p:sldId id="257" r:id="rId3"/>
    <p:sldId id="258" r:id="rId4"/>
    <p:sldId id="264" r:id="rId5"/>
    <p:sldId id="259" r:id="rId6"/>
    <p:sldId id="267" r:id="rId7"/>
    <p:sldId id="265" r:id="rId8"/>
    <p:sldId id="263" r:id="rId9"/>
    <p:sldId id="260" r:id="rId10"/>
    <p:sldId id="266" r:id="rId11"/>
    <p:sldId id="268" r:id="rId12"/>
    <p:sldId id="261" r:id="rId13"/>
    <p:sldId id="269" r:id="rId14"/>
    <p:sldId id="270" r:id="rId15"/>
    <p:sldId id="26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11/26/2022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9708923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028165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11/26/2022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77792650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700221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11/26/2022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922318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11/26/2022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707414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179178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11/26/2022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85062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11/26/2022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4894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694021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862276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11/26/2022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293205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B18400-8093-3530-2B4F-CDE624BF18DD}"/>
              </a:ext>
            </a:extLst>
          </p:cNvPr>
          <p:cNvSpPr>
            <a:spLocks noGrp="1"/>
          </p:cNvSpPr>
          <p:nvPr>
            <p:ph type="ctrTitle"/>
          </p:nvPr>
        </p:nvSpPr>
        <p:spPr/>
        <p:txBody>
          <a:bodyPr/>
          <a:lstStyle/>
          <a:p>
            <a:r>
              <a:rPr lang="en-GB" sz="6200" dirty="0"/>
              <a:t>Problem solving and decision making</a:t>
            </a:r>
            <a:endParaRPr lang="aa-ET" sz="6200" dirty="0"/>
          </a:p>
        </p:txBody>
      </p:sp>
      <p:sp>
        <p:nvSpPr>
          <p:cNvPr id="3" name="Subtitle 2">
            <a:extLst>
              <a:ext uri="{FF2B5EF4-FFF2-40B4-BE49-F238E27FC236}">
                <a16:creationId xmlns:a16="http://schemas.microsoft.com/office/drawing/2014/main" xmlns="" id="{D0E7C434-7EDD-EDD3-4C46-D4FC17D7872A}"/>
              </a:ext>
            </a:extLst>
          </p:cNvPr>
          <p:cNvSpPr>
            <a:spLocks noGrp="1"/>
          </p:cNvSpPr>
          <p:nvPr>
            <p:ph type="subTitle" idx="1"/>
          </p:nvPr>
        </p:nvSpPr>
        <p:spPr/>
        <p:txBody>
          <a:bodyPr/>
          <a:lstStyle/>
          <a:p>
            <a:r>
              <a:rPr lang="en-GB" dirty="0"/>
              <a:t>Staff shortage </a:t>
            </a:r>
            <a:endParaRPr lang="aa-ET" dirty="0"/>
          </a:p>
        </p:txBody>
      </p:sp>
    </p:spTree>
    <p:extLst>
      <p:ext uri="{BB962C8B-B14F-4D97-AF65-F5344CB8AC3E}">
        <p14:creationId xmlns:p14="http://schemas.microsoft.com/office/powerpoint/2010/main" val="2373695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DB7710-7812-4B32-A264-E6CA9D667AF6}"/>
              </a:ext>
            </a:extLst>
          </p:cNvPr>
          <p:cNvSpPr>
            <a:spLocks noGrp="1"/>
          </p:cNvSpPr>
          <p:nvPr>
            <p:ph type="title"/>
          </p:nvPr>
        </p:nvSpPr>
        <p:spPr/>
        <p:txBody>
          <a:bodyPr/>
          <a:lstStyle/>
          <a:p>
            <a:r>
              <a:rPr lang="en-GB" dirty="0"/>
              <a:t>Introduction </a:t>
            </a:r>
            <a:endParaRPr lang="aa-ET" dirty="0"/>
          </a:p>
        </p:txBody>
      </p:sp>
      <p:sp>
        <p:nvSpPr>
          <p:cNvPr id="3" name="Content Placeholder 2">
            <a:extLst>
              <a:ext uri="{FF2B5EF4-FFF2-40B4-BE49-F238E27FC236}">
                <a16:creationId xmlns:a16="http://schemas.microsoft.com/office/drawing/2014/main" xmlns="" id="{0B009D6A-58B6-0617-CC34-F7A85AA81572}"/>
              </a:ext>
            </a:extLst>
          </p:cNvPr>
          <p:cNvSpPr>
            <a:spLocks noGrp="1"/>
          </p:cNvSpPr>
          <p:nvPr>
            <p:ph idx="1"/>
          </p:nvPr>
        </p:nvSpPr>
        <p:spPr/>
        <p:txBody>
          <a:bodyPr/>
          <a:lstStyle/>
          <a:p>
            <a:r>
              <a:rPr lang="en-GB" sz="2100" dirty="0">
                <a:solidFill>
                  <a:schemeClr val="tx1"/>
                </a:solidFill>
                <a:latin typeface="TimesNewRomanPSMT"/>
              </a:rPr>
              <a:t>Staff shortage in healthcare is a major global issue. The severity of this issue has increase in COVID-19 pandemic. This issue is compromising patient care and impacting healthcare industry in many ways.</a:t>
            </a:r>
          </a:p>
          <a:p>
            <a:r>
              <a:rPr lang="en-GB" sz="2100" dirty="0">
                <a:solidFill>
                  <a:schemeClr val="tx1"/>
                </a:solidFill>
                <a:latin typeface="TimesNewRomanPSMT"/>
              </a:rPr>
              <a:t>Many healthcare positions are vacant for weeks or months especially in the nursing department. Nurses are one of the most essential part of healthcare and has been facing staff shortage issue for years. </a:t>
            </a:r>
          </a:p>
          <a:p>
            <a:r>
              <a:rPr lang="en-GB" sz="2100" dirty="0">
                <a:solidFill>
                  <a:schemeClr val="tx1"/>
                </a:solidFill>
                <a:latin typeface="TimesNewRomanPSMT"/>
              </a:rPr>
              <a:t>There are many causes and prominent impact of this problem which requires crucial steps to eradicate this issue. In this presentation, I will be presenting few important points on this global problem. </a:t>
            </a:r>
            <a:endParaRPr lang="aa-ET" sz="2100" dirty="0">
              <a:solidFill>
                <a:schemeClr val="tx1"/>
              </a:solidFill>
            </a:endParaRPr>
          </a:p>
        </p:txBody>
      </p:sp>
    </p:spTree>
    <p:extLst>
      <p:ext uri="{BB962C8B-B14F-4D97-AF65-F5344CB8AC3E}">
        <p14:creationId xmlns:p14="http://schemas.microsoft.com/office/powerpoint/2010/main" val="1723922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85B9E6-0136-072D-C779-0B54E50A5111}"/>
              </a:ext>
            </a:extLst>
          </p:cNvPr>
          <p:cNvSpPr>
            <a:spLocks noGrp="1"/>
          </p:cNvSpPr>
          <p:nvPr>
            <p:ph type="title"/>
          </p:nvPr>
        </p:nvSpPr>
        <p:spPr/>
        <p:txBody>
          <a:bodyPr/>
          <a:lstStyle/>
          <a:p>
            <a:r>
              <a:rPr lang="en-GB" dirty="0"/>
              <a:t>Nature of the problem</a:t>
            </a:r>
            <a:endParaRPr lang="aa-ET" dirty="0"/>
          </a:p>
        </p:txBody>
      </p:sp>
      <p:sp>
        <p:nvSpPr>
          <p:cNvPr id="3" name="Content Placeholder 2">
            <a:extLst>
              <a:ext uri="{FF2B5EF4-FFF2-40B4-BE49-F238E27FC236}">
                <a16:creationId xmlns:a16="http://schemas.microsoft.com/office/drawing/2014/main" xmlns="" id="{38487EAE-9C62-801C-A23A-078DAD638D20}"/>
              </a:ext>
            </a:extLst>
          </p:cNvPr>
          <p:cNvSpPr>
            <a:spLocks noGrp="1"/>
          </p:cNvSpPr>
          <p:nvPr>
            <p:ph idx="1"/>
          </p:nvPr>
        </p:nvSpPr>
        <p:spPr/>
        <p:txBody>
          <a:bodyPr/>
          <a:lstStyle/>
          <a:p>
            <a:r>
              <a:rPr lang="en-GB" sz="1800" dirty="0">
                <a:solidFill>
                  <a:prstClr val="black"/>
                </a:solidFill>
                <a:latin typeface="TimesNewRomanPSMT"/>
              </a:rPr>
              <a:t>There is large patient load on every healthcare stuff. The flow of patients gets increased during seasonal diseases such as influenza. This leads to serious complications within healthcare system because waiting list of patient gets too large to handle.</a:t>
            </a:r>
          </a:p>
          <a:p>
            <a:r>
              <a:rPr lang="en-GB" sz="1800" dirty="0">
                <a:solidFill>
                  <a:prstClr val="black"/>
                </a:solidFill>
                <a:latin typeface="TimesNewRomanPSMT"/>
              </a:rPr>
              <a:t>The severity of this issue has increased so badly that there are long term effects of this major problem leading to more issues such as nurses burnout, work related stress, compromised patient care, increased errors and more. </a:t>
            </a:r>
          </a:p>
          <a:p>
            <a:r>
              <a:rPr lang="en-GB" sz="1800" dirty="0">
                <a:solidFill>
                  <a:prstClr val="black"/>
                </a:solidFill>
                <a:latin typeface="TimesNewRomanPSMT"/>
              </a:rPr>
              <a:t>A study states that there are almost 43 million healthcare employees which includes nurses and physicians shortage in healthcare industry all over the world. (IHME, 2022). </a:t>
            </a:r>
            <a:endParaRPr lang="aa-ET" dirty="0"/>
          </a:p>
        </p:txBody>
      </p:sp>
    </p:spTree>
    <p:extLst>
      <p:ext uri="{BB962C8B-B14F-4D97-AF65-F5344CB8AC3E}">
        <p14:creationId xmlns:p14="http://schemas.microsoft.com/office/powerpoint/2010/main" val="1757256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B5F63F-A98C-22D1-F2A3-E16468561B98}"/>
              </a:ext>
            </a:extLst>
          </p:cNvPr>
          <p:cNvSpPr>
            <a:spLocks noGrp="1"/>
          </p:cNvSpPr>
          <p:nvPr>
            <p:ph type="title"/>
          </p:nvPr>
        </p:nvSpPr>
        <p:spPr/>
        <p:txBody>
          <a:bodyPr/>
          <a:lstStyle/>
          <a:p>
            <a:r>
              <a:rPr lang="en-GB" dirty="0"/>
              <a:t>Nature of the problem</a:t>
            </a:r>
            <a:endParaRPr lang="aa-ET" dirty="0"/>
          </a:p>
        </p:txBody>
      </p:sp>
      <p:sp>
        <p:nvSpPr>
          <p:cNvPr id="3" name="Content Placeholder 2">
            <a:extLst>
              <a:ext uri="{FF2B5EF4-FFF2-40B4-BE49-F238E27FC236}">
                <a16:creationId xmlns:a16="http://schemas.microsoft.com/office/drawing/2014/main" xmlns="" id="{4E3C4EF5-C4F2-58AA-AC7E-5F753403A441}"/>
              </a:ext>
            </a:extLst>
          </p:cNvPr>
          <p:cNvSpPr>
            <a:spLocks noGrp="1"/>
          </p:cNvSpPr>
          <p:nvPr>
            <p:ph idx="1"/>
          </p:nvPr>
        </p:nvSpPr>
        <p:spPr/>
        <p:txBody>
          <a:bodyPr/>
          <a:lstStyle/>
          <a:p>
            <a:r>
              <a:rPr lang="en-GB" sz="1800" dirty="0">
                <a:solidFill>
                  <a:prstClr val="black"/>
                </a:solidFill>
                <a:latin typeface="TimesNewRomanPSMT"/>
              </a:rPr>
              <a:t>A report by world health organisation in 2009 stated that 29 million nurses and midwives are working all over the world. There is need of additional 1 million nurses by year 2020. (WHO, 2009). During the global pandemic, the ratio of nurse to patient increased to 1 to 14 which was is alarming for healthcare industry. (</a:t>
            </a:r>
            <a:r>
              <a:rPr lang="en-GB" sz="1800" dirty="0" err="1">
                <a:solidFill>
                  <a:prstClr val="black"/>
                </a:solidFill>
                <a:latin typeface="TimesNewRomanPSMT"/>
              </a:rPr>
              <a:t>Lianna</a:t>
            </a:r>
            <a:r>
              <a:rPr lang="en-GB" sz="1800" dirty="0">
                <a:solidFill>
                  <a:prstClr val="black"/>
                </a:solidFill>
                <a:latin typeface="TimesNewRomanPSMT"/>
              </a:rPr>
              <a:t> Matt </a:t>
            </a:r>
            <a:r>
              <a:rPr lang="en-GB" sz="1800" dirty="0" err="1">
                <a:solidFill>
                  <a:prstClr val="black"/>
                </a:solidFill>
                <a:latin typeface="TimesNewRomanPSMT"/>
              </a:rPr>
              <a:t>McLernon</a:t>
            </a:r>
            <a:r>
              <a:rPr lang="en-GB" sz="1800" dirty="0">
                <a:solidFill>
                  <a:prstClr val="black"/>
                </a:solidFill>
                <a:latin typeface="TimesNewRomanPSMT"/>
              </a:rPr>
              <a:t>, 2020). </a:t>
            </a:r>
          </a:p>
          <a:p>
            <a:endParaRPr lang="aa-ET" dirty="0"/>
          </a:p>
        </p:txBody>
      </p:sp>
      <p:pic>
        <p:nvPicPr>
          <p:cNvPr id="5" name="Picture 5">
            <a:extLst>
              <a:ext uri="{FF2B5EF4-FFF2-40B4-BE49-F238E27FC236}">
                <a16:creationId xmlns:a16="http://schemas.microsoft.com/office/drawing/2014/main" xmlns="" id="{7E7FCB1F-B9D1-C6DC-F01A-D0E3376FA380}"/>
              </a:ext>
            </a:extLst>
          </p:cNvPr>
          <p:cNvPicPr>
            <a:picLocks noChangeAspect="1"/>
          </p:cNvPicPr>
          <p:nvPr/>
        </p:nvPicPr>
        <p:blipFill>
          <a:blip r:embed="rId2"/>
          <a:stretch>
            <a:fillRect/>
          </a:stretch>
        </p:blipFill>
        <p:spPr>
          <a:xfrm flipH="1">
            <a:off x="2482335" y="3619500"/>
            <a:ext cx="7379729" cy="2552700"/>
          </a:xfrm>
          <a:prstGeom prst="rect">
            <a:avLst/>
          </a:prstGeom>
        </p:spPr>
      </p:pic>
    </p:spTree>
    <p:extLst>
      <p:ext uri="{BB962C8B-B14F-4D97-AF65-F5344CB8AC3E}">
        <p14:creationId xmlns:p14="http://schemas.microsoft.com/office/powerpoint/2010/main" val="1760802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8EE1E6-9F1A-D282-33B6-44CDC88F1866}"/>
              </a:ext>
            </a:extLst>
          </p:cNvPr>
          <p:cNvSpPr>
            <a:spLocks noGrp="1"/>
          </p:cNvSpPr>
          <p:nvPr>
            <p:ph type="title"/>
          </p:nvPr>
        </p:nvSpPr>
        <p:spPr/>
        <p:txBody>
          <a:bodyPr/>
          <a:lstStyle/>
          <a:p>
            <a:r>
              <a:rPr lang="en-GB" dirty="0"/>
              <a:t>Impact of the problem</a:t>
            </a:r>
            <a:endParaRPr lang="aa-ET" dirty="0"/>
          </a:p>
        </p:txBody>
      </p:sp>
      <p:sp>
        <p:nvSpPr>
          <p:cNvPr id="3" name="Content Placeholder 2">
            <a:extLst>
              <a:ext uri="{FF2B5EF4-FFF2-40B4-BE49-F238E27FC236}">
                <a16:creationId xmlns:a16="http://schemas.microsoft.com/office/drawing/2014/main" xmlns="" id="{3288813E-55CC-93CC-CF2A-811647F21F6C}"/>
              </a:ext>
            </a:extLst>
          </p:cNvPr>
          <p:cNvSpPr>
            <a:spLocks noGrp="1"/>
          </p:cNvSpPr>
          <p:nvPr>
            <p:ph idx="1"/>
          </p:nvPr>
        </p:nvSpPr>
        <p:spPr/>
        <p:txBody>
          <a:bodyPr>
            <a:normAutofit lnSpcReduction="10000"/>
          </a:bodyPr>
          <a:lstStyle/>
          <a:p>
            <a:r>
              <a:rPr lang="en-GB" b="1" dirty="0"/>
              <a:t>Actual impact: </a:t>
            </a:r>
          </a:p>
          <a:p>
            <a:r>
              <a:rPr lang="en-GB" b="1" dirty="0"/>
              <a:t>Workers burn-out: </a:t>
            </a:r>
            <a:r>
              <a:rPr lang="en-GB" sz="1800" dirty="0">
                <a:solidFill>
                  <a:prstClr val="black"/>
                </a:solidFill>
                <a:latin typeface="TimesNewRomanPSMT"/>
              </a:rPr>
              <a:t>Due to very tough work schedule because of short staff in healthcare department, healthcare professionals get burned out especially nurses because their job demands patient centred care. </a:t>
            </a:r>
            <a:endParaRPr lang="en-GB" b="1" dirty="0"/>
          </a:p>
          <a:p>
            <a:r>
              <a:rPr lang="en-GB" b="1" dirty="0"/>
              <a:t>Compromised patient care: </a:t>
            </a:r>
            <a:r>
              <a:rPr lang="en-GB" sz="1800" dirty="0">
                <a:solidFill>
                  <a:prstClr val="black"/>
                </a:solidFill>
                <a:latin typeface="TimesNewRomanPSMT"/>
              </a:rPr>
              <a:t>When there is shortage of staff, quality of work is compromised. Healthcare professionals major purpose is to provide best possible care to the patients and when they have to look over hundreds and hundreds of patients on short staff, there is risk of neglecting few of them. According to study, 92% of ER doctors says they are overcrowded with patients. (Gabor D et al, 2021). </a:t>
            </a:r>
            <a:endParaRPr lang="en-GB" b="1" dirty="0"/>
          </a:p>
          <a:p>
            <a:r>
              <a:rPr lang="en-GB" b="1" dirty="0"/>
              <a:t>Increased patient mortality: </a:t>
            </a:r>
            <a:r>
              <a:rPr lang="en-GB" dirty="0"/>
              <a:t>As there is increased shortage of staff, mortality risk of patients increases due to more medical errors and divided attention of healthcare workers. </a:t>
            </a:r>
            <a:endParaRPr lang="en-GB" b="1" dirty="0"/>
          </a:p>
          <a:p>
            <a:endParaRPr lang="en-GB" b="1" dirty="0"/>
          </a:p>
          <a:p>
            <a:endParaRPr lang="aa-ET" b="1" dirty="0"/>
          </a:p>
        </p:txBody>
      </p:sp>
    </p:spTree>
    <p:extLst>
      <p:ext uri="{BB962C8B-B14F-4D97-AF65-F5344CB8AC3E}">
        <p14:creationId xmlns:p14="http://schemas.microsoft.com/office/powerpoint/2010/main" val="941278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1B8FD1-6F39-3618-956B-16D0151DF05C}"/>
              </a:ext>
            </a:extLst>
          </p:cNvPr>
          <p:cNvSpPr>
            <a:spLocks noGrp="1"/>
          </p:cNvSpPr>
          <p:nvPr>
            <p:ph type="title"/>
          </p:nvPr>
        </p:nvSpPr>
        <p:spPr/>
        <p:txBody>
          <a:bodyPr/>
          <a:lstStyle/>
          <a:p>
            <a:r>
              <a:rPr lang="en-GB" dirty="0"/>
              <a:t>Continued</a:t>
            </a:r>
            <a:endParaRPr lang="aa-ET" dirty="0"/>
          </a:p>
        </p:txBody>
      </p:sp>
      <p:sp>
        <p:nvSpPr>
          <p:cNvPr id="3" name="Content Placeholder 2">
            <a:extLst>
              <a:ext uri="{FF2B5EF4-FFF2-40B4-BE49-F238E27FC236}">
                <a16:creationId xmlns:a16="http://schemas.microsoft.com/office/drawing/2014/main" xmlns="" id="{AEECAB2B-8521-E661-BB32-368C29C293BB}"/>
              </a:ext>
            </a:extLst>
          </p:cNvPr>
          <p:cNvSpPr>
            <a:spLocks noGrp="1"/>
          </p:cNvSpPr>
          <p:nvPr>
            <p:ph idx="1"/>
          </p:nvPr>
        </p:nvSpPr>
        <p:spPr/>
        <p:txBody>
          <a:bodyPr/>
          <a:lstStyle/>
          <a:p>
            <a:r>
              <a:rPr lang="en-GB" b="1" dirty="0"/>
              <a:t>Medication errors: </a:t>
            </a:r>
            <a:r>
              <a:rPr lang="en-GB" dirty="0"/>
              <a:t>There is also increase in medical errors because healthcare workers are not able to focus properly on every patient because of overcrowding. According to the study 46.8% of nurses engaged in medical error due to short staff over past year. (NCBI). </a:t>
            </a:r>
          </a:p>
          <a:p>
            <a:endParaRPr lang="aa-ET" dirty="0"/>
          </a:p>
        </p:txBody>
      </p:sp>
      <p:pic>
        <p:nvPicPr>
          <p:cNvPr id="4" name="Picture 4">
            <a:extLst>
              <a:ext uri="{FF2B5EF4-FFF2-40B4-BE49-F238E27FC236}">
                <a16:creationId xmlns:a16="http://schemas.microsoft.com/office/drawing/2014/main" xmlns="" id="{143234B2-4A36-EA49-ACEA-2DA204943B30}"/>
              </a:ext>
            </a:extLst>
          </p:cNvPr>
          <p:cNvPicPr>
            <a:picLocks noChangeAspect="1"/>
          </p:cNvPicPr>
          <p:nvPr/>
        </p:nvPicPr>
        <p:blipFill>
          <a:blip r:embed="rId2"/>
          <a:stretch>
            <a:fillRect/>
          </a:stretch>
        </p:blipFill>
        <p:spPr>
          <a:xfrm>
            <a:off x="2921000" y="3727846"/>
            <a:ext cx="6174946" cy="2793890"/>
          </a:xfrm>
          <a:prstGeom prst="rect">
            <a:avLst/>
          </a:prstGeom>
        </p:spPr>
      </p:pic>
    </p:spTree>
    <p:extLst>
      <p:ext uri="{BB962C8B-B14F-4D97-AF65-F5344CB8AC3E}">
        <p14:creationId xmlns:p14="http://schemas.microsoft.com/office/powerpoint/2010/main" val="163155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2155B1-FDF0-B50B-B0EB-9D91684A1CB8}"/>
              </a:ext>
            </a:extLst>
          </p:cNvPr>
          <p:cNvSpPr>
            <a:spLocks noGrp="1"/>
          </p:cNvSpPr>
          <p:nvPr>
            <p:ph type="title"/>
          </p:nvPr>
        </p:nvSpPr>
        <p:spPr/>
        <p:txBody>
          <a:bodyPr/>
          <a:lstStyle/>
          <a:p>
            <a:r>
              <a:rPr lang="en-GB" dirty="0"/>
              <a:t>Impact of the problem</a:t>
            </a:r>
            <a:endParaRPr lang="aa-ET" dirty="0"/>
          </a:p>
        </p:txBody>
      </p:sp>
      <p:sp>
        <p:nvSpPr>
          <p:cNvPr id="3" name="Content Placeholder 2">
            <a:extLst>
              <a:ext uri="{FF2B5EF4-FFF2-40B4-BE49-F238E27FC236}">
                <a16:creationId xmlns:a16="http://schemas.microsoft.com/office/drawing/2014/main" xmlns="" id="{F1C10880-73E5-6B70-878E-4C1DB365D206}"/>
              </a:ext>
            </a:extLst>
          </p:cNvPr>
          <p:cNvSpPr>
            <a:spLocks noGrp="1"/>
          </p:cNvSpPr>
          <p:nvPr>
            <p:ph idx="1"/>
          </p:nvPr>
        </p:nvSpPr>
        <p:spPr/>
        <p:txBody>
          <a:bodyPr>
            <a:normAutofit lnSpcReduction="10000"/>
          </a:bodyPr>
          <a:lstStyle/>
          <a:p>
            <a:r>
              <a:rPr lang="en-GB" b="1" dirty="0"/>
              <a:t>Potential impact</a:t>
            </a:r>
          </a:p>
          <a:p>
            <a:r>
              <a:rPr lang="en-GB" b="1" dirty="0"/>
              <a:t>Increased turnover rate: </a:t>
            </a:r>
            <a:r>
              <a:rPr lang="en-GB" dirty="0"/>
              <a:t>Short staff increases burn out and stress level of healthcare workers. According to the analysis, during COVID-19 pandemic, staff shortage caused turnover rate to increase from 18% to 30% (Premier, 2021). There is large risk of turnover rate to increase if this problem persists globally. </a:t>
            </a:r>
            <a:endParaRPr lang="en-GB" b="1" dirty="0"/>
          </a:p>
          <a:p>
            <a:r>
              <a:rPr lang="en-GB" b="1" dirty="0"/>
              <a:t>Patient dissatisfaction: </a:t>
            </a:r>
            <a:r>
              <a:rPr lang="en-GB" dirty="0"/>
              <a:t>Short staff leads to patients being dissatisfied with healthcare professionals because they have to wait for long period of time to get medical assessment making it very exhausting and time consuming for them. </a:t>
            </a:r>
            <a:endParaRPr lang="en-GB" b="1" dirty="0"/>
          </a:p>
          <a:p>
            <a:r>
              <a:rPr lang="en-GB" b="1" dirty="0"/>
              <a:t>Risk of abuse: </a:t>
            </a:r>
            <a:r>
              <a:rPr lang="en-GB" dirty="0"/>
              <a:t>It is possible that risk of abuse gets increased due to shortage of staff epidemic, because patients and workers can get impatient and agitated due to waiting and workload respectively.  </a:t>
            </a:r>
            <a:endParaRPr lang="aa-ET" b="1" dirty="0"/>
          </a:p>
        </p:txBody>
      </p:sp>
    </p:spTree>
    <p:extLst>
      <p:ext uri="{BB962C8B-B14F-4D97-AF65-F5344CB8AC3E}">
        <p14:creationId xmlns:p14="http://schemas.microsoft.com/office/powerpoint/2010/main" val="2628711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718531-18CC-201E-6C41-E664A3E0CA3B}"/>
              </a:ext>
            </a:extLst>
          </p:cNvPr>
          <p:cNvSpPr>
            <a:spLocks noGrp="1"/>
          </p:cNvSpPr>
          <p:nvPr>
            <p:ph type="title"/>
          </p:nvPr>
        </p:nvSpPr>
        <p:spPr/>
        <p:txBody>
          <a:bodyPr/>
          <a:lstStyle/>
          <a:p>
            <a:r>
              <a:rPr lang="en-GB" dirty="0"/>
              <a:t>PESTLE analysis</a:t>
            </a:r>
            <a:endParaRPr lang="aa-ET" dirty="0"/>
          </a:p>
        </p:txBody>
      </p:sp>
      <p:sp>
        <p:nvSpPr>
          <p:cNvPr id="3" name="Content Placeholder 2">
            <a:extLst>
              <a:ext uri="{FF2B5EF4-FFF2-40B4-BE49-F238E27FC236}">
                <a16:creationId xmlns:a16="http://schemas.microsoft.com/office/drawing/2014/main" xmlns="" id="{88F02E06-B3F3-DC9F-23C6-78A6552979B3}"/>
              </a:ext>
            </a:extLst>
          </p:cNvPr>
          <p:cNvSpPr>
            <a:spLocks noGrp="1"/>
          </p:cNvSpPr>
          <p:nvPr>
            <p:ph idx="1"/>
          </p:nvPr>
        </p:nvSpPr>
        <p:spPr>
          <a:xfrm>
            <a:off x="1371600" y="1924334"/>
            <a:ext cx="9369188" cy="4435522"/>
          </a:xfrm>
        </p:spPr>
        <p:txBody>
          <a:bodyPr>
            <a:normAutofit fontScale="70000" lnSpcReduction="20000"/>
          </a:bodyPr>
          <a:lstStyle/>
          <a:p>
            <a:r>
              <a:rPr lang="en-GB" b="1" dirty="0"/>
              <a:t>Political: </a:t>
            </a:r>
            <a:r>
              <a:rPr lang="en-GB" dirty="0"/>
              <a:t>Political factors plays a major role in healthcare industry. The shortage of staff is due to less government funding and less vacancies provided by government sectors to healthcare professionals</a:t>
            </a:r>
            <a:r>
              <a:rPr lang="en-GB" dirty="0" smtClean="0"/>
              <a:t>. Which policies of government affect nation health and infrastructure system?</a:t>
            </a:r>
            <a:br>
              <a:rPr lang="en-GB" dirty="0" smtClean="0"/>
            </a:br>
            <a:r>
              <a:rPr lang="en-GB" dirty="0" smtClean="0"/>
              <a:t>Their government policies, corruption and tax policies have huge impact on health regulation because without proper infrastructure and overload of taxes hospitals cannot get into working </a:t>
            </a:r>
            <a:endParaRPr lang="en-GB" b="1" dirty="0"/>
          </a:p>
          <a:p>
            <a:r>
              <a:rPr lang="en-GB" b="1" dirty="0"/>
              <a:t>Economic: </a:t>
            </a:r>
            <a:r>
              <a:rPr lang="en-GB" dirty="0"/>
              <a:t>There is very limited budget for healthcare industry which does not cover more employees salaries so there is less hiring by hospitals. </a:t>
            </a:r>
            <a:r>
              <a:rPr lang="en-GB" dirty="0" smtClean="0"/>
              <a:t>Does it affect inflation rate?</a:t>
            </a:r>
            <a:br>
              <a:rPr lang="en-GB" dirty="0" smtClean="0"/>
            </a:br>
            <a:r>
              <a:rPr lang="en-GB" dirty="0" smtClean="0"/>
              <a:t>It will cause disrupt in inflation and unemployment rates and most of the hospital are in need of staff but budget is not sufficient due to which there is burden on overall hospital management.</a:t>
            </a:r>
            <a:endParaRPr lang="en-GB" dirty="0"/>
          </a:p>
          <a:p>
            <a:r>
              <a:rPr lang="en-GB" b="1" dirty="0"/>
              <a:t>Social: </a:t>
            </a:r>
            <a:r>
              <a:rPr lang="en-GB" dirty="0"/>
              <a:t>There are few social issues that increase shortage of staff in healthcare industry such as gender discrimination, racial issues, population etc. Many hospitals do not want to hire international causing them the shortage</a:t>
            </a:r>
            <a:r>
              <a:rPr lang="en-GB" dirty="0" smtClean="0"/>
              <a:t>. By hiring selective workforce does it affect demographic characteristics? More certainly it do have influence such as some hospital prefer males and they ignore which person is on merit which is leading cause to female unemployment.</a:t>
            </a:r>
            <a:endParaRPr lang="en-GB" b="1" dirty="0"/>
          </a:p>
          <a:p>
            <a:r>
              <a:rPr lang="en-GB" b="1" dirty="0"/>
              <a:t>Technological</a:t>
            </a:r>
            <a:r>
              <a:rPr lang="en-GB" dirty="0"/>
              <a:t>: Technology plays an important role in healthcare industry as many factors depend on them, if there is right use of technological issue. This problem can be managed. </a:t>
            </a:r>
            <a:r>
              <a:rPr lang="en-GB" dirty="0" smtClean="0"/>
              <a:t>Is innovation in technology necessary? </a:t>
            </a:r>
            <a:r>
              <a:rPr lang="en-GB" dirty="0" err="1" smtClean="0"/>
              <a:t>Unavailablity</a:t>
            </a:r>
            <a:r>
              <a:rPr lang="en-GB" dirty="0" smtClean="0"/>
              <a:t> of specific machines for treatment can effect the patient progress to recover.</a:t>
            </a:r>
            <a:endParaRPr lang="en-GB" dirty="0"/>
          </a:p>
          <a:p>
            <a:r>
              <a:rPr lang="en-GB" b="1" dirty="0"/>
              <a:t>Legal: </a:t>
            </a:r>
            <a:r>
              <a:rPr lang="en-GB" dirty="0"/>
              <a:t>Public can see inadequate care provided by healthcare professionals due to shortage of staff so they take legal actions against the professionals by suing the hospitals  </a:t>
            </a:r>
            <a:r>
              <a:rPr lang="en-GB" dirty="0" smtClean="0"/>
              <a:t>there is also the role of providing the public incomplete information about their patient because without proper medical machines data </a:t>
            </a:r>
            <a:r>
              <a:rPr lang="en-GB" dirty="0" smtClean="0"/>
              <a:t>accuracy is reduced</a:t>
            </a:r>
            <a:endParaRPr lang="en-GB" b="1" dirty="0"/>
          </a:p>
          <a:p>
            <a:r>
              <a:rPr lang="en-GB" b="1" dirty="0"/>
              <a:t>Environmental: </a:t>
            </a:r>
            <a:r>
              <a:rPr lang="en-GB" dirty="0"/>
              <a:t>Environmental issues such as poor working environment, stressors, workload increases the severity of the </a:t>
            </a:r>
            <a:r>
              <a:rPr lang="en-GB" dirty="0" smtClean="0"/>
              <a:t>issue. These unsanitary conditions are the cause of spreading disease more rapidly even within the hospital.</a:t>
            </a:r>
            <a:endParaRPr lang="en-GB" b="1" dirty="0"/>
          </a:p>
          <a:p>
            <a:endParaRPr lang="aa-ET" b="1" dirty="0"/>
          </a:p>
        </p:txBody>
      </p:sp>
    </p:spTree>
    <p:extLst>
      <p:ext uri="{BB962C8B-B14F-4D97-AF65-F5344CB8AC3E}">
        <p14:creationId xmlns:p14="http://schemas.microsoft.com/office/powerpoint/2010/main" val="2000338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F8DAA50-1E66-A69A-EC61-2D6D8A2CBE82}"/>
              </a:ext>
            </a:extLst>
          </p:cNvPr>
          <p:cNvSpPr>
            <a:spLocks noGrp="1"/>
          </p:cNvSpPr>
          <p:nvPr>
            <p:ph type="title"/>
          </p:nvPr>
        </p:nvSpPr>
        <p:spPr/>
        <p:txBody>
          <a:bodyPr/>
          <a:lstStyle/>
          <a:p>
            <a:r>
              <a:rPr lang="en-GB" dirty="0"/>
              <a:t>Cause and effect analysis </a:t>
            </a:r>
            <a:endParaRPr lang="aa-ET" dirty="0"/>
          </a:p>
        </p:txBody>
      </p:sp>
      <p:pic>
        <p:nvPicPr>
          <p:cNvPr id="4" name="Picture 4">
            <a:extLst>
              <a:ext uri="{FF2B5EF4-FFF2-40B4-BE49-F238E27FC236}">
                <a16:creationId xmlns:a16="http://schemas.microsoft.com/office/drawing/2014/main" xmlns="" id="{08568992-5F88-8BA2-AC61-26CFA172954F}"/>
              </a:ext>
            </a:extLst>
          </p:cNvPr>
          <p:cNvPicPr>
            <a:picLocks noGrp="1" noChangeAspect="1"/>
          </p:cNvPicPr>
          <p:nvPr>
            <p:ph idx="1"/>
          </p:nvPr>
        </p:nvPicPr>
        <p:blipFill>
          <a:blip r:embed="rId2"/>
          <a:stretch>
            <a:fillRect/>
          </a:stretch>
        </p:blipFill>
        <p:spPr>
          <a:xfrm>
            <a:off x="2059459" y="1716216"/>
            <a:ext cx="7894595" cy="4455984"/>
          </a:xfrm>
        </p:spPr>
      </p:pic>
    </p:spTree>
    <p:extLst>
      <p:ext uri="{BB962C8B-B14F-4D97-AF65-F5344CB8AC3E}">
        <p14:creationId xmlns:p14="http://schemas.microsoft.com/office/powerpoint/2010/main" val="3969055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0A50D0-1DB0-3845-F2CE-82A96973E9C2}"/>
              </a:ext>
            </a:extLst>
          </p:cNvPr>
          <p:cNvSpPr>
            <a:spLocks noGrp="1"/>
          </p:cNvSpPr>
          <p:nvPr>
            <p:ph type="title"/>
          </p:nvPr>
        </p:nvSpPr>
        <p:spPr/>
        <p:txBody>
          <a:bodyPr/>
          <a:lstStyle/>
          <a:p>
            <a:r>
              <a:rPr lang="en-GB" dirty="0"/>
              <a:t>Cause and effect</a:t>
            </a:r>
            <a:endParaRPr lang="aa-ET" dirty="0"/>
          </a:p>
        </p:txBody>
      </p:sp>
      <p:sp>
        <p:nvSpPr>
          <p:cNvPr id="3" name="Content Placeholder 2">
            <a:extLst>
              <a:ext uri="{FF2B5EF4-FFF2-40B4-BE49-F238E27FC236}">
                <a16:creationId xmlns:a16="http://schemas.microsoft.com/office/drawing/2014/main" xmlns="" id="{356105B3-DCF0-71E6-5838-6F8D8F20D147}"/>
              </a:ext>
            </a:extLst>
          </p:cNvPr>
          <p:cNvSpPr>
            <a:spLocks noGrp="1"/>
          </p:cNvSpPr>
          <p:nvPr>
            <p:ph idx="1"/>
          </p:nvPr>
        </p:nvSpPr>
        <p:spPr/>
        <p:txBody>
          <a:bodyPr/>
          <a:lstStyle/>
          <a:p>
            <a:r>
              <a:rPr lang="en-GB" b="1" dirty="0"/>
              <a:t>Ageing problem: </a:t>
            </a:r>
            <a:r>
              <a:rPr lang="en-GB" dirty="0"/>
              <a:t>Ageing is the major issue as there is increase in aged patients, it implies that they need more healthcare assistance. Moreover, there is ageing issue in healthcare professionals as well. Mostly nurses are aged and cannot do work properly anymore. According to the study, One-third of nurses are over age of 50 (</a:t>
            </a:r>
            <a:r>
              <a:rPr lang="en-GB" sz="1800" dirty="0">
                <a:solidFill>
                  <a:srgbClr val="303030"/>
                </a:solidFill>
                <a:latin typeface="Lato-Regular"/>
              </a:rPr>
              <a:t>Matt </a:t>
            </a:r>
            <a:r>
              <a:rPr lang="en-GB" sz="1800" dirty="0" err="1">
                <a:solidFill>
                  <a:srgbClr val="303030"/>
                </a:solidFill>
                <a:latin typeface="Lato-Regular"/>
              </a:rPr>
              <a:t>Dufilho</a:t>
            </a:r>
            <a:r>
              <a:rPr lang="en-GB" sz="1800" dirty="0">
                <a:solidFill>
                  <a:srgbClr val="303030"/>
                </a:solidFill>
                <a:latin typeface="Lato-Regular"/>
              </a:rPr>
              <a:t>, 2021). </a:t>
            </a:r>
            <a:endParaRPr lang="en-GB" b="1" dirty="0"/>
          </a:p>
          <a:p>
            <a:r>
              <a:rPr lang="en-GB" b="1" dirty="0"/>
              <a:t>Shortage of trained staff: </a:t>
            </a:r>
            <a:r>
              <a:rPr lang="en-GB" dirty="0"/>
              <a:t>There is significant shortage of trained and registered employees in healthcare industry. There is limited hiring of new nurses and doctors. There is lack training equipments. According to the report, 80,407 applications were rejected due to less resources for training. (AACN, 2019). </a:t>
            </a:r>
            <a:endParaRPr lang="en-GB" b="1" dirty="0"/>
          </a:p>
        </p:txBody>
      </p:sp>
    </p:spTree>
    <p:extLst>
      <p:ext uri="{BB962C8B-B14F-4D97-AF65-F5344CB8AC3E}">
        <p14:creationId xmlns:p14="http://schemas.microsoft.com/office/powerpoint/2010/main" val="2552021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5ACB93-99CA-9F63-7CB5-E1ED6F30A6D5}"/>
              </a:ext>
            </a:extLst>
          </p:cNvPr>
          <p:cNvSpPr>
            <a:spLocks noGrp="1"/>
          </p:cNvSpPr>
          <p:nvPr>
            <p:ph type="title"/>
          </p:nvPr>
        </p:nvSpPr>
        <p:spPr/>
        <p:txBody>
          <a:bodyPr/>
          <a:lstStyle/>
          <a:p>
            <a:r>
              <a:rPr lang="en-GB" dirty="0"/>
              <a:t>Continued</a:t>
            </a:r>
            <a:endParaRPr lang="aa-ET" dirty="0"/>
          </a:p>
        </p:txBody>
      </p:sp>
      <p:sp>
        <p:nvSpPr>
          <p:cNvPr id="3" name="Content Placeholder 2">
            <a:extLst>
              <a:ext uri="{FF2B5EF4-FFF2-40B4-BE49-F238E27FC236}">
                <a16:creationId xmlns:a16="http://schemas.microsoft.com/office/drawing/2014/main" xmlns="" id="{C0732AA4-9448-0F68-67CB-F03BD7272D56}"/>
              </a:ext>
            </a:extLst>
          </p:cNvPr>
          <p:cNvSpPr>
            <a:spLocks noGrp="1"/>
          </p:cNvSpPr>
          <p:nvPr>
            <p:ph idx="1"/>
          </p:nvPr>
        </p:nvSpPr>
        <p:spPr/>
        <p:txBody>
          <a:bodyPr/>
          <a:lstStyle/>
          <a:p>
            <a:r>
              <a:rPr lang="en-GB" b="1" dirty="0"/>
              <a:t>Economic issues: </a:t>
            </a:r>
            <a:r>
              <a:rPr lang="en-GB" dirty="0"/>
              <a:t>There is less budget and low salaries being provided to healthcare professionals even when they work twice as much due to shortage of staff. This is the reason they get job dissatisfaction and turnover rates gets increased making shortage of staff issue more complicated</a:t>
            </a:r>
          </a:p>
          <a:p>
            <a:r>
              <a:rPr lang="en-GB" dirty="0"/>
              <a:t> </a:t>
            </a:r>
            <a:endParaRPr lang="aa-ET" b="1" dirty="0"/>
          </a:p>
        </p:txBody>
      </p:sp>
      <p:pic>
        <p:nvPicPr>
          <p:cNvPr id="4" name="Picture 4">
            <a:extLst>
              <a:ext uri="{FF2B5EF4-FFF2-40B4-BE49-F238E27FC236}">
                <a16:creationId xmlns:a16="http://schemas.microsoft.com/office/drawing/2014/main" xmlns="" id="{41B74283-558D-BB79-1365-600783D94FD4}"/>
              </a:ext>
            </a:extLst>
          </p:cNvPr>
          <p:cNvPicPr>
            <a:picLocks noChangeAspect="1"/>
          </p:cNvPicPr>
          <p:nvPr/>
        </p:nvPicPr>
        <p:blipFill>
          <a:blip r:embed="rId2"/>
          <a:stretch>
            <a:fillRect/>
          </a:stretch>
        </p:blipFill>
        <p:spPr>
          <a:xfrm>
            <a:off x="2814594" y="3741351"/>
            <a:ext cx="6727567" cy="2677297"/>
          </a:xfrm>
          <a:prstGeom prst="rect">
            <a:avLst/>
          </a:prstGeom>
        </p:spPr>
      </p:pic>
    </p:spTree>
    <p:extLst>
      <p:ext uri="{BB962C8B-B14F-4D97-AF65-F5344CB8AC3E}">
        <p14:creationId xmlns:p14="http://schemas.microsoft.com/office/powerpoint/2010/main" val="1195106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966DAE-7E3F-D7D9-EF4D-97000323BDB5}"/>
              </a:ext>
            </a:extLst>
          </p:cNvPr>
          <p:cNvSpPr>
            <a:spLocks noGrp="1"/>
          </p:cNvSpPr>
          <p:nvPr>
            <p:ph type="title"/>
          </p:nvPr>
        </p:nvSpPr>
        <p:spPr/>
        <p:txBody>
          <a:bodyPr/>
          <a:lstStyle/>
          <a:p>
            <a:r>
              <a:rPr lang="en-GB" dirty="0"/>
              <a:t>Solutions of the problem</a:t>
            </a:r>
            <a:endParaRPr lang="aa-ET" dirty="0"/>
          </a:p>
        </p:txBody>
      </p:sp>
      <p:graphicFrame>
        <p:nvGraphicFramePr>
          <p:cNvPr id="4" name="Table 4">
            <a:extLst>
              <a:ext uri="{FF2B5EF4-FFF2-40B4-BE49-F238E27FC236}">
                <a16:creationId xmlns:a16="http://schemas.microsoft.com/office/drawing/2014/main" xmlns="" id="{C2FA6EAD-EC89-6080-992E-FE72DC95BD3D}"/>
              </a:ext>
            </a:extLst>
          </p:cNvPr>
          <p:cNvGraphicFramePr>
            <a:graphicFrameLocks noGrp="1"/>
          </p:cNvGraphicFramePr>
          <p:nvPr>
            <p:ph idx="1"/>
            <p:extLst>
              <p:ext uri="{D42A27DB-BD31-4B8C-83A1-F6EECF244321}">
                <p14:modId xmlns:p14="http://schemas.microsoft.com/office/powerpoint/2010/main" val="270971178"/>
              </p:ext>
            </p:extLst>
          </p:nvPr>
        </p:nvGraphicFramePr>
        <p:xfrm>
          <a:off x="1371598" y="1430636"/>
          <a:ext cx="8604914" cy="5029200"/>
        </p:xfrm>
        <a:graphic>
          <a:graphicData uri="http://schemas.openxmlformats.org/drawingml/2006/table">
            <a:tbl>
              <a:tblPr firstRow="1" bandRow="1">
                <a:tableStyleId>{5C22544A-7EE6-4342-B048-85BDC9FD1C3A}</a:tableStyleId>
              </a:tblPr>
              <a:tblGrid>
                <a:gridCol w="4302457">
                  <a:extLst>
                    <a:ext uri="{9D8B030D-6E8A-4147-A177-3AD203B41FA5}">
                      <a16:colId xmlns:a16="http://schemas.microsoft.com/office/drawing/2014/main" xmlns="" val="1650577957"/>
                    </a:ext>
                  </a:extLst>
                </a:gridCol>
                <a:gridCol w="4302457">
                  <a:extLst>
                    <a:ext uri="{9D8B030D-6E8A-4147-A177-3AD203B41FA5}">
                      <a16:colId xmlns:a16="http://schemas.microsoft.com/office/drawing/2014/main" xmlns="" val="2363609255"/>
                    </a:ext>
                  </a:extLst>
                </a:gridCol>
              </a:tblGrid>
              <a:tr h="0">
                <a:tc>
                  <a:txBody>
                    <a:bodyPr/>
                    <a:lstStyle/>
                    <a:p>
                      <a:r>
                        <a:rPr lang="en-GB" dirty="0"/>
                        <a:t>Solution</a:t>
                      </a:r>
                      <a:endParaRPr lang="aa-ET" dirty="0"/>
                    </a:p>
                  </a:txBody>
                  <a:tcPr/>
                </a:tc>
                <a:tc>
                  <a:txBody>
                    <a:bodyPr/>
                    <a:lstStyle/>
                    <a:p>
                      <a:r>
                        <a:rPr lang="en-GB" dirty="0"/>
                        <a:t>Description</a:t>
                      </a:r>
                      <a:endParaRPr lang="aa-ET" dirty="0"/>
                    </a:p>
                  </a:txBody>
                  <a:tcPr/>
                </a:tc>
                <a:extLst>
                  <a:ext uri="{0D108BD9-81ED-4DB2-BD59-A6C34878D82A}">
                    <a16:rowId xmlns:a16="http://schemas.microsoft.com/office/drawing/2014/main" xmlns="" val="2757201844"/>
                  </a:ext>
                </a:extLst>
              </a:tr>
              <a:tr h="0">
                <a:tc>
                  <a:txBody>
                    <a:bodyPr/>
                    <a:lstStyle/>
                    <a:p>
                      <a:r>
                        <a:rPr lang="en-GB" dirty="0" smtClean="0"/>
                        <a:t>Proper</a:t>
                      </a:r>
                      <a:r>
                        <a:rPr lang="en-GB" baseline="0" dirty="0" smtClean="0"/>
                        <a:t> sanitary conditions</a:t>
                      </a:r>
                      <a:endParaRPr lang="aa-ET" dirty="0"/>
                    </a:p>
                  </a:txBody>
                  <a:tcPr/>
                </a:tc>
                <a:tc>
                  <a:txBody>
                    <a:bodyPr/>
                    <a:lstStyle/>
                    <a:p>
                      <a:r>
                        <a:rPr lang="en-GB" dirty="0" smtClean="0"/>
                        <a:t>Hygiene</a:t>
                      </a:r>
                      <a:r>
                        <a:rPr lang="en-GB" baseline="0" dirty="0" smtClean="0"/>
                        <a:t> is necessary in hospital because patient come to get themselves treated in hospital. They should be provided with hospitality which will leave positive impression of hospital.</a:t>
                      </a:r>
                      <a:endParaRPr lang="aa-ET" dirty="0"/>
                    </a:p>
                  </a:txBody>
                  <a:tcPr/>
                </a:tc>
                <a:extLst>
                  <a:ext uri="{0D108BD9-81ED-4DB2-BD59-A6C34878D82A}">
                    <a16:rowId xmlns:a16="http://schemas.microsoft.com/office/drawing/2014/main" xmlns="" val="2176497029"/>
                  </a:ext>
                </a:extLst>
              </a:tr>
              <a:tr h="0">
                <a:tc>
                  <a:txBody>
                    <a:bodyPr/>
                    <a:lstStyle/>
                    <a:p>
                      <a:r>
                        <a:rPr lang="en-GB" dirty="0" smtClean="0"/>
                        <a:t>Reducing</a:t>
                      </a:r>
                      <a:r>
                        <a:rPr lang="en-GB" baseline="0" dirty="0" smtClean="0"/>
                        <a:t> economic disrupt</a:t>
                      </a:r>
                      <a:endParaRPr lang="aa-ET" dirty="0"/>
                    </a:p>
                  </a:txBody>
                  <a:tcPr/>
                </a:tc>
                <a:tc>
                  <a:txBody>
                    <a:bodyPr/>
                    <a:lstStyle/>
                    <a:p>
                      <a:r>
                        <a:rPr lang="en-GB" dirty="0"/>
                        <a:t>Hospitals need to come up with </a:t>
                      </a:r>
                      <a:r>
                        <a:rPr lang="en-GB" dirty="0" smtClean="0"/>
                        <a:t>proper</a:t>
                      </a:r>
                      <a:r>
                        <a:rPr lang="en-GB" baseline="0" dirty="0" smtClean="0"/>
                        <a:t> plan to reduce additional taxes taken from patients. Sometimes hospital funding is not used to main purpose to facilitate the treatment of patient due to which senior officers take this funding and keep it for themselves.</a:t>
                      </a:r>
                      <a:endParaRPr lang="aa-ET" dirty="0"/>
                    </a:p>
                  </a:txBody>
                  <a:tcPr/>
                </a:tc>
                <a:extLst>
                  <a:ext uri="{0D108BD9-81ED-4DB2-BD59-A6C34878D82A}">
                    <a16:rowId xmlns:a16="http://schemas.microsoft.com/office/drawing/2014/main" xmlns="" val="1424622279"/>
                  </a:ext>
                </a:extLst>
              </a:tr>
              <a:tr h="133727">
                <a:tc>
                  <a:txBody>
                    <a:bodyPr/>
                    <a:lstStyle/>
                    <a:p>
                      <a:r>
                        <a:rPr lang="en-GB" dirty="0"/>
                        <a:t>Gender </a:t>
                      </a:r>
                      <a:r>
                        <a:rPr lang="en-GB" dirty="0" smtClean="0"/>
                        <a:t>base</a:t>
                      </a:r>
                      <a:r>
                        <a:rPr lang="en-GB" baseline="0" dirty="0" smtClean="0"/>
                        <a:t> employment methods</a:t>
                      </a:r>
                      <a:endParaRPr lang="aa-ET" dirty="0"/>
                    </a:p>
                  </a:txBody>
                  <a:tcPr/>
                </a:tc>
                <a:tc>
                  <a:txBody>
                    <a:bodyPr/>
                    <a:lstStyle/>
                    <a:p>
                      <a:r>
                        <a:rPr lang="en-GB" dirty="0"/>
                        <a:t>There is significant gender issues within healthcare industry such as nurses should be female. If this is eradicated, both genders are hired, issue can be resolved</a:t>
                      </a:r>
                      <a:endParaRPr lang="aa-ET" dirty="0"/>
                    </a:p>
                  </a:txBody>
                  <a:tcPr/>
                </a:tc>
                <a:extLst>
                  <a:ext uri="{0D108BD9-81ED-4DB2-BD59-A6C34878D82A}">
                    <a16:rowId xmlns:a16="http://schemas.microsoft.com/office/drawing/2014/main" xmlns="" val="1471710969"/>
                  </a:ext>
                </a:extLst>
              </a:tr>
            </a:tbl>
          </a:graphicData>
        </a:graphic>
      </p:graphicFrame>
    </p:spTree>
    <p:extLst>
      <p:ext uri="{BB962C8B-B14F-4D97-AF65-F5344CB8AC3E}">
        <p14:creationId xmlns:p14="http://schemas.microsoft.com/office/powerpoint/2010/main" val="1588632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F2D7F5-F1A1-520D-64C3-073074C40F5F}"/>
              </a:ext>
            </a:extLst>
          </p:cNvPr>
          <p:cNvSpPr>
            <a:spLocks noGrp="1"/>
          </p:cNvSpPr>
          <p:nvPr>
            <p:ph type="title"/>
          </p:nvPr>
        </p:nvSpPr>
        <p:spPr/>
        <p:txBody>
          <a:bodyPr/>
          <a:lstStyle/>
          <a:p>
            <a:r>
              <a:rPr lang="en-GB" dirty="0"/>
              <a:t>Continued</a:t>
            </a:r>
            <a:endParaRPr lang="aa-ET" dirty="0"/>
          </a:p>
        </p:txBody>
      </p:sp>
      <p:graphicFrame>
        <p:nvGraphicFramePr>
          <p:cNvPr id="4" name="Table 4">
            <a:extLst>
              <a:ext uri="{FF2B5EF4-FFF2-40B4-BE49-F238E27FC236}">
                <a16:creationId xmlns:a16="http://schemas.microsoft.com/office/drawing/2014/main" xmlns="" id="{1F56EE83-33F7-D18D-E236-370A1342089E}"/>
              </a:ext>
            </a:extLst>
          </p:cNvPr>
          <p:cNvGraphicFramePr>
            <a:graphicFrameLocks noGrp="1"/>
          </p:cNvGraphicFramePr>
          <p:nvPr>
            <p:ph idx="1"/>
            <p:extLst>
              <p:ext uri="{D42A27DB-BD31-4B8C-83A1-F6EECF244321}">
                <p14:modId xmlns:p14="http://schemas.microsoft.com/office/powerpoint/2010/main" val="4077634480"/>
              </p:ext>
            </p:extLst>
          </p:nvPr>
        </p:nvGraphicFramePr>
        <p:xfrm>
          <a:off x="1371596" y="1340301"/>
          <a:ext cx="9328248" cy="5366510"/>
        </p:xfrm>
        <a:graphic>
          <a:graphicData uri="http://schemas.openxmlformats.org/drawingml/2006/table">
            <a:tbl>
              <a:tblPr firstRow="1" bandRow="1">
                <a:tableStyleId>{5C22544A-7EE6-4342-B048-85BDC9FD1C3A}</a:tableStyleId>
              </a:tblPr>
              <a:tblGrid>
                <a:gridCol w="4664124">
                  <a:extLst>
                    <a:ext uri="{9D8B030D-6E8A-4147-A177-3AD203B41FA5}">
                      <a16:colId xmlns:a16="http://schemas.microsoft.com/office/drawing/2014/main" xmlns="" val="1891432807"/>
                    </a:ext>
                  </a:extLst>
                </a:gridCol>
                <a:gridCol w="4664124">
                  <a:extLst>
                    <a:ext uri="{9D8B030D-6E8A-4147-A177-3AD203B41FA5}">
                      <a16:colId xmlns:a16="http://schemas.microsoft.com/office/drawing/2014/main" xmlns="" val="3671043917"/>
                    </a:ext>
                  </a:extLst>
                </a:gridCol>
              </a:tblGrid>
              <a:tr h="352972">
                <a:tc>
                  <a:txBody>
                    <a:bodyPr/>
                    <a:lstStyle/>
                    <a:p>
                      <a:r>
                        <a:rPr lang="en-GB" dirty="0"/>
                        <a:t>Solution</a:t>
                      </a:r>
                      <a:endParaRPr lang="aa-ET" dirty="0"/>
                    </a:p>
                  </a:txBody>
                  <a:tcPr/>
                </a:tc>
                <a:tc>
                  <a:txBody>
                    <a:bodyPr/>
                    <a:lstStyle/>
                    <a:p>
                      <a:r>
                        <a:rPr lang="en-GB" dirty="0"/>
                        <a:t>Description</a:t>
                      </a:r>
                      <a:endParaRPr lang="aa-ET" dirty="0"/>
                    </a:p>
                  </a:txBody>
                  <a:tcPr/>
                </a:tc>
                <a:extLst>
                  <a:ext uri="{0D108BD9-81ED-4DB2-BD59-A6C34878D82A}">
                    <a16:rowId xmlns:a16="http://schemas.microsoft.com/office/drawing/2014/main" xmlns="" val="1701684757"/>
                  </a:ext>
                </a:extLst>
              </a:tr>
              <a:tr h="1786020">
                <a:tc>
                  <a:txBody>
                    <a:bodyPr/>
                    <a:lstStyle/>
                    <a:p>
                      <a:r>
                        <a:rPr lang="en-GB" dirty="0" smtClean="0"/>
                        <a:t>Introducing</a:t>
                      </a:r>
                      <a:r>
                        <a:rPr lang="en-GB" baseline="0" dirty="0" smtClean="0"/>
                        <a:t> new technology</a:t>
                      </a:r>
                      <a:endParaRPr lang="aa-ET" dirty="0"/>
                    </a:p>
                  </a:txBody>
                  <a:tcPr/>
                </a:tc>
                <a:tc>
                  <a:txBody>
                    <a:bodyPr/>
                    <a:lstStyle/>
                    <a:p>
                      <a:r>
                        <a:rPr lang="en-GB" dirty="0"/>
                        <a:t>Healthcare professionals need to come up with new </a:t>
                      </a:r>
                      <a:r>
                        <a:rPr lang="en-GB" dirty="0" smtClean="0"/>
                        <a:t>technology</a:t>
                      </a:r>
                      <a:r>
                        <a:rPr lang="en-GB" baseline="0" dirty="0" smtClean="0"/>
                        <a:t> present in their hospital </a:t>
                      </a:r>
                      <a:r>
                        <a:rPr lang="en-GB" dirty="0" smtClean="0"/>
                        <a:t>to </a:t>
                      </a:r>
                      <a:r>
                        <a:rPr lang="en-GB" dirty="0"/>
                        <a:t>handle more patients at </a:t>
                      </a:r>
                      <a:r>
                        <a:rPr lang="en-GB" dirty="0" smtClean="0"/>
                        <a:t>a</a:t>
                      </a:r>
                      <a:r>
                        <a:rPr lang="en-GB" baseline="0" dirty="0" smtClean="0"/>
                        <a:t> time and they are treated more effectively, it will also help managing staff with their duties appointed in different places so no patient given less care.</a:t>
                      </a:r>
                      <a:endParaRPr lang="aa-ET" dirty="0"/>
                    </a:p>
                  </a:txBody>
                  <a:tcPr/>
                </a:tc>
                <a:extLst>
                  <a:ext uri="{0D108BD9-81ED-4DB2-BD59-A6C34878D82A}">
                    <a16:rowId xmlns:a16="http://schemas.microsoft.com/office/drawing/2014/main" xmlns="" val="338151236"/>
                  </a:ext>
                </a:extLst>
              </a:tr>
              <a:tr h="2206074">
                <a:tc>
                  <a:txBody>
                    <a:bodyPr/>
                    <a:lstStyle/>
                    <a:p>
                      <a:r>
                        <a:rPr lang="en-GB" dirty="0"/>
                        <a:t>Digitalisation </a:t>
                      </a:r>
                      <a:endParaRPr lang="aa-ET" dirty="0"/>
                    </a:p>
                  </a:txBody>
                  <a:tcPr/>
                </a:tc>
                <a:tc>
                  <a:txBody>
                    <a:bodyPr/>
                    <a:lstStyle/>
                    <a:p>
                      <a:r>
                        <a:rPr lang="en-GB" dirty="0"/>
                        <a:t>Digital tools </a:t>
                      </a:r>
                      <a:r>
                        <a:rPr lang="en-GB" dirty="0" smtClean="0"/>
                        <a:t>have</a:t>
                      </a:r>
                      <a:r>
                        <a:rPr lang="en-GB" baseline="0" dirty="0" smtClean="0"/>
                        <a:t> main impact on healthcare professional and doctors. Such as introducing digital bell system, when doctor done checking one patient he will press bell for the next one turn in the same way at counter to register your name instead of making long lines they simply ask details and give you digital slip.</a:t>
                      </a:r>
                      <a:endParaRPr lang="aa-ET" dirty="0"/>
                    </a:p>
                  </a:txBody>
                  <a:tcPr/>
                </a:tc>
                <a:extLst>
                  <a:ext uri="{0D108BD9-81ED-4DB2-BD59-A6C34878D82A}">
                    <a16:rowId xmlns:a16="http://schemas.microsoft.com/office/drawing/2014/main" xmlns="" val="405260126"/>
                  </a:ext>
                </a:extLst>
              </a:tr>
              <a:tr h="928730">
                <a:tc>
                  <a:txBody>
                    <a:bodyPr/>
                    <a:lstStyle/>
                    <a:p>
                      <a:r>
                        <a:rPr lang="en-GB" dirty="0"/>
                        <a:t>Increased salaries</a:t>
                      </a:r>
                      <a:endParaRPr lang="aa-ET" dirty="0"/>
                    </a:p>
                  </a:txBody>
                  <a:tcPr/>
                </a:tc>
                <a:tc>
                  <a:txBody>
                    <a:bodyPr/>
                    <a:lstStyle/>
                    <a:p>
                      <a:r>
                        <a:rPr lang="en-GB" dirty="0"/>
                        <a:t>Increasing wages of employees will help resolve the issue as there will be less turnover rate and workers will be satisfied</a:t>
                      </a:r>
                      <a:endParaRPr lang="aa-ET" dirty="0"/>
                    </a:p>
                  </a:txBody>
                  <a:tcPr/>
                </a:tc>
                <a:extLst>
                  <a:ext uri="{0D108BD9-81ED-4DB2-BD59-A6C34878D82A}">
                    <a16:rowId xmlns:a16="http://schemas.microsoft.com/office/drawing/2014/main" xmlns="" val="3226498737"/>
                  </a:ext>
                </a:extLst>
              </a:tr>
            </a:tbl>
          </a:graphicData>
        </a:graphic>
      </p:graphicFrame>
    </p:spTree>
    <p:extLst>
      <p:ext uri="{BB962C8B-B14F-4D97-AF65-F5344CB8AC3E}">
        <p14:creationId xmlns:p14="http://schemas.microsoft.com/office/powerpoint/2010/main" val="1887136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C20E6D-ED00-AD86-CBC2-01D0DD33723B}"/>
              </a:ext>
            </a:extLst>
          </p:cNvPr>
          <p:cNvSpPr>
            <a:spLocks noGrp="1"/>
          </p:cNvSpPr>
          <p:nvPr>
            <p:ph type="title"/>
          </p:nvPr>
        </p:nvSpPr>
        <p:spPr/>
        <p:txBody>
          <a:bodyPr/>
          <a:lstStyle/>
          <a:p>
            <a:r>
              <a:rPr lang="en-GB" dirty="0"/>
              <a:t>Continued</a:t>
            </a:r>
            <a:endParaRPr lang="aa-ET" dirty="0"/>
          </a:p>
        </p:txBody>
      </p:sp>
      <p:graphicFrame>
        <p:nvGraphicFramePr>
          <p:cNvPr id="4" name="Table 4">
            <a:extLst>
              <a:ext uri="{FF2B5EF4-FFF2-40B4-BE49-F238E27FC236}">
                <a16:creationId xmlns:a16="http://schemas.microsoft.com/office/drawing/2014/main" xmlns="" id="{86F300B7-4298-790E-566A-DAF46E4ED5F2}"/>
              </a:ext>
            </a:extLst>
          </p:cNvPr>
          <p:cNvGraphicFramePr>
            <a:graphicFrameLocks noGrp="1"/>
          </p:cNvGraphicFramePr>
          <p:nvPr>
            <p:ph idx="1"/>
            <p:extLst>
              <p:ext uri="{D42A27DB-BD31-4B8C-83A1-F6EECF244321}">
                <p14:modId xmlns:p14="http://schemas.microsoft.com/office/powerpoint/2010/main" val="3430804242"/>
              </p:ext>
            </p:extLst>
          </p:nvPr>
        </p:nvGraphicFramePr>
        <p:xfrm>
          <a:off x="1371600" y="2286000"/>
          <a:ext cx="6400798" cy="3571240"/>
        </p:xfrm>
        <a:graphic>
          <a:graphicData uri="http://schemas.openxmlformats.org/drawingml/2006/table">
            <a:tbl>
              <a:tblPr firstRow="1" bandRow="1">
                <a:tableStyleId>{5C22544A-7EE6-4342-B048-85BDC9FD1C3A}</a:tableStyleId>
              </a:tblPr>
              <a:tblGrid>
                <a:gridCol w="3200399">
                  <a:extLst>
                    <a:ext uri="{9D8B030D-6E8A-4147-A177-3AD203B41FA5}">
                      <a16:colId xmlns:a16="http://schemas.microsoft.com/office/drawing/2014/main" xmlns="" val="3665989284"/>
                    </a:ext>
                  </a:extLst>
                </a:gridCol>
                <a:gridCol w="3200399">
                  <a:extLst>
                    <a:ext uri="{9D8B030D-6E8A-4147-A177-3AD203B41FA5}">
                      <a16:colId xmlns:a16="http://schemas.microsoft.com/office/drawing/2014/main" xmlns="" val="1171324894"/>
                    </a:ext>
                  </a:extLst>
                </a:gridCol>
              </a:tblGrid>
              <a:tr h="370840">
                <a:tc>
                  <a:txBody>
                    <a:bodyPr/>
                    <a:lstStyle/>
                    <a:p>
                      <a:r>
                        <a:rPr lang="en-GB" dirty="0"/>
                        <a:t>Solution</a:t>
                      </a:r>
                      <a:endParaRPr lang="aa-ET" dirty="0"/>
                    </a:p>
                  </a:txBody>
                  <a:tcPr/>
                </a:tc>
                <a:tc>
                  <a:txBody>
                    <a:bodyPr/>
                    <a:lstStyle/>
                    <a:p>
                      <a:r>
                        <a:rPr lang="en-GB" dirty="0"/>
                        <a:t>Description</a:t>
                      </a:r>
                      <a:endParaRPr lang="aa-ET" dirty="0"/>
                    </a:p>
                  </a:txBody>
                  <a:tcPr/>
                </a:tc>
                <a:extLst>
                  <a:ext uri="{0D108BD9-81ED-4DB2-BD59-A6C34878D82A}">
                    <a16:rowId xmlns:a16="http://schemas.microsoft.com/office/drawing/2014/main" xmlns="" val="3577236210"/>
                  </a:ext>
                </a:extLst>
              </a:tr>
              <a:tr h="370840">
                <a:tc>
                  <a:txBody>
                    <a:bodyPr/>
                    <a:lstStyle/>
                    <a:p>
                      <a:r>
                        <a:rPr lang="en-GB" dirty="0"/>
                        <a:t>Seasonal hiring</a:t>
                      </a:r>
                      <a:endParaRPr lang="aa-ET" dirty="0"/>
                    </a:p>
                  </a:txBody>
                  <a:tcPr/>
                </a:tc>
                <a:tc>
                  <a:txBody>
                    <a:bodyPr/>
                    <a:lstStyle/>
                    <a:p>
                      <a:r>
                        <a:rPr lang="en-GB" dirty="0"/>
                        <a:t>During peak seasons such as influenza, malaria, COVID-19, hospitals should hire more employees on temporary basis so their employees are not short staffed and best possible care is provided to patients</a:t>
                      </a:r>
                      <a:endParaRPr lang="aa-ET" dirty="0"/>
                    </a:p>
                  </a:txBody>
                  <a:tcPr/>
                </a:tc>
                <a:extLst>
                  <a:ext uri="{0D108BD9-81ED-4DB2-BD59-A6C34878D82A}">
                    <a16:rowId xmlns:a16="http://schemas.microsoft.com/office/drawing/2014/main" xmlns="" val="278955674"/>
                  </a:ext>
                </a:extLst>
              </a:tr>
              <a:tr h="370840">
                <a:tc>
                  <a:txBody>
                    <a:bodyPr/>
                    <a:lstStyle/>
                    <a:p>
                      <a:r>
                        <a:rPr lang="en-GB" dirty="0"/>
                        <a:t>Training and education platforms</a:t>
                      </a:r>
                      <a:endParaRPr lang="aa-ET" dirty="0"/>
                    </a:p>
                  </a:txBody>
                  <a:tcPr/>
                </a:tc>
                <a:tc>
                  <a:txBody>
                    <a:bodyPr/>
                    <a:lstStyle/>
                    <a:p>
                      <a:r>
                        <a:rPr lang="en-GB" dirty="0"/>
                        <a:t>There should be opening of new training programs and centres so newly graduates can get trained and learn. </a:t>
                      </a:r>
                      <a:endParaRPr lang="aa-ET" dirty="0"/>
                    </a:p>
                  </a:txBody>
                  <a:tcPr/>
                </a:tc>
                <a:extLst>
                  <a:ext uri="{0D108BD9-81ED-4DB2-BD59-A6C34878D82A}">
                    <a16:rowId xmlns:a16="http://schemas.microsoft.com/office/drawing/2014/main" xmlns="" val="3096677993"/>
                  </a:ext>
                </a:extLst>
              </a:tr>
            </a:tbl>
          </a:graphicData>
        </a:graphic>
      </p:graphicFrame>
    </p:spTree>
    <p:extLst>
      <p:ext uri="{BB962C8B-B14F-4D97-AF65-F5344CB8AC3E}">
        <p14:creationId xmlns:p14="http://schemas.microsoft.com/office/powerpoint/2010/main" val="3218808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D6435A-7977-A106-6635-C2E5490E4E2D}"/>
              </a:ext>
            </a:extLst>
          </p:cNvPr>
          <p:cNvSpPr>
            <a:spLocks noGrp="1"/>
          </p:cNvSpPr>
          <p:nvPr>
            <p:ph type="title"/>
          </p:nvPr>
        </p:nvSpPr>
        <p:spPr/>
        <p:txBody>
          <a:bodyPr/>
          <a:lstStyle/>
          <a:p>
            <a:r>
              <a:rPr lang="en-GB" dirty="0"/>
              <a:t>PMI chart</a:t>
            </a:r>
            <a:endParaRPr lang="aa-ET" dirty="0"/>
          </a:p>
        </p:txBody>
      </p:sp>
      <p:graphicFrame>
        <p:nvGraphicFramePr>
          <p:cNvPr id="4" name="Table 4">
            <a:extLst>
              <a:ext uri="{FF2B5EF4-FFF2-40B4-BE49-F238E27FC236}">
                <a16:creationId xmlns:a16="http://schemas.microsoft.com/office/drawing/2014/main" xmlns="" id="{7960FE8A-07F2-1013-6678-F60464B77371}"/>
              </a:ext>
            </a:extLst>
          </p:cNvPr>
          <p:cNvGraphicFramePr>
            <a:graphicFrameLocks noGrp="1"/>
          </p:cNvGraphicFramePr>
          <p:nvPr>
            <p:ph idx="1"/>
            <p:extLst>
              <p:ext uri="{D42A27DB-BD31-4B8C-83A1-F6EECF244321}">
                <p14:modId xmlns:p14="http://schemas.microsoft.com/office/powerpoint/2010/main" val="3790151688"/>
              </p:ext>
            </p:extLst>
          </p:nvPr>
        </p:nvGraphicFramePr>
        <p:xfrm>
          <a:off x="1371600" y="2286000"/>
          <a:ext cx="9601197" cy="2473960"/>
        </p:xfrm>
        <a:graphic>
          <a:graphicData uri="http://schemas.openxmlformats.org/drawingml/2006/table">
            <a:tbl>
              <a:tblPr firstRow="1" bandRow="1">
                <a:tableStyleId>{5C22544A-7EE6-4342-B048-85BDC9FD1C3A}</a:tableStyleId>
              </a:tblPr>
              <a:tblGrid>
                <a:gridCol w="3200399">
                  <a:extLst>
                    <a:ext uri="{9D8B030D-6E8A-4147-A177-3AD203B41FA5}">
                      <a16:colId xmlns:a16="http://schemas.microsoft.com/office/drawing/2014/main" xmlns="" val="1863288491"/>
                    </a:ext>
                  </a:extLst>
                </a:gridCol>
                <a:gridCol w="3200399">
                  <a:extLst>
                    <a:ext uri="{9D8B030D-6E8A-4147-A177-3AD203B41FA5}">
                      <a16:colId xmlns:a16="http://schemas.microsoft.com/office/drawing/2014/main" xmlns="" val="4055386157"/>
                    </a:ext>
                  </a:extLst>
                </a:gridCol>
                <a:gridCol w="3200399">
                  <a:extLst>
                    <a:ext uri="{9D8B030D-6E8A-4147-A177-3AD203B41FA5}">
                      <a16:colId xmlns:a16="http://schemas.microsoft.com/office/drawing/2014/main" xmlns="" val="2403177527"/>
                    </a:ext>
                  </a:extLst>
                </a:gridCol>
              </a:tblGrid>
              <a:tr h="370840">
                <a:tc>
                  <a:txBody>
                    <a:bodyPr/>
                    <a:lstStyle/>
                    <a:p>
                      <a:r>
                        <a:rPr lang="en-GB" dirty="0"/>
                        <a:t>Plus</a:t>
                      </a:r>
                      <a:endParaRPr lang="aa-ET" dirty="0"/>
                    </a:p>
                  </a:txBody>
                  <a:tcPr/>
                </a:tc>
                <a:tc>
                  <a:txBody>
                    <a:bodyPr/>
                    <a:lstStyle/>
                    <a:p>
                      <a:r>
                        <a:rPr lang="en-GB" dirty="0"/>
                        <a:t>Minus</a:t>
                      </a:r>
                      <a:endParaRPr lang="aa-ET" dirty="0"/>
                    </a:p>
                  </a:txBody>
                  <a:tcPr/>
                </a:tc>
                <a:tc>
                  <a:txBody>
                    <a:bodyPr/>
                    <a:lstStyle/>
                    <a:p>
                      <a:r>
                        <a:rPr lang="en-GB" dirty="0"/>
                        <a:t>Interesting</a:t>
                      </a:r>
                      <a:endParaRPr lang="aa-ET" dirty="0"/>
                    </a:p>
                  </a:txBody>
                  <a:tcPr/>
                </a:tc>
                <a:extLst>
                  <a:ext uri="{0D108BD9-81ED-4DB2-BD59-A6C34878D82A}">
                    <a16:rowId xmlns:a16="http://schemas.microsoft.com/office/drawing/2014/main" xmlns="" val="3477552054"/>
                  </a:ext>
                </a:extLst>
              </a:tr>
              <a:tr h="370840">
                <a:tc>
                  <a:txBody>
                    <a:bodyPr/>
                    <a:lstStyle/>
                    <a:p>
                      <a:r>
                        <a:rPr lang="en-GB" dirty="0"/>
                        <a:t>Increasing salaries of healthcare workers will increase satisfaction</a:t>
                      </a:r>
                      <a:endParaRPr lang="aa-ET" dirty="0"/>
                    </a:p>
                  </a:txBody>
                  <a:tcPr/>
                </a:tc>
                <a:tc>
                  <a:txBody>
                    <a:bodyPr/>
                    <a:lstStyle/>
                    <a:p>
                      <a:r>
                        <a:rPr lang="en-GB" dirty="0"/>
                        <a:t>It will compromise already limited budget of healthcare industry</a:t>
                      </a:r>
                      <a:endParaRPr lang="aa-ET" dirty="0"/>
                    </a:p>
                  </a:txBody>
                  <a:tcPr/>
                </a:tc>
                <a:tc>
                  <a:txBody>
                    <a:bodyPr/>
                    <a:lstStyle/>
                    <a:p>
                      <a:r>
                        <a:rPr lang="en-GB" dirty="0"/>
                        <a:t>High wages workers will work with more focus and less stress to provide care for patients</a:t>
                      </a:r>
                      <a:endParaRPr lang="aa-ET" dirty="0"/>
                    </a:p>
                  </a:txBody>
                  <a:tcPr/>
                </a:tc>
                <a:extLst>
                  <a:ext uri="{0D108BD9-81ED-4DB2-BD59-A6C34878D82A}">
                    <a16:rowId xmlns:a16="http://schemas.microsoft.com/office/drawing/2014/main" xmlns="" val="1737411435"/>
                  </a:ext>
                </a:extLst>
              </a:tr>
              <a:tr h="370840">
                <a:tc>
                  <a:txBody>
                    <a:bodyPr/>
                    <a:lstStyle/>
                    <a:p>
                      <a:r>
                        <a:rPr lang="en-GB" dirty="0"/>
                        <a:t>Seasonal hiring will divide the work and save hospitals from overcrowding</a:t>
                      </a:r>
                      <a:endParaRPr lang="aa-ET" dirty="0"/>
                    </a:p>
                  </a:txBody>
                  <a:tcPr/>
                </a:tc>
                <a:tc>
                  <a:txBody>
                    <a:bodyPr/>
                    <a:lstStyle/>
                    <a:p>
                      <a:r>
                        <a:rPr lang="en-GB" dirty="0"/>
                        <a:t>It might be difficult to coordinate with newly hired employees on temporary basis</a:t>
                      </a:r>
                      <a:endParaRPr lang="aa-ET" dirty="0"/>
                    </a:p>
                  </a:txBody>
                  <a:tcPr/>
                </a:tc>
                <a:tc>
                  <a:txBody>
                    <a:bodyPr/>
                    <a:lstStyle/>
                    <a:p>
                      <a:r>
                        <a:rPr lang="en-GB" dirty="0"/>
                        <a:t>It will divide the work during peak season and increase patient satisfaction </a:t>
                      </a:r>
                      <a:endParaRPr lang="aa-ET" dirty="0"/>
                    </a:p>
                  </a:txBody>
                  <a:tcPr/>
                </a:tc>
                <a:extLst>
                  <a:ext uri="{0D108BD9-81ED-4DB2-BD59-A6C34878D82A}">
                    <a16:rowId xmlns:a16="http://schemas.microsoft.com/office/drawing/2014/main" xmlns="" val="222594951"/>
                  </a:ext>
                </a:extLst>
              </a:tr>
            </a:tbl>
          </a:graphicData>
        </a:graphic>
      </p:graphicFrame>
    </p:spTree>
    <p:extLst>
      <p:ext uri="{BB962C8B-B14F-4D97-AF65-F5344CB8AC3E}">
        <p14:creationId xmlns:p14="http://schemas.microsoft.com/office/powerpoint/2010/main" val="158240937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32</TotalTime>
  <Words>1253</Words>
  <Application>Microsoft Office PowerPoint</Application>
  <PresentationFormat>Widescreen</PresentationFormat>
  <Paragraphs>73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Franklin Gothic Book</vt:lpstr>
      <vt:lpstr>Lato-Regular</vt:lpstr>
      <vt:lpstr>TimesNewRomanPSMT</vt:lpstr>
      <vt:lpstr>Crop</vt:lpstr>
      <vt:lpstr>Problem solving and decision making</vt:lpstr>
      <vt:lpstr>Introduction </vt:lpstr>
      <vt:lpstr>Nature of the problem</vt:lpstr>
      <vt:lpstr>Nature of the problem</vt:lpstr>
      <vt:lpstr>Impact of the problem</vt:lpstr>
      <vt:lpstr>Continued</vt:lpstr>
      <vt:lpstr>Impact of the problem</vt:lpstr>
      <vt:lpstr>PESTLE analysis</vt:lpstr>
      <vt:lpstr>Cause and effect analysis </vt:lpstr>
      <vt:lpstr>Cause and effect</vt:lpstr>
      <vt:lpstr>Continued</vt:lpstr>
      <vt:lpstr>Solutions of the problem</vt:lpstr>
      <vt:lpstr>Continued</vt:lpstr>
      <vt:lpstr>Continued</vt:lpstr>
      <vt:lpstr>PMI chart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iraj waheed</dc:creator>
  <cp:lastModifiedBy>Admin</cp:lastModifiedBy>
  <cp:revision>8</cp:revision>
  <dcterms:created xsi:type="dcterms:W3CDTF">2022-07-07T20:37:00Z</dcterms:created>
  <dcterms:modified xsi:type="dcterms:W3CDTF">2022-11-27T06:05:03Z</dcterms:modified>
</cp:coreProperties>
</file>