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3EE8D793-4A6E-4239-B1A2-5847C9E43583}">
          <p14:sldIdLst>
            <p14:sldId id="25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D5EAFB"/>
    <a:srgbClr val="66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710" autoAdjust="0"/>
    <p:restoredTop sz="94660"/>
  </p:normalViewPr>
  <p:slideViewPr>
    <p:cSldViewPr snapToGrid="0">
      <p:cViewPr>
        <p:scale>
          <a:sx n="70" d="100"/>
          <a:sy n="70" d="100"/>
        </p:scale>
        <p:origin x="108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F949D939-D585-4905-AEB2-163C5A2FCF4B}" type="datetimeFigureOut">
              <a:rPr lang="en-GB" smtClean="0"/>
              <a:t>15/01/2019</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2D4CA88A-58F2-41EF-96E8-1A479CC6C67D}" type="slidenum">
              <a:rPr lang="en-GB" smtClean="0"/>
              <a:t>‹#›</a:t>
            </a:fld>
            <a:endParaRPr lang="en-GB"/>
          </a:p>
        </p:txBody>
      </p:sp>
    </p:spTree>
    <p:extLst>
      <p:ext uri="{BB962C8B-B14F-4D97-AF65-F5344CB8AC3E}">
        <p14:creationId xmlns:p14="http://schemas.microsoft.com/office/powerpoint/2010/main" val="37715181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A765D-1AA6-47BE-875B-A37665352F4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DA1566-181C-4B60-8C0E-D5698F4324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10E3077-0190-4969-8B29-2B3A6F5A7831}"/>
              </a:ext>
            </a:extLst>
          </p:cNvPr>
          <p:cNvSpPr>
            <a:spLocks noGrp="1"/>
          </p:cNvSpPr>
          <p:nvPr>
            <p:ph type="dt" sz="half" idx="10"/>
          </p:nvPr>
        </p:nvSpPr>
        <p:spPr/>
        <p:txBody>
          <a:bodyPr/>
          <a:lstStyle/>
          <a:p>
            <a:fld id="{F1666543-B88E-467F-B29B-4C84D07FDB4B}" type="datetimeFigureOut">
              <a:rPr lang="en-GB" smtClean="0"/>
              <a:t>15/01/2019</a:t>
            </a:fld>
            <a:endParaRPr lang="en-GB"/>
          </a:p>
        </p:txBody>
      </p:sp>
      <p:sp>
        <p:nvSpPr>
          <p:cNvPr id="5" name="Footer Placeholder 4">
            <a:extLst>
              <a:ext uri="{FF2B5EF4-FFF2-40B4-BE49-F238E27FC236}">
                <a16:creationId xmlns:a16="http://schemas.microsoft.com/office/drawing/2014/main" id="{600881F4-1E2A-42FF-896C-D7562E252B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6DCA61-EBDA-492D-A10F-23A49084E70F}"/>
              </a:ext>
            </a:extLst>
          </p:cNvPr>
          <p:cNvSpPr>
            <a:spLocks noGrp="1"/>
          </p:cNvSpPr>
          <p:nvPr>
            <p:ph type="sldNum" sz="quarter" idx="12"/>
          </p:nvPr>
        </p:nvSpPr>
        <p:spPr/>
        <p:txBody>
          <a:bodyPr/>
          <a:lstStyle/>
          <a:p>
            <a:fld id="{87787662-457D-436A-8D9E-70A51E712AE5}" type="slidenum">
              <a:rPr lang="en-GB" smtClean="0"/>
              <a:t>‹#›</a:t>
            </a:fld>
            <a:endParaRPr lang="en-GB"/>
          </a:p>
        </p:txBody>
      </p:sp>
    </p:spTree>
    <p:extLst>
      <p:ext uri="{BB962C8B-B14F-4D97-AF65-F5344CB8AC3E}">
        <p14:creationId xmlns:p14="http://schemas.microsoft.com/office/powerpoint/2010/main" val="570753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27F27-363B-4E8E-9626-AA7993A7C3D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185FC0-9D3B-4B39-8283-0A659A8F1C1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2291F8-757A-4A38-AE0A-9B13AD619410}"/>
              </a:ext>
            </a:extLst>
          </p:cNvPr>
          <p:cNvSpPr>
            <a:spLocks noGrp="1"/>
          </p:cNvSpPr>
          <p:nvPr>
            <p:ph type="dt" sz="half" idx="10"/>
          </p:nvPr>
        </p:nvSpPr>
        <p:spPr/>
        <p:txBody>
          <a:bodyPr/>
          <a:lstStyle/>
          <a:p>
            <a:fld id="{F1666543-B88E-467F-B29B-4C84D07FDB4B}" type="datetimeFigureOut">
              <a:rPr lang="en-GB" smtClean="0"/>
              <a:t>15/01/2019</a:t>
            </a:fld>
            <a:endParaRPr lang="en-GB"/>
          </a:p>
        </p:txBody>
      </p:sp>
      <p:sp>
        <p:nvSpPr>
          <p:cNvPr id="5" name="Footer Placeholder 4">
            <a:extLst>
              <a:ext uri="{FF2B5EF4-FFF2-40B4-BE49-F238E27FC236}">
                <a16:creationId xmlns:a16="http://schemas.microsoft.com/office/drawing/2014/main" id="{EC262D45-7D18-4379-80A8-25EA55C1FB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CE567C-CEBB-407F-B1E5-B1FB5DA79A1D}"/>
              </a:ext>
            </a:extLst>
          </p:cNvPr>
          <p:cNvSpPr>
            <a:spLocks noGrp="1"/>
          </p:cNvSpPr>
          <p:nvPr>
            <p:ph type="sldNum" sz="quarter" idx="12"/>
          </p:nvPr>
        </p:nvSpPr>
        <p:spPr/>
        <p:txBody>
          <a:bodyPr/>
          <a:lstStyle/>
          <a:p>
            <a:fld id="{87787662-457D-436A-8D9E-70A51E712AE5}" type="slidenum">
              <a:rPr lang="en-GB" smtClean="0"/>
              <a:t>‹#›</a:t>
            </a:fld>
            <a:endParaRPr lang="en-GB"/>
          </a:p>
        </p:txBody>
      </p:sp>
    </p:spTree>
    <p:extLst>
      <p:ext uri="{BB962C8B-B14F-4D97-AF65-F5344CB8AC3E}">
        <p14:creationId xmlns:p14="http://schemas.microsoft.com/office/powerpoint/2010/main" val="3542408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C795B-A32D-4B47-864C-BAA9DF827B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4BDF835-7D8D-446F-BF0C-80683F8859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B27EE20-2930-45B6-A1A6-D774A688C9CA}"/>
              </a:ext>
            </a:extLst>
          </p:cNvPr>
          <p:cNvSpPr>
            <a:spLocks noGrp="1"/>
          </p:cNvSpPr>
          <p:nvPr>
            <p:ph type="dt" sz="half" idx="10"/>
          </p:nvPr>
        </p:nvSpPr>
        <p:spPr/>
        <p:txBody>
          <a:bodyPr/>
          <a:lstStyle/>
          <a:p>
            <a:fld id="{F1666543-B88E-467F-B29B-4C84D07FDB4B}" type="datetimeFigureOut">
              <a:rPr lang="en-GB" smtClean="0"/>
              <a:t>15/01/2019</a:t>
            </a:fld>
            <a:endParaRPr lang="en-GB"/>
          </a:p>
        </p:txBody>
      </p:sp>
      <p:sp>
        <p:nvSpPr>
          <p:cNvPr id="5" name="Footer Placeholder 4">
            <a:extLst>
              <a:ext uri="{FF2B5EF4-FFF2-40B4-BE49-F238E27FC236}">
                <a16:creationId xmlns:a16="http://schemas.microsoft.com/office/drawing/2014/main" id="{43BCCB7C-5802-4E59-9822-599A455587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A5AC67-C184-4BBD-BD83-3BC8766E5A57}"/>
              </a:ext>
            </a:extLst>
          </p:cNvPr>
          <p:cNvSpPr>
            <a:spLocks noGrp="1"/>
          </p:cNvSpPr>
          <p:nvPr>
            <p:ph type="sldNum" sz="quarter" idx="12"/>
          </p:nvPr>
        </p:nvSpPr>
        <p:spPr/>
        <p:txBody>
          <a:bodyPr/>
          <a:lstStyle/>
          <a:p>
            <a:fld id="{87787662-457D-436A-8D9E-70A51E712AE5}" type="slidenum">
              <a:rPr lang="en-GB" smtClean="0"/>
              <a:t>‹#›</a:t>
            </a:fld>
            <a:endParaRPr lang="en-GB"/>
          </a:p>
        </p:txBody>
      </p:sp>
    </p:spTree>
    <p:extLst>
      <p:ext uri="{BB962C8B-B14F-4D97-AF65-F5344CB8AC3E}">
        <p14:creationId xmlns:p14="http://schemas.microsoft.com/office/powerpoint/2010/main" val="3329878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423DB-4651-40A7-81D6-DF94C64484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CD22D7-ABC3-4AF9-8D23-AFA2D9C36D12}"/>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44C9E3-18B1-449C-B28D-F1024DB7DED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9F7BEF-3DE9-40E7-B635-7F442A53BF43}"/>
              </a:ext>
            </a:extLst>
          </p:cNvPr>
          <p:cNvSpPr>
            <a:spLocks noGrp="1"/>
          </p:cNvSpPr>
          <p:nvPr>
            <p:ph type="dt" sz="half" idx="10"/>
          </p:nvPr>
        </p:nvSpPr>
        <p:spPr/>
        <p:txBody>
          <a:bodyPr/>
          <a:lstStyle/>
          <a:p>
            <a:fld id="{F1666543-B88E-467F-B29B-4C84D07FDB4B}" type="datetimeFigureOut">
              <a:rPr lang="en-GB" smtClean="0"/>
              <a:t>15/01/2019</a:t>
            </a:fld>
            <a:endParaRPr lang="en-GB"/>
          </a:p>
        </p:txBody>
      </p:sp>
      <p:sp>
        <p:nvSpPr>
          <p:cNvPr id="6" name="Footer Placeholder 5">
            <a:extLst>
              <a:ext uri="{FF2B5EF4-FFF2-40B4-BE49-F238E27FC236}">
                <a16:creationId xmlns:a16="http://schemas.microsoft.com/office/drawing/2014/main" id="{7CC16848-69A1-4972-851B-32C539D532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9BCA01-B50F-46DF-97D5-EA2C9FECA5E7}"/>
              </a:ext>
            </a:extLst>
          </p:cNvPr>
          <p:cNvSpPr>
            <a:spLocks noGrp="1"/>
          </p:cNvSpPr>
          <p:nvPr>
            <p:ph type="sldNum" sz="quarter" idx="12"/>
          </p:nvPr>
        </p:nvSpPr>
        <p:spPr/>
        <p:txBody>
          <a:bodyPr/>
          <a:lstStyle/>
          <a:p>
            <a:fld id="{87787662-457D-436A-8D9E-70A51E712AE5}" type="slidenum">
              <a:rPr lang="en-GB" smtClean="0"/>
              <a:t>‹#›</a:t>
            </a:fld>
            <a:endParaRPr lang="en-GB"/>
          </a:p>
        </p:txBody>
      </p:sp>
    </p:spTree>
    <p:extLst>
      <p:ext uri="{BB962C8B-B14F-4D97-AF65-F5344CB8AC3E}">
        <p14:creationId xmlns:p14="http://schemas.microsoft.com/office/powerpoint/2010/main" val="334050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0AA0D-C33C-48C3-9E42-8A94744C4F7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87F8B2-F797-4FE5-8E32-7305DD4C13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375A1CE-33E8-4CFC-BAFD-8FBE3CF18C4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06775C-C513-406C-9FE5-5B43311552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AEF9D9E-5514-4079-9F59-3C79714BC55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A62FF36-B05C-4E4D-BE26-087551E415B0}"/>
              </a:ext>
            </a:extLst>
          </p:cNvPr>
          <p:cNvSpPr>
            <a:spLocks noGrp="1"/>
          </p:cNvSpPr>
          <p:nvPr>
            <p:ph type="dt" sz="half" idx="10"/>
          </p:nvPr>
        </p:nvSpPr>
        <p:spPr/>
        <p:txBody>
          <a:bodyPr/>
          <a:lstStyle/>
          <a:p>
            <a:fld id="{F1666543-B88E-467F-B29B-4C84D07FDB4B}" type="datetimeFigureOut">
              <a:rPr lang="en-GB" smtClean="0"/>
              <a:t>15/01/2019</a:t>
            </a:fld>
            <a:endParaRPr lang="en-GB"/>
          </a:p>
        </p:txBody>
      </p:sp>
      <p:sp>
        <p:nvSpPr>
          <p:cNvPr id="8" name="Footer Placeholder 7">
            <a:extLst>
              <a:ext uri="{FF2B5EF4-FFF2-40B4-BE49-F238E27FC236}">
                <a16:creationId xmlns:a16="http://schemas.microsoft.com/office/drawing/2014/main" id="{BB8283A7-C56E-445B-9863-2C2254E5508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0EFBE8-C4ED-4366-B8FD-5E97F899D83E}"/>
              </a:ext>
            </a:extLst>
          </p:cNvPr>
          <p:cNvSpPr>
            <a:spLocks noGrp="1"/>
          </p:cNvSpPr>
          <p:nvPr>
            <p:ph type="sldNum" sz="quarter" idx="12"/>
          </p:nvPr>
        </p:nvSpPr>
        <p:spPr/>
        <p:txBody>
          <a:bodyPr/>
          <a:lstStyle/>
          <a:p>
            <a:fld id="{87787662-457D-436A-8D9E-70A51E712AE5}" type="slidenum">
              <a:rPr lang="en-GB" smtClean="0"/>
              <a:t>‹#›</a:t>
            </a:fld>
            <a:endParaRPr lang="en-GB"/>
          </a:p>
        </p:txBody>
      </p:sp>
    </p:spTree>
    <p:extLst>
      <p:ext uri="{BB962C8B-B14F-4D97-AF65-F5344CB8AC3E}">
        <p14:creationId xmlns:p14="http://schemas.microsoft.com/office/powerpoint/2010/main" val="3294322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545BAB-A031-4B48-A24F-A1176FD774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3BFEA8-4CBF-4628-8340-47FE6C5C57A6}"/>
              </a:ext>
            </a:extLst>
          </p:cNvPr>
          <p:cNvSpPr>
            <a:spLocks noGrp="1"/>
          </p:cNvSpPr>
          <p:nvPr>
            <p:ph type="dt" sz="half" idx="10"/>
          </p:nvPr>
        </p:nvSpPr>
        <p:spPr/>
        <p:txBody>
          <a:bodyPr/>
          <a:lstStyle/>
          <a:p>
            <a:fld id="{F1666543-B88E-467F-B29B-4C84D07FDB4B}" type="datetimeFigureOut">
              <a:rPr lang="en-GB" smtClean="0"/>
              <a:t>15/01/2019</a:t>
            </a:fld>
            <a:endParaRPr lang="en-GB"/>
          </a:p>
        </p:txBody>
      </p:sp>
      <p:sp>
        <p:nvSpPr>
          <p:cNvPr id="4" name="Footer Placeholder 3">
            <a:extLst>
              <a:ext uri="{FF2B5EF4-FFF2-40B4-BE49-F238E27FC236}">
                <a16:creationId xmlns:a16="http://schemas.microsoft.com/office/drawing/2014/main" id="{79B8B85E-70ED-4816-A3D6-28A90FAFF3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6A8717-2084-4C3F-A03E-6E2B4F6CBB96}"/>
              </a:ext>
            </a:extLst>
          </p:cNvPr>
          <p:cNvSpPr>
            <a:spLocks noGrp="1"/>
          </p:cNvSpPr>
          <p:nvPr>
            <p:ph type="sldNum" sz="quarter" idx="12"/>
          </p:nvPr>
        </p:nvSpPr>
        <p:spPr/>
        <p:txBody>
          <a:bodyPr/>
          <a:lstStyle/>
          <a:p>
            <a:fld id="{87787662-457D-436A-8D9E-70A51E712AE5}" type="slidenum">
              <a:rPr lang="en-GB" smtClean="0"/>
              <a:t>‹#›</a:t>
            </a:fld>
            <a:endParaRPr lang="en-GB"/>
          </a:p>
        </p:txBody>
      </p:sp>
    </p:spTree>
    <p:extLst>
      <p:ext uri="{BB962C8B-B14F-4D97-AF65-F5344CB8AC3E}">
        <p14:creationId xmlns:p14="http://schemas.microsoft.com/office/powerpoint/2010/main" val="3514829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1A59E7-B775-4AA0-84CF-660D8920FA86}"/>
              </a:ext>
            </a:extLst>
          </p:cNvPr>
          <p:cNvSpPr>
            <a:spLocks noGrp="1"/>
          </p:cNvSpPr>
          <p:nvPr>
            <p:ph type="dt" sz="half" idx="10"/>
          </p:nvPr>
        </p:nvSpPr>
        <p:spPr/>
        <p:txBody>
          <a:bodyPr/>
          <a:lstStyle/>
          <a:p>
            <a:fld id="{F1666543-B88E-467F-B29B-4C84D07FDB4B}" type="datetimeFigureOut">
              <a:rPr lang="en-GB" smtClean="0"/>
              <a:t>15/01/2019</a:t>
            </a:fld>
            <a:endParaRPr lang="en-GB"/>
          </a:p>
        </p:txBody>
      </p:sp>
      <p:sp>
        <p:nvSpPr>
          <p:cNvPr id="3" name="Footer Placeholder 2">
            <a:extLst>
              <a:ext uri="{FF2B5EF4-FFF2-40B4-BE49-F238E27FC236}">
                <a16:creationId xmlns:a16="http://schemas.microsoft.com/office/drawing/2014/main" id="{99F03049-FE61-4CFA-BEA8-DBB8F92EFA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4FE3E0E-FCE6-4FD3-98F8-2C1441703F4C}"/>
              </a:ext>
            </a:extLst>
          </p:cNvPr>
          <p:cNvSpPr>
            <a:spLocks noGrp="1"/>
          </p:cNvSpPr>
          <p:nvPr>
            <p:ph type="sldNum" sz="quarter" idx="12"/>
          </p:nvPr>
        </p:nvSpPr>
        <p:spPr/>
        <p:txBody>
          <a:bodyPr/>
          <a:lstStyle/>
          <a:p>
            <a:fld id="{87787662-457D-436A-8D9E-70A51E712AE5}" type="slidenum">
              <a:rPr lang="en-GB" smtClean="0"/>
              <a:t>‹#›</a:t>
            </a:fld>
            <a:endParaRPr lang="en-GB"/>
          </a:p>
        </p:txBody>
      </p:sp>
    </p:spTree>
    <p:extLst>
      <p:ext uri="{BB962C8B-B14F-4D97-AF65-F5344CB8AC3E}">
        <p14:creationId xmlns:p14="http://schemas.microsoft.com/office/powerpoint/2010/main" val="4893020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D5313-AF4E-4305-B512-E33DACEC2E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0D149F-E249-4CFA-9658-7F1233F0806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FF841F-4901-4974-9688-0D6788A46E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EBE9629-B46A-42FD-B429-6EEB5893196E}"/>
              </a:ext>
            </a:extLst>
          </p:cNvPr>
          <p:cNvSpPr>
            <a:spLocks noGrp="1"/>
          </p:cNvSpPr>
          <p:nvPr>
            <p:ph type="dt" sz="half" idx="10"/>
          </p:nvPr>
        </p:nvSpPr>
        <p:spPr/>
        <p:txBody>
          <a:bodyPr/>
          <a:lstStyle/>
          <a:p>
            <a:fld id="{F1666543-B88E-467F-B29B-4C84D07FDB4B}" type="datetimeFigureOut">
              <a:rPr lang="en-GB" smtClean="0"/>
              <a:t>15/01/2019</a:t>
            </a:fld>
            <a:endParaRPr lang="en-GB"/>
          </a:p>
        </p:txBody>
      </p:sp>
      <p:sp>
        <p:nvSpPr>
          <p:cNvPr id="6" name="Footer Placeholder 5">
            <a:extLst>
              <a:ext uri="{FF2B5EF4-FFF2-40B4-BE49-F238E27FC236}">
                <a16:creationId xmlns:a16="http://schemas.microsoft.com/office/drawing/2014/main" id="{83F77BE6-4390-45D1-940D-2CB583EB08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0246C9-AD81-4E4F-AEAC-2EECD123B33D}"/>
              </a:ext>
            </a:extLst>
          </p:cNvPr>
          <p:cNvSpPr>
            <a:spLocks noGrp="1"/>
          </p:cNvSpPr>
          <p:nvPr>
            <p:ph type="sldNum" sz="quarter" idx="12"/>
          </p:nvPr>
        </p:nvSpPr>
        <p:spPr/>
        <p:txBody>
          <a:bodyPr/>
          <a:lstStyle/>
          <a:p>
            <a:fld id="{87787662-457D-436A-8D9E-70A51E712AE5}" type="slidenum">
              <a:rPr lang="en-GB" smtClean="0"/>
              <a:t>‹#›</a:t>
            </a:fld>
            <a:endParaRPr lang="en-GB"/>
          </a:p>
        </p:txBody>
      </p:sp>
    </p:spTree>
    <p:extLst>
      <p:ext uri="{BB962C8B-B14F-4D97-AF65-F5344CB8AC3E}">
        <p14:creationId xmlns:p14="http://schemas.microsoft.com/office/powerpoint/2010/main" val="1907382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D4B6A-3369-487A-A6B4-1ED8FBDDD5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E510BDB-ED74-4DA3-AA43-6C35A3D12F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7D8C65-C06E-41F0-B15D-8E943CE55F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8A7A53E-7753-4BAA-A53C-BF06986FB44A}"/>
              </a:ext>
            </a:extLst>
          </p:cNvPr>
          <p:cNvSpPr>
            <a:spLocks noGrp="1"/>
          </p:cNvSpPr>
          <p:nvPr>
            <p:ph type="dt" sz="half" idx="10"/>
          </p:nvPr>
        </p:nvSpPr>
        <p:spPr/>
        <p:txBody>
          <a:bodyPr/>
          <a:lstStyle/>
          <a:p>
            <a:fld id="{F1666543-B88E-467F-B29B-4C84D07FDB4B}" type="datetimeFigureOut">
              <a:rPr lang="en-GB" smtClean="0"/>
              <a:t>15/01/2019</a:t>
            </a:fld>
            <a:endParaRPr lang="en-GB"/>
          </a:p>
        </p:txBody>
      </p:sp>
      <p:sp>
        <p:nvSpPr>
          <p:cNvPr id="6" name="Footer Placeholder 5">
            <a:extLst>
              <a:ext uri="{FF2B5EF4-FFF2-40B4-BE49-F238E27FC236}">
                <a16:creationId xmlns:a16="http://schemas.microsoft.com/office/drawing/2014/main" id="{0FAE12B9-98C2-45A4-8950-44D72DAAB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E3BB89-63A3-4230-A63F-2D7961899CE2}"/>
              </a:ext>
            </a:extLst>
          </p:cNvPr>
          <p:cNvSpPr>
            <a:spLocks noGrp="1"/>
          </p:cNvSpPr>
          <p:nvPr>
            <p:ph type="sldNum" sz="quarter" idx="12"/>
          </p:nvPr>
        </p:nvSpPr>
        <p:spPr/>
        <p:txBody>
          <a:bodyPr/>
          <a:lstStyle/>
          <a:p>
            <a:fld id="{87787662-457D-436A-8D9E-70A51E712AE5}" type="slidenum">
              <a:rPr lang="en-GB" smtClean="0"/>
              <a:t>‹#›</a:t>
            </a:fld>
            <a:endParaRPr lang="en-GB"/>
          </a:p>
        </p:txBody>
      </p:sp>
    </p:spTree>
    <p:extLst>
      <p:ext uri="{BB962C8B-B14F-4D97-AF65-F5344CB8AC3E}">
        <p14:creationId xmlns:p14="http://schemas.microsoft.com/office/powerpoint/2010/main" val="14308120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84F2B-3A6D-43D2-B04E-47DA4A559A2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669E7F-11E2-421A-BE03-0CD76FCFCA8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F4B67C-55BB-4F66-9BF7-E7BEC9A1FB32}"/>
              </a:ext>
            </a:extLst>
          </p:cNvPr>
          <p:cNvSpPr>
            <a:spLocks noGrp="1"/>
          </p:cNvSpPr>
          <p:nvPr>
            <p:ph type="dt" sz="half" idx="10"/>
          </p:nvPr>
        </p:nvSpPr>
        <p:spPr/>
        <p:txBody>
          <a:bodyPr/>
          <a:lstStyle/>
          <a:p>
            <a:fld id="{F1666543-B88E-467F-B29B-4C84D07FDB4B}" type="datetimeFigureOut">
              <a:rPr lang="en-GB" smtClean="0"/>
              <a:t>15/01/2019</a:t>
            </a:fld>
            <a:endParaRPr lang="en-GB"/>
          </a:p>
        </p:txBody>
      </p:sp>
      <p:sp>
        <p:nvSpPr>
          <p:cNvPr id="5" name="Footer Placeholder 4">
            <a:extLst>
              <a:ext uri="{FF2B5EF4-FFF2-40B4-BE49-F238E27FC236}">
                <a16:creationId xmlns:a16="http://schemas.microsoft.com/office/drawing/2014/main" id="{48637B6F-B9E8-4BC4-A296-4A03D56CC6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568884-9065-48DC-BF83-584E88D2D42A}"/>
              </a:ext>
            </a:extLst>
          </p:cNvPr>
          <p:cNvSpPr>
            <a:spLocks noGrp="1"/>
          </p:cNvSpPr>
          <p:nvPr>
            <p:ph type="sldNum" sz="quarter" idx="12"/>
          </p:nvPr>
        </p:nvSpPr>
        <p:spPr/>
        <p:txBody>
          <a:bodyPr/>
          <a:lstStyle/>
          <a:p>
            <a:fld id="{87787662-457D-436A-8D9E-70A51E712AE5}" type="slidenum">
              <a:rPr lang="en-GB" smtClean="0"/>
              <a:t>‹#›</a:t>
            </a:fld>
            <a:endParaRPr lang="en-GB"/>
          </a:p>
        </p:txBody>
      </p:sp>
    </p:spTree>
    <p:extLst>
      <p:ext uri="{BB962C8B-B14F-4D97-AF65-F5344CB8AC3E}">
        <p14:creationId xmlns:p14="http://schemas.microsoft.com/office/powerpoint/2010/main" val="5476705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47AF4E-5191-4C6C-8679-0806EFAA482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D44051-ACC5-4C3F-8FD0-96EF9FE12C24}"/>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E7099F-10B3-4CDD-9006-3564E6B5987A}"/>
              </a:ext>
            </a:extLst>
          </p:cNvPr>
          <p:cNvSpPr>
            <a:spLocks noGrp="1"/>
          </p:cNvSpPr>
          <p:nvPr>
            <p:ph type="dt" sz="half" idx="10"/>
          </p:nvPr>
        </p:nvSpPr>
        <p:spPr/>
        <p:txBody>
          <a:bodyPr/>
          <a:lstStyle/>
          <a:p>
            <a:fld id="{F1666543-B88E-467F-B29B-4C84D07FDB4B}" type="datetimeFigureOut">
              <a:rPr lang="en-GB" smtClean="0"/>
              <a:t>15/01/2019</a:t>
            </a:fld>
            <a:endParaRPr lang="en-GB"/>
          </a:p>
        </p:txBody>
      </p:sp>
      <p:sp>
        <p:nvSpPr>
          <p:cNvPr id="5" name="Footer Placeholder 4">
            <a:extLst>
              <a:ext uri="{FF2B5EF4-FFF2-40B4-BE49-F238E27FC236}">
                <a16:creationId xmlns:a16="http://schemas.microsoft.com/office/drawing/2014/main" id="{8C16795C-D5BD-457B-88B8-7138903979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0363EF-CAB7-4FFF-B4BC-DAAE55F4274F}"/>
              </a:ext>
            </a:extLst>
          </p:cNvPr>
          <p:cNvSpPr>
            <a:spLocks noGrp="1"/>
          </p:cNvSpPr>
          <p:nvPr>
            <p:ph type="sldNum" sz="quarter" idx="12"/>
          </p:nvPr>
        </p:nvSpPr>
        <p:spPr/>
        <p:txBody>
          <a:bodyPr/>
          <a:lstStyle/>
          <a:p>
            <a:fld id="{87787662-457D-436A-8D9E-70A51E712AE5}" type="slidenum">
              <a:rPr lang="en-GB" smtClean="0"/>
              <a:t>‹#›</a:t>
            </a:fld>
            <a:endParaRPr lang="en-GB"/>
          </a:p>
        </p:txBody>
      </p:sp>
    </p:spTree>
    <p:extLst>
      <p:ext uri="{BB962C8B-B14F-4D97-AF65-F5344CB8AC3E}">
        <p14:creationId xmlns:p14="http://schemas.microsoft.com/office/powerpoint/2010/main" val="11553048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2C0620-CB3F-4BCA-8B3D-6AC9E5F844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B0B26E-1BDF-473E-9A64-C93769E348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B48778-F9B3-4E0B-A083-C5BD21AB7F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666543-B88E-467F-B29B-4C84D07FDB4B}" type="datetimeFigureOut">
              <a:rPr lang="en-GB" smtClean="0"/>
              <a:t>15/01/2019</a:t>
            </a:fld>
            <a:endParaRPr lang="en-GB"/>
          </a:p>
        </p:txBody>
      </p:sp>
      <p:sp>
        <p:nvSpPr>
          <p:cNvPr id="5" name="Footer Placeholder 4">
            <a:extLst>
              <a:ext uri="{FF2B5EF4-FFF2-40B4-BE49-F238E27FC236}">
                <a16:creationId xmlns:a16="http://schemas.microsoft.com/office/drawing/2014/main" id="{4BC45283-C341-446A-81AF-85730FFF07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6477BBB-FA1A-4C39-B853-040E29686D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787662-457D-436A-8D9E-70A51E712AE5}" type="slidenum">
              <a:rPr lang="en-GB" smtClean="0"/>
              <a:t>‹#›</a:t>
            </a:fld>
            <a:endParaRPr lang="en-GB"/>
          </a:p>
        </p:txBody>
      </p:sp>
    </p:spTree>
    <p:extLst>
      <p:ext uri="{BB962C8B-B14F-4D97-AF65-F5344CB8AC3E}">
        <p14:creationId xmlns:p14="http://schemas.microsoft.com/office/powerpoint/2010/main" val="129277668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E038908-3F35-4C2B-B6A0-F10D93B36D5E}"/>
              </a:ext>
            </a:extLst>
          </p:cNvPr>
          <p:cNvPicPr>
            <a:picLocks noChangeAspect="1"/>
          </p:cNvPicPr>
          <p:nvPr/>
        </p:nvPicPr>
        <p:blipFill>
          <a:blip r:embed="rId2"/>
          <a:stretch>
            <a:fillRect/>
          </a:stretch>
        </p:blipFill>
        <p:spPr>
          <a:xfrm>
            <a:off x="0" y="-35535"/>
            <a:ext cx="12192000" cy="6797040"/>
          </a:xfrm>
          <a:prstGeom prst="rect">
            <a:avLst/>
          </a:prstGeom>
        </p:spPr>
      </p:pic>
      <p:sp>
        <p:nvSpPr>
          <p:cNvPr id="3" name="TextBox 2">
            <a:extLst>
              <a:ext uri="{FF2B5EF4-FFF2-40B4-BE49-F238E27FC236}">
                <a16:creationId xmlns:a16="http://schemas.microsoft.com/office/drawing/2014/main" id="{5EF71747-8BB5-4E5E-AC7B-0970E009C104}"/>
              </a:ext>
            </a:extLst>
          </p:cNvPr>
          <p:cNvSpPr txBox="1"/>
          <p:nvPr/>
        </p:nvSpPr>
        <p:spPr>
          <a:xfrm>
            <a:off x="111337" y="1595425"/>
            <a:ext cx="4055166" cy="1369606"/>
          </a:xfrm>
          <a:prstGeom prst="rect">
            <a:avLst/>
          </a:prstGeom>
          <a:noFill/>
        </p:spPr>
        <p:txBody>
          <a:bodyPr wrap="square" rtlCol="0">
            <a:spAutoFit/>
          </a:bodyPr>
          <a:lstStyle/>
          <a:p>
            <a:pPr algn="just"/>
            <a:r>
              <a:rPr lang="en-GB" sz="900" b="1" u="sng" dirty="0">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Why the change? </a:t>
            </a:r>
            <a:r>
              <a:rPr lang="en-GB" sz="900" dirty="0">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Within recent studies, Marsh(2014) found that in 10 years, Wales had a 21% decrease in statementing children with SEN. The Guardian (2017) also found that over 4,000 children with EHC plans still received no provision.  This is alarming, and can be looked upon as neglect, providing a child with a statement, should ensure that children have the support needed to develop their needs. Within the new act, Statementing or EHC plan will be replaced by an </a:t>
            </a:r>
            <a:r>
              <a:rPr lang="en-GB" sz="900" dirty="0">
                <a:solidFill>
                  <a:srgbClr val="002060"/>
                </a:solidFill>
                <a:highlight>
                  <a:srgbClr val="FFFF00"/>
                </a:highlight>
                <a:latin typeface="Malgun Gothic Semilight" panose="020B0502040204020203" pitchFamily="34" charset="-128"/>
                <a:ea typeface="Malgun Gothic Semilight" panose="020B0502040204020203" pitchFamily="34" charset="-128"/>
                <a:cs typeface="Malgun Gothic Semilight" panose="020B0502040204020203" pitchFamily="34" charset="-128"/>
              </a:rPr>
              <a:t>Individual Development Plan </a:t>
            </a:r>
            <a:r>
              <a:rPr lang="en-GB" sz="900" dirty="0">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to ensure all children with an ALN </a:t>
            </a:r>
            <a:r>
              <a:rPr lang="en-GB" sz="900" dirty="0" err="1">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recieve</a:t>
            </a:r>
            <a:r>
              <a:rPr lang="en-GB" sz="900" dirty="0">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the provisions they deserve.</a:t>
            </a:r>
          </a:p>
          <a:p>
            <a:pPr algn="ctr"/>
            <a:r>
              <a:rPr lang="en-GB" sz="1100" dirty="0">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a:t>
            </a:r>
          </a:p>
        </p:txBody>
      </p:sp>
      <p:sp>
        <p:nvSpPr>
          <p:cNvPr id="10" name="TextBox 9">
            <a:extLst>
              <a:ext uri="{FF2B5EF4-FFF2-40B4-BE49-F238E27FC236}">
                <a16:creationId xmlns:a16="http://schemas.microsoft.com/office/drawing/2014/main" id="{863398A3-A85E-49DE-868A-029E95B6DB71}"/>
              </a:ext>
            </a:extLst>
          </p:cNvPr>
          <p:cNvSpPr txBox="1"/>
          <p:nvPr/>
        </p:nvSpPr>
        <p:spPr>
          <a:xfrm>
            <a:off x="4432856" y="773712"/>
            <a:ext cx="4035289" cy="2039020"/>
          </a:xfrm>
          <a:prstGeom prst="rect">
            <a:avLst/>
          </a:prstGeom>
          <a:noFill/>
        </p:spPr>
        <p:txBody>
          <a:bodyPr wrap="square" rtlCol="0">
            <a:spAutoFit/>
          </a:bodyPr>
          <a:lstStyle/>
          <a:p>
            <a:r>
              <a:rPr lang="en-GB" sz="1600" dirty="0">
                <a:latin typeface="Malgun Gothic Semilight" panose="020B0502040204020203" pitchFamily="34" charset="-128"/>
                <a:ea typeface="Malgun Gothic Semilight" panose="020B0502040204020203" pitchFamily="34" charset="-128"/>
                <a:cs typeface="Malgun Gothic Semilight" panose="020B0502040204020203" pitchFamily="34" charset="-128"/>
              </a:rPr>
              <a:t>                </a:t>
            </a:r>
            <a:r>
              <a:rPr lang="en-GB" sz="1200" u="sng" dirty="0">
                <a:highlight>
                  <a:srgbClr val="FFFF00"/>
                </a:highlight>
                <a:latin typeface="Malgun Gothic Semilight" panose="020B0502040204020203" pitchFamily="34" charset="-128"/>
                <a:ea typeface="Malgun Gothic Semilight" panose="020B0502040204020203" pitchFamily="34" charset="-128"/>
                <a:cs typeface="Malgun Gothic Semilight" panose="020B0502040204020203" pitchFamily="34" charset="-128"/>
              </a:rPr>
              <a:t>Individual development Plans</a:t>
            </a:r>
          </a:p>
          <a:p>
            <a:r>
              <a:rPr lang="en-GB" sz="900" dirty="0">
                <a:solidFill>
                  <a:schemeClr val="accent1">
                    <a:lumMod val="50000"/>
                  </a:schemeClr>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An </a:t>
            </a:r>
            <a:r>
              <a:rPr lang="en-GB" sz="900" dirty="0">
                <a:solidFill>
                  <a:schemeClr val="accent1">
                    <a:lumMod val="50000"/>
                  </a:schemeClr>
                </a:solidFill>
                <a:highlight>
                  <a:srgbClr val="FFFF00"/>
                </a:highlight>
                <a:latin typeface="Malgun Gothic Semilight" panose="020B0502040204020203" pitchFamily="34" charset="-128"/>
                <a:ea typeface="Malgun Gothic Semilight" panose="020B0502040204020203" pitchFamily="34" charset="-128"/>
                <a:cs typeface="Malgun Gothic Semilight" panose="020B0502040204020203" pitchFamily="34" charset="-128"/>
              </a:rPr>
              <a:t>IDP</a:t>
            </a:r>
            <a:r>
              <a:rPr lang="en-GB" sz="900" dirty="0">
                <a:solidFill>
                  <a:schemeClr val="accent1">
                    <a:lumMod val="50000"/>
                  </a:schemeClr>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is a statutory document that will describe a persons ALN and  ALP. This will be provided for all persons up to the age of 25 years old with an ALN. This document will be recorded or started by the settings </a:t>
            </a:r>
            <a:r>
              <a:rPr lang="en-GB" sz="900" b="1" dirty="0" err="1">
                <a:solidFill>
                  <a:srgbClr val="00B05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ALNCo</a:t>
            </a:r>
            <a:r>
              <a:rPr lang="en-GB" sz="900" b="1" dirty="0">
                <a:solidFill>
                  <a:schemeClr val="accent1">
                    <a:lumMod val="50000"/>
                  </a:schemeClr>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a:t>
            </a:r>
            <a:r>
              <a:rPr lang="en-GB" sz="900" dirty="0">
                <a:solidFill>
                  <a:schemeClr val="accent1">
                    <a:lumMod val="50000"/>
                  </a:schemeClr>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The </a:t>
            </a:r>
            <a:r>
              <a:rPr lang="en-GB" sz="900" b="1" dirty="0" err="1">
                <a:solidFill>
                  <a:srgbClr val="00B05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ALNCo</a:t>
            </a:r>
            <a:r>
              <a:rPr lang="en-GB" sz="900" dirty="0">
                <a:solidFill>
                  <a:schemeClr val="accent1">
                    <a:lumMod val="50000"/>
                  </a:schemeClr>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will then conduct a meeting with  the child/young person, parents and any health boards or services that need to be involved to develop an ALP. (Snap Cymru, 2014)</a:t>
            </a:r>
          </a:p>
          <a:p>
            <a:r>
              <a:rPr lang="en-GB" sz="900" dirty="0">
                <a:solidFill>
                  <a:schemeClr val="accent1">
                    <a:lumMod val="50000"/>
                  </a:schemeClr>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The</a:t>
            </a:r>
            <a:r>
              <a:rPr lang="en-GB" sz="900" dirty="0">
                <a:solidFill>
                  <a:schemeClr val="accent1">
                    <a:lumMod val="50000"/>
                  </a:schemeClr>
                </a:solidFill>
                <a:highlight>
                  <a:srgbClr val="FFFF00"/>
                </a:highlight>
                <a:latin typeface="Malgun Gothic Semilight" panose="020B0502040204020203" pitchFamily="34" charset="-128"/>
                <a:ea typeface="Malgun Gothic Semilight" panose="020B0502040204020203" pitchFamily="34" charset="-128"/>
                <a:cs typeface="Malgun Gothic Semilight" panose="020B0502040204020203" pitchFamily="34" charset="-128"/>
              </a:rPr>
              <a:t> IDP </a:t>
            </a:r>
            <a:r>
              <a:rPr lang="en-GB" sz="900" dirty="0">
                <a:solidFill>
                  <a:schemeClr val="accent1">
                    <a:lumMod val="50000"/>
                  </a:schemeClr>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is a person centred approach that will include a 1 page profile and the child’s voice will be listened to in accordance to Article 13 of the UNCRC (UNCRC, 2010)</a:t>
            </a:r>
          </a:p>
          <a:p>
            <a:r>
              <a:rPr lang="en-GB" sz="900" dirty="0">
                <a:solidFill>
                  <a:schemeClr val="accent1">
                    <a:lumMod val="50000"/>
                  </a:schemeClr>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The </a:t>
            </a:r>
            <a:r>
              <a:rPr lang="en-GB" sz="900" dirty="0">
                <a:solidFill>
                  <a:schemeClr val="accent1">
                    <a:lumMod val="50000"/>
                  </a:schemeClr>
                </a:solidFill>
                <a:highlight>
                  <a:srgbClr val="FFFF00"/>
                </a:highlight>
                <a:latin typeface="Malgun Gothic Semilight" panose="020B0502040204020203" pitchFamily="34" charset="-128"/>
                <a:ea typeface="Malgun Gothic Semilight" panose="020B0502040204020203" pitchFamily="34" charset="-128"/>
                <a:cs typeface="Malgun Gothic Semilight" panose="020B0502040204020203" pitchFamily="34" charset="-128"/>
              </a:rPr>
              <a:t>Individual development plan </a:t>
            </a:r>
            <a:r>
              <a:rPr lang="en-GB" sz="900" dirty="0">
                <a:solidFill>
                  <a:schemeClr val="accent1">
                    <a:lumMod val="50000"/>
                  </a:schemeClr>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aims to include the child/young persons and their families as much as they can to promote    </a:t>
            </a:r>
            <a:r>
              <a:rPr lang="en-GB" sz="1000" b="1" dirty="0">
                <a:solidFill>
                  <a:srgbClr val="7030A0"/>
                </a:solidFill>
                <a:latin typeface="Berlin Sans FB" panose="020E0602020502020306" pitchFamily="34" charset="0"/>
                <a:ea typeface="Malgun Gothic Semilight" panose="020B0502040204020203" pitchFamily="34" charset="-128"/>
                <a:cs typeface="Malgun Gothic Semilight" panose="020B0502040204020203" pitchFamily="34" charset="-128"/>
              </a:rPr>
              <a:t>inclusion.</a:t>
            </a:r>
          </a:p>
          <a:p>
            <a:endParaRPr lang="en-GB" sz="1050" dirty="0">
              <a:highlight>
                <a:srgbClr val="00FF00"/>
              </a:highlight>
              <a:latin typeface="Malgun Gothic Semilight" panose="020B0502040204020203" pitchFamily="34" charset="-128"/>
              <a:ea typeface="Malgun Gothic Semilight" panose="020B0502040204020203" pitchFamily="34" charset="-128"/>
              <a:cs typeface="Malgun Gothic Semilight" panose="020B0502040204020203" pitchFamily="34" charset="-128"/>
            </a:endParaRPr>
          </a:p>
        </p:txBody>
      </p:sp>
      <p:sp>
        <p:nvSpPr>
          <p:cNvPr id="13" name="TextBox 12">
            <a:extLst>
              <a:ext uri="{FF2B5EF4-FFF2-40B4-BE49-F238E27FC236}">
                <a16:creationId xmlns:a16="http://schemas.microsoft.com/office/drawing/2014/main" id="{46C1160F-71C5-441B-8095-CC71BE8F78F5}"/>
              </a:ext>
            </a:extLst>
          </p:cNvPr>
          <p:cNvSpPr txBox="1"/>
          <p:nvPr/>
        </p:nvSpPr>
        <p:spPr>
          <a:xfrm>
            <a:off x="150427" y="2828903"/>
            <a:ext cx="3869528" cy="4001095"/>
          </a:xfrm>
          <a:prstGeom prst="rect">
            <a:avLst/>
          </a:prstGeom>
          <a:noFill/>
        </p:spPr>
        <p:txBody>
          <a:bodyPr wrap="square" rtlCol="0">
            <a:spAutoFit/>
          </a:bodyPr>
          <a:lstStyle/>
          <a:p>
            <a:r>
              <a:rPr lang="en-GB" sz="1100" b="1" dirty="0">
                <a:solidFill>
                  <a:srgbClr val="00B05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a:t>
            </a:r>
            <a:r>
              <a:rPr lang="en-GB" sz="1100" b="1" dirty="0" err="1">
                <a:solidFill>
                  <a:srgbClr val="00B05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ALNCo</a:t>
            </a:r>
            <a:r>
              <a:rPr lang="en-GB" sz="1100" b="1" dirty="0">
                <a:solidFill>
                  <a:srgbClr val="00B05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a:t>
            </a:r>
            <a:r>
              <a:rPr lang="en-GB" sz="1100" b="1"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Section 60</a:t>
            </a:r>
          </a:p>
          <a:p>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With the change from SEN to ALN, the terminology will also be mirrored with the name change of the </a:t>
            </a:r>
            <a:r>
              <a:rPr lang="en-GB" sz="900" dirty="0" err="1">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SENCo</a:t>
            </a:r>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to the </a:t>
            </a:r>
            <a:r>
              <a:rPr lang="en-GB" sz="900" dirty="0" err="1">
                <a:solidFill>
                  <a:srgbClr val="00B05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ALNCo</a:t>
            </a:r>
            <a:r>
              <a:rPr lang="en-GB" sz="900" dirty="0">
                <a:solidFill>
                  <a:srgbClr val="00B05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a:t>
            </a:r>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The</a:t>
            </a:r>
            <a:r>
              <a:rPr lang="en-GB" sz="900" b="1" dirty="0">
                <a:solidFill>
                  <a:srgbClr val="00B05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ALNCo </a:t>
            </a:r>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in each setting will have an increase in their roles and responsibilities. The</a:t>
            </a:r>
            <a:r>
              <a:rPr lang="en-GB" sz="900" b="1"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a:t>
            </a:r>
            <a:r>
              <a:rPr lang="en-GB" sz="900" b="1" dirty="0">
                <a:solidFill>
                  <a:srgbClr val="00B05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ALNCo </a:t>
            </a:r>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will be the persons who drafts and records the new IDP’s under section 12 of the act, (</a:t>
            </a:r>
            <a:r>
              <a:rPr lang="en-GB" sz="900" dirty="0" err="1">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Daucy</a:t>
            </a:r>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2016).</a:t>
            </a:r>
          </a:p>
          <a:p>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The current </a:t>
            </a:r>
            <a:r>
              <a:rPr lang="en-GB" sz="900" dirty="0" err="1">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SENCo</a:t>
            </a:r>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‘s workload includes a range of responsibilities, to add to the responsibilities may increase their workload, depending on the number of ALN’S within their settings. Johnson et al (2005) found that issues around workload significantly contribute to the highly stressful occupations of a teacher, furthermore to this Cancio (2018) found that special educators experience work related stress due to workload and multiple roles, that interferes with the quality of work they provide.</a:t>
            </a:r>
          </a:p>
          <a:p>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To enable effective delivery of the </a:t>
            </a:r>
            <a:r>
              <a:rPr lang="en-GB" sz="900" b="1" dirty="0" err="1">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ALNCo</a:t>
            </a:r>
            <a:r>
              <a:rPr lang="en-GB" sz="900" dirty="0" err="1">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’s</a:t>
            </a:r>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duties, this will need to be considered in order to avoid any implications, the act does suggest that the</a:t>
            </a:r>
            <a:r>
              <a:rPr lang="en-GB" sz="900" b="1"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a:t>
            </a:r>
            <a:r>
              <a:rPr lang="en-GB" sz="900" b="1" dirty="0" err="1">
                <a:solidFill>
                  <a:srgbClr val="00B05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ALNCo</a:t>
            </a:r>
            <a:r>
              <a:rPr lang="en-GB" sz="900" b="1" dirty="0">
                <a:solidFill>
                  <a:srgbClr val="00B05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a:t>
            </a:r>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will work alongside other organisations such as the health boards, LA’s and governing bodies, allowing for support with ALP’s where it is needed.</a:t>
            </a:r>
          </a:p>
          <a:p>
            <a:endPar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endParaRPr>
          </a:p>
          <a:p>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Within the impending changes, the</a:t>
            </a:r>
            <a:r>
              <a:rPr lang="en-GB" sz="900" b="1"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a:t>
            </a:r>
            <a:r>
              <a:rPr lang="en-GB" sz="900" b="1" dirty="0">
                <a:solidFill>
                  <a:srgbClr val="00B05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ALNCo </a:t>
            </a:r>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will have to be a senior member of staff, who will undertake further training to enable them to deliver their new roles effectively. (Estyn ,2018). </a:t>
            </a:r>
          </a:p>
          <a:p>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The Welsh Conservatives emphasise that “An equitable level of service should be provided across individuals, departments and counties, training will play a key factor in delivering this. Furthermore</a:t>
            </a:r>
            <a:r>
              <a:rPr lang="en-GB" sz="900" dirty="0">
                <a:solidFill>
                  <a:srgbClr val="00B05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a:t>
            </a:r>
            <a:r>
              <a:rPr lang="en-GB" sz="900" b="1" dirty="0" err="1">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ALNCo</a:t>
            </a:r>
            <a:r>
              <a:rPr lang="en-GB" sz="900" dirty="0" err="1">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’s</a:t>
            </a:r>
            <a:r>
              <a:rPr lang="en-GB" sz="9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should have dedicated training suitable for their role”.  This suggests that they are aware of the changes and training that these persons will need before the legislation is in place in 2020.</a:t>
            </a:r>
          </a:p>
        </p:txBody>
      </p:sp>
      <p:sp>
        <p:nvSpPr>
          <p:cNvPr id="15" name="TextBox 14">
            <a:extLst>
              <a:ext uri="{FF2B5EF4-FFF2-40B4-BE49-F238E27FC236}">
                <a16:creationId xmlns:a16="http://schemas.microsoft.com/office/drawing/2014/main" id="{2B4A32BC-50A2-4932-B1EE-E93A86D44EB9}"/>
              </a:ext>
            </a:extLst>
          </p:cNvPr>
          <p:cNvSpPr txBox="1"/>
          <p:nvPr/>
        </p:nvSpPr>
        <p:spPr>
          <a:xfrm>
            <a:off x="8739814" y="1731623"/>
            <a:ext cx="3452186" cy="369332"/>
          </a:xfrm>
          <a:prstGeom prst="rect">
            <a:avLst/>
          </a:prstGeom>
          <a:noFill/>
        </p:spPr>
        <p:txBody>
          <a:bodyPr wrap="square" rtlCol="0">
            <a:spAutoFit/>
          </a:bodyPr>
          <a:lstStyle/>
          <a:p>
            <a:r>
              <a:rPr lang="en-GB" dirty="0"/>
              <a:t> </a:t>
            </a:r>
          </a:p>
        </p:txBody>
      </p:sp>
      <p:pic>
        <p:nvPicPr>
          <p:cNvPr id="19" name="Picture 18">
            <a:extLst>
              <a:ext uri="{FF2B5EF4-FFF2-40B4-BE49-F238E27FC236}">
                <a16:creationId xmlns:a16="http://schemas.microsoft.com/office/drawing/2014/main" id="{26CC5159-4B31-4483-8424-38983E14B2BA}"/>
              </a:ext>
            </a:extLst>
          </p:cNvPr>
          <p:cNvPicPr>
            <a:picLocks noChangeAspect="1"/>
          </p:cNvPicPr>
          <p:nvPr/>
        </p:nvPicPr>
        <p:blipFill>
          <a:blip r:embed="rId3"/>
          <a:stretch>
            <a:fillRect/>
          </a:stretch>
        </p:blipFill>
        <p:spPr>
          <a:xfrm>
            <a:off x="67882" y="-11399"/>
            <a:ext cx="6425741" cy="816935"/>
          </a:xfrm>
          <a:prstGeom prst="rect">
            <a:avLst/>
          </a:prstGeom>
        </p:spPr>
      </p:pic>
      <p:pic>
        <p:nvPicPr>
          <p:cNvPr id="20" name="Picture 19">
            <a:extLst>
              <a:ext uri="{FF2B5EF4-FFF2-40B4-BE49-F238E27FC236}">
                <a16:creationId xmlns:a16="http://schemas.microsoft.com/office/drawing/2014/main" id="{68B3213C-BDC9-4DDF-8DF1-20CD9E904E1F}"/>
              </a:ext>
            </a:extLst>
          </p:cNvPr>
          <p:cNvPicPr>
            <a:picLocks noChangeAspect="1"/>
          </p:cNvPicPr>
          <p:nvPr/>
        </p:nvPicPr>
        <p:blipFill>
          <a:blip r:embed="rId4"/>
          <a:stretch>
            <a:fillRect/>
          </a:stretch>
        </p:blipFill>
        <p:spPr>
          <a:xfrm>
            <a:off x="6708660" y="42936"/>
            <a:ext cx="5218300" cy="579994"/>
          </a:xfrm>
          <a:prstGeom prst="rect">
            <a:avLst/>
          </a:prstGeom>
        </p:spPr>
      </p:pic>
      <p:pic>
        <p:nvPicPr>
          <p:cNvPr id="21" name="Picture 20">
            <a:extLst>
              <a:ext uri="{FF2B5EF4-FFF2-40B4-BE49-F238E27FC236}">
                <a16:creationId xmlns:a16="http://schemas.microsoft.com/office/drawing/2014/main" id="{7CCE4E4F-21BC-41F9-AF37-FCC3FDAFE305}"/>
              </a:ext>
            </a:extLst>
          </p:cNvPr>
          <p:cNvPicPr>
            <a:picLocks noChangeAspect="1"/>
          </p:cNvPicPr>
          <p:nvPr/>
        </p:nvPicPr>
        <p:blipFill>
          <a:blip r:embed="rId5">
            <a:alphaModFix/>
          </a:blip>
          <a:stretch>
            <a:fillRect/>
          </a:stretch>
        </p:blipFill>
        <p:spPr>
          <a:xfrm>
            <a:off x="7402907" y="68409"/>
            <a:ext cx="3535986" cy="591363"/>
          </a:xfrm>
          <a:prstGeom prst="rect">
            <a:avLst/>
          </a:prstGeom>
        </p:spPr>
      </p:pic>
      <p:sp>
        <p:nvSpPr>
          <p:cNvPr id="5" name="TextBox 4">
            <a:extLst>
              <a:ext uri="{FF2B5EF4-FFF2-40B4-BE49-F238E27FC236}">
                <a16:creationId xmlns:a16="http://schemas.microsoft.com/office/drawing/2014/main" id="{4B235B0E-4672-4E42-AE36-B23D8B0570C0}"/>
              </a:ext>
            </a:extLst>
          </p:cNvPr>
          <p:cNvSpPr txBox="1"/>
          <p:nvPr/>
        </p:nvSpPr>
        <p:spPr>
          <a:xfrm>
            <a:off x="111337" y="656358"/>
            <a:ext cx="4065106" cy="861774"/>
          </a:xfrm>
          <a:prstGeom prst="rect">
            <a:avLst/>
          </a:prstGeom>
          <a:noFill/>
        </p:spPr>
        <p:txBody>
          <a:bodyPr wrap="square" rtlCol="0">
            <a:spAutoFit/>
          </a:bodyPr>
          <a:lstStyle/>
          <a:p>
            <a:r>
              <a:rPr lang="en-GB" sz="1000" b="1" u="sng"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Introduction.</a:t>
            </a:r>
          </a:p>
          <a:p>
            <a:r>
              <a:rPr lang="en-GB" sz="10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Welsh Assembly Government (WAG,2018) aim to deliver a fully inclusive education system for all learners in Wales. Where needs are identified early and addressed quickly, and where all learners are supported to reach their potential. </a:t>
            </a:r>
          </a:p>
        </p:txBody>
      </p:sp>
      <p:sp>
        <p:nvSpPr>
          <p:cNvPr id="7" name="Rectangle 6">
            <a:extLst>
              <a:ext uri="{FF2B5EF4-FFF2-40B4-BE49-F238E27FC236}">
                <a16:creationId xmlns:a16="http://schemas.microsoft.com/office/drawing/2014/main" id="{57B13C2B-18CB-4FD5-9419-97BF7751DF1D}"/>
              </a:ext>
            </a:extLst>
          </p:cNvPr>
          <p:cNvSpPr/>
          <p:nvPr/>
        </p:nvSpPr>
        <p:spPr>
          <a:xfrm>
            <a:off x="183875" y="2863121"/>
            <a:ext cx="3940450" cy="3885555"/>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F2C72083-2492-40E3-9869-CCE1F2B1A718}"/>
              </a:ext>
            </a:extLst>
          </p:cNvPr>
          <p:cNvSpPr/>
          <p:nvPr/>
        </p:nvSpPr>
        <p:spPr>
          <a:xfrm>
            <a:off x="144120" y="689317"/>
            <a:ext cx="4094921" cy="828816"/>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a:extLst>
              <a:ext uri="{FF2B5EF4-FFF2-40B4-BE49-F238E27FC236}">
                <a16:creationId xmlns:a16="http://schemas.microsoft.com/office/drawing/2014/main" id="{150DECBA-947E-4DA9-B9C7-4210EEB978DA}"/>
              </a:ext>
            </a:extLst>
          </p:cNvPr>
          <p:cNvPicPr>
            <a:picLocks noChangeAspect="1"/>
          </p:cNvPicPr>
          <p:nvPr/>
        </p:nvPicPr>
        <p:blipFill>
          <a:blip r:embed="rId6">
            <a:alphaModFix amt="83000"/>
          </a:blip>
          <a:stretch>
            <a:fillRect/>
          </a:stretch>
        </p:blipFill>
        <p:spPr>
          <a:xfrm>
            <a:off x="4362278" y="3849221"/>
            <a:ext cx="3997188" cy="2912284"/>
          </a:xfrm>
          <a:prstGeom prst="rect">
            <a:avLst/>
          </a:prstGeom>
        </p:spPr>
      </p:pic>
      <p:sp>
        <p:nvSpPr>
          <p:cNvPr id="9" name="Rectangle 8">
            <a:extLst>
              <a:ext uri="{FF2B5EF4-FFF2-40B4-BE49-F238E27FC236}">
                <a16:creationId xmlns:a16="http://schemas.microsoft.com/office/drawing/2014/main" id="{0743FF19-DC5A-4285-927A-34D476CA67B3}"/>
              </a:ext>
            </a:extLst>
          </p:cNvPr>
          <p:cNvSpPr/>
          <p:nvPr/>
        </p:nvSpPr>
        <p:spPr>
          <a:xfrm>
            <a:off x="4362278" y="3853612"/>
            <a:ext cx="3954120" cy="2917025"/>
          </a:xfrm>
          <a:prstGeom prst="rect">
            <a:avLst/>
          </a:prstGeom>
          <a:no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7436249E-B0CD-4663-B0DA-645E442215A2}"/>
              </a:ext>
            </a:extLst>
          </p:cNvPr>
          <p:cNvSpPr/>
          <p:nvPr/>
        </p:nvSpPr>
        <p:spPr>
          <a:xfrm>
            <a:off x="4278685" y="2927604"/>
            <a:ext cx="4032957" cy="633760"/>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E19F9120-B2A8-4DC6-9267-C6C4AA4521F0}"/>
              </a:ext>
            </a:extLst>
          </p:cNvPr>
          <p:cNvSpPr txBox="1"/>
          <p:nvPr/>
        </p:nvSpPr>
        <p:spPr>
          <a:xfrm>
            <a:off x="4362278" y="6557858"/>
            <a:ext cx="1372998" cy="230832"/>
          </a:xfrm>
          <a:prstGeom prst="rect">
            <a:avLst/>
          </a:prstGeom>
          <a:noFill/>
        </p:spPr>
        <p:txBody>
          <a:bodyPr wrap="square" rtlCol="0">
            <a:spAutoFit/>
          </a:bodyPr>
          <a:lstStyle/>
          <a:p>
            <a:r>
              <a:rPr lang="en-GB" sz="800" dirty="0">
                <a:latin typeface="Malgun Gothic Semilight" panose="020B0502040204020203" pitchFamily="34" charset="-128"/>
                <a:ea typeface="Malgun Gothic Semilight" panose="020B0502040204020203" pitchFamily="34" charset="-128"/>
                <a:cs typeface="Malgun Gothic Semilight" panose="020B0502040204020203" pitchFamily="34" charset="-128"/>
              </a:rPr>
              <a:t>Estyn (2018</a:t>
            </a:r>
            <a:r>
              <a:rPr lang="en-GB" sz="900" dirty="0"/>
              <a:t>)</a:t>
            </a:r>
          </a:p>
        </p:txBody>
      </p:sp>
      <p:sp>
        <p:nvSpPr>
          <p:cNvPr id="17" name="TextBox 16">
            <a:extLst>
              <a:ext uri="{FF2B5EF4-FFF2-40B4-BE49-F238E27FC236}">
                <a16:creationId xmlns:a16="http://schemas.microsoft.com/office/drawing/2014/main" id="{ABB7199C-BA22-49FB-952A-DFA72A2166A3}"/>
              </a:ext>
            </a:extLst>
          </p:cNvPr>
          <p:cNvSpPr txBox="1"/>
          <p:nvPr/>
        </p:nvSpPr>
        <p:spPr>
          <a:xfrm>
            <a:off x="4648995" y="3607085"/>
            <a:ext cx="3603009" cy="246221"/>
          </a:xfrm>
          <a:prstGeom prst="rect">
            <a:avLst/>
          </a:prstGeom>
          <a:noFill/>
        </p:spPr>
        <p:txBody>
          <a:bodyPr wrap="square" rtlCol="0">
            <a:spAutoFit/>
          </a:bodyPr>
          <a:lstStyle/>
          <a:p>
            <a:r>
              <a:rPr lang="en-GB" sz="1000" dirty="0">
                <a:latin typeface="Malgun Gothic Semilight" panose="020B0502040204020203" pitchFamily="34" charset="-128"/>
                <a:ea typeface="Malgun Gothic Semilight" panose="020B0502040204020203" pitchFamily="34" charset="-128"/>
                <a:cs typeface="Malgun Gothic Semilight" panose="020B0502040204020203" pitchFamily="34" charset="-128"/>
              </a:rPr>
              <a:t>                   Table of implementation timeframe</a:t>
            </a:r>
          </a:p>
        </p:txBody>
      </p:sp>
      <p:sp>
        <p:nvSpPr>
          <p:cNvPr id="18" name="Rectangle 17">
            <a:extLst>
              <a:ext uri="{FF2B5EF4-FFF2-40B4-BE49-F238E27FC236}">
                <a16:creationId xmlns:a16="http://schemas.microsoft.com/office/drawing/2014/main" id="{FF3C37DA-42D8-4B0D-98B0-8C4215C79B52}"/>
              </a:ext>
            </a:extLst>
          </p:cNvPr>
          <p:cNvSpPr/>
          <p:nvPr/>
        </p:nvSpPr>
        <p:spPr>
          <a:xfrm>
            <a:off x="5357190" y="3651093"/>
            <a:ext cx="2272937" cy="184751"/>
          </a:xfrm>
          <a:prstGeom prst="rect">
            <a:avLst/>
          </a:prstGeom>
          <a:noFill/>
          <a:ln w="190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60974E49-614A-411E-A1BC-F42F796448F7}"/>
              </a:ext>
            </a:extLst>
          </p:cNvPr>
          <p:cNvSpPr txBox="1"/>
          <p:nvPr/>
        </p:nvSpPr>
        <p:spPr>
          <a:xfrm>
            <a:off x="4459995" y="2986609"/>
            <a:ext cx="3801754" cy="553998"/>
          </a:xfrm>
          <a:prstGeom prst="rect">
            <a:avLst/>
          </a:prstGeom>
          <a:noFill/>
        </p:spPr>
        <p:txBody>
          <a:bodyPr wrap="square" rtlCol="0">
            <a:spAutoFit/>
          </a:bodyPr>
          <a:lstStyle/>
          <a:p>
            <a:r>
              <a:rPr lang="en-GB" sz="10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ATL Cymru (2017) propose that the IDP’s are being rolled out too soon and that two systems being run at one time will lead to confusion.</a:t>
            </a:r>
          </a:p>
        </p:txBody>
      </p:sp>
      <p:sp>
        <p:nvSpPr>
          <p:cNvPr id="22" name="Rectangle 21">
            <a:extLst>
              <a:ext uri="{FF2B5EF4-FFF2-40B4-BE49-F238E27FC236}">
                <a16:creationId xmlns:a16="http://schemas.microsoft.com/office/drawing/2014/main" id="{5DC0EC62-FC87-41D4-88DB-7035E1CB8CE0}"/>
              </a:ext>
            </a:extLst>
          </p:cNvPr>
          <p:cNvSpPr/>
          <p:nvPr/>
        </p:nvSpPr>
        <p:spPr>
          <a:xfrm>
            <a:off x="8464428" y="773582"/>
            <a:ext cx="3580719" cy="2964229"/>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Rounded Corners 22">
            <a:extLst>
              <a:ext uri="{FF2B5EF4-FFF2-40B4-BE49-F238E27FC236}">
                <a16:creationId xmlns:a16="http://schemas.microsoft.com/office/drawing/2014/main" id="{50CE509A-251C-42F2-A5AA-533E6668420D}"/>
              </a:ext>
            </a:extLst>
          </p:cNvPr>
          <p:cNvSpPr/>
          <p:nvPr/>
        </p:nvSpPr>
        <p:spPr>
          <a:xfrm>
            <a:off x="8467163" y="5389105"/>
            <a:ext cx="3533356" cy="1399536"/>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6767DA30-5DB3-4D6C-B5E9-9467B97B50C4}"/>
              </a:ext>
            </a:extLst>
          </p:cNvPr>
          <p:cNvSpPr txBox="1"/>
          <p:nvPr/>
        </p:nvSpPr>
        <p:spPr>
          <a:xfrm>
            <a:off x="8409664" y="5372396"/>
            <a:ext cx="3517296" cy="1492716"/>
          </a:xfrm>
          <a:prstGeom prst="rect">
            <a:avLst/>
          </a:prstGeom>
          <a:noFill/>
        </p:spPr>
        <p:txBody>
          <a:bodyPr wrap="square" rtlCol="0">
            <a:spAutoFit/>
          </a:bodyPr>
          <a:lstStyle/>
          <a:p>
            <a:pPr algn="ctr"/>
            <a:r>
              <a:rPr lang="en-GB" sz="1000" u="sng" dirty="0">
                <a:latin typeface="Malgun Gothic Semilight" panose="020B0502040204020203" pitchFamily="34" charset="-128"/>
                <a:ea typeface="Malgun Gothic Semilight" panose="020B0502040204020203" pitchFamily="34" charset="-128"/>
                <a:cs typeface="Malgun Gothic Semilight" panose="020B0502040204020203" pitchFamily="34" charset="-128"/>
              </a:rPr>
              <a:t>Conclusion</a:t>
            </a:r>
          </a:p>
          <a:p>
            <a:pPr algn="ctr"/>
            <a:r>
              <a:rPr lang="en-GB" sz="900" dirty="0">
                <a:latin typeface="Malgun Gothic Semilight" panose="020B0502040204020203" pitchFamily="34" charset="-128"/>
                <a:ea typeface="Malgun Gothic Semilight" panose="020B0502040204020203" pitchFamily="34" charset="-128"/>
                <a:cs typeface="Malgun Gothic Semilight" panose="020B0502040204020203" pitchFamily="34" charset="-128"/>
              </a:rPr>
              <a:t>The Special educational needs Act is in need of revamping as it is outdated, and statistics show that it is not fit for purpose, therefore the new ALNET Act is needed. The ALNET act will deliver a fully inclusive education for children and young people if the implications noted are addressed and ALL early years practitioners are valued and offered training to allow them to develop their skills and understanding of the act to deliver the best interventions and support needed. Inclusive practice takes on a whole school approach.</a:t>
            </a:r>
          </a:p>
        </p:txBody>
      </p:sp>
      <p:sp>
        <p:nvSpPr>
          <p:cNvPr id="26" name="TextBox 25">
            <a:extLst>
              <a:ext uri="{FF2B5EF4-FFF2-40B4-BE49-F238E27FC236}">
                <a16:creationId xmlns:a16="http://schemas.microsoft.com/office/drawing/2014/main" id="{9D1F9DFC-DBE1-4225-8577-733609F2D1BA}"/>
              </a:ext>
            </a:extLst>
          </p:cNvPr>
          <p:cNvSpPr txBox="1"/>
          <p:nvPr/>
        </p:nvSpPr>
        <p:spPr>
          <a:xfrm>
            <a:off x="8485927" y="775950"/>
            <a:ext cx="3517295" cy="3023905"/>
          </a:xfrm>
          <a:prstGeom prst="rect">
            <a:avLst/>
          </a:prstGeom>
          <a:noFill/>
        </p:spPr>
        <p:txBody>
          <a:bodyPr wrap="square" rtlCol="0">
            <a:spAutoFit/>
          </a:bodyPr>
          <a:lstStyle/>
          <a:p>
            <a:pPr algn="ctr"/>
            <a:r>
              <a:rPr lang="en-GB" sz="1050" b="1" u="sng" dirty="0">
                <a:solidFill>
                  <a:srgbClr val="7030A0"/>
                </a:solidFill>
                <a:latin typeface="Berlin Sans FB" panose="020E0602020502020306" pitchFamily="34" charset="0"/>
                <a:ea typeface="Malgun Gothic Semilight" panose="020B0502040204020203" pitchFamily="34" charset="-128"/>
                <a:cs typeface="Malgun Gothic Semilight" panose="020B0502040204020203" pitchFamily="34" charset="-128"/>
              </a:rPr>
              <a:t>Inclusion</a:t>
            </a:r>
          </a:p>
          <a:p>
            <a:r>
              <a:rPr lang="en-GB" sz="10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The Act states that they aim to deliver a ‘fully inclusive education’, Holtam et.al (2010) reported that classroom teachers in school, were the least likely members of staff to receive SEN training, this suggests that this may be the reason that classroom staff are less confident in identifying ALN. Therefore, in order for the Act to deliver an inclusive education, the act needs to take on an inclusive approach (whole school approach) where all Early years practitioners are trained in identifying an ALN, to ensure they can provide the correct support in order to support the children or young person. </a:t>
            </a:r>
          </a:p>
          <a:p>
            <a:r>
              <a:rPr lang="en-GB" sz="1000" dirty="0">
                <a:solidFill>
                  <a:srgbClr val="FF000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“Perhaps the most important benefit of inclusion rests in the academic benefits for students with special needs. These students become engaged in their education as opposed to staying unchallenged inside segregated classrooms. In other words, inclusion gives students with disabilities the best chances to thrive academically”. Special Education Guide (2013)</a:t>
            </a:r>
          </a:p>
        </p:txBody>
      </p:sp>
      <p:sp>
        <p:nvSpPr>
          <p:cNvPr id="27" name="TextBox 26">
            <a:extLst>
              <a:ext uri="{FF2B5EF4-FFF2-40B4-BE49-F238E27FC236}">
                <a16:creationId xmlns:a16="http://schemas.microsoft.com/office/drawing/2014/main" id="{8076EC92-86B9-4EF2-8D3A-DAAD052700F6}"/>
              </a:ext>
            </a:extLst>
          </p:cNvPr>
          <p:cNvSpPr txBox="1"/>
          <p:nvPr/>
        </p:nvSpPr>
        <p:spPr>
          <a:xfrm>
            <a:off x="8427310" y="3879619"/>
            <a:ext cx="3600064" cy="1477328"/>
          </a:xfrm>
          <a:prstGeom prst="rect">
            <a:avLst/>
          </a:prstGeom>
          <a:noFill/>
        </p:spPr>
        <p:txBody>
          <a:bodyPr wrap="square" rtlCol="0">
            <a:spAutoFit/>
          </a:bodyPr>
          <a:lstStyle/>
          <a:p>
            <a:r>
              <a:rPr lang="en-GB" sz="1000" b="1" u="sng" dirty="0">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Funding </a:t>
            </a:r>
            <a:r>
              <a:rPr lang="en-GB" sz="1000" dirty="0">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a:t>
            </a:r>
          </a:p>
          <a:p>
            <a:r>
              <a:rPr lang="en-GB" sz="1000" dirty="0">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The welsh Government have set aside a £20million budget to implement these ALN changes over a three year period from 2020-2023.</a:t>
            </a:r>
          </a:p>
          <a:p>
            <a:r>
              <a:rPr lang="en-GB" sz="1000" dirty="0">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£9,255,320 of which will be the transition cost of an </a:t>
            </a:r>
            <a:r>
              <a:rPr lang="en-GB" sz="1000" b="1" dirty="0" err="1">
                <a:solidFill>
                  <a:srgbClr val="00B05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ALNCo</a:t>
            </a:r>
            <a:r>
              <a:rPr lang="en-GB" sz="1000" dirty="0">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a:t>
            </a:r>
            <a:r>
              <a:rPr lang="en-GB" sz="1000" dirty="0" err="1">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Dauncey</a:t>
            </a:r>
            <a:r>
              <a:rPr lang="en-GB" sz="1000" dirty="0">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2018). </a:t>
            </a:r>
          </a:p>
          <a:p>
            <a:r>
              <a:rPr lang="en-GB" sz="1000" dirty="0">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£7,297,000 is available </a:t>
            </a:r>
            <a:r>
              <a:rPr lang="en-GB" sz="1000" dirty="0" err="1">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fr</a:t>
            </a:r>
            <a:r>
              <a:rPr lang="en-GB" sz="1000" dirty="0">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rPr>
              <a:t> workforce development, however it does not state that training will be provided for all Early years practitioners.</a:t>
            </a:r>
            <a:endParaRPr lang="en-GB" dirty="0">
              <a:solidFill>
                <a:srgbClr val="002060"/>
              </a:solidFill>
              <a:latin typeface="Malgun Gothic Semilight" panose="020B0502040204020203" pitchFamily="34" charset="-128"/>
              <a:ea typeface="Malgun Gothic Semilight" panose="020B0502040204020203" pitchFamily="34" charset="-128"/>
              <a:cs typeface="Malgun Gothic Semilight" panose="020B0502040204020203" pitchFamily="34" charset="-128"/>
            </a:endParaRPr>
          </a:p>
        </p:txBody>
      </p:sp>
      <p:sp>
        <p:nvSpPr>
          <p:cNvPr id="28" name="Rectangle 27">
            <a:extLst>
              <a:ext uri="{FF2B5EF4-FFF2-40B4-BE49-F238E27FC236}">
                <a16:creationId xmlns:a16="http://schemas.microsoft.com/office/drawing/2014/main" id="{28F09111-89B9-436A-A1DB-450D2FE8B7FF}"/>
              </a:ext>
            </a:extLst>
          </p:cNvPr>
          <p:cNvSpPr/>
          <p:nvPr/>
        </p:nvSpPr>
        <p:spPr>
          <a:xfrm>
            <a:off x="174139" y="1595424"/>
            <a:ext cx="3963856" cy="1176638"/>
          </a:xfrm>
          <a:prstGeom prst="rect">
            <a:avLst/>
          </a:prstGeom>
          <a:noFill/>
          <a:ln w="28575">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307D024D-3816-4C5C-94FE-F4A50D6BB587}"/>
              </a:ext>
            </a:extLst>
          </p:cNvPr>
          <p:cNvSpPr/>
          <p:nvPr/>
        </p:nvSpPr>
        <p:spPr>
          <a:xfrm>
            <a:off x="4362278" y="702694"/>
            <a:ext cx="3963856" cy="2112122"/>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E9796E9D-4223-4F9B-882D-616C6AE7288D}"/>
              </a:ext>
            </a:extLst>
          </p:cNvPr>
          <p:cNvSpPr/>
          <p:nvPr/>
        </p:nvSpPr>
        <p:spPr>
          <a:xfrm>
            <a:off x="8454167" y="3847461"/>
            <a:ext cx="3546351" cy="1477329"/>
          </a:xfrm>
          <a:prstGeom prst="rect">
            <a:avLst/>
          </a:prstGeom>
          <a:noFill/>
          <a:ln w="38100">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213134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869</TotalTime>
  <Words>993</Words>
  <Application>Microsoft Office PowerPoint</Application>
  <PresentationFormat>Widescreen</PresentationFormat>
  <Paragraphs>28</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Malgun Gothic Semilight</vt:lpstr>
      <vt:lpstr>Arial</vt:lpstr>
      <vt:lpstr>Berlin Sans FB</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ALN 2019 - Additional Learning Needs</dc:title>
  <dc:creator>Naomi Morgan-Cresci</dc:creator>
  <cp:lastModifiedBy>Naomi Morgan-Cresci</cp:lastModifiedBy>
  <cp:revision>55</cp:revision>
  <cp:lastPrinted>2019-01-11T09:26:33Z</cp:lastPrinted>
  <dcterms:created xsi:type="dcterms:W3CDTF">2019-01-05T22:57:20Z</dcterms:created>
  <dcterms:modified xsi:type="dcterms:W3CDTF">2019-01-15T20:48:11Z</dcterms:modified>
</cp:coreProperties>
</file>