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301" r:id="rId4"/>
    <p:sldId id="278" r:id="rId5"/>
    <p:sldId id="302" r:id="rId6"/>
    <p:sldId id="279" r:id="rId7"/>
    <p:sldId id="303" r:id="rId8"/>
    <p:sldId id="283" r:id="rId9"/>
    <p:sldId id="304" r:id="rId10"/>
    <p:sldId id="284" r:id="rId11"/>
    <p:sldId id="286" r:id="rId12"/>
    <p:sldId id="305" r:id="rId13"/>
    <p:sldId id="287" r:id="rId14"/>
    <p:sldId id="290" r:id="rId15"/>
    <p:sldId id="297" r:id="rId16"/>
    <p:sldId id="298" r:id="rId17"/>
    <p:sldId id="299" r:id="rId18"/>
    <p:sldId id="300" r:id="rId19"/>
    <p:sldId id="306" r:id="rId20"/>
    <p:sldId id="307" r:id="rId2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52" autoAdjust="0"/>
    <p:restoredTop sz="94660"/>
  </p:normalViewPr>
  <p:slideViewPr>
    <p:cSldViewPr>
      <p:cViewPr varScale="1">
        <p:scale>
          <a:sx n="75" d="100"/>
          <a:sy n="75" d="100"/>
        </p:scale>
        <p:origin x="876"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hemeOverride" Target="../theme/themeOverride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7 w 5760"/>
                <a:gd name="T3" fmla="*/ 0 h 528"/>
                <a:gd name="T4" fmla="*/ 2147483647 w 5760"/>
                <a:gd name="T5" fmla="*/ 2147483647 h 528"/>
                <a:gd name="T6" fmla="*/ 2147483647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9675A7F3-264D-4497-87A0-FFD255A2702D}" type="datetimeFigureOut">
              <a:rPr lang="en-GB"/>
              <a:pPr>
                <a:defRPr/>
              </a:pPr>
              <a:t>13/09/2019</a:t>
            </a:fld>
            <a:endParaRPr lang="en-GB" dirty="0"/>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A2821573-5401-4FBF-A13B-AE832FF5FBA3}"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fld id="{3F03CCB6-291D-448C-9869-A0A246AFE05F}" type="datetimeFigureOut">
              <a:rPr lang="en-GB"/>
              <a:pPr>
                <a:defRPr/>
              </a:pPr>
              <a:t>13/09/2019</a:t>
            </a:fld>
            <a:endParaRPr lang="en-GB" dirty="0"/>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E0E8B14C-E07C-4CB7-92F8-BF4D348E0682}"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B9E0B9DE-DE95-4651-9C99-AE3A65BF5D06}" type="datetimeFigureOut">
              <a:rPr lang="en-GB"/>
              <a:pPr>
                <a:defRPr/>
              </a:pPr>
              <a:t>13/09/2019</a:t>
            </a:fld>
            <a:endParaRPr lang="en-GB" dirty="0"/>
          </a:p>
        </p:txBody>
      </p:sp>
      <p:sp>
        <p:nvSpPr>
          <p:cNvPr id="7" name="Footer Placeholder 4"/>
          <p:cNvSpPr>
            <a:spLocks noGrp="1"/>
          </p:cNvSpPr>
          <p:nvPr>
            <p:ph type="ftr" sz="quarter" idx="11"/>
          </p:nvPr>
        </p:nvSpPr>
        <p:spPr/>
        <p:txBody>
          <a:bodyPr/>
          <a:lstStyle>
            <a:lvl1pPr>
              <a:defRPr/>
            </a:lvl1pPr>
            <a:extLst/>
          </a:lstStyle>
          <a:p>
            <a:pPr>
              <a:defRPr/>
            </a:pPr>
            <a:endParaRPr lang="en-GB"/>
          </a:p>
        </p:txBody>
      </p:sp>
      <p:sp>
        <p:nvSpPr>
          <p:cNvPr id="8" name="Slide Number Placeholder 5"/>
          <p:cNvSpPr>
            <a:spLocks noGrp="1"/>
          </p:cNvSpPr>
          <p:nvPr>
            <p:ph type="sldNum" sz="quarter" idx="12"/>
          </p:nvPr>
        </p:nvSpPr>
        <p:spPr/>
        <p:txBody>
          <a:bodyPr/>
          <a:lstStyle>
            <a:lvl1pPr>
              <a:defRPr/>
            </a:lvl1pPr>
            <a:extLst/>
          </a:lstStyle>
          <a:p>
            <a:pPr>
              <a:defRPr/>
            </a:pPr>
            <a:fld id="{73C9F22F-39AD-48CD-9A7F-550F9B2521C9}"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fld id="{FAEEBBA0-C3F7-426D-B5D2-DCDD018979FC}" type="datetimeFigureOut">
              <a:rPr lang="en-GB"/>
              <a:pPr>
                <a:defRPr/>
              </a:pPr>
              <a:t>13/09/2019</a:t>
            </a:fld>
            <a:endParaRPr lang="en-GB" dirty="0"/>
          </a:p>
        </p:txBody>
      </p:sp>
      <p:sp>
        <p:nvSpPr>
          <p:cNvPr id="6" name="Footer Placeholder 5"/>
          <p:cNvSpPr>
            <a:spLocks noGrp="1"/>
          </p:cNvSpPr>
          <p:nvPr>
            <p:ph type="ftr" sz="quarter" idx="11"/>
          </p:nvPr>
        </p:nvSpPr>
        <p:spPr/>
        <p:txBody>
          <a:bodyPr/>
          <a:lstStyle>
            <a:lvl1pPr>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lvl1pPr>
            <a:extLst/>
          </a:lstStyle>
          <a:p>
            <a:pPr>
              <a:defRPr/>
            </a:pPr>
            <a:fld id="{F28CC3B3-4EE3-4168-B061-A22D163DECD6}"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fld id="{9D76CFD9-3CF6-4490-B953-54DAA9B13366}" type="datetimeFigureOut">
              <a:rPr lang="en-GB"/>
              <a:pPr>
                <a:defRPr/>
              </a:pPr>
              <a:t>13/09/2019</a:t>
            </a:fld>
            <a:endParaRPr lang="en-GB" dirty="0"/>
          </a:p>
        </p:txBody>
      </p:sp>
      <p:sp>
        <p:nvSpPr>
          <p:cNvPr id="8" name="Footer Placeholder 7"/>
          <p:cNvSpPr>
            <a:spLocks noGrp="1"/>
          </p:cNvSpPr>
          <p:nvPr>
            <p:ph type="ftr" sz="quarter" idx="11"/>
          </p:nvPr>
        </p:nvSpPr>
        <p:spPr/>
        <p:txBody>
          <a:bodyPr/>
          <a:lstStyle>
            <a:lvl1pPr>
              <a:defRPr/>
            </a:lvl1pPr>
            <a:extLst/>
          </a:lstStyle>
          <a:p>
            <a:pPr>
              <a:defRPr/>
            </a:pPr>
            <a:endParaRPr lang="en-GB"/>
          </a:p>
        </p:txBody>
      </p:sp>
      <p:sp>
        <p:nvSpPr>
          <p:cNvPr id="9" name="Slide Number Placeholder 8"/>
          <p:cNvSpPr>
            <a:spLocks noGrp="1"/>
          </p:cNvSpPr>
          <p:nvPr>
            <p:ph type="sldNum" sz="quarter" idx="12"/>
          </p:nvPr>
        </p:nvSpPr>
        <p:spPr/>
        <p:txBody>
          <a:bodyPr/>
          <a:lstStyle>
            <a:lvl1pPr>
              <a:defRPr/>
            </a:lvl1pPr>
            <a:extLst/>
          </a:lstStyle>
          <a:p>
            <a:pPr>
              <a:defRPr/>
            </a:pPr>
            <a:fld id="{9D8CA341-4AD3-483C-BE4B-F1551517E34A}" type="slidenum">
              <a:rPr lang="en-GB"/>
              <a:pPr>
                <a:defRPr/>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fld id="{AFE23665-A446-4C55-85DE-B373F9E5818E}" type="datetimeFigureOut">
              <a:rPr lang="en-GB"/>
              <a:pPr>
                <a:defRPr/>
              </a:pPr>
              <a:t>13/09/2019</a:t>
            </a:fld>
            <a:endParaRPr lang="en-GB" dirty="0"/>
          </a:p>
        </p:txBody>
      </p:sp>
      <p:sp>
        <p:nvSpPr>
          <p:cNvPr id="4" name="Footer Placeholder 3"/>
          <p:cNvSpPr>
            <a:spLocks noGrp="1"/>
          </p:cNvSpPr>
          <p:nvPr>
            <p:ph type="ftr" sz="quarter" idx="11"/>
          </p:nvPr>
        </p:nvSpPr>
        <p:spPr/>
        <p:txBody>
          <a:bodyPr/>
          <a:lstStyle>
            <a:lvl1pPr>
              <a:defRPr/>
            </a:lvl1pPr>
            <a:extLst/>
          </a:lstStyle>
          <a:p>
            <a:pPr>
              <a:defRPr/>
            </a:pPr>
            <a:endParaRPr lang="en-GB"/>
          </a:p>
        </p:txBody>
      </p:sp>
      <p:sp>
        <p:nvSpPr>
          <p:cNvPr id="5" name="Slide Number Placeholder 4"/>
          <p:cNvSpPr>
            <a:spLocks noGrp="1"/>
          </p:cNvSpPr>
          <p:nvPr>
            <p:ph type="sldNum" sz="quarter" idx="12"/>
          </p:nvPr>
        </p:nvSpPr>
        <p:spPr/>
        <p:txBody>
          <a:bodyPr/>
          <a:lstStyle>
            <a:lvl1pPr>
              <a:defRPr/>
            </a:lvl1pPr>
            <a:extLst/>
          </a:lstStyle>
          <a:p>
            <a:pPr>
              <a:defRPr/>
            </a:pPr>
            <a:fld id="{DB84E707-0733-4DD1-8E67-C839FA3B8E82}"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32883A42-8FC3-41C2-9407-AFAB4E539F99}" type="datetimeFigureOut">
              <a:rPr lang="en-GB"/>
              <a:pPr>
                <a:defRPr/>
              </a:pPr>
              <a:t>13/09/2019</a:t>
            </a:fld>
            <a:endParaRPr lang="en-GB" dirty="0"/>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BC6A4569-42BA-48DF-87DF-4E889E726A80}"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fld id="{B39970ED-396F-4C3F-8E81-D00830F70C37}" type="datetimeFigureOut">
              <a:rPr lang="en-GB"/>
              <a:pPr>
                <a:defRPr/>
              </a:pPr>
              <a:t>13/09/2019</a:t>
            </a:fld>
            <a:endParaRPr lang="en-GB" dirty="0"/>
          </a:p>
        </p:txBody>
      </p:sp>
      <p:sp>
        <p:nvSpPr>
          <p:cNvPr id="6" name="Footer Placeholder 5"/>
          <p:cNvSpPr>
            <a:spLocks noGrp="1"/>
          </p:cNvSpPr>
          <p:nvPr>
            <p:ph type="ftr" sz="quarter" idx="11"/>
          </p:nvPr>
        </p:nvSpPr>
        <p:spPr/>
        <p:txBody>
          <a:bodyPr/>
          <a:lstStyle>
            <a:lvl1pPr>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lvl1pPr>
            <a:extLst/>
          </a:lstStyle>
          <a:p>
            <a:pPr>
              <a:defRPr/>
            </a:pPr>
            <a:fld id="{DD070F76-0A64-48F4-AF61-AE7BF3855969}" type="slidenum">
              <a:rPr lang="en-GB"/>
              <a:pPr>
                <a:defRPr/>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dirty="0"/>
              <a:t>Click icon to add picture</a:t>
            </a: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848AB10F-87B2-4368-8F20-EE6619EC865D}" type="datetimeFigureOut">
              <a:rPr lang="en-GB"/>
              <a:pPr>
                <a:defRPr/>
              </a:pPr>
              <a:t>13/09/2019</a:t>
            </a:fld>
            <a:endParaRPr lang="en-GB" dirty="0"/>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ECCCD9FD-6CE7-4BB7-BD94-131DEDD3D1C3}"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E5438619-5830-4E96-8E37-B7E522BD2581}" type="datetimeFigureOut">
              <a:rPr lang="en-GB"/>
              <a:pPr>
                <a:defRPr/>
              </a:pPr>
              <a:t>13/09/2019</a:t>
            </a:fld>
            <a:endParaRPr lang="en-GB" dirty="0"/>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69B1E4E1-5AD0-408C-A422-2305D93B86C2}"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2ACD4DE7-E75E-4817-83B9-AECC801C9A71}" type="datetimeFigureOut">
              <a:rPr lang="en-GB"/>
              <a:pPr>
                <a:defRPr/>
              </a:pPr>
              <a:t>13/09/2019</a:t>
            </a:fld>
            <a:endParaRPr lang="en-GB" dirty="0"/>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8D8FAD13-FC76-4C98-98B7-EC0172BAD683}"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fontAlgn="auto" latinLnBrk="0" hangingPunct="1">
              <a:spcBef>
                <a:spcPts val="0"/>
              </a:spcBef>
              <a:spcAft>
                <a:spcPts val="0"/>
              </a:spcAft>
              <a:defRPr kumimoji="0" sz="1000">
                <a:solidFill>
                  <a:schemeClr val="tx1"/>
                </a:solidFill>
                <a:latin typeface="+mn-lt"/>
              </a:defRPr>
            </a:lvl1pPr>
            <a:extLst/>
          </a:lstStyle>
          <a:p>
            <a:pPr>
              <a:defRPr/>
            </a:pPr>
            <a:fld id="{465A8B8E-1449-48A9-9016-7E881CB08793}" type="datetimeFigureOut">
              <a:rPr lang="en-GB"/>
              <a:pPr>
                <a:defRPr/>
              </a:pPr>
              <a:t>13/09/2019</a:t>
            </a:fld>
            <a:endParaRPr lang="en-GB" dirty="0"/>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defRPr>
            </a:lvl1pPr>
            <a:extLst/>
          </a:lstStyle>
          <a:p>
            <a:pPr>
              <a:defRPr/>
            </a:pPr>
            <a:endParaRPr lang="en-GB"/>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defRPr>
            </a:lvl1pPr>
            <a:extLst/>
          </a:lstStyle>
          <a:p>
            <a:pPr>
              <a:defRPr/>
            </a:pPr>
            <a:fld id="{12FE69A0-EB9C-4690-87FF-F7E6C1CCA8B8}"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827" r:id="rId1"/>
    <p:sldLayoutId id="2147483823" r:id="rId2"/>
    <p:sldLayoutId id="2147483828" r:id="rId3"/>
    <p:sldLayoutId id="2147483829" r:id="rId4"/>
    <p:sldLayoutId id="2147483830" r:id="rId5"/>
    <p:sldLayoutId id="2147483831" r:id="rId6"/>
    <p:sldLayoutId id="2147483824" r:id="rId7"/>
    <p:sldLayoutId id="2147483832" r:id="rId8"/>
    <p:sldLayoutId id="2147483833" r:id="rId9"/>
    <p:sldLayoutId id="2147483825" r:id="rId10"/>
    <p:sldLayoutId id="2147483826" r:id="rId11"/>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dirty="0"/>
              <a:t>UNCRC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p:txBody>
          <a:bodyPr/>
          <a:lstStyle/>
          <a:p>
            <a:r>
              <a:rPr lang="en-GB" altLang="en-US" sz="2400"/>
              <a:t>A </a:t>
            </a:r>
            <a:r>
              <a:rPr lang="en-GB" altLang="en-US" sz="2400" b="1" i="1"/>
              <a:t>Right</a:t>
            </a:r>
            <a:r>
              <a:rPr lang="en-GB" altLang="en-US" sz="2400" i="1"/>
              <a:t> </a:t>
            </a:r>
            <a:r>
              <a:rPr lang="en-GB" altLang="en-US" sz="2400"/>
              <a:t>is a power or liberty to which you are entitled. Rights serve as rules </a:t>
            </a:r>
          </a:p>
          <a:p>
            <a:r>
              <a:rPr lang="en-GB" altLang="en-US" sz="2400"/>
              <a:t>Rights are something everyone has as a result of being born</a:t>
            </a:r>
          </a:p>
          <a:p>
            <a:r>
              <a:rPr lang="en-GB" altLang="en-US" sz="2400"/>
              <a:t>No one has the power to give them to you or take them away from you</a:t>
            </a:r>
          </a:p>
          <a:p>
            <a:r>
              <a:rPr lang="en-GB" altLang="en-US" sz="2400" b="1"/>
              <a:t>Rights</a:t>
            </a:r>
            <a:r>
              <a:rPr lang="en-GB" altLang="en-US" sz="2400"/>
              <a:t> are what you are entitled to, </a:t>
            </a:r>
            <a:r>
              <a:rPr lang="en-GB" altLang="en-US" sz="2400" b="1"/>
              <a:t>Needs</a:t>
            </a:r>
            <a:r>
              <a:rPr lang="en-GB" altLang="en-US" sz="2400"/>
              <a:t> are what you require. Rights are associated with </a:t>
            </a:r>
            <a:r>
              <a:rPr lang="en-GB" altLang="en-US" sz="2400" b="1"/>
              <a:t>being</a:t>
            </a:r>
            <a:r>
              <a:rPr lang="en-GB" altLang="en-US" sz="2400"/>
              <a:t>, whereas needs are associated with </a:t>
            </a:r>
            <a:r>
              <a:rPr lang="en-GB" altLang="en-US" sz="2400" b="1"/>
              <a:t>having.</a:t>
            </a:r>
          </a:p>
          <a:p>
            <a:endParaRPr lang="en-GB" altLang="en-US" sz="2400" b="1"/>
          </a:p>
          <a:p>
            <a:r>
              <a:rPr lang="en-GB" altLang="en-US" sz="1200"/>
              <a:t>(www.pupilvoicewales.org.uk)</a:t>
            </a:r>
          </a:p>
          <a:p>
            <a:endParaRPr lang="en-GB" altLang="en-US" sz="2400" b="1"/>
          </a:p>
        </p:txBody>
      </p:sp>
      <p:sp>
        <p:nvSpPr>
          <p:cNvPr id="3" name="Title 2"/>
          <p:cNvSpPr>
            <a:spLocks noGrp="1"/>
          </p:cNvSpPr>
          <p:nvPr>
            <p:ph type="title"/>
          </p:nvPr>
        </p:nvSpPr>
        <p:spPr/>
        <p:txBody>
          <a:bodyPr/>
          <a:lstStyle/>
          <a:p>
            <a:pPr>
              <a:defRPr/>
            </a:pPr>
            <a:r>
              <a:rPr lang="en-GB" dirty="0"/>
              <a:t>What is a Right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RIGHTS do you have?</a:t>
            </a:r>
          </a:p>
          <a:p>
            <a:r>
              <a:rPr lang="en-GB" dirty="0"/>
              <a:t>What NEEDS do you have?</a:t>
            </a:r>
          </a:p>
          <a:p>
            <a:endParaRPr lang="en-GB" dirty="0"/>
          </a:p>
        </p:txBody>
      </p:sp>
      <p:sp>
        <p:nvSpPr>
          <p:cNvPr id="3" name="Title 2"/>
          <p:cNvSpPr>
            <a:spLocks noGrp="1"/>
          </p:cNvSpPr>
          <p:nvPr>
            <p:ph type="title"/>
          </p:nvPr>
        </p:nvSpPr>
        <p:spPr/>
        <p:txBody>
          <a:bodyPr/>
          <a:lstStyle/>
          <a:p>
            <a:r>
              <a:rPr lang="en-GB" dirty="0"/>
              <a:t>Question</a:t>
            </a:r>
          </a:p>
        </p:txBody>
      </p:sp>
    </p:spTree>
    <p:extLst>
      <p:ext uri="{BB962C8B-B14F-4D97-AF65-F5344CB8AC3E}">
        <p14:creationId xmlns:p14="http://schemas.microsoft.com/office/powerpoint/2010/main" val="2149686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p:txBody>
          <a:bodyPr/>
          <a:lstStyle/>
          <a:p>
            <a:pPr marL="450850" indent="-342900"/>
            <a:r>
              <a:rPr lang="en-GB" altLang="en-US" sz="2400"/>
              <a:t>Is a promise that the international community has made to children regarding their rights.</a:t>
            </a:r>
          </a:p>
          <a:p>
            <a:pPr marL="450850" indent="-342900"/>
            <a:r>
              <a:rPr lang="en-GB" altLang="en-US" sz="2400"/>
              <a:t>UNCRC is an international agreement that protects the human rights of children under the age of 18 years.</a:t>
            </a:r>
          </a:p>
          <a:p>
            <a:pPr marL="450850" indent="-342900"/>
            <a:r>
              <a:rPr lang="en-GB" altLang="en-US" sz="2400"/>
              <a:t>UNCRC was adopted by the United Nations General Assembly in Nov 1989</a:t>
            </a:r>
          </a:p>
          <a:p>
            <a:pPr marL="450850" indent="-342900"/>
            <a:r>
              <a:rPr lang="en-GB" altLang="en-US" sz="2400"/>
              <a:t>The convention has since been ratified ( process of adoption of a legal document) by 192 out of 194 countries, territories and states</a:t>
            </a:r>
          </a:p>
          <a:p>
            <a:pPr marL="450850" indent="-342900"/>
            <a:r>
              <a:rPr lang="en-GB" altLang="en-US" sz="2400"/>
              <a:t>The UK ratified the UNCRC in 1991</a:t>
            </a:r>
          </a:p>
        </p:txBody>
      </p:sp>
      <p:sp>
        <p:nvSpPr>
          <p:cNvPr id="4" name="Title 3"/>
          <p:cNvSpPr>
            <a:spLocks noGrp="1"/>
          </p:cNvSpPr>
          <p:nvPr>
            <p:ph type="title"/>
          </p:nvPr>
        </p:nvSpPr>
        <p:spPr/>
        <p:txBody>
          <a:bodyPr/>
          <a:lstStyle/>
          <a:p>
            <a:pPr>
              <a:defRPr/>
            </a:pPr>
            <a:r>
              <a:rPr lang="en-GB" dirty="0"/>
              <a:t>UNCRC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When did the CRC become law in Wales?</a:t>
            </a:r>
          </a:p>
        </p:txBody>
      </p:sp>
      <p:sp>
        <p:nvSpPr>
          <p:cNvPr id="3" name="Title 2"/>
          <p:cNvSpPr>
            <a:spLocks noGrp="1"/>
          </p:cNvSpPr>
          <p:nvPr>
            <p:ph type="title"/>
          </p:nvPr>
        </p:nvSpPr>
        <p:spPr/>
        <p:txBody>
          <a:bodyPr/>
          <a:lstStyle/>
          <a:p>
            <a:r>
              <a:rPr lang="en-GB" dirty="0"/>
              <a:t>Question</a:t>
            </a:r>
          </a:p>
        </p:txBody>
      </p:sp>
    </p:spTree>
    <p:extLst>
      <p:ext uri="{BB962C8B-B14F-4D97-AF65-F5344CB8AC3E}">
        <p14:creationId xmlns:p14="http://schemas.microsoft.com/office/powerpoint/2010/main" val="358369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a:xfrm>
            <a:off x="323850" y="1628775"/>
            <a:ext cx="8229600" cy="4381500"/>
          </a:xfrm>
        </p:spPr>
        <p:txBody>
          <a:bodyPr/>
          <a:lstStyle/>
          <a:p>
            <a:pPr marL="109537" indent="0">
              <a:buFont typeface="Wingdings 3" pitchFamily="18" charset="2"/>
              <a:buNone/>
              <a:defRPr/>
            </a:pPr>
            <a:endParaRPr lang="en-GB" altLang="en-US" sz="2400" dirty="0"/>
          </a:p>
          <a:p>
            <a:pPr>
              <a:defRPr/>
            </a:pPr>
            <a:r>
              <a:rPr lang="en-GB" altLang="en-US" sz="2400" dirty="0"/>
              <a:t>Welsh Government formally adopted  the UNCRC Jan 2004</a:t>
            </a:r>
          </a:p>
          <a:p>
            <a:pPr>
              <a:defRPr/>
            </a:pPr>
            <a:endParaRPr lang="en-GB" altLang="en-US" sz="2400" dirty="0"/>
          </a:p>
          <a:p>
            <a:pPr>
              <a:defRPr/>
            </a:pPr>
            <a:r>
              <a:rPr lang="en-GB" altLang="en-US" sz="1200" dirty="0"/>
              <a:t>(www.pupilvoicewales.org.uk)</a:t>
            </a:r>
          </a:p>
          <a:p>
            <a:pPr>
              <a:defRPr/>
            </a:pPr>
            <a:endParaRPr lang="en-GB" altLang="en-US" sz="1200" dirty="0"/>
          </a:p>
        </p:txBody>
      </p:sp>
      <p:sp>
        <p:nvSpPr>
          <p:cNvPr id="3" name="Title 2"/>
          <p:cNvSpPr>
            <a:spLocks noGrp="1"/>
          </p:cNvSpPr>
          <p:nvPr>
            <p:ph type="title"/>
          </p:nvPr>
        </p:nvSpPr>
        <p:spPr/>
        <p:txBody>
          <a:bodyPr/>
          <a:lstStyle/>
          <a:p>
            <a:pPr>
              <a:defRPr/>
            </a:pPr>
            <a:r>
              <a:rPr lang="en-GB" dirty="0"/>
              <a:t>Wales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If the UNCRC brings together children’s human rights into one international convention…</a:t>
            </a:r>
          </a:p>
          <a:p>
            <a:r>
              <a:rPr lang="en-GB" dirty="0"/>
              <a:t>Do children need more protection than adults? </a:t>
            </a:r>
          </a:p>
          <a:p>
            <a:endParaRPr lang="en-GB" dirty="0"/>
          </a:p>
        </p:txBody>
      </p:sp>
      <p:sp>
        <p:nvSpPr>
          <p:cNvPr id="3" name="Title 2"/>
          <p:cNvSpPr>
            <a:spLocks noGrp="1"/>
          </p:cNvSpPr>
          <p:nvPr>
            <p:ph type="title"/>
          </p:nvPr>
        </p:nvSpPr>
        <p:spPr/>
        <p:txBody>
          <a:bodyPr/>
          <a:lstStyle/>
          <a:p>
            <a:r>
              <a:rPr lang="en-GB" dirty="0"/>
              <a:t>Question</a:t>
            </a:r>
          </a:p>
        </p:txBody>
      </p:sp>
    </p:spTree>
    <p:extLst>
      <p:ext uri="{BB962C8B-B14F-4D97-AF65-F5344CB8AC3E}">
        <p14:creationId xmlns:p14="http://schemas.microsoft.com/office/powerpoint/2010/main" val="47256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t>Children and Young People need special rights because they are relatively more</a:t>
            </a:r>
          </a:p>
          <a:p>
            <a:pPr marL="109537" indent="0">
              <a:buFont typeface="Wingdings 3" pitchFamily="18" charset="2"/>
              <a:buNone/>
              <a:defRPr/>
            </a:pPr>
            <a:r>
              <a:rPr lang="en-GB" dirty="0"/>
              <a:t>   vulnerable to abuse and exploitation</a:t>
            </a:r>
          </a:p>
          <a:p>
            <a:pPr marL="109537" indent="0">
              <a:buFont typeface="Wingdings 3" pitchFamily="18" charset="2"/>
              <a:buNone/>
              <a:defRPr/>
            </a:pPr>
            <a:r>
              <a:rPr lang="en-GB" dirty="0"/>
              <a:t>   compared to adults.</a:t>
            </a:r>
          </a:p>
          <a:p>
            <a:pPr marL="109537" indent="0">
              <a:buFont typeface="Wingdings 3" pitchFamily="18" charset="2"/>
              <a:buNone/>
              <a:defRPr/>
            </a:pPr>
            <a:endParaRPr lang="en-GB" dirty="0"/>
          </a:p>
          <a:p>
            <a:pPr marL="109537" indent="0">
              <a:buFont typeface="Wingdings 3" pitchFamily="18" charset="2"/>
              <a:buNone/>
              <a:defRPr/>
            </a:pPr>
            <a:r>
              <a:rPr lang="en-GB" dirty="0"/>
              <a:t>Do you agree with this?</a:t>
            </a:r>
          </a:p>
        </p:txBody>
      </p:sp>
      <p:sp>
        <p:nvSpPr>
          <p:cNvPr id="3" name="Title 2"/>
          <p:cNvSpPr>
            <a:spLocks noGrp="1"/>
          </p:cNvSpPr>
          <p:nvPr>
            <p:ph type="title"/>
          </p:nvPr>
        </p:nvSpPr>
        <p:spPr/>
        <p:txBody>
          <a:bodyPr/>
          <a:lstStyle/>
          <a:p>
            <a:pPr>
              <a:defRPr/>
            </a:pPr>
            <a:r>
              <a:rPr lang="en-GB" dirty="0"/>
              <a:t>ANSWER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role do the Government play  (if any) in UNCRC enforcement and awareness?</a:t>
            </a:r>
          </a:p>
        </p:txBody>
      </p:sp>
      <p:sp>
        <p:nvSpPr>
          <p:cNvPr id="3" name="Title 2"/>
          <p:cNvSpPr>
            <a:spLocks noGrp="1"/>
          </p:cNvSpPr>
          <p:nvPr>
            <p:ph type="title"/>
          </p:nvPr>
        </p:nvSpPr>
        <p:spPr/>
        <p:txBody>
          <a:bodyPr/>
          <a:lstStyle/>
          <a:p>
            <a:r>
              <a:rPr lang="en-GB" dirty="0"/>
              <a:t>Question</a:t>
            </a:r>
          </a:p>
        </p:txBody>
      </p:sp>
    </p:spTree>
    <p:extLst>
      <p:ext uri="{BB962C8B-B14F-4D97-AF65-F5344CB8AC3E}">
        <p14:creationId xmlns:p14="http://schemas.microsoft.com/office/powerpoint/2010/main" val="3159856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t>The Government has a responsibility to ensure that all people understand and respect Children’s Rights –</a:t>
            </a:r>
          </a:p>
          <a:p>
            <a:pPr>
              <a:defRPr/>
            </a:pPr>
            <a:r>
              <a:rPr lang="en-GB" dirty="0"/>
              <a:t>This includes parents, guardians, teachers, and young people respecting each other’s</a:t>
            </a:r>
          </a:p>
          <a:p>
            <a:pPr marL="109537" indent="0">
              <a:buFont typeface="Wingdings 3" pitchFamily="18" charset="2"/>
              <a:buNone/>
              <a:defRPr/>
            </a:pPr>
            <a:r>
              <a:rPr lang="en-GB" dirty="0"/>
              <a:t>   rights too.</a:t>
            </a:r>
          </a:p>
          <a:p>
            <a:pPr>
              <a:defRPr/>
            </a:pPr>
            <a:r>
              <a:rPr lang="en-GB" altLang="en-US" sz="1200" dirty="0"/>
              <a:t>(www.pupilvoicewales.org.uk)</a:t>
            </a:r>
          </a:p>
          <a:p>
            <a:pPr>
              <a:defRPr/>
            </a:pPr>
            <a:endParaRPr lang="en-GB" sz="1200" dirty="0"/>
          </a:p>
        </p:txBody>
      </p:sp>
      <p:sp>
        <p:nvSpPr>
          <p:cNvPr id="3" name="Title 2"/>
          <p:cNvSpPr>
            <a:spLocks noGrp="1"/>
          </p:cNvSpPr>
          <p:nvPr>
            <p:ph type="title"/>
          </p:nvPr>
        </p:nvSpPr>
        <p:spPr/>
        <p:txBody>
          <a:bodyPr/>
          <a:lstStyle/>
          <a:p>
            <a:pPr>
              <a:defRPr/>
            </a:pPr>
            <a:r>
              <a:rPr lang="en-GB" dirty="0"/>
              <a:t>Government’s Role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t>So taking education as an example, if the object/right was education then the child</a:t>
            </a:r>
          </a:p>
          <a:p>
            <a:pPr marL="109537" indent="0">
              <a:buFont typeface="Wingdings 3" pitchFamily="18" charset="2"/>
              <a:buNone/>
              <a:defRPr/>
            </a:pPr>
            <a:r>
              <a:rPr lang="en-GB" dirty="0"/>
              <a:t>  claims this right from a number of different</a:t>
            </a:r>
          </a:p>
          <a:p>
            <a:pPr marL="109537" indent="0">
              <a:buFont typeface="Wingdings 3" pitchFamily="18" charset="2"/>
              <a:buNone/>
              <a:defRPr/>
            </a:pPr>
            <a:r>
              <a:rPr lang="en-GB" dirty="0"/>
              <a:t>  duty bearers</a:t>
            </a:r>
          </a:p>
          <a:p>
            <a:pPr>
              <a:defRPr/>
            </a:pPr>
            <a:r>
              <a:rPr lang="en-GB" dirty="0"/>
              <a:t>The Government has a responsibility to ensure that there are enough schools for children and that the curriculum is relevant to them and their lives.</a:t>
            </a:r>
          </a:p>
        </p:txBody>
      </p:sp>
      <p:sp>
        <p:nvSpPr>
          <p:cNvPr id="3" name="Title 2"/>
          <p:cNvSpPr>
            <a:spLocks noGrp="1"/>
          </p:cNvSpPr>
          <p:nvPr>
            <p:ph type="title"/>
          </p:nvPr>
        </p:nvSpPr>
        <p:spPr/>
        <p:txBody>
          <a:bodyPr/>
          <a:lstStyle/>
          <a:p>
            <a:pPr>
              <a:defRPr/>
            </a:pPr>
            <a:r>
              <a:rPr lang="en-GB" dirty="0"/>
              <a:t>Example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How can they do this?</a:t>
            </a:r>
          </a:p>
        </p:txBody>
      </p:sp>
      <p:sp>
        <p:nvSpPr>
          <p:cNvPr id="3" name="Title 2"/>
          <p:cNvSpPr>
            <a:spLocks noGrp="1"/>
          </p:cNvSpPr>
          <p:nvPr>
            <p:ph type="title"/>
          </p:nvPr>
        </p:nvSpPr>
        <p:spPr/>
        <p:txBody>
          <a:bodyPr/>
          <a:lstStyle/>
          <a:p>
            <a:r>
              <a:rPr lang="en-GB" dirty="0"/>
              <a:t>Question</a:t>
            </a:r>
          </a:p>
        </p:txBody>
      </p:sp>
    </p:spTree>
    <p:extLst>
      <p:ext uri="{BB962C8B-B14F-4D97-AF65-F5344CB8AC3E}">
        <p14:creationId xmlns:p14="http://schemas.microsoft.com/office/powerpoint/2010/main" val="4047125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p:txBody>
          <a:bodyPr/>
          <a:lstStyle/>
          <a:p>
            <a:r>
              <a:rPr lang="en-GB" altLang="en-US" dirty="0"/>
              <a:t>The school has a responsibility to ensure a safe environment where children can learn.</a:t>
            </a:r>
          </a:p>
          <a:p>
            <a:r>
              <a:rPr lang="en-GB" altLang="en-US" dirty="0"/>
              <a:t>The family has a responsibility to ensure that the child turns up to school on time, clothed, fed and, ready for lessons.</a:t>
            </a:r>
          </a:p>
          <a:p>
            <a:r>
              <a:rPr lang="en-GB" altLang="en-US" dirty="0"/>
              <a:t>Children have a responsibility to make sure that they do not disturb or upset other children when they are trying to learn.</a:t>
            </a:r>
          </a:p>
          <a:p>
            <a:endParaRPr lang="en-GB" altLang="en-US" dirty="0"/>
          </a:p>
        </p:txBody>
      </p:sp>
      <p:sp>
        <p:nvSpPr>
          <p:cNvPr id="3" name="Title 2"/>
          <p:cNvSpPr>
            <a:spLocks noGrp="1"/>
          </p:cNvSpPr>
          <p:nvPr>
            <p:ph type="title"/>
          </p:nvPr>
        </p:nvSpPr>
        <p:spPr/>
        <p:txBody>
          <a:bodyPr/>
          <a:lstStyle/>
          <a:p>
            <a:pPr>
              <a:defRPr/>
            </a:pPr>
            <a:r>
              <a:rPr lang="en-GB" dirty="0"/>
              <a:t>Government Agencies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p:txBody>
          <a:bodyPr/>
          <a:lstStyle/>
          <a:p>
            <a:r>
              <a:rPr lang="en-GB" altLang="en-US"/>
              <a:t>The United Nations Convention on the Rights of the Child (UNCRC) consists of 54</a:t>
            </a:r>
          </a:p>
          <a:p>
            <a:r>
              <a:rPr lang="en-GB" altLang="en-US"/>
              <a:t>articles.</a:t>
            </a:r>
          </a:p>
          <a:p>
            <a:r>
              <a:rPr lang="en-GB" altLang="en-US"/>
              <a:t>Articles 1 to 41 are known as the substantive articles. These are the articles that</a:t>
            </a:r>
          </a:p>
          <a:p>
            <a:r>
              <a:rPr lang="en-GB" altLang="en-US"/>
              <a:t>contain the rights of children.</a:t>
            </a:r>
          </a:p>
          <a:p>
            <a:r>
              <a:rPr lang="en-GB" altLang="en-US"/>
              <a:t>The rights provide for a child’s chance to survive and develop to their full potential.</a:t>
            </a:r>
          </a:p>
          <a:p>
            <a:r>
              <a:rPr lang="en-GB" altLang="en-US"/>
              <a:t>Articles 42 to 54 relate to how Governments implement and monitor the convention.</a:t>
            </a:r>
          </a:p>
          <a:p>
            <a:endParaRPr lang="en-GB" altLang="en-US"/>
          </a:p>
          <a:p>
            <a:endParaRPr lang="en-GB" altLang="en-US"/>
          </a:p>
        </p:txBody>
      </p:sp>
      <p:sp>
        <p:nvSpPr>
          <p:cNvPr id="3" name="Title 2"/>
          <p:cNvSpPr>
            <a:spLocks noGrp="1"/>
          </p:cNvSpPr>
          <p:nvPr>
            <p:ph type="title"/>
          </p:nvPr>
        </p:nvSpPr>
        <p:spPr/>
        <p:txBody>
          <a:bodyPr/>
          <a:lstStyle/>
          <a:p>
            <a:pPr>
              <a:defRPr/>
            </a:pPr>
            <a:r>
              <a:rPr lang="en-GB" dirty="0"/>
              <a:t>Breakdown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p:txBody>
          <a:bodyPr/>
          <a:lstStyle/>
          <a:p>
            <a:r>
              <a:rPr lang="en-GB" dirty="0"/>
              <a:t>Are often divided into three categories:</a:t>
            </a:r>
          </a:p>
          <a:p>
            <a:r>
              <a:rPr lang="en-GB" dirty="0"/>
              <a:t>Provision, Protection and </a:t>
            </a:r>
            <a:r>
              <a:rPr lang="en-GB" dirty="0" err="1"/>
              <a:t>Participation.These</a:t>
            </a:r>
            <a:r>
              <a:rPr lang="en-GB" dirty="0"/>
              <a:t> are sometimes known as the</a:t>
            </a:r>
          </a:p>
          <a:p>
            <a:r>
              <a:rPr lang="en-GB" dirty="0"/>
              <a:t>3 P’s. Each of these sets of rights applies to the different spheres of everyday life –</a:t>
            </a:r>
          </a:p>
          <a:p>
            <a:r>
              <a:rPr lang="en-GB" dirty="0"/>
              <a:t>At home, at school, at work, or at leisure.</a:t>
            </a:r>
          </a:p>
        </p:txBody>
      </p:sp>
      <p:sp>
        <p:nvSpPr>
          <p:cNvPr id="3" name="Title 2"/>
          <p:cNvSpPr>
            <a:spLocks noGrp="1"/>
          </p:cNvSpPr>
          <p:nvPr>
            <p:ph type="title"/>
          </p:nvPr>
        </p:nvSpPr>
        <p:spPr/>
        <p:txBody>
          <a:bodyPr/>
          <a:lstStyle/>
          <a:p>
            <a:pPr>
              <a:defRPr/>
            </a:pPr>
            <a:r>
              <a:rPr lang="en-GB" dirty="0"/>
              <a:t>The 41 Substantive Articles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lstStyle/>
          <a:p>
            <a:r>
              <a:rPr lang="en-GB" dirty="0"/>
              <a:t>Rights include the right to an adequate standard of living, the right to adequate health care, the right to free education, and the right to legal and social services.</a:t>
            </a:r>
          </a:p>
          <a:p>
            <a:endParaRPr lang="en-GB" dirty="0"/>
          </a:p>
          <a:p>
            <a:endParaRPr lang="en-GB" dirty="0"/>
          </a:p>
          <a:p>
            <a:r>
              <a:rPr lang="en-GB" dirty="0"/>
              <a:t>Can you see any problem areas?</a:t>
            </a:r>
          </a:p>
        </p:txBody>
      </p:sp>
      <p:sp>
        <p:nvSpPr>
          <p:cNvPr id="3" name="Title 2"/>
          <p:cNvSpPr>
            <a:spLocks noGrp="1"/>
          </p:cNvSpPr>
          <p:nvPr>
            <p:ph type="title"/>
          </p:nvPr>
        </p:nvSpPr>
        <p:spPr/>
        <p:txBody>
          <a:bodyPr/>
          <a:lstStyle/>
          <a:p>
            <a:pPr>
              <a:defRPr/>
            </a:pPr>
            <a:r>
              <a:rPr lang="en-GB" dirty="0"/>
              <a:t>Provision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p:cNvSpPr>
            <a:spLocks noGrp="1"/>
          </p:cNvSpPr>
          <p:nvPr>
            <p:ph idx="1"/>
          </p:nvPr>
        </p:nvSpPr>
        <p:spPr/>
        <p:txBody>
          <a:bodyPr/>
          <a:lstStyle/>
          <a:p>
            <a:r>
              <a:rPr lang="en-GB" dirty="0"/>
              <a:t>Rights include protection from discrimination, protection from abuse and neglect, protection from bullying, protection from being kidnapped, and safety within the justice system.</a:t>
            </a:r>
          </a:p>
          <a:p>
            <a:endParaRPr lang="en-GB" dirty="0"/>
          </a:p>
          <a:p>
            <a:r>
              <a:rPr lang="en-GB" dirty="0"/>
              <a:t>Can you see any problem areas?</a:t>
            </a:r>
          </a:p>
        </p:txBody>
      </p:sp>
      <p:sp>
        <p:nvSpPr>
          <p:cNvPr id="3" name="Title 2"/>
          <p:cNvSpPr>
            <a:spLocks noGrp="1"/>
          </p:cNvSpPr>
          <p:nvPr>
            <p:ph type="title"/>
          </p:nvPr>
        </p:nvSpPr>
        <p:spPr/>
        <p:txBody>
          <a:bodyPr/>
          <a:lstStyle/>
          <a:p>
            <a:pPr>
              <a:defRPr/>
            </a:pPr>
            <a:r>
              <a:rPr lang="en-GB" dirty="0"/>
              <a:t>Protection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t>Rights include the right to freedom of expression, the right to have your opinion taken into account when decisions are being made about you, the right to information and the right to participate in public life.</a:t>
            </a:r>
          </a:p>
          <a:p>
            <a:pPr>
              <a:defRPr/>
            </a:pPr>
            <a:endParaRPr lang="en-GB" dirty="0"/>
          </a:p>
          <a:p>
            <a:pPr>
              <a:defRPr/>
            </a:pPr>
            <a:r>
              <a:rPr lang="en-GB" dirty="0"/>
              <a:t>Can you see any problem areas?</a:t>
            </a:r>
          </a:p>
          <a:p>
            <a:pPr>
              <a:defRPr/>
            </a:pPr>
            <a:endParaRPr lang="en-GB" dirty="0"/>
          </a:p>
          <a:p>
            <a:pPr>
              <a:defRPr/>
            </a:pPr>
            <a:endParaRPr lang="en-GB" dirty="0"/>
          </a:p>
          <a:p>
            <a:pPr>
              <a:defRPr/>
            </a:pPr>
            <a:r>
              <a:rPr lang="en-GB" altLang="en-US" sz="1200" dirty="0"/>
              <a:t>(www.pupilvoicewales.org.uk)</a:t>
            </a:r>
          </a:p>
          <a:p>
            <a:pPr>
              <a:defRPr/>
            </a:pPr>
            <a:endParaRPr lang="en-GB" sz="1200" dirty="0"/>
          </a:p>
          <a:p>
            <a:pPr marL="109537" indent="0">
              <a:buFont typeface="Wingdings 3" pitchFamily="18" charset="2"/>
              <a:buNone/>
              <a:defRPr/>
            </a:pPr>
            <a:endParaRPr lang="en-GB" dirty="0"/>
          </a:p>
          <a:p>
            <a:pPr>
              <a:defRPr/>
            </a:pPr>
            <a:endParaRPr lang="en-GB" dirty="0"/>
          </a:p>
          <a:p>
            <a:pPr>
              <a:defRPr/>
            </a:pPr>
            <a:endParaRPr lang="en-GB" dirty="0"/>
          </a:p>
          <a:p>
            <a:pPr>
              <a:defRPr/>
            </a:pPr>
            <a:endParaRPr lang="en-GB" dirty="0"/>
          </a:p>
        </p:txBody>
      </p:sp>
      <p:sp>
        <p:nvSpPr>
          <p:cNvPr id="3" name="Title 2"/>
          <p:cNvSpPr>
            <a:spLocks noGrp="1"/>
          </p:cNvSpPr>
          <p:nvPr>
            <p:ph type="title"/>
          </p:nvPr>
        </p:nvSpPr>
        <p:spPr/>
        <p:txBody>
          <a:bodyPr/>
          <a:lstStyle/>
          <a:p>
            <a:pPr>
              <a:defRPr/>
            </a:pPr>
            <a:r>
              <a:rPr lang="en-GB" dirty="0"/>
              <a:t>Participation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Divide into three groups for a debate</a:t>
            </a:r>
          </a:p>
          <a:p>
            <a:endParaRPr lang="en-GB" dirty="0"/>
          </a:p>
          <a:p>
            <a:r>
              <a:rPr lang="en-GB" dirty="0"/>
              <a:t>PROS</a:t>
            </a:r>
          </a:p>
          <a:p>
            <a:r>
              <a:rPr lang="en-GB" dirty="0"/>
              <a:t>CONS</a:t>
            </a:r>
            <a:br>
              <a:rPr lang="en-GB" dirty="0"/>
            </a:br>
            <a:r>
              <a:rPr lang="en-GB" dirty="0"/>
              <a:t>JUDGES</a:t>
            </a:r>
          </a:p>
          <a:p>
            <a:endParaRPr lang="en-GB" dirty="0"/>
          </a:p>
          <a:p>
            <a:r>
              <a:rPr lang="en-GB" dirty="0"/>
              <a:t>The PRO and CON group have to convince their JUDGES that THEIR opinion is right  </a:t>
            </a:r>
          </a:p>
          <a:p>
            <a:endParaRPr lang="en-GB" dirty="0"/>
          </a:p>
          <a:p>
            <a:endParaRPr lang="en-GB" dirty="0"/>
          </a:p>
        </p:txBody>
      </p:sp>
      <p:sp>
        <p:nvSpPr>
          <p:cNvPr id="3" name="Title 2"/>
          <p:cNvSpPr>
            <a:spLocks noGrp="1"/>
          </p:cNvSpPr>
          <p:nvPr>
            <p:ph type="title"/>
          </p:nvPr>
        </p:nvSpPr>
        <p:spPr/>
        <p:txBody>
          <a:bodyPr/>
          <a:lstStyle/>
          <a:p>
            <a:r>
              <a:rPr lang="en-GB" dirty="0"/>
              <a:t>Activity </a:t>
            </a:r>
          </a:p>
        </p:txBody>
      </p:sp>
    </p:spTree>
    <p:extLst>
      <p:ext uri="{BB962C8B-B14F-4D97-AF65-F5344CB8AC3E}">
        <p14:creationId xmlns:p14="http://schemas.microsoft.com/office/powerpoint/2010/main" val="2367631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24744"/>
            <a:ext cx="8229600" cy="5044206"/>
          </a:xfrm>
        </p:spPr>
        <p:txBody>
          <a:bodyPr/>
          <a:lstStyle/>
          <a:p>
            <a:r>
              <a:rPr lang="en-GB" dirty="0"/>
              <a:t>THE IMPACT OF RIGHTS OF THE CHILD</a:t>
            </a:r>
          </a:p>
          <a:p>
            <a:endParaRPr lang="en-GB" dirty="0"/>
          </a:p>
          <a:p>
            <a:r>
              <a:rPr lang="en-GB" dirty="0"/>
              <a:t>One group will be PRO (i.e. things are so much better now for children)</a:t>
            </a:r>
          </a:p>
          <a:p>
            <a:r>
              <a:rPr lang="en-GB" dirty="0"/>
              <a:t>One group will be CON (i.e. kids have far too many rights and it shows in their bad behaviour)</a:t>
            </a:r>
          </a:p>
          <a:p>
            <a:endParaRPr lang="en-GB" dirty="0"/>
          </a:p>
          <a:p>
            <a:r>
              <a:rPr lang="en-GB" dirty="0"/>
              <a:t>It does not matter what you really believe deep down … this is just a communication activity </a:t>
            </a:r>
          </a:p>
          <a:p>
            <a:endParaRPr lang="en-GB" dirty="0"/>
          </a:p>
        </p:txBody>
      </p:sp>
      <p:sp>
        <p:nvSpPr>
          <p:cNvPr id="3" name="Title 2"/>
          <p:cNvSpPr>
            <a:spLocks noGrp="1"/>
          </p:cNvSpPr>
          <p:nvPr>
            <p:ph type="title"/>
          </p:nvPr>
        </p:nvSpPr>
        <p:spPr/>
        <p:txBody>
          <a:bodyPr/>
          <a:lstStyle/>
          <a:p>
            <a:r>
              <a:rPr lang="en-GB"/>
              <a:t>Debate</a:t>
            </a:r>
            <a:endParaRPr lang="en-GB" dirty="0"/>
          </a:p>
        </p:txBody>
      </p:sp>
    </p:spTree>
    <p:extLst>
      <p:ext uri="{BB962C8B-B14F-4D97-AF65-F5344CB8AC3E}">
        <p14:creationId xmlns:p14="http://schemas.microsoft.com/office/powerpoint/2010/main" val="19192543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520</TotalTime>
  <Words>785</Words>
  <Application>Microsoft Office PowerPoint</Application>
  <PresentationFormat>On-screen Show (4:3)</PresentationFormat>
  <Paragraphs>96</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Lucida Sans Unicode</vt:lpstr>
      <vt:lpstr>Verdana</vt:lpstr>
      <vt:lpstr>Wingdings 2</vt:lpstr>
      <vt:lpstr>Wingdings 3</vt:lpstr>
      <vt:lpstr>Concourse</vt:lpstr>
      <vt:lpstr>UNCRC </vt:lpstr>
      <vt:lpstr>What is a Right</vt:lpstr>
      <vt:lpstr>Question</vt:lpstr>
      <vt:lpstr>UNCRC</vt:lpstr>
      <vt:lpstr>Question</vt:lpstr>
      <vt:lpstr>Wales </vt:lpstr>
      <vt:lpstr>Question</vt:lpstr>
      <vt:lpstr>ANSWER</vt:lpstr>
      <vt:lpstr>Question</vt:lpstr>
      <vt:lpstr>Government’s Role</vt:lpstr>
      <vt:lpstr>Example</vt:lpstr>
      <vt:lpstr>Question</vt:lpstr>
      <vt:lpstr>Government Agencies</vt:lpstr>
      <vt:lpstr>Breakdown</vt:lpstr>
      <vt:lpstr>The 41 Substantive Articles -</vt:lpstr>
      <vt:lpstr>Provision</vt:lpstr>
      <vt:lpstr>Protection</vt:lpstr>
      <vt:lpstr>Participation</vt:lpstr>
      <vt:lpstr>Activity </vt:lpstr>
      <vt:lpstr>Debate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and Diversity Discrimination</dc:title>
  <dc:creator>User</dc:creator>
  <cp:lastModifiedBy>Joanna</cp:lastModifiedBy>
  <cp:revision>48</cp:revision>
  <dcterms:created xsi:type="dcterms:W3CDTF">2013-10-04T13:35:10Z</dcterms:created>
  <dcterms:modified xsi:type="dcterms:W3CDTF">2019-09-13T11:20:03Z</dcterms:modified>
</cp:coreProperties>
</file>