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63" r:id="rId2"/>
    <p:sldId id="331" r:id="rId3"/>
    <p:sldId id="392" r:id="rId4"/>
    <p:sldId id="393" r:id="rId5"/>
    <p:sldId id="384" r:id="rId6"/>
    <p:sldId id="387" r:id="rId7"/>
    <p:sldId id="390" r:id="rId8"/>
    <p:sldId id="318" r:id="rId9"/>
    <p:sldId id="319" r:id="rId10"/>
    <p:sldId id="320" r:id="rId11"/>
    <p:sldId id="321" r:id="rId12"/>
    <p:sldId id="322" r:id="rId13"/>
    <p:sldId id="323" r:id="rId14"/>
    <p:sldId id="312" r:id="rId15"/>
    <p:sldId id="388" r:id="rId16"/>
    <p:sldId id="386" r:id="rId17"/>
    <p:sldId id="325" r:id="rId18"/>
    <p:sldId id="389" r:id="rId19"/>
    <p:sldId id="326" r:id="rId20"/>
    <p:sldId id="298" r:id="rId21"/>
    <p:sldId id="394" r:id="rId22"/>
    <p:sldId id="332" r:id="rId23"/>
    <p:sldId id="395" r:id="rId24"/>
    <p:sldId id="333" r:id="rId25"/>
    <p:sldId id="396" r:id="rId26"/>
    <p:sldId id="334" r:id="rId27"/>
    <p:sldId id="397" r:id="rId28"/>
    <p:sldId id="335" r:id="rId29"/>
    <p:sldId id="398" r:id="rId30"/>
    <p:sldId id="336" r:id="rId31"/>
    <p:sldId id="399" r:id="rId32"/>
    <p:sldId id="337" r:id="rId33"/>
    <p:sldId id="391" r:id="rId34"/>
    <p:sldId id="400" r:id="rId35"/>
    <p:sldId id="401" r:id="rId36"/>
    <p:sldId id="402" r:id="rId37"/>
    <p:sldId id="369" r:id="rId38"/>
    <p:sldId id="370"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8080"/>
    <a:srgbClr val="0000FF"/>
    <a:srgbClr val="C0C0C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6E919-7FD7-4382-AF2D-65E55297D12F}" v="33" dt="2024-10-13T12:28:15.240"/>
    <p1510:client id="{734CD720-E56A-4843-845C-F261AADE2363}" v="1" dt="2024-10-13T15:33:32.8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5" d="100"/>
          <a:sy n="85" d="100"/>
        </p:scale>
        <p:origin x="42" y="47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928483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341196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193112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192727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E7B318E-1DC9-4D52-AED7-A6970FBCCA71}"/>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4339" name="Rectangle 3">
            <a:extLst>
              <a:ext uri="{FF2B5EF4-FFF2-40B4-BE49-F238E27FC236}">
                <a16:creationId xmlns:a16="http://schemas.microsoft.com/office/drawing/2014/main" id="{339192E8-938B-4FE4-A249-F7416D40B821}"/>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1</a:t>
            </a:r>
          </a:p>
        </p:txBody>
      </p:sp>
      <p:sp>
        <p:nvSpPr>
          <p:cNvPr id="14340" name="Rectangle 4">
            <a:extLst>
              <a:ext uri="{FF2B5EF4-FFF2-40B4-BE49-F238E27FC236}">
                <a16:creationId xmlns:a16="http://schemas.microsoft.com/office/drawing/2014/main" id="{E5D55960-58E5-4451-BBD1-654B8C298678}"/>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4341" name="Rectangle 5">
            <a:extLst>
              <a:ext uri="{FF2B5EF4-FFF2-40B4-BE49-F238E27FC236}">
                <a16:creationId xmlns:a16="http://schemas.microsoft.com/office/drawing/2014/main" id="{20D9D45B-3125-434C-8675-95E5DA1369B2}"/>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4342" name="Rectangle 6">
            <a:extLst>
              <a:ext uri="{FF2B5EF4-FFF2-40B4-BE49-F238E27FC236}">
                <a16:creationId xmlns:a16="http://schemas.microsoft.com/office/drawing/2014/main" id="{1E4FF2F7-0765-4CB2-B6F7-E562F7295AA2}"/>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3" name="Rectangle 7">
            <a:extLst>
              <a:ext uri="{FF2B5EF4-FFF2-40B4-BE49-F238E27FC236}">
                <a16:creationId xmlns:a16="http://schemas.microsoft.com/office/drawing/2014/main" id="{78E30841-EA49-4D8A-B0FD-56F67F629C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0993E83-A101-4BAF-B5C3-2723F2CFF447}"/>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6387" name="Rectangle 3">
            <a:extLst>
              <a:ext uri="{FF2B5EF4-FFF2-40B4-BE49-F238E27FC236}">
                <a16:creationId xmlns:a16="http://schemas.microsoft.com/office/drawing/2014/main" id="{71C6E5ED-B417-4814-85AB-9CE449EE477B}"/>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2</a:t>
            </a:r>
          </a:p>
        </p:txBody>
      </p:sp>
      <p:sp>
        <p:nvSpPr>
          <p:cNvPr id="16388" name="Rectangle 4">
            <a:extLst>
              <a:ext uri="{FF2B5EF4-FFF2-40B4-BE49-F238E27FC236}">
                <a16:creationId xmlns:a16="http://schemas.microsoft.com/office/drawing/2014/main" id="{E9D3E678-295B-4CE1-9267-0431365929E3}"/>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6389" name="Rectangle 5">
            <a:extLst>
              <a:ext uri="{FF2B5EF4-FFF2-40B4-BE49-F238E27FC236}">
                <a16:creationId xmlns:a16="http://schemas.microsoft.com/office/drawing/2014/main" id="{39A2A4DA-CF22-458D-9624-C23C964FC5F5}"/>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6390" name="Rectangle 6">
            <a:extLst>
              <a:ext uri="{FF2B5EF4-FFF2-40B4-BE49-F238E27FC236}">
                <a16:creationId xmlns:a16="http://schemas.microsoft.com/office/drawing/2014/main" id="{32890F61-3748-40A4-B9E4-31DF3FB9EBF5}"/>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91" name="Rectangle 7">
            <a:extLst>
              <a:ext uri="{FF2B5EF4-FFF2-40B4-BE49-F238E27FC236}">
                <a16:creationId xmlns:a16="http://schemas.microsoft.com/office/drawing/2014/main" id="{47A64447-052B-4D7A-8D9C-F42BCA4E6E1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90A9F53-1F4E-4DDB-BE6E-39E106C44648}"/>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8435" name="Rectangle 3">
            <a:extLst>
              <a:ext uri="{FF2B5EF4-FFF2-40B4-BE49-F238E27FC236}">
                <a16:creationId xmlns:a16="http://schemas.microsoft.com/office/drawing/2014/main" id="{557C57A0-938B-4EBF-838B-8777F731E75F}"/>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3</a:t>
            </a:r>
          </a:p>
        </p:txBody>
      </p:sp>
      <p:sp>
        <p:nvSpPr>
          <p:cNvPr id="18436" name="Rectangle 4">
            <a:extLst>
              <a:ext uri="{FF2B5EF4-FFF2-40B4-BE49-F238E27FC236}">
                <a16:creationId xmlns:a16="http://schemas.microsoft.com/office/drawing/2014/main" id="{F8FA069A-F835-4FBB-A7A5-6FE18E294F3E}"/>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8437" name="Rectangle 5">
            <a:extLst>
              <a:ext uri="{FF2B5EF4-FFF2-40B4-BE49-F238E27FC236}">
                <a16:creationId xmlns:a16="http://schemas.microsoft.com/office/drawing/2014/main" id="{1920B10C-43FA-45C1-8FE2-A0D2DFDE3096}"/>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8438" name="Rectangle 6">
            <a:extLst>
              <a:ext uri="{FF2B5EF4-FFF2-40B4-BE49-F238E27FC236}">
                <a16:creationId xmlns:a16="http://schemas.microsoft.com/office/drawing/2014/main" id="{5CFB693D-22FD-44D0-A029-66D55B396D34}"/>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9" name="Rectangle 7">
            <a:extLst>
              <a:ext uri="{FF2B5EF4-FFF2-40B4-BE49-F238E27FC236}">
                <a16:creationId xmlns:a16="http://schemas.microsoft.com/office/drawing/2014/main" id="{2BDD02AF-59C7-4BBC-80C2-EFE350AEBC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F162EBE-9836-4CE9-8A03-9FD9BAA1E8A5}"/>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0483" name="Rectangle 3">
            <a:extLst>
              <a:ext uri="{FF2B5EF4-FFF2-40B4-BE49-F238E27FC236}">
                <a16:creationId xmlns:a16="http://schemas.microsoft.com/office/drawing/2014/main" id="{B0905E82-43C4-4A86-87F9-61BDD71F0D5A}"/>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4</a:t>
            </a:r>
          </a:p>
        </p:txBody>
      </p:sp>
      <p:sp>
        <p:nvSpPr>
          <p:cNvPr id="20484" name="Rectangle 4">
            <a:extLst>
              <a:ext uri="{FF2B5EF4-FFF2-40B4-BE49-F238E27FC236}">
                <a16:creationId xmlns:a16="http://schemas.microsoft.com/office/drawing/2014/main" id="{B4610CB0-B651-459E-9CBA-E639C7797051}"/>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0485" name="Rectangle 5">
            <a:extLst>
              <a:ext uri="{FF2B5EF4-FFF2-40B4-BE49-F238E27FC236}">
                <a16:creationId xmlns:a16="http://schemas.microsoft.com/office/drawing/2014/main" id="{CF31A1BE-C87F-42A9-B343-A546C704AF58}"/>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0486" name="Rectangle 6">
            <a:extLst>
              <a:ext uri="{FF2B5EF4-FFF2-40B4-BE49-F238E27FC236}">
                <a16:creationId xmlns:a16="http://schemas.microsoft.com/office/drawing/2014/main" id="{CE25D67F-8438-4828-89F7-AFD26C886F40}"/>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7" name="Rectangle 7">
            <a:extLst>
              <a:ext uri="{FF2B5EF4-FFF2-40B4-BE49-F238E27FC236}">
                <a16:creationId xmlns:a16="http://schemas.microsoft.com/office/drawing/2014/main" id="{CB817E38-5C5C-46CB-9C56-031AD6FEEF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3103C46-0ED6-4D71-AB43-F29573155364}"/>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2531" name="Rectangle 3">
            <a:extLst>
              <a:ext uri="{FF2B5EF4-FFF2-40B4-BE49-F238E27FC236}">
                <a16:creationId xmlns:a16="http://schemas.microsoft.com/office/drawing/2014/main" id="{3DE880CA-9572-4F60-9765-7929167B9AF1}"/>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5</a:t>
            </a:r>
          </a:p>
        </p:txBody>
      </p:sp>
      <p:sp>
        <p:nvSpPr>
          <p:cNvPr id="22532" name="Rectangle 4">
            <a:extLst>
              <a:ext uri="{FF2B5EF4-FFF2-40B4-BE49-F238E27FC236}">
                <a16:creationId xmlns:a16="http://schemas.microsoft.com/office/drawing/2014/main" id="{603D4342-88F3-4DC8-943C-D8744BB0DA98}"/>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2533" name="Rectangle 5">
            <a:extLst>
              <a:ext uri="{FF2B5EF4-FFF2-40B4-BE49-F238E27FC236}">
                <a16:creationId xmlns:a16="http://schemas.microsoft.com/office/drawing/2014/main" id="{AC4A48EE-AA7D-459C-BD75-476B4A570217}"/>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2534" name="Rectangle 6">
            <a:extLst>
              <a:ext uri="{FF2B5EF4-FFF2-40B4-BE49-F238E27FC236}">
                <a16:creationId xmlns:a16="http://schemas.microsoft.com/office/drawing/2014/main" id="{7DC9D235-1841-4629-91F9-16DA56578ABA}"/>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5" name="Rectangle 7">
            <a:extLst>
              <a:ext uri="{FF2B5EF4-FFF2-40B4-BE49-F238E27FC236}">
                <a16:creationId xmlns:a16="http://schemas.microsoft.com/office/drawing/2014/main" id="{312F0879-B5B7-47B6-BF5C-302F2F20F8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C2F3DF4-A005-4CEE-BC31-E59099C63E52}"/>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4579" name="Rectangle 3">
            <a:extLst>
              <a:ext uri="{FF2B5EF4-FFF2-40B4-BE49-F238E27FC236}">
                <a16:creationId xmlns:a16="http://schemas.microsoft.com/office/drawing/2014/main" id="{403F9C8D-BF7A-4416-91BC-2AD3B7930056}"/>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6</a:t>
            </a:r>
          </a:p>
        </p:txBody>
      </p:sp>
      <p:sp>
        <p:nvSpPr>
          <p:cNvPr id="24580" name="Rectangle 4">
            <a:extLst>
              <a:ext uri="{FF2B5EF4-FFF2-40B4-BE49-F238E27FC236}">
                <a16:creationId xmlns:a16="http://schemas.microsoft.com/office/drawing/2014/main" id="{B9695676-E54B-4DF0-A225-3545C00B42B3}"/>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4581" name="Rectangle 5">
            <a:extLst>
              <a:ext uri="{FF2B5EF4-FFF2-40B4-BE49-F238E27FC236}">
                <a16:creationId xmlns:a16="http://schemas.microsoft.com/office/drawing/2014/main" id="{183292D8-803E-4594-A7A2-7602F830E589}"/>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4582" name="Rectangle 6">
            <a:extLst>
              <a:ext uri="{FF2B5EF4-FFF2-40B4-BE49-F238E27FC236}">
                <a16:creationId xmlns:a16="http://schemas.microsoft.com/office/drawing/2014/main" id="{F8D176B7-FA31-4E66-BB5D-4828D7F2A430}"/>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3" name="Rectangle 7">
            <a:extLst>
              <a:ext uri="{FF2B5EF4-FFF2-40B4-BE49-F238E27FC236}">
                <a16:creationId xmlns:a16="http://schemas.microsoft.com/office/drawing/2014/main" id="{22275346-2293-48C1-A5EB-463DE79F3E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67BC98B-A333-4CB1-89BC-3D1C39E425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85CAE46-FB70-4703-9C83-4E4455014C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36E7CBD9-97B0-44FE-93B9-487336F818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C2B6F-F068-429F-BE8F-2AD4443A4D25}" type="slidenum">
              <a:rPr lang="en-GB" altLang="en-US"/>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061413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374184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B30A66B-8C95-4300-9EC9-EE39DB0AA4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2FE6D5B-30EB-4502-BE9B-DB5D4D52ED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4988C2C4-3F4D-4CFB-AE3F-1A4E9BAAEA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09ECBB7-850F-40E1-B96C-9F8E4252E987}" type="slidenum">
              <a:rPr lang="en-GB" altLang="en-US"/>
              <a:pPr/>
              <a:t>17</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8164CFB-75E0-438B-AE6F-0B6035AA80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49A9DF9-FCE5-4AEC-9B30-B26FD345B5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7ADF56AE-8329-4CA7-A554-FD37DD0BDA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1EA73E3-6D23-4D98-9F23-D87EE83B5A75}" type="slidenum">
              <a:rPr lang="en-GB" altLang="en-US"/>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EEBB653-E17A-48DE-B6FB-54E5C53518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36C6FEB-8014-4A98-AFB5-411D9142BB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DD46F304-2D6D-481B-8221-F4420524C5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F6B87E-53B8-46BA-A74D-D1B3106D22D2}" type="slidenum">
              <a:rPr lang="en-GB" altLang="en-US"/>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61A2B39-CFDB-490D-8E87-E5F395C128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517BE8C-A5D5-4B48-9243-B5DC9CD773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1CAE9BAC-3082-4CDE-890C-83FFD41507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6F3AC4C-8BEA-44C4-8B60-1618EF16F70B}" type="slidenum">
              <a:rPr lang="en-GB" altLang="en-US"/>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63CD9D-C6EC-4A82-97E1-7297763EBE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41A401-B739-4974-8F56-8D0D3BF4AF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9CB901E2-0258-4F49-8CF0-57A456E145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54D67D-5C6E-4FC5-8038-4CF9F5E57CCB}" type="slidenum">
              <a:rPr lang="en-GB" altLang="en-US"/>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72D5A8-19D9-4669-A202-00B03A80E5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DDA8D52-1D83-44B3-99D1-30BEC27C7A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A987DE8E-192D-455A-AE10-BF74BA2B9F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620B88B-0183-4150-B652-6746C4726B2B}" type="slidenum">
              <a:rPr lang="en-GB" altLang="en-US"/>
              <a:pPr/>
              <a:t>24</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5AD0925-CEC0-47F1-A652-9D1421F138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264CF63-268E-4D42-8333-0F98264B8C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ECF2E6D3-4B61-4A4A-BE6C-196DDF0DA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D1BDE66-01F6-4C76-BEC4-3F980A499419}" type="slidenum">
              <a:rPr lang="en-GB" altLang="en-US"/>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48F631C-EDB4-4CE9-9D65-91F61555DB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2286D55-8275-453F-87E7-52E860036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77364FEA-0EFD-4C38-A315-DC71AEBBF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A84BC95-5D6D-4AD3-806B-D4130DAA0B8A}" type="slidenum">
              <a:rPr lang="en-GB" altLang="en-US"/>
              <a:pPr/>
              <a:t>28</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E448136-FA9D-4E66-8068-B72D852C85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B28813-B951-49DF-BE17-28B0D1598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D4DE6359-4EBB-4DE2-AE56-288471C6A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6F2BAC-CDDA-4298-B7DE-003B56D5A0A5}" type="slidenum">
              <a:rPr lang="en-GB" altLang="en-US"/>
              <a:pPr/>
              <a:t>30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32</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33</a:t>
            </a:fld>
            <a:endParaRPr lang="en-GB" altLang="en-US"/>
          </a:p>
        </p:txBody>
      </p:sp>
    </p:spTree>
    <p:extLst>
      <p:ext uri="{BB962C8B-B14F-4D97-AF65-F5344CB8AC3E}">
        <p14:creationId xmlns:p14="http://schemas.microsoft.com/office/powerpoint/2010/main" val="20435090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 Session 1</a:t>
            </a:r>
          </a:p>
          <a:p>
            <a:pPr eaLnBrk="1" hangingPunct="1"/>
            <a:r>
              <a:rPr lang="en-GB" altLang="en-US" sz="4000" dirty="0">
                <a:solidFill>
                  <a:srgbClr val="FFFF00"/>
                </a:solidFill>
              </a:rPr>
              <a:t>Analysing </a:t>
            </a:r>
            <a:r>
              <a:rPr lang="en-GB" altLang="en-US" sz="3600" dirty="0">
                <a:solidFill>
                  <a:srgbClr val="FFFF00"/>
                </a:solidFill>
              </a:rPr>
              <a:t>The Strategic Environment</a:t>
            </a:r>
          </a:p>
          <a:p>
            <a:pPr eaLnBrk="1" hangingPunct="1"/>
            <a:r>
              <a:rPr lang="en-GB" altLang="en-US" dirty="0">
                <a:solidFill>
                  <a:srgbClr val="FFFF00"/>
                </a:solidFill>
              </a:rPr>
              <a:t>(Macro-Environment Analysis)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176464"/>
          </a:xfrm>
        </p:spPr>
        <p:txBody>
          <a:bodyPr/>
          <a:lstStyle/>
          <a:p>
            <a:pPr algn="just"/>
            <a:r>
              <a:rPr lang="en-GB" dirty="0"/>
              <a:t>Explain why it is important to study the environment of the organisation</a:t>
            </a:r>
          </a:p>
          <a:p>
            <a:pPr algn="just"/>
            <a:r>
              <a:rPr lang="en-GB" dirty="0"/>
              <a:t>Outline the main environmental influences on the organisation and relate the degree of change to prescriptive and emergent strategic approaches</a:t>
            </a:r>
          </a:p>
          <a:p>
            <a:pPr algn="just"/>
            <a:r>
              <a:rPr lang="en-GB" dirty="0"/>
              <a:t>Analyse the broad macro-environment of organisations in terms of political, economic, social, technological, ecological and legal factors (PESTEL)</a:t>
            </a:r>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Last week - Levels of Strategy</a:t>
            </a:r>
          </a:p>
        </p:txBody>
      </p:sp>
      <p:pic>
        <p:nvPicPr>
          <p:cNvPr id="3" name="Picture 2" descr="A picture containing drawing&#10;&#10;Description automatically generated">
            <a:extLst>
              <a:ext uri="{FF2B5EF4-FFF2-40B4-BE49-F238E27FC236}">
                <a16:creationId xmlns:a16="http://schemas.microsoft.com/office/drawing/2014/main"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Tree>
    <p:extLst>
      <p:ext uri="{BB962C8B-B14F-4D97-AF65-F5344CB8AC3E}">
        <p14:creationId xmlns:p14="http://schemas.microsoft.com/office/powerpoint/2010/main" val="62511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par>
                                <p:cTn id="11" presetID="42" presetClass="entr" presetSubtype="0" fill="hold" nodeType="with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5000"/>
                                        <p:tgtEl>
                                          <p:spTgt spid="7172">
                                            <p:txEl>
                                              <p:pRg st="0" end="0"/>
                                            </p:txEl>
                                          </p:spTgt>
                                        </p:tgtEl>
                                      </p:cBhvr>
                                    </p:animEffect>
                                    <p:anim calcmode="lin" valueType="num">
                                      <p:cBhvr>
                                        <p:cTn id="14" dur="5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5000"/>
                                        <p:tgtEl>
                                          <p:spTgt spid="7172">
                                            <p:txEl>
                                              <p:pRg st="1" end="1"/>
                                            </p:txEl>
                                          </p:spTgt>
                                        </p:tgtEl>
                                      </p:cBhvr>
                                    </p:animEffect>
                                    <p:anim calcmode="lin" valueType="num">
                                      <p:cBhvr>
                                        <p:cTn id="20" dur="5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0"/>
                            </p:stCondLst>
                            <p:childTnLst>
                              <p:par>
                                <p:cTn id="23" presetID="42" presetClass="entr" presetSubtype="0" fill="hold" nodeType="afterEffect">
                                  <p:stCondLst>
                                    <p:cond delay="0"/>
                                  </p:stCondLst>
                                  <p:childTnLst>
                                    <p:set>
                                      <p:cBhvr>
                                        <p:cTn id="24" dur="1" fill="hold">
                                          <p:stCondLst>
                                            <p:cond delay="0"/>
                                          </p:stCondLst>
                                        </p:cTn>
                                        <p:tgtEl>
                                          <p:spTgt spid="7172">
                                            <p:txEl>
                                              <p:pRg st="2" end="2"/>
                                            </p:txEl>
                                          </p:spTgt>
                                        </p:tgtEl>
                                        <p:attrNameLst>
                                          <p:attrName>style.visibility</p:attrName>
                                        </p:attrNameLst>
                                      </p:cBhvr>
                                      <p:to>
                                        <p:strVal val="visible"/>
                                      </p:to>
                                    </p:set>
                                    <p:animEffect transition="in" filter="fade">
                                      <p:cBhvr>
                                        <p:cTn id="25" dur="5000"/>
                                        <p:tgtEl>
                                          <p:spTgt spid="7172">
                                            <p:txEl>
                                              <p:pRg st="2" end="2"/>
                                            </p:txEl>
                                          </p:spTgt>
                                        </p:tgtEl>
                                      </p:cBhvr>
                                    </p:animEffect>
                                    <p:anim calcmode="lin" valueType="num">
                                      <p:cBhvr>
                                        <p:cTn id="26"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7"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Last Week - 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Tree>
    <p:extLst>
      <p:ext uri="{BB962C8B-B14F-4D97-AF65-F5344CB8AC3E}">
        <p14:creationId xmlns:p14="http://schemas.microsoft.com/office/powerpoint/2010/main" val="750651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anim calcmode="lin" valueType="num">
                                      <p:cBhvr>
                                        <p:cTn id="8"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5000"/>
                                        <p:tgtEl>
                                          <p:spTgt spid="7172">
                                            <p:txEl>
                                              <p:pRg st="2" end="2"/>
                                            </p:txEl>
                                          </p:spTgt>
                                        </p:tgtEl>
                                      </p:cBhvr>
                                    </p:animEffect>
                                    <p:anim calcmode="lin" valueType="num">
                                      <p:cBhvr>
                                        <p:cTn id="14"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5000"/>
                                        <p:tgtEl>
                                          <p:spTgt spid="7172">
                                            <p:txEl>
                                              <p:pRg st="3" end="3"/>
                                            </p:txEl>
                                          </p:spTgt>
                                        </p:tgtEl>
                                      </p:cBhvr>
                                    </p:animEffect>
                                    <p:anim calcmode="lin" valueType="num">
                                      <p:cBhvr>
                                        <p:cTn id="20" dur="5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Why Studying the Competitive Environment is Important?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p:spPr>
        <p:txBody>
          <a:bodyPr/>
          <a:lstStyle/>
          <a:p>
            <a:pPr algn="just" eaLnBrk="1" hangingPunct="1">
              <a:defRPr/>
            </a:pPr>
            <a:r>
              <a:rPr lang="en-GB" altLang="en-US" sz="2600" dirty="0"/>
              <a:t>In strategy, the environment means everything and everyone outside the organisation: competitors, customers, suppliers plus other influential institutions such as local and national governments.</a:t>
            </a:r>
          </a:p>
          <a:p>
            <a:pPr algn="just" eaLnBrk="1" hangingPunct="1">
              <a:defRPr/>
            </a:pPr>
            <a:r>
              <a:rPr lang="en-GB" altLang="en-US" sz="2600" dirty="0"/>
              <a:t>A study of the environment will provide information on the nature of competition as a step to developing </a:t>
            </a:r>
            <a:r>
              <a:rPr lang="en-GB" altLang="en-US" sz="2600" b="1" dirty="0">
                <a:solidFill>
                  <a:srgbClr val="FF0000"/>
                </a:solidFill>
              </a:rPr>
              <a:t>sustainable competitive advantage</a:t>
            </a:r>
            <a:r>
              <a:rPr lang="en-GB" altLang="en-US" sz="2600" dirty="0"/>
              <a:t>.</a:t>
            </a:r>
          </a:p>
          <a:p>
            <a:pPr algn="just" eaLnBrk="1" hangingPunct="1">
              <a:buClr>
                <a:schemeClr val="tx1"/>
              </a:buClr>
              <a:defRPr/>
            </a:pPr>
            <a:r>
              <a:rPr lang="en-GB" altLang="en-US" sz="2600" b="1" dirty="0">
                <a:solidFill>
                  <a:srgbClr val="FF0000"/>
                </a:solidFill>
              </a:rPr>
              <a:t>Sustainable competitive advantage</a:t>
            </a:r>
            <a:r>
              <a:rPr lang="en-GB" altLang="en-US" sz="2600" dirty="0"/>
              <a:t> is an advantage over competitors that cannot easily be imitated.</a:t>
            </a:r>
          </a:p>
          <a:p>
            <a:pPr algn="just" eaLnBrk="1" hangingPunct="1">
              <a:buClr>
                <a:schemeClr val="tx1"/>
              </a:buClr>
              <a:defRPr/>
            </a:pPr>
            <a:r>
              <a:rPr lang="en-GB" sz="2600" dirty="0">
                <a:solidFill>
                  <a:srgbClr val="242021"/>
                </a:solidFill>
              </a:rPr>
              <a:t>Organisations will perceive </a:t>
            </a:r>
            <a:r>
              <a:rPr lang="en-GB" sz="2600" i="1" dirty="0">
                <a:solidFill>
                  <a:srgbClr val="242021"/>
                </a:solidFill>
              </a:rPr>
              <a:t>opportunities </a:t>
            </a:r>
            <a:r>
              <a:rPr lang="en-GB" sz="2600" dirty="0">
                <a:solidFill>
                  <a:srgbClr val="242021"/>
                </a:solidFill>
              </a:rPr>
              <a:t>that might be explored and </a:t>
            </a:r>
            <a:r>
              <a:rPr lang="en-GB" sz="2600" i="1" dirty="0">
                <a:solidFill>
                  <a:srgbClr val="242021"/>
                </a:solidFill>
              </a:rPr>
              <a:t>threats </a:t>
            </a:r>
            <a:r>
              <a:rPr lang="en-GB" sz="2600" dirty="0">
                <a:solidFill>
                  <a:srgbClr val="242021"/>
                </a:solidFill>
              </a:rPr>
              <a:t>that need to be contained.</a:t>
            </a:r>
          </a:p>
        </p:txBody>
      </p:sp>
    </p:spTree>
    <p:extLst>
      <p:ext uri="{BB962C8B-B14F-4D97-AF65-F5344CB8AC3E}">
        <p14:creationId xmlns:p14="http://schemas.microsoft.com/office/powerpoint/2010/main" val="3752324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9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3000"/>
                                        <p:tgtEl>
                                          <p:spTgt spid="7172">
                                            <p:txEl>
                                              <p:pRg st="3" end="3"/>
                                            </p:txEl>
                                          </p:spTgt>
                                        </p:tgtEl>
                                      </p:cBhvr>
                                    </p:animEffect>
                                    <p:anim calcmode="lin" valueType="num">
                                      <p:cBhvr>
                                        <p:cTn id="26" dur="3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3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Basic Framework for Strategy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295365"/>
            <a:ext cx="10765195" cy="648072"/>
          </a:xfrm>
        </p:spPr>
        <p:txBody>
          <a:bodyPr/>
          <a:lstStyle/>
          <a:p>
            <a:pPr marL="0" indent="0" algn="just">
              <a:buNone/>
            </a:pPr>
            <a:r>
              <a:rPr lang="en-GB" sz="3000" dirty="0"/>
              <a:t>Strategy as a link between the firm and its environment.</a:t>
            </a:r>
          </a:p>
          <a:p>
            <a:pPr marL="0" indent="0" eaLnBrk="1" hangingPunct="1">
              <a:buNone/>
              <a:defRPr/>
            </a:pPr>
            <a:endParaRPr lang="en-GB" altLang="en-US" sz="2400" dirty="0"/>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1019435" y="2102691"/>
            <a:ext cx="10153128" cy="3312368"/>
          </a:xfrm>
          <a:prstGeom prst="rect">
            <a:avLst/>
          </a:prstGeom>
        </p:spPr>
      </p:pic>
    </p:spTree>
    <p:extLst>
      <p:ext uri="{BB962C8B-B14F-4D97-AF65-F5344CB8AC3E}">
        <p14:creationId xmlns:p14="http://schemas.microsoft.com/office/powerpoint/2010/main" val="142430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000" fill="hold"/>
                                        <p:tgtEl>
                                          <p:spTgt spid="2"/>
                                        </p:tgtEl>
                                        <p:attrNameLst>
                                          <p:attrName>ppt_w</p:attrName>
                                        </p:attrNameLst>
                                      </p:cBhvr>
                                      <p:tavLst>
                                        <p:tav tm="0">
                                          <p:val>
                                            <p:fltVal val="0"/>
                                          </p:val>
                                        </p:tav>
                                        <p:tav tm="100000">
                                          <p:val>
                                            <p:strVal val="#ppt_w"/>
                                          </p:val>
                                        </p:tav>
                                      </p:tavLst>
                                    </p:anim>
                                    <p:anim calcmode="lin" valueType="num">
                                      <p:cBhvr>
                                        <p:cTn id="14" dur="1000" fill="hold"/>
                                        <p:tgtEl>
                                          <p:spTgt spid="2"/>
                                        </p:tgtEl>
                                        <p:attrNameLst>
                                          <p:attrName>ppt_h</p:attrName>
                                        </p:attrNameLst>
                                      </p:cBhvr>
                                      <p:tavLst>
                                        <p:tav tm="0">
                                          <p:val>
                                            <p:fltVal val="0"/>
                                          </p:val>
                                        </p:tav>
                                        <p:tav tm="100000">
                                          <p:val>
                                            <p:strVal val="#ppt_h"/>
                                          </p:val>
                                        </p:tav>
                                      </p:tavLst>
                                    </p:anim>
                                    <p:anim calcmode="lin" valueType="num">
                                      <p:cBhvr>
                                        <p:cTn id="15" dur="1000" fill="hold"/>
                                        <p:tgtEl>
                                          <p:spTgt spid="2"/>
                                        </p:tgtEl>
                                        <p:attrNameLst>
                                          <p:attrName>style.rotation</p:attrName>
                                        </p:attrNameLst>
                                      </p:cBhvr>
                                      <p:tavLst>
                                        <p:tav tm="0">
                                          <p:val>
                                            <p:fltVal val="90"/>
                                          </p:val>
                                        </p:tav>
                                        <p:tav tm="100000">
                                          <p:val>
                                            <p:fltVal val="0"/>
                                          </p:val>
                                        </p:tav>
                                      </p:tavLst>
                                    </p:anim>
                                    <p:animEffect transition="in" filter="fade">
                                      <p:cBhvr>
                                        <p:cTn id="16"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Macro-environmental changes can often seem too big, complex or unpredictable for managers to grasp.</a:t>
            </a:r>
          </a:p>
          <a:p>
            <a:pPr algn="just"/>
            <a:r>
              <a:rPr lang="en-GB" sz="2200"/>
              <a:t>The </a:t>
            </a:r>
            <a:r>
              <a:rPr lang="en-GB" sz="2200" dirty="0"/>
              <a:t>market environment consists mainly of suppliers, customers and competitors. These are environmental participants with whom interactions are primarily economic.</a:t>
            </a:r>
          </a:p>
          <a:p>
            <a:pPr algn="just"/>
            <a:r>
              <a:rPr lang="en-GB" altLang="en-US" sz="2200" dirty="0"/>
              <a:t>The nonmarket environment involves primarily the social, political, legal and ecological factors, but can also be impacted by economic factors. </a:t>
            </a:r>
          </a:p>
        </p:txBody>
      </p: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par>
                          <p:cTn id="16" fill="hold">
                            <p:stCondLst>
                              <p:cond delay="1000"/>
                            </p:stCondLst>
                            <p:childTnLst>
                              <p:par>
                                <p:cTn id="17" presetID="42" presetClass="entr" presetSubtype="0" fill="hold"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5000"/>
                                        <p:tgtEl>
                                          <p:spTgt spid="6">
                                            <p:txEl>
                                              <p:pRg st="1" end="1"/>
                                            </p:txEl>
                                          </p:spTgt>
                                        </p:tgtEl>
                                      </p:cBhvr>
                                    </p:animEffect>
                                    <p:anim calcmode="lin" valueType="num">
                                      <p:cBhvr>
                                        <p:cTn id="20" dur="5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5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5000"/>
                                        <p:tgtEl>
                                          <p:spTgt spid="6">
                                            <p:txEl>
                                              <p:pRg st="2" end="2"/>
                                            </p:txEl>
                                          </p:spTgt>
                                        </p:tgtEl>
                                      </p:cBhvr>
                                    </p:animEffect>
                                    <p:anim calcmode="lin" valueType="num">
                                      <p:cBhvr>
                                        <p:cTn id="26" dur="5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5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9277ACA8-01EC-45AE-AE9B-5FA189086D73}"/>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3315" name="Oval 4">
            <a:extLst>
              <a:ext uri="{FF2B5EF4-FFF2-40B4-BE49-F238E27FC236}">
                <a16:creationId xmlns:a16="http://schemas.microsoft.com/office/drawing/2014/main" id="{B15F89E2-D444-40DE-85CE-62967E0FFF3D}"/>
              </a:ext>
            </a:extLst>
          </p:cNvPr>
          <p:cNvSpPr>
            <a:spLocks noChangeArrowheads="1"/>
          </p:cNvSpPr>
          <p:nvPr/>
        </p:nvSpPr>
        <p:spPr bwMode="auto">
          <a:xfrm>
            <a:off x="2957116" y="126157"/>
            <a:ext cx="5668962" cy="5668962"/>
          </a:xfrm>
          <a:prstGeom prst="ellipse">
            <a:avLst/>
          </a:prstGeom>
          <a:solidFill>
            <a:srgbClr val="FDE3BA"/>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6" name="Oval 5">
            <a:extLst>
              <a:ext uri="{FF2B5EF4-FFF2-40B4-BE49-F238E27FC236}">
                <a16:creationId xmlns:a16="http://schemas.microsoft.com/office/drawing/2014/main" id="{5DD88598-B056-489B-8ECB-C94F8B9AF05A}"/>
              </a:ext>
            </a:extLst>
          </p:cNvPr>
          <p:cNvSpPr>
            <a:spLocks noChangeArrowheads="1"/>
          </p:cNvSpPr>
          <p:nvPr/>
        </p:nvSpPr>
        <p:spPr bwMode="auto">
          <a:xfrm>
            <a:off x="2639616" y="11663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7" name="Oval 6">
            <a:extLst>
              <a:ext uri="{FF2B5EF4-FFF2-40B4-BE49-F238E27FC236}">
                <a16:creationId xmlns:a16="http://schemas.microsoft.com/office/drawing/2014/main" id="{53993E42-EB03-4293-BAC9-1551D6F46107}"/>
              </a:ext>
            </a:extLst>
          </p:cNvPr>
          <p:cNvSpPr>
            <a:spLocks noChangeArrowheads="1"/>
          </p:cNvSpPr>
          <p:nvPr/>
        </p:nvSpPr>
        <p:spPr bwMode="auto">
          <a:xfrm>
            <a:off x="2239566" y="11345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8" name="Oval 7">
            <a:extLst>
              <a:ext uri="{FF2B5EF4-FFF2-40B4-BE49-F238E27FC236}">
                <a16:creationId xmlns:a16="http://schemas.microsoft.com/office/drawing/2014/main" id="{29DDEB85-0F95-41A7-8FD7-D7CE9B78F90F}"/>
              </a:ext>
            </a:extLst>
          </p:cNvPr>
          <p:cNvSpPr>
            <a:spLocks noChangeArrowheads="1"/>
          </p:cNvSpPr>
          <p:nvPr/>
        </p:nvSpPr>
        <p:spPr bwMode="auto">
          <a:xfrm>
            <a:off x="1839516" y="11028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9" name="Oval 8">
            <a:extLst>
              <a:ext uri="{FF2B5EF4-FFF2-40B4-BE49-F238E27FC236}">
                <a16:creationId xmlns:a16="http://schemas.microsoft.com/office/drawing/2014/main" id="{42759C26-072E-4F87-A7D7-3179E6027BCC}"/>
              </a:ext>
            </a:extLst>
          </p:cNvPr>
          <p:cNvSpPr>
            <a:spLocks noChangeArrowheads="1"/>
          </p:cNvSpPr>
          <p:nvPr/>
        </p:nvSpPr>
        <p:spPr bwMode="auto">
          <a:xfrm>
            <a:off x="2633267" y="92308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20" name="Oval 9">
            <a:extLst>
              <a:ext uri="{FF2B5EF4-FFF2-40B4-BE49-F238E27FC236}">
                <a16:creationId xmlns:a16="http://schemas.microsoft.com/office/drawing/2014/main" id="{1493FE97-1348-4FBC-B076-C26185C663B3}"/>
              </a:ext>
            </a:extLst>
          </p:cNvPr>
          <p:cNvSpPr>
            <a:spLocks noChangeArrowheads="1"/>
          </p:cNvSpPr>
          <p:nvPr/>
        </p:nvSpPr>
        <p:spPr bwMode="auto">
          <a:xfrm>
            <a:off x="3558778" y="184859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22" name="Line 11">
            <a:extLst>
              <a:ext uri="{FF2B5EF4-FFF2-40B4-BE49-F238E27FC236}">
                <a16:creationId xmlns:a16="http://schemas.microsoft.com/office/drawing/2014/main" id="{AF702B6F-6C0F-4FF0-80FA-ACE922346F7D}"/>
              </a:ext>
            </a:extLst>
          </p:cNvPr>
          <p:cNvSpPr>
            <a:spLocks noChangeShapeType="1"/>
          </p:cNvSpPr>
          <p:nvPr/>
        </p:nvSpPr>
        <p:spPr bwMode="auto">
          <a:xfrm flipH="1">
            <a:off x="6292454" y="130567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 name="Line 12">
            <a:extLst>
              <a:ext uri="{FF2B5EF4-FFF2-40B4-BE49-F238E27FC236}">
                <a16:creationId xmlns:a16="http://schemas.microsoft.com/office/drawing/2014/main" id="{0F394A41-F6E3-49F6-882D-F9BD394190F0}"/>
              </a:ext>
            </a:extLst>
          </p:cNvPr>
          <p:cNvSpPr>
            <a:spLocks noChangeShapeType="1"/>
          </p:cNvSpPr>
          <p:nvPr/>
        </p:nvSpPr>
        <p:spPr bwMode="auto">
          <a:xfrm>
            <a:off x="5587604" y="479182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 name="Line 13">
            <a:extLst>
              <a:ext uri="{FF2B5EF4-FFF2-40B4-BE49-F238E27FC236}">
                <a16:creationId xmlns:a16="http://schemas.microsoft.com/office/drawing/2014/main" id="{DF3D9703-2E63-4129-BA7C-03244BC74E8E}"/>
              </a:ext>
            </a:extLst>
          </p:cNvPr>
          <p:cNvSpPr>
            <a:spLocks noChangeShapeType="1"/>
          </p:cNvSpPr>
          <p:nvPr/>
        </p:nvSpPr>
        <p:spPr bwMode="auto">
          <a:xfrm>
            <a:off x="6692504" y="334402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5" name="Line 14">
            <a:extLst>
              <a:ext uri="{FF2B5EF4-FFF2-40B4-BE49-F238E27FC236}">
                <a16:creationId xmlns:a16="http://schemas.microsoft.com/office/drawing/2014/main" id="{55DBA1D0-7FA2-4478-AA15-E6D293ACDE16}"/>
              </a:ext>
            </a:extLst>
          </p:cNvPr>
          <p:cNvSpPr>
            <a:spLocks noChangeShapeType="1"/>
          </p:cNvSpPr>
          <p:nvPr/>
        </p:nvSpPr>
        <p:spPr bwMode="auto">
          <a:xfrm flipH="1">
            <a:off x="3263504" y="477277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6" name="Line 15">
            <a:extLst>
              <a:ext uri="{FF2B5EF4-FFF2-40B4-BE49-F238E27FC236}">
                <a16:creationId xmlns:a16="http://schemas.microsoft.com/office/drawing/2014/main" id="{D5CA41A5-2A4B-4557-A57F-63F64AEDC275}"/>
              </a:ext>
            </a:extLst>
          </p:cNvPr>
          <p:cNvSpPr>
            <a:spLocks noChangeShapeType="1"/>
          </p:cNvSpPr>
          <p:nvPr/>
        </p:nvSpPr>
        <p:spPr bwMode="auto">
          <a:xfrm flipH="1">
            <a:off x="1891904" y="342022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7" name="Line 16">
            <a:extLst>
              <a:ext uri="{FF2B5EF4-FFF2-40B4-BE49-F238E27FC236}">
                <a16:creationId xmlns:a16="http://schemas.microsoft.com/office/drawing/2014/main" id="{6484FABF-458A-49AD-AD53-27ADF5A029F8}"/>
              </a:ext>
            </a:extLst>
          </p:cNvPr>
          <p:cNvSpPr>
            <a:spLocks noChangeShapeType="1"/>
          </p:cNvSpPr>
          <p:nvPr/>
        </p:nvSpPr>
        <p:spPr bwMode="auto">
          <a:xfrm flipH="1" flipV="1">
            <a:off x="2438003" y="111358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8" name="Line 17">
            <a:extLst>
              <a:ext uri="{FF2B5EF4-FFF2-40B4-BE49-F238E27FC236}">
                <a16:creationId xmlns:a16="http://schemas.microsoft.com/office/drawing/2014/main" id="{1A1FE514-19D6-4B44-B896-C6C4F0007217}"/>
              </a:ext>
            </a:extLst>
          </p:cNvPr>
          <p:cNvSpPr>
            <a:spLocks noChangeShapeType="1"/>
          </p:cNvSpPr>
          <p:nvPr/>
        </p:nvSpPr>
        <p:spPr bwMode="auto">
          <a:xfrm flipH="1">
            <a:off x="2977754" y="355357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9" name="Line 18">
            <a:extLst>
              <a:ext uri="{FF2B5EF4-FFF2-40B4-BE49-F238E27FC236}">
                <a16:creationId xmlns:a16="http://schemas.microsoft.com/office/drawing/2014/main" id="{9CBD1379-9EDA-4FC3-BA70-A4AC85C32183}"/>
              </a:ext>
            </a:extLst>
          </p:cNvPr>
          <p:cNvSpPr>
            <a:spLocks noChangeShapeType="1"/>
          </p:cNvSpPr>
          <p:nvPr/>
        </p:nvSpPr>
        <p:spPr bwMode="auto">
          <a:xfrm>
            <a:off x="5530454" y="366787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31" name="Rectangle 20">
            <a:extLst>
              <a:ext uri="{FF2B5EF4-FFF2-40B4-BE49-F238E27FC236}">
                <a16:creationId xmlns:a16="http://schemas.microsoft.com/office/drawing/2014/main" id="{D776E00B-1163-43AD-8166-BDB6A2EAEB0D}"/>
              </a:ext>
            </a:extLst>
          </p:cNvPr>
          <p:cNvSpPr>
            <a:spLocks noChangeArrowheads="1"/>
          </p:cNvSpPr>
          <p:nvPr/>
        </p:nvSpPr>
        <p:spPr bwMode="auto">
          <a:xfrm>
            <a:off x="2852342" y="66908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3332" name="Rectangle 21">
            <a:extLst>
              <a:ext uri="{FF2B5EF4-FFF2-40B4-BE49-F238E27FC236}">
                <a16:creationId xmlns:a16="http://schemas.microsoft.com/office/drawing/2014/main" id="{0D45F86B-AC2F-42AF-BECB-0D19F4CC8B23}"/>
              </a:ext>
            </a:extLst>
          </p:cNvPr>
          <p:cNvSpPr>
            <a:spLocks noChangeArrowheads="1"/>
          </p:cNvSpPr>
          <p:nvPr/>
        </p:nvSpPr>
        <p:spPr bwMode="auto">
          <a:xfrm>
            <a:off x="5516167" y="669082"/>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Economic</a:t>
            </a:r>
          </a:p>
          <a:p>
            <a:pPr algn="ctr">
              <a:lnSpc>
                <a:spcPct val="90000"/>
              </a:lnSpc>
            </a:pPr>
            <a:r>
              <a:rPr lang="en-GB" altLang="en-US" sz="1200" b="1">
                <a:solidFill>
                  <a:schemeClr val="folHlink"/>
                </a:solidFill>
              </a:rPr>
              <a:t>forces</a:t>
            </a:r>
          </a:p>
        </p:txBody>
      </p:sp>
      <p:sp>
        <p:nvSpPr>
          <p:cNvPr id="13333" name="Rectangle 22">
            <a:extLst>
              <a:ext uri="{FF2B5EF4-FFF2-40B4-BE49-F238E27FC236}">
                <a16:creationId xmlns:a16="http://schemas.microsoft.com/office/drawing/2014/main" id="{E1F66FEE-D103-4BC9-9B93-96211801D4B4}"/>
              </a:ext>
            </a:extLst>
          </p:cNvPr>
          <p:cNvSpPr>
            <a:spLocks noChangeArrowheads="1"/>
          </p:cNvSpPr>
          <p:nvPr/>
        </p:nvSpPr>
        <p:spPr bwMode="auto">
          <a:xfrm>
            <a:off x="5481241" y="201369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13334" name="Rectangle 23">
            <a:extLst>
              <a:ext uri="{FF2B5EF4-FFF2-40B4-BE49-F238E27FC236}">
                <a16:creationId xmlns:a16="http://schemas.microsoft.com/office/drawing/2014/main" id="{EB1C0586-7E9A-42D7-B623-C5D2F784B938}"/>
              </a:ext>
            </a:extLst>
          </p:cNvPr>
          <p:cNvSpPr>
            <a:spLocks noChangeArrowheads="1"/>
          </p:cNvSpPr>
          <p:nvPr/>
        </p:nvSpPr>
        <p:spPr bwMode="auto">
          <a:xfrm>
            <a:off x="6449616" y="207560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13335" name="Rectangle 24">
            <a:extLst>
              <a:ext uri="{FF2B5EF4-FFF2-40B4-BE49-F238E27FC236}">
                <a16:creationId xmlns:a16="http://schemas.microsoft.com/office/drawing/2014/main" id="{823DA979-DF08-4570-B89D-0428646E11FE}"/>
              </a:ext>
            </a:extLst>
          </p:cNvPr>
          <p:cNvSpPr>
            <a:spLocks noChangeArrowheads="1"/>
          </p:cNvSpPr>
          <p:nvPr/>
        </p:nvSpPr>
        <p:spPr bwMode="auto">
          <a:xfrm>
            <a:off x="5925742" y="432191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3340" name="Rectangle 29">
            <a:extLst>
              <a:ext uri="{FF2B5EF4-FFF2-40B4-BE49-F238E27FC236}">
                <a16:creationId xmlns:a16="http://schemas.microsoft.com/office/drawing/2014/main" id="{738B4D7B-0322-439B-A13D-85122B92005A}"/>
              </a:ext>
            </a:extLst>
          </p:cNvPr>
          <p:cNvSpPr>
            <a:spLocks noChangeArrowheads="1"/>
          </p:cNvSpPr>
          <p:nvPr/>
        </p:nvSpPr>
        <p:spPr bwMode="auto">
          <a:xfrm>
            <a:off x="2095103" y="415681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3341" name="Rectangle 30">
            <a:extLst>
              <a:ext uri="{FF2B5EF4-FFF2-40B4-BE49-F238E27FC236}">
                <a16:creationId xmlns:a16="http://schemas.microsoft.com/office/drawing/2014/main" id="{15EEDFEC-72EE-4DA3-9236-CDBCAF709A0F}"/>
              </a:ext>
            </a:extLst>
          </p:cNvPr>
          <p:cNvSpPr>
            <a:spLocks noChangeArrowheads="1"/>
          </p:cNvSpPr>
          <p:nvPr/>
        </p:nvSpPr>
        <p:spPr bwMode="auto">
          <a:xfrm>
            <a:off x="3715941" y="19442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Foreign environment</a:t>
            </a:r>
          </a:p>
          <a:p>
            <a:pPr algn="ctr">
              <a:lnSpc>
                <a:spcPct val="90000"/>
              </a:lnSpc>
            </a:pPr>
            <a:r>
              <a:rPr lang="en-GB" altLang="en-US" sz="1400" b="1">
                <a:solidFill>
                  <a:srgbClr val="6699FF"/>
                </a:solidFill>
              </a:rPr>
              <a:t>(uncontrollable)</a:t>
            </a:r>
          </a:p>
        </p:txBody>
      </p:sp>
      <p:sp>
        <p:nvSpPr>
          <p:cNvPr id="13342" name="Rectangle 31">
            <a:extLst>
              <a:ext uri="{FF2B5EF4-FFF2-40B4-BE49-F238E27FC236}">
                <a16:creationId xmlns:a16="http://schemas.microsoft.com/office/drawing/2014/main" id="{3F17CBA0-0008-4634-92C7-5CE3035949AE}"/>
              </a:ext>
            </a:extLst>
          </p:cNvPr>
          <p:cNvSpPr>
            <a:spLocks noChangeArrowheads="1"/>
          </p:cNvSpPr>
          <p:nvPr/>
        </p:nvSpPr>
        <p:spPr bwMode="auto">
          <a:xfrm>
            <a:off x="4128692" y="506169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3343" name="Rectangle 32">
            <a:extLst>
              <a:ext uri="{FF2B5EF4-FFF2-40B4-BE49-F238E27FC236}">
                <a16:creationId xmlns:a16="http://schemas.microsoft.com/office/drawing/2014/main" id="{17A5FA48-E50C-4080-A9D1-715FDDF13C27}"/>
              </a:ext>
            </a:extLst>
          </p:cNvPr>
          <p:cNvSpPr>
            <a:spLocks noChangeArrowheads="1"/>
          </p:cNvSpPr>
          <p:nvPr/>
        </p:nvSpPr>
        <p:spPr bwMode="auto">
          <a:xfrm>
            <a:off x="3595291" y="424254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3344" name="Rectangle 33">
            <a:extLst>
              <a:ext uri="{FF2B5EF4-FFF2-40B4-BE49-F238E27FC236}">
                <a16:creationId xmlns:a16="http://schemas.microsoft.com/office/drawing/2014/main" id="{C75C17E8-1393-45A8-ADA6-0B5C3E0FB835}"/>
              </a:ext>
            </a:extLst>
          </p:cNvPr>
          <p:cNvSpPr>
            <a:spLocks noChangeArrowheads="1"/>
          </p:cNvSpPr>
          <p:nvPr/>
        </p:nvSpPr>
        <p:spPr bwMode="auto">
          <a:xfrm>
            <a:off x="1955403" y="207560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3345" name="Rectangle 34">
            <a:extLst>
              <a:ext uri="{FF2B5EF4-FFF2-40B4-BE49-F238E27FC236}">
                <a16:creationId xmlns:a16="http://schemas.microsoft.com/office/drawing/2014/main" id="{E868DB90-E740-4313-BAFE-DFC31C41791D}"/>
              </a:ext>
            </a:extLst>
          </p:cNvPr>
          <p:cNvSpPr>
            <a:spLocks noChangeArrowheads="1"/>
          </p:cNvSpPr>
          <p:nvPr/>
        </p:nvSpPr>
        <p:spPr bwMode="auto">
          <a:xfrm>
            <a:off x="2436417" y="66749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46" name="Rectangle 35">
            <a:extLst>
              <a:ext uri="{FF2B5EF4-FFF2-40B4-BE49-F238E27FC236}">
                <a16:creationId xmlns:a16="http://schemas.microsoft.com/office/drawing/2014/main" id="{FE59AC99-620A-4B14-B557-6FDFC0AE8EDE}"/>
              </a:ext>
            </a:extLst>
          </p:cNvPr>
          <p:cNvSpPr>
            <a:spLocks noChangeArrowheads="1"/>
          </p:cNvSpPr>
          <p:nvPr/>
        </p:nvSpPr>
        <p:spPr bwMode="auto">
          <a:xfrm>
            <a:off x="2880917" y="188510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3347" name="Rectangle 36">
            <a:extLst>
              <a:ext uri="{FF2B5EF4-FFF2-40B4-BE49-F238E27FC236}">
                <a16:creationId xmlns:a16="http://schemas.microsoft.com/office/drawing/2014/main" id="{E701900A-F239-4528-9D8F-3B457063D18E}"/>
              </a:ext>
            </a:extLst>
          </p:cNvPr>
          <p:cNvSpPr>
            <a:spLocks noChangeArrowheads="1"/>
          </p:cNvSpPr>
          <p:nvPr/>
        </p:nvSpPr>
        <p:spPr bwMode="auto">
          <a:xfrm>
            <a:off x="3628629" y="120089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a:p>
            <a:pPr algn="ctr">
              <a:lnSpc>
                <a:spcPct val="90000"/>
              </a:lnSpc>
            </a:pPr>
            <a:r>
              <a:rPr lang="en-GB" altLang="en-US" sz="1400" b="1">
                <a:solidFill>
                  <a:srgbClr val="6699FF"/>
                </a:solidFill>
              </a:rPr>
              <a:t>(uncontrollable)</a:t>
            </a:r>
          </a:p>
        </p:txBody>
      </p:sp>
      <p:sp>
        <p:nvSpPr>
          <p:cNvPr id="13348" name="Rectangle 37">
            <a:extLst>
              <a:ext uri="{FF2B5EF4-FFF2-40B4-BE49-F238E27FC236}">
                <a16:creationId xmlns:a16="http://schemas.microsoft.com/office/drawing/2014/main" id="{57ECAFD5-39DE-49CC-8828-D49B25AE736C}"/>
              </a:ext>
            </a:extLst>
          </p:cNvPr>
          <p:cNvSpPr>
            <a:spLocks noChangeArrowheads="1"/>
          </p:cNvSpPr>
          <p:nvPr/>
        </p:nvSpPr>
        <p:spPr bwMode="auto">
          <a:xfrm>
            <a:off x="3895100" y="2678085"/>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rgbClr val="6699FF"/>
                </a:solidFill>
              </a:rPr>
              <a:t>Internal Factors</a:t>
            </a:r>
            <a:br>
              <a:rPr lang="en-GB" altLang="en-US" sz="1400" b="1" dirty="0">
                <a:solidFill>
                  <a:srgbClr val="6699FF"/>
                </a:solidFill>
              </a:rPr>
            </a:br>
            <a:r>
              <a:rPr lang="en-GB" altLang="en-US" sz="1400" b="1" dirty="0">
                <a:solidFill>
                  <a:srgbClr val="6699FF"/>
                </a:solidFill>
              </a:rPr>
              <a:t>(controllable)</a:t>
            </a:r>
          </a:p>
        </p:txBody>
      </p:sp>
      <p:sp>
        <p:nvSpPr>
          <p:cNvPr id="13349" name="Line 38">
            <a:extLst>
              <a:ext uri="{FF2B5EF4-FFF2-40B4-BE49-F238E27FC236}">
                <a16:creationId xmlns:a16="http://schemas.microsoft.com/office/drawing/2014/main" id="{09017C8D-45B0-4694-9593-39F4CEC86A5B}"/>
              </a:ext>
            </a:extLst>
          </p:cNvPr>
          <p:cNvSpPr>
            <a:spLocks noChangeShapeType="1"/>
          </p:cNvSpPr>
          <p:nvPr/>
        </p:nvSpPr>
        <p:spPr bwMode="auto">
          <a:xfrm flipH="1" flipV="1">
            <a:off x="7719616" y="3380532"/>
            <a:ext cx="852488" cy="415924"/>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50" name="Line 39">
            <a:extLst>
              <a:ext uri="{FF2B5EF4-FFF2-40B4-BE49-F238E27FC236}">
                <a16:creationId xmlns:a16="http://schemas.microsoft.com/office/drawing/2014/main" id="{741A310A-3170-487B-A3DE-7D312EF26318}"/>
              </a:ext>
            </a:extLst>
          </p:cNvPr>
          <p:cNvSpPr>
            <a:spLocks noChangeShapeType="1"/>
          </p:cNvSpPr>
          <p:nvPr/>
        </p:nvSpPr>
        <p:spPr bwMode="auto">
          <a:xfrm flipH="1" flipV="1">
            <a:off x="7833916" y="4169518"/>
            <a:ext cx="738187" cy="357189"/>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51" name="Line 40">
            <a:extLst>
              <a:ext uri="{FF2B5EF4-FFF2-40B4-BE49-F238E27FC236}">
                <a16:creationId xmlns:a16="http://schemas.microsoft.com/office/drawing/2014/main" id="{34628ED8-31AA-46D2-B570-9ADFF54C17B8}"/>
              </a:ext>
            </a:extLst>
          </p:cNvPr>
          <p:cNvSpPr>
            <a:spLocks noChangeShapeType="1"/>
          </p:cNvSpPr>
          <p:nvPr/>
        </p:nvSpPr>
        <p:spPr bwMode="auto">
          <a:xfrm>
            <a:off x="7719615" y="4839444"/>
            <a:ext cx="893763" cy="41592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52" name="Rectangle 42">
            <a:extLst>
              <a:ext uri="{FF2B5EF4-FFF2-40B4-BE49-F238E27FC236}">
                <a16:creationId xmlns:a16="http://schemas.microsoft.com/office/drawing/2014/main" id="{D937FC60-2BDF-41DB-BEC1-C493C3AF6951}"/>
              </a:ext>
            </a:extLst>
          </p:cNvPr>
          <p:cNvSpPr>
            <a:spLocks noChangeArrowheads="1"/>
          </p:cNvSpPr>
          <p:nvPr/>
        </p:nvSpPr>
        <p:spPr bwMode="auto">
          <a:xfrm>
            <a:off x="8527654" y="3510707"/>
            <a:ext cx="14319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A</a:t>
            </a:r>
          </a:p>
        </p:txBody>
      </p:sp>
      <p:sp>
        <p:nvSpPr>
          <p:cNvPr id="13353" name="Rectangle 43">
            <a:extLst>
              <a:ext uri="{FF2B5EF4-FFF2-40B4-BE49-F238E27FC236}">
                <a16:creationId xmlns:a16="http://schemas.microsoft.com/office/drawing/2014/main" id="{C1F48B0D-C38B-416E-B436-9822F6812C14}"/>
              </a:ext>
            </a:extLst>
          </p:cNvPr>
          <p:cNvSpPr>
            <a:spLocks noChangeArrowheads="1"/>
          </p:cNvSpPr>
          <p:nvPr/>
        </p:nvSpPr>
        <p:spPr bwMode="auto">
          <a:xfrm>
            <a:off x="8527654" y="4245719"/>
            <a:ext cx="15541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B</a:t>
            </a:r>
          </a:p>
        </p:txBody>
      </p:sp>
      <p:sp>
        <p:nvSpPr>
          <p:cNvPr id="13354" name="Rectangle 44">
            <a:extLst>
              <a:ext uri="{FF2B5EF4-FFF2-40B4-BE49-F238E27FC236}">
                <a16:creationId xmlns:a16="http://schemas.microsoft.com/office/drawing/2014/main" id="{DB19CA91-0147-4DA4-9139-8D9F2F0CE36D}"/>
              </a:ext>
            </a:extLst>
          </p:cNvPr>
          <p:cNvSpPr>
            <a:spLocks noChangeArrowheads="1"/>
          </p:cNvSpPr>
          <p:nvPr/>
        </p:nvSpPr>
        <p:spPr bwMode="auto">
          <a:xfrm>
            <a:off x="8572102" y="4980731"/>
            <a:ext cx="148907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C</a:t>
            </a:r>
          </a:p>
        </p:txBody>
      </p:sp>
      <p:sp>
        <p:nvSpPr>
          <p:cNvPr id="45" name="Title 1">
            <a:extLst>
              <a:ext uri="{FF2B5EF4-FFF2-40B4-BE49-F238E27FC236}">
                <a16:creationId xmlns:a16="http://schemas.microsoft.com/office/drawing/2014/main" id="{2510E201-99F5-443D-8547-3F134580C5F9}"/>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7EB7B3E1-BCF0-4114-93EA-D7FCF0D08121}"/>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5363" name="Oval 5">
            <a:extLst>
              <a:ext uri="{FF2B5EF4-FFF2-40B4-BE49-F238E27FC236}">
                <a16:creationId xmlns:a16="http://schemas.microsoft.com/office/drawing/2014/main" id="{A73B83DB-C3C3-4BA1-A0D5-1CE3E68532B7}"/>
              </a:ext>
            </a:extLst>
          </p:cNvPr>
          <p:cNvSpPr>
            <a:spLocks noChangeArrowheads="1"/>
          </p:cNvSpPr>
          <p:nvPr/>
        </p:nvSpPr>
        <p:spPr bwMode="auto">
          <a:xfrm>
            <a:off x="3109144" y="132507"/>
            <a:ext cx="5668962" cy="5668962"/>
          </a:xfrm>
          <a:prstGeom prst="ellipse">
            <a:avLst/>
          </a:prstGeom>
          <a:solidFill>
            <a:srgbClr val="FDE3BA"/>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4" name="Oval 6">
            <a:extLst>
              <a:ext uri="{FF2B5EF4-FFF2-40B4-BE49-F238E27FC236}">
                <a16:creationId xmlns:a16="http://schemas.microsoft.com/office/drawing/2014/main" id="{26F2AD32-EA42-4DF4-AA1E-DC8028D863C4}"/>
              </a:ext>
            </a:extLst>
          </p:cNvPr>
          <p:cNvSpPr>
            <a:spLocks noChangeArrowheads="1"/>
          </p:cNvSpPr>
          <p:nvPr/>
        </p:nvSpPr>
        <p:spPr bwMode="auto">
          <a:xfrm>
            <a:off x="2791644" y="12298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5" name="Oval 7">
            <a:extLst>
              <a:ext uri="{FF2B5EF4-FFF2-40B4-BE49-F238E27FC236}">
                <a16:creationId xmlns:a16="http://schemas.microsoft.com/office/drawing/2014/main" id="{7C455A6F-9303-46FD-9960-D6A28220FFE1}"/>
              </a:ext>
            </a:extLst>
          </p:cNvPr>
          <p:cNvSpPr>
            <a:spLocks noChangeArrowheads="1"/>
          </p:cNvSpPr>
          <p:nvPr/>
        </p:nvSpPr>
        <p:spPr bwMode="auto">
          <a:xfrm>
            <a:off x="2391594" y="11980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6" name="Oval 8">
            <a:extLst>
              <a:ext uri="{FF2B5EF4-FFF2-40B4-BE49-F238E27FC236}">
                <a16:creationId xmlns:a16="http://schemas.microsoft.com/office/drawing/2014/main" id="{332E1E05-8FEE-4E32-904A-249DD8244200}"/>
              </a:ext>
            </a:extLst>
          </p:cNvPr>
          <p:cNvSpPr>
            <a:spLocks noChangeArrowheads="1"/>
          </p:cNvSpPr>
          <p:nvPr/>
        </p:nvSpPr>
        <p:spPr bwMode="auto">
          <a:xfrm>
            <a:off x="1991544" y="11663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7" name="Oval 9">
            <a:extLst>
              <a:ext uri="{FF2B5EF4-FFF2-40B4-BE49-F238E27FC236}">
                <a16:creationId xmlns:a16="http://schemas.microsoft.com/office/drawing/2014/main" id="{499C102A-A7D1-49F0-8362-2C6F9ABD48B8}"/>
              </a:ext>
            </a:extLst>
          </p:cNvPr>
          <p:cNvSpPr>
            <a:spLocks noChangeArrowheads="1"/>
          </p:cNvSpPr>
          <p:nvPr/>
        </p:nvSpPr>
        <p:spPr bwMode="auto">
          <a:xfrm>
            <a:off x="2785295" y="92943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8" name="Oval 10">
            <a:extLst>
              <a:ext uri="{FF2B5EF4-FFF2-40B4-BE49-F238E27FC236}">
                <a16:creationId xmlns:a16="http://schemas.microsoft.com/office/drawing/2014/main" id="{25C22417-27D1-4E30-AA1A-316AA8E27CF6}"/>
              </a:ext>
            </a:extLst>
          </p:cNvPr>
          <p:cNvSpPr>
            <a:spLocks noChangeArrowheads="1"/>
          </p:cNvSpPr>
          <p:nvPr/>
        </p:nvSpPr>
        <p:spPr bwMode="auto">
          <a:xfrm>
            <a:off x="3710806" y="185494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70" name="Line 12">
            <a:extLst>
              <a:ext uri="{FF2B5EF4-FFF2-40B4-BE49-F238E27FC236}">
                <a16:creationId xmlns:a16="http://schemas.microsoft.com/office/drawing/2014/main" id="{A197E78D-F496-4012-B06A-750BD7B81A35}"/>
              </a:ext>
            </a:extLst>
          </p:cNvPr>
          <p:cNvSpPr>
            <a:spLocks noChangeShapeType="1"/>
          </p:cNvSpPr>
          <p:nvPr/>
        </p:nvSpPr>
        <p:spPr bwMode="auto">
          <a:xfrm flipH="1">
            <a:off x="6444482" y="131202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1" name="Line 13">
            <a:extLst>
              <a:ext uri="{FF2B5EF4-FFF2-40B4-BE49-F238E27FC236}">
                <a16:creationId xmlns:a16="http://schemas.microsoft.com/office/drawing/2014/main" id="{0F76C5D9-2928-4D17-B34C-C92FC31A0172}"/>
              </a:ext>
            </a:extLst>
          </p:cNvPr>
          <p:cNvSpPr>
            <a:spLocks noChangeShapeType="1"/>
          </p:cNvSpPr>
          <p:nvPr/>
        </p:nvSpPr>
        <p:spPr bwMode="auto">
          <a:xfrm>
            <a:off x="5739632" y="479817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2" name="Line 14">
            <a:extLst>
              <a:ext uri="{FF2B5EF4-FFF2-40B4-BE49-F238E27FC236}">
                <a16:creationId xmlns:a16="http://schemas.microsoft.com/office/drawing/2014/main" id="{E5AC8D0D-4EC4-421E-B780-8A5080B60ACD}"/>
              </a:ext>
            </a:extLst>
          </p:cNvPr>
          <p:cNvSpPr>
            <a:spLocks noChangeShapeType="1"/>
          </p:cNvSpPr>
          <p:nvPr/>
        </p:nvSpPr>
        <p:spPr bwMode="auto">
          <a:xfrm>
            <a:off x="6844532" y="335037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3" name="Line 15">
            <a:extLst>
              <a:ext uri="{FF2B5EF4-FFF2-40B4-BE49-F238E27FC236}">
                <a16:creationId xmlns:a16="http://schemas.microsoft.com/office/drawing/2014/main" id="{2BB4BA3B-2A1C-4C91-8F40-5D2BAED5DD0C}"/>
              </a:ext>
            </a:extLst>
          </p:cNvPr>
          <p:cNvSpPr>
            <a:spLocks noChangeShapeType="1"/>
          </p:cNvSpPr>
          <p:nvPr/>
        </p:nvSpPr>
        <p:spPr bwMode="auto">
          <a:xfrm flipH="1">
            <a:off x="3415532" y="477912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4" name="Line 16">
            <a:extLst>
              <a:ext uri="{FF2B5EF4-FFF2-40B4-BE49-F238E27FC236}">
                <a16:creationId xmlns:a16="http://schemas.microsoft.com/office/drawing/2014/main" id="{E024113A-9F29-4D60-8020-2FA4B44E2FC8}"/>
              </a:ext>
            </a:extLst>
          </p:cNvPr>
          <p:cNvSpPr>
            <a:spLocks noChangeShapeType="1"/>
          </p:cNvSpPr>
          <p:nvPr/>
        </p:nvSpPr>
        <p:spPr bwMode="auto">
          <a:xfrm flipH="1">
            <a:off x="2043932" y="342657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5" name="Line 17">
            <a:extLst>
              <a:ext uri="{FF2B5EF4-FFF2-40B4-BE49-F238E27FC236}">
                <a16:creationId xmlns:a16="http://schemas.microsoft.com/office/drawing/2014/main" id="{D8A4DBA1-3D24-48A9-AE3A-958784D5CBED}"/>
              </a:ext>
            </a:extLst>
          </p:cNvPr>
          <p:cNvSpPr>
            <a:spLocks noChangeShapeType="1"/>
          </p:cNvSpPr>
          <p:nvPr/>
        </p:nvSpPr>
        <p:spPr bwMode="auto">
          <a:xfrm flipH="1" flipV="1">
            <a:off x="2590031" y="111993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6" name="Line 18">
            <a:extLst>
              <a:ext uri="{FF2B5EF4-FFF2-40B4-BE49-F238E27FC236}">
                <a16:creationId xmlns:a16="http://schemas.microsoft.com/office/drawing/2014/main" id="{F3A95C1A-8EA9-4410-8DE6-C61048DA41CE}"/>
              </a:ext>
            </a:extLst>
          </p:cNvPr>
          <p:cNvSpPr>
            <a:spLocks noChangeShapeType="1"/>
          </p:cNvSpPr>
          <p:nvPr/>
        </p:nvSpPr>
        <p:spPr bwMode="auto">
          <a:xfrm flipH="1">
            <a:off x="3129782" y="355992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7" name="Line 19">
            <a:extLst>
              <a:ext uri="{FF2B5EF4-FFF2-40B4-BE49-F238E27FC236}">
                <a16:creationId xmlns:a16="http://schemas.microsoft.com/office/drawing/2014/main" id="{5AAD17C9-91C0-4AB7-BE31-44B7952ED07F}"/>
              </a:ext>
            </a:extLst>
          </p:cNvPr>
          <p:cNvSpPr>
            <a:spLocks noChangeShapeType="1"/>
          </p:cNvSpPr>
          <p:nvPr/>
        </p:nvSpPr>
        <p:spPr bwMode="auto">
          <a:xfrm>
            <a:off x="5682482" y="367422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9" name="Rectangle 21">
            <a:extLst>
              <a:ext uri="{FF2B5EF4-FFF2-40B4-BE49-F238E27FC236}">
                <a16:creationId xmlns:a16="http://schemas.microsoft.com/office/drawing/2014/main" id="{BFD94380-518A-44E8-9E60-1962166FF96A}"/>
              </a:ext>
            </a:extLst>
          </p:cNvPr>
          <p:cNvSpPr>
            <a:spLocks noChangeArrowheads="1"/>
          </p:cNvSpPr>
          <p:nvPr/>
        </p:nvSpPr>
        <p:spPr bwMode="auto">
          <a:xfrm>
            <a:off x="3004370" y="67543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5380" name="Rectangle 22">
            <a:extLst>
              <a:ext uri="{FF2B5EF4-FFF2-40B4-BE49-F238E27FC236}">
                <a16:creationId xmlns:a16="http://schemas.microsoft.com/office/drawing/2014/main" id="{902FFE17-36B0-4B4B-94B2-FE55CC047C9C}"/>
              </a:ext>
            </a:extLst>
          </p:cNvPr>
          <p:cNvSpPr>
            <a:spLocks noChangeArrowheads="1"/>
          </p:cNvSpPr>
          <p:nvPr/>
        </p:nvSpPr>
        <p:spPr bwMode="auto">
          <a:xfrm>
            <a:off x="8761055" y="3674880"/>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A</a:t>
            </a:r>
          </a:p>
        </p:txBody>
      </p:sp>
      <p:sp>
        <p:nvSpPr>
          <p:cNvPr id="15381" name="Rectangle 23">
            <a:extLst>
              <a:ext uri="{FF2B5EF4-FFF2-40B4-BE49-F238E27FC236}">
                <a16:creationId xmlns:a16="http://schemas.microsoft.com/office/drawing/2014/main" id="{6D4FBDB8-C04E-41AC-AAAA-58EF51C1F850}"/>
              </a:ext>
            </a:extLst>
          </p:cNvPr>
          <p:cNvSpPr>
            <a:spLocks noChangeArrowheads="1"/>
          </p:cNvSpPr>
          <p:nvPr/>
        </p:nvSpPr>
        <p:spPr bwMode="auto">
          <a:xfrm>
            <a:off x="8735243" y="4367958"/>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B</a:t>
            </a:r>
          </a:p>
        </p:txBody>
      </p:sp>
      <p:sp>
        <p:nvSpPr>
          <p:cNvPr id="15382" name="Rectangle 24">
            <a:extLst>
              <a:ext uri="{FF2B5EF4-FFF2-40B4-BE49-F238E27FC236}">
                <a16:creationId xmlns:a16="http://schemas.microsoft.com/office/drawing/2014/main" id="{0C7DB4F7-BB08-45DA-B84E-8A208962B974}"/>
              </a:ext>
            </a:extLst>
          </p:cNvPr>
          <p:cNvSpPr>
            <a:spLocks noChangeArrowheads="1"/>
          </p:cNvSpPr>
          <p:nvPr/>
        </p:nvSpPr>
        <p:spPr bwMode="auto">
          <a:xfrm>
            <a:off x="8761055" y="5061036"/>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C</a:t>
            </a:r>
          </a:p>
        </p:txBody>
      </p:sp>
      <p:sp>
        <p:nvSpPr>
          <p:cNvPr id="15383" name="Rectangle 25">
            <a:extLst>
              <a:ext uri="{FF2B5EF4-FFF2-40B4-BE49-F238E27FC236}">
                <a16:creationId xmlns:a16="http://schemas.microsoft.com/office/drawing/2014/main" id="{A6CFE53B-DAAC-4545-8DAC-0E810779EB52}"/>
              </a:ext>
            </a:extLst>
          </p:cNvPr>
          <p:cNvSpPr>
            <a:spLocks noChangeArrowheads="1"/>
          </p:cNvSpPr>
          <p:nvPr/>
        </p:nvSpPr>
        <p:spPr bwMode="auto">
          <a:xfrm>
            <a:off x="5633269" y="202004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15384" name="Rectangle 26">
            <a:extLst>
              <a:ext uri="{FF2B5EF4-FFF2-40B4-BE49-F238E27FC236}">
                <a16:creationId xmlns:a16="http://schemas.microsoft.com/office/drawing/2014/main" id="{85E024A6-F493-42A5-9B3A-2A1C17DC48CB}"/>
              </a:ext>
            </a:extLst>
          </p:cNvPr>
          <p:cNvSpPr>
            <a:spLocks noChangeArrowheads="1"/>
          </p:cNvSpPr>
          <p:nvPr/>
        </p:nvSpPr>
        <p:spPr bwMode="auto">
          <a:xfrm>
            <a:off x="6601644" y="208195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15385" name="Rectangle 27">
            <a:extLst>
              <a:ext uri="{FF2B5EF4-FFF2-40B4-BE49-F238E27FC236}">
                <a16:creationId xmlns:a16="http://schemas.microsoft.com/office/drawing/2014/main" id="{A034E9CB-C06D-4462-B2E4-3C8CC1E5FB5D}"/>
              </a:ext>
            </a:extLst>
          </p:cNvPr>
          <p:cNvSpPr>
            <a:spLocks noChangeArrowheads="1"/>
          </p:cNvSpPr>
          <p:nvPr/>
        </p:nvSpPr>
        <p:spPr bwMode="auto">
          <a:xfrm>
            <a:off x="6077770" y="432826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5390" name="Rectangle 32">
            <a:extLst>
              <a:ext uri="{FF2B5EF4-FFF2-40B4-BE49-F238E27FC236}">
                <a16:creationId xmlns:a16="http://schemas.microsoft.com/office/drawing/2014/main" id="{EAD17D5C-01EA-44F2-A9FB-7987A80385D3}"/>
              </a:ext>
            </a:extLst>
          </p:cNvPr>
          <p:cNvSpPr>
            <a:spLocks noChangeArrowheads="1"/>
          </p:cNvSpPr>
          <p:nvPr/>
        </p:nvSpPr>
        <p:spPr bwMode="auto">
          <a:xfrm>
            <a:off x="2247131" y="416316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5391" name="Rectangle 33">
            <a:extLst>
              <a:ext uri="{FF2B5EF4-FFF2-40B4-BE49-F238E27FC236}">
                <a16:creationId xmlns:a16="http://schemas.microsoft.com/office/drawing/2014/main" id="{92127107-8E02-4270-978C-AE9792FD87BA}"/>
              </a:ext>
            </a:extLst>
          </p:cNvPr>
          <p:cNvSpPr>
            <a:spLocks noChangeArrowheads="1"/>
          </p:cNvSpPr>
          <p:nvPr/>
        </p:nvSpPr>
        <p:spPr bwMode="auto">
          <a:xfrm>
            <a:off x="3867969" y="20077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dirty="0">
                <a:solidFill>
                  <a:schemeClr val="tx2">
                    <a:lumMod val="75000"/>
                  </a:schemeClr>
                </a:solidFill>
              </a:rPr>
              <a:t>Foreign environment</a:t>
            </a:r>
          </a:p>
          <a:p>
            <a:pPr algn="ctr">
              <a:lnSpc>
                <a:spcPct val="90000"/>
              </a:lnSpc>
            </a:pPr>
            <a:r>
              <a:rPr lang="en-GB" altLang="en-US" sz="1400" b="1" dirty="0">
                <a:solidFill>
                  <a:schemeClr val="tx2">
                    <a:lumMod val="75000"/>
                  </a:schemeClr>
                </a:solidFill>
              </a:rPr>
              <a:t>(uncontrollable)</a:t>
            </a:r>
          </a:p>
        </p:txBody>
      </p:sp>
      <p:sp>
        <p:nvSpPr>
          <p:cNvPr id="15392" name="Rectangle 34">
            <a:extLst>
              <a:ext uri="{FF2B5EF4-FFF2-40B4-BE49-F238E27FC236}">
                <a16:creationId xmlns:a16="http://schemas.microsoft.com/office/drawing/2014/main" id="{07350F79-7B1B-46A8-964C-317AC0C65CA6}"/>
              </a:ext>
            </a:extLst>
          </p:cNvPr>
          <p:cNvSpPr>
            <a:spLocks noChangeArrowheads="1"/>
          </p:cNvSpPr>
          <p:nvPr/>
        </p:nvSpPr>
        <p:spPr bwMode="auto">
          <a:xfrm>
            <a:off x="4280720" y="506804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5393" name="Rectangle 35">
            <a:extLst>
              <a:ext uri="{FF2B5EF4-FFF2-40B4-BE49-F238E27FC236}">
                <a16:creationId xmlns:a16="http://schemas.microsoft.com/office/drawing/2014/main" id="{61B7A43F-4D50-41C9-A907-18D196270D3E}"/>
              </a:ext>
            </a:extLst>
          </p:cNvPr>
          <p:cNvSpPr>
            <a:spLocks noChangeArrowheads="1"/>
          </p:cNvSpPr>
          <p:nvPr/>
        </p:nvSpPr>
        <p:spPr bwMode="auto">
          <a:xfrm>
            <a:off x="3747319" y="424889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5394" name="Rectangle 36">
            <a:extLst>
              <a:ext uri="{FF2B5EF4-FFF2-40B4-BE49-F238E27FC236}">
                <a16:creationId xmlns:a16="http://schemas.microsoft.com/office/drawing/2014/main" id="{F6FC7E25-294B-4E3B-9703-BC10C995425E}"/>
              </a:ext>
            </a:extLst>
          </p:cNvPr>
          <p:cNvSpPr>
            <a:spLocks noChangeArrowheads="1"/>
          </p:cNvSpPr>
          <p:nvPr/>
        </p:nvSpPr>
        <p:spPr bwMode="auto">
          <a:xfrm>
            <a:off x="2107431" y="208195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5395" name="Rectangle 37">
            <a:extLst>
              <a:ext uri="{FF2B5EF4-FFF2-40B4-BE49-F238E27FC236}">
                <a16:creationId xmlns:a16="http://schemas.microsoft.com/office/drawing/2014/main" id="{CA1DEBEE-F28F-4292-8A76-BAA6A43B3CE4}"/>
              </a:ext>
            </a:extLst>
          </p:cNvPr>
          <p:cNvSpPr>
            <a:spLocks noChangeArrowheads="1"/>
          </p:cNvSpPr>
          <p:nvPr/>
        </p:nvSpPr>
        <p:spPr bwMode="auto">
          <a:xfrm>
            <a:off x="2588445" y="67384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96" name="Rectangle 38">
            <a:extLst>
              <a:ext uri="{FF2B5EF4-FFF2-40B4-BE49-F238E27FC236}">
                <a16:creationId xmlns:a16="http://schemas.microsoft.com/office/drawing/2014/main" id="{2CC2A089-86FD-40BC-B1C0-0BDE573FA461}"/>
              </a:ext>
            </a:extLst>
          </p:cNvPr>
          <p:cNvSpPr>
            <a:spLocks noChangeArrowheads="1"/>
          </p:cNvSpPr>
          <p:nvPr/>
        </p:nvSpPr>
        <p:spPr bwMode="auto">
          <a:xfrm>
            <a:off x="3032945" y="189145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5397" name="Rectangle 39">
            <a:extLst>
              <a:ext uri="{FF2B5EF4-FFF2-40B4-BE49-F238E27FC236}">
                <a16:creationId xmlns:a16="http://schemas.microsoft.com/office/drawing/2014/main" id="{3530B511-D2A1-4B9B-8CBF-32F4BEFB5ACA}"/>
              </a:ext>
            </a:extLst>
          </p:cNvPr>
          <p:cNvSpPr>
            <a:spLocks noChangeArrowheads="1"/>
          </p:cNvSpPr>
          <p:nvPr/>
        </p:nvSpPr>
        <p:spPr bwMode="auto">
          <a:xfrm>
            <a:off x="3780657" y="120724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dirty="0">
                <a:solidFill>
                  <a:schemeClr val="tx2">
                    <a:lumMod val="75000"/>
                  </a:schemeClr>
                </a:solidFill>
              </a:rPr>
              <a:t>Domestic environment</a:t>
            </a:r>
          </a:p>
          <a:p>
            <a:pPr algn="ctr">
              <a:lnSpc>
                <a:spcPct val="90000"/>
              </a:lnSpc>
            </a:pPr>
            <a:r>
              <a:rPr lang="en-GB" altLang="en-US" sz="1400" b="1" dirty="0">
                <a:solidFill>
                  <a:schemeClr val="tx2">
                    <a:lumMod val="75000"/>
                  </a:schemeClr>
                </a:solidFill>
              </a:rPr>
              <a:t>(uncontrollable)</a:t>
            </a:r>
          </a:p>
        </p:txBody>
      </p:sp>
      <p:sp>
        <p:nvSpPr>
          <p:cNvPr id="15398" name="Rectangle 40">
            <a:extLst>
              <a:ext uri="{FF2B5EF4-FFF2-40B4-BE49-F238E27FC236}">
                <a16:creationId xmlns:a16="http://schemas.microsoft.com/office/drawing/2014/main" id="{D80A01C6-E3E1-4582-9790-B07850AFA48E}"/>
              </a:ext>
            </a:extLst>
          </p:cNvPr>
          <p:cNvSpPr>
            <a:spLocks noChangeArrowheads="1"/>
          </p:cNvSpPr>
          <p:nvPr/>
        </p:nvSpPr>
        <p:spPr bwMode="auto">
          <a:xfrm>
            <a:off x="4057447" y="2703463"/>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chemeClr val="tx2">
                    <a:lumMod val="75000"/>
                  </a:schemeClr>
                </a:solidFill>
              </a:rPr>
              <a:t>Internal Factors</a:t>
            </a:r>
            <a:br>
              <a:rPr lang="en-GB" altLang="en-US" sz="1400" b="1" dirty="0">
                <a:solidFill>
                  <a:schemeClr val="tx2">
                    <a:lumMod val="75000"/>
                  </a:schemeClr>
                </a:solidFill>
              </a:rPr>
            </a:br>
            <a:r>
              <a:rPr lang="en-GB" altLang="en-US" sz="1400" b="1" dirty="0">
                <a:solidFill>
                  <a:schemeClr val="tx2">
                    <a:lumMod val="75000"/>
                  </a:schemeClr>
                </a:solidFill>
              </a:rPr>
              <a:t>(controllable)</a:t>
            </a:r>
          </a:p>
        </p:txBody>
      </p:sp>
      <p:sp>
        <p:nvSpPr>
          <p:cNvPr id="15399" name="Line 41">
            <a:extLst>
              <a:ext uri="{FF2B5EF4-FFF2-40B4-BE49-F238E27FC236}">
                <a16:creationId xmlns:a16="http://schemas.microsoft.com/office/drawing/2014/main" id="{204F2DA9-B982-49FF-83E7-E45735E3EA7A}"/>
              </a:ext>
            </a:extLst>
          </p:cNvPr>
          <p:cNvSpPr>
            <a:spLocks noChangeShapeType="1"/>
          </p:cNvSpPr>
          <p:nvPr/>
        </p:nvSpPr>
        <p:spPr bwMode="auto">
          <a:xfrm flipH="1" flipV="1">
            <a:off x="7817666" y="3652654"/>
            <a:ext cx="968375" cy="333978"/>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00" name="Line 42">
            <a:extLst>
              <a:ext uri="{FF2B5EF4-FFF2-40B4-BE49-F238E27FC236}">
                <a16:creationId xmlns:a16="http://schemas.microsoft.com/office/drawing/2014/main" id="{B3EF05C5-65A9-4ED3-B876-F0C82394EB1D}"/>
              </a:ext>
            </a:extLst>
          </p:cNvPr>
          <p:cNvSpPr>
            <a:spLocks noChangeShapeType="1"/>
          </p:cNvSpPr>
          <p:nvPr/>
        </p:nvSpPr>
        <p:spPr bwMode="auto">
          <a:xfrm flipH="1" flipV="1">
            <a:off x="7903393" y="4347038"/>
            <a:ext cx="874712" cy="334192"/>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01" name="Line 43">
            <a:extLst>
              <a:ext uri="{FF2B5EF4-FFF2-40B4-BE49-F238E27FC236}">
                <a16:creationId xmlns:a16="http://schemas.microsoft.com/office/drawing/2014/main" id="{DD916BB6-98DA-40AB-B0DA-FB02BA71DA80}"/>
              </a:ext>
            </a:extLst>
          </p:cNvPr>
          <p:cNvSpPr>
            <a:spLocks noChangeShapeType="1"/>
          </p:cNvSpPr>
          <p:nvPr/>
        </p:nvSpPr>
        <p:spPr bwMode="auto">
          <a:xfrm>
            <a:off x="7724005" y="5038810"/>
            <a:ext cx="1054100" cy="33440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02" name="Rectangle 44">
            <a:extLst>
              <a:ext uri="{FF2B5EF4-FFF2-40B4-BE49-F238E27FC236}">
                <a16:creationId xmlns:a16="http://schemas.microsoft.com/office/drawing/2014/main" id="{359204E6-139C-4F2A-86EA-B667E85F5707}"/>
              </a:ext>
            </a:extLst>
          </p:cNvPr>
          <p:cNvSpPr>
            <a:spLocks noChangeArrowheads="1"/>
          </p:cNvSpPr>
          <p:nvPr/>
        </p:nvSpPr>
        <p:spPr bwMode="auto">
          <a:xfrm>
            <a:off x="5850756" y="227758"/>
            <a:ext cx="4287838" cy="1196975"/>
          </a:xfrm>
          <a:prstGeom prst="rect">
            <a:avLst/>
          </a:prstGeom>
          <a:solidFill>
            <a:schemeClr val="accent6">
              <a:lumMod val="50000"/>
            </a:schemeClr>
          </a:solidFill>
          <a:ln>
            <a:noFill/>
          </a:ln>
          <a:effectLst/>
        </p:spPr>
        <p:txBody>
          <a:bodyPr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sz="2400" b="1" dirty="0">
                <a:solidFill>
                  <a:schemeClr val="bg1"/>
                </a:solidFill>
              </a:rPr>
              <a:t>The strategic managers must deal with two levels of uncontrollable uncertainty</a:t>
            </a:r>
          </a:p>
        </p:txBody>
      </p:sp>
      <p:sp>
        <p:nvSpPr>
          <p:cNvPr id="15403" name="Rectangle 45">
            <a:extLst>
              <a:ext uri="{FF2B5EF4-FFF2-40B4-BE49-F238E27FC236}">
                <a16:creationId xmlns:a16="http://schemas.microsoft.com/office/drawing/2014/main" id="{C18EC777-F4E4-4901-92C1-843AA81A39A4}"/>
              </a:ext>
            </a:extLst>
          </p:cNvPr>
          <p:cNvSpPr>
            <a:spLocks noChangeArrowheads="1"/>
          </p:cNvSpPr>
          <p:nvPr/>
        </p:nvSpPr>
        <p:spPr bwMode="auto">
          <a:xfrm>
            <a:off x="5661845" y="664320"/>
            <a:ext cx="295275"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dirty="0">
                <a:solidFill>
                  <a:schemeClr val="folHlink"/>
                </a:solidFill>
              </a:rPr>
              <a:t>E</a:t>
            </a:r>
          </a:p>
        </p:txBody>
      </p:sp>
      <p:sp>
        <p:nvSpPr>
          <p:cNvPr id="46" name="Title 1">
            <a:extLst>
              <a:ext uri="{FF2B5EF4-FFF2-40B4-BE49-F238E27FC236}">
                <a16:creationId xmlns:a16="http://schemas.microsoft.com/office/drawing/2014/main" id="{D137B485-AC63-472F-8953-3CBF7E0F0371}"/>
              </a:ext>
            </a:extLst>
          </p:cNvPr>
          <p:cNvSpPr txBox="1">
            <a:spLocks/>
          </p:cNvSpPr>
          <p:nvPr/>
        </p:nvSpPr>
        <p:spPr bwMode="auto">
          <a:xfrm>
            <a:off x="9017048" y="2020044"/>
            <a:ext cx="3047182" cy="73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Analysing the Strategic Environment</a:t>
            </a:r>
          </a:p>
        </p:txBody>
      </p:sp>
      <p:sp>
        <p:nvSpPr>
          <p:cNvPr id="47" name="Title 1">
            <a:extLst>
              <a:ext uri="{FF2B5EF4-FFF2-40B4-BE49-F238E27FC236}">
                <a16:creationId xmlns:a16="http://schemas.microsoft.com/office/drawing/2014/main" id="{9DDB52DF-E763-4D47-BF1F-7DF4E80FFEA0}"/>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0FA89F3F-DC04-47C4-BA22-574B9A0BFF0C}"/>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7411" name="Oval 5">
            <a:extLst>
              <a:ext uri="{FF2B5EF4-FFF2-40B4-BE49-F238E27FC236}">
                <a16:creationId xmlns:a16="http://schemas.microsoft.com/office/drawing/2014/main" id="{7E744FFC-FFC9-49BA-951B-D28D9CB7AF17}"/>
              </a:ext>
            </a:extLst>
          </p:cNvPr>
          <p:cNvSpPr>
            <a:spLocks noChangeArrowheads="1"/>
          </p:cNvSpPr>
          <p:nvPr/>
        </p:nvSpPr>
        <p:spPr bwMode="auto">
          <a:xfrm>
            <a:off x="3475534" y="66849"/>
            <a:ext cx="5656262" cy="5656262"/>
          </a:xfrm>
          <a:prstGeom prst="ellipse">
            <a:avLst/>
          </a:prstGeom>
          <a:solidFill>
            <a:srgbClr val="FDE3BA"/>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2" name="Oval 6">
            <a:extLst>
              <a:ext uri="{FF2B5EF4-FFF2-40B4-BE49-F238E27FC236}">
                <a16:creationId xmlns:a16="http://schemas.microsoft.com/office/drawing/2014/main" id="{47E5C985-0D5A-45C0-9D62-6BFE6C6D9D0C}"/>
              </a:ext>
            </a:extLst>
          </p:cNvPr>
          <p:cNvSpPr>
            <a:spLocks noChangeArrowheads="1"/>
          </p:cNvSpPr>
          <p:nvPr/>
        </p:nvSpPr>
        <p:spPr bwMode="auto">
          <a:xfrm>
            <a:off x="3151684" y="50974"/>
            <a:ext cx="5656262" cy="5656262"/>
          </a:xfrm>
          <a:prstGeom prst="ellipse">
            <a:avLst/>
          </a:prstGeom>
          <a:solidFill>
            <a:srgbClr val="FCFEB9"/>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3" name="Oval 7">
            <a:extLst>
              <a:ext uri="{FF2B5EF4-FFF2-40B4-BE49-F238E27FC236}">
                <a16:creationId xmlns:a16="http://schemas.microsoft.com/office/drawing/2014/main" id="{A697D297-1259-4CF3-ACB2-46868D70D342}"/>
              </a:ext>
            </a:extLst>
          </p:cNvPr>
          <p:cNvSpPr>
            <a:spLocks noChangeArrowheads="1"/>
          </p:cNvSpPr>
          <p:nvPr/>
        </p:nvSpPr>
        <p:spPr bwMode="auto">
          <a:xfrm>
            <a:off x="2751634" y="47799"/>
            <a:ext cx="5656262" cy="5656262"/>
          </a:xfrm>
          <a:prstGeom prst="ellipse">
            <a:avLst/>
          </a:prstGeom>
          <a:solidFill>
            <a:srgbClr val="CCECFF"/>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4" name="Oval 8">
            <a:extLst>
              <a:ext uri="{FF2B5EF4-FFF2-40B4-BE49-F238E27FC236}">
                <a16:creationId xmlns:a16="http://schemas.microsoft.com/office/drawing/2014/main" id="{B5F38AEC-1244-437E-A528-84BB44BFDF88}"/>
              </a:ext>
            </a:extLst>
          </p:cNvPr>
          <p:cNvSpPr>
            <a:spLocks noChangeArrowheads="1"/>
          </p:cNvSpPr>
          <p:nvPr/>
        </p:nvSpPr>
        <p:spPr bwMode="auto">
          <a:xfrm>
            <a:off x="2351584" y="44624"/>
            <a:ext cx="5656262" cy="5656262"/>
          </a:xfrm>
          <a:prstGeom prst="ellipse">
            <a:avLst/>
          </a:prstGeom>
          <a:solidFill>
            <a:srgbClr val="CCECFF"/>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5" name="Oval 9">
            <a:extLst>
              <a:ext uri="{FF2B5EF4-FFF2-40B4-BE49-F238E27FC236}">
                <a16:creationId xmlns:a16="http://schemas.microsoft.com/office/drawing/2014/main" id="{15AC026A-3002-41AA-8254-38F938908A08}"/>
              </a:ext>
            </a:extLst>
          </p:cNvPr>
          <p:cNvSpPr>
            <a:spLocks noChangeArrowheads="1"/>
          </p:cNvSpPr>
          <p:nvPr/>
        </p:nvSpPr>
        <p:spPr bwMode="auto">
          <a:xfrm>
            <a:off x="3145335" y="857425"/>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6" name="Oval 10">
            <a:extLst>
              <a:ext uri="{FF2B5EF4-FFF2-40B4-BE49-F238E27FC236}">
                <a16:creationId xmlns:a16="http://schemas.microsoft.com/office/drawing/2014/main" id="{F7458577-B221-4D78-98D9-6EC78DF72F49}"/>
              </a:ext>
            </a:extLst>
          </p:cNvPr>
          <p:cNvSpPr>
            <a:spLocks noChangeArrowheads="1"/>
          </p:cNvSpPr>
          <p:nvPr/>
        </p:nvSpPr>
        <p:spPr bwMode="auto">
          <a:xfrm>
            <a:off x="4070846" y="1782936"/>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8" name="Line 12">
            <a:extLst>
              <a:ext uri="{FF2B5EF4-FFF2-40B4-BE49-F238E27FC236}">
                <a16:creationId xmlns:a16="http://schemas.microsoft.com/office/drawing/2014/main" id="{FB86F313-6A06-404C-B4E3-D5912202AC70}"/>
              </a:ext>
            </a:extLst>
          </p:cNvPr>
          <p:cNvSpPr>
            <a:spLocks noChangeShapeType="1"/>
          </p:cNvSpPr>
          <p:nvPr/>
        </p:nvSpPr>
        <p:spPr bwMode="auto">
          <a:xfrm flipH="1">
            <a:off x="6804522" y="1240012"/>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9" name="Line 13">
            <a:extLst>
              <a:ext uri="{FF2B5EF4-FFF2-40B4-BE49-F238E27FC236}">
                <a16:creationId xmlns:a16="http://schemas.microsoft.com/office/drawing/2014/main" id="{1AB0972B-50B7-46B3-B371-7CBECE46E41E}"/>
              </a:ext>
            </a:extLst>
          </p:cNvPr>
          <p:cNvSpPr>
            <a:spLocks noChangeShapeType="1"/>
          </p:cNvSpPr>
          <p:nvPr/>
        </p:nvSpPr>
        <p:spPr bwMode="auto">
          <a:xfrm>
            <a:off x="6099672" y="4726162"/>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0" name="Line 14">
            <a:extLst>
              <a:ext uri="{FF2B5EF4-FFF2-40B4-BE49-F238E27FC236}">
                <a16:creationId xmlns:a16="http://schemas.microsoft.com/office/drawing/2014/main" id="{964604F8-BD4A-4CA3-94BA-EA05EF6911A6}"/>
              </a:ext>
            </a:extLst>
          </p:cNvPr>
          <p:cNvSpPr>
            <a:spLocks noChangeShapeType="1"/>
          </p:cNvSpPr>
          <p:nvPr/>
        </p:nvSpPr>
        <p:spPr bwMode="auto">
          <a:xfrm>
            <a:off x="7204572" y="3278362"/>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1" name="Line 15">
            <a:extLst>
              <a:ext uri="{FF2B5EF4-FFF2-40B4-BE49-F238E27FC236}">
                <a16:creationId xmlns:a16="http://schemas.microsoft.com/office/drawing/2014/main" id="{4C5E5F66-DF86-40B4-8692-A0927741C270}"/>
              </a:ext>
            </a:extLst>
          </p:cNvPr>
          <p:cNvSpPr>
            <a:spLocks noChangeShapeType="1"/>
          </p:cNvSpPr>
          <p:nvPr/>
        </p:nvSpPr>
        <p:spPr bwMode="auto">
          <a:xfrm flipH="1">
            <a:off x="3775572" y="4707112"/>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2" name="Line 16">
            <a:extLst>
              <a:ext uri="{FF2B5EF4-FFF2-40B4-BE49-F238E27FC236}">
                <a16:creationId xmlns:a16="http://schemas.microsoft.com/office/drawing/2014/main" id="{92DE645C-C17A-4099-B392-534DA25F0970}"/>
              </a:ext>
            </a:extLst>
          </p:cNvPr>
          <p:cNvSpPr>
            <a:spLocks noChangeShapeType="1"/>
          </p:cNvSpPr>
          <p:nvPr/>
        </p:nvSpPr>
        <p:spPr bwMode="auto">
          <a:xfrm flipH="1">
            <a:off x="2403972" y="3354562"/>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3" name="Line 17">
            <a:extLst>
              <a:ext uri="{FF2B5EF4-FFF2-40B4-BE49-F238E27FC236}">
                <a16:creationId xmlns:a16="http://schemas.microsoft.com/office/drawing/2014/main" id="{9B92AF4A-B99D-4748-8619-C1EA495B6EF7}"/>
              </a:ext>
            </a:extLst>
          </p:cNvPr>
          <p:cNvSpPr>
            <a:spLocks noChangeShapeType="1"/>
          </p:cNvSpPr>
          <p:nvPr/>
        </p:nvSpPr>
        <p:spPr bwMode="auto">
          <a:xfrm flipH="1" flipV="1">
            <a:off x="2950071" y="1047924"/>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4" name="Line 18">
            <a:extLst>
              <a:ext uri="{FF2B5EF4-FFF2-40B4-BE49-F238E27FC236}">
                <a16:creationId xmlns:a16="http://schemas.microsoft.com/office/drawing/2014/main" id="{B9A3BF98-5A30-4A25-8381-3F2119EDE69E}"/>
              </a:ext>
            </a:extLst>
          </p:cNvPr>
          <p:cNvSpPr>
            <a:spLocks noChangeShapeType="1"/>
          </p:cNvSpPr>
          <p:nvPr/>
        </p:nvSpPr>
        <p:spPr bwMode="auto">
          <a:xfrm flipH="1">
            <a:off x="3489822" y="3487912"/>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5" name="Line 19">
            <a:extLst>
              <a:ext uri="{FF2B5EF4-FFF2-40B4-BE49-F238E27FC236}">
                <a16:creationId xmlns:a16="http://schemas.microsoft.com/office/drawing/2014/main" id="{2BE0E406-3089-48E8-958C-F3B0A2729AAC}"/>
              </a:ext>
            </a:extLst>
          </p:cNvPr>
          <p:cNvSpPr>
            <a:spLocks noChangeShapeType="1"/>
          </p:cNvSpPr>
          <p:nvPr/>
        </p:nvSpPr>
        <p:spPr bwMode="auto">
          <a:xfrm>
            <a:off x="6042522" y="3602212"/>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7" name="Rectangle 21">
            <a:extLst>
              <a:ext uri="{FF2B5EF4-FFF2-40B4-BE49-F238E27FC236}">
                <a16:creationId xmlns:a16="http://schemas.microsoft.com/office/drawing/2014/main" id="{4F9673C1-2C64-4537-88D2-10D77A142019}"/>
              </a:ext>
            </a:extLst>
          </p:cNvPr>
          <p:cNvSpPr>
            <a:spLocks noChangeArrowheads="1"/>
          </p:cNvSpPr>
          <p:nvPr/>
        </p:nvSpPr>
        <p:spPr bwMode="auto">
          <a:xfrm>
            <a:off x="3364410" y="603424"/>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7428" name="Rectangle 22">
            <a:extLst>
              <a:ext uri="{FF2B5EF4-FFF2-40B4-BE49-F238E27FC236}">
                <a16:creationId xmlns:a16="http://schemas.microsoft.com/office/drawing/2014/main" id="{B3A0DD28-EB81-414C-98C6-71775F95B31B}"/>
              </a:ext>
            </a:extLst>
          </p:cNvPr>
          <p:cNvSpPr>
            <a:spLocks noChangeArrowheads="1"/>
          </p:cNvSpPr>
          <p:nvPr/>
        </p:nvSpPr>
        <p:spPr bwMode="auto">
          <a:xfrm>
            <a:off x="9039722" y="3445049"/>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lumMod val="50000"/>
                  </a:schemeClr>
                </a:solidFill>
              </a:rPr>
              <a:t>Environmental</a:t>
            </a:r>
          </a:p>
          <a:p>
            <a:pPr>
              <a:lnSpc>
                <a:spcPct val="90000"/>
              </a:lnSpc>
            </a:pPr>
            <a:r>
              <a:rPr lang="en-GB" altLang="en-US" sz="1200" b="1" dirty="0" err="1">
                <a:solidFill>
                  <a:schemeClr val="accent2">
                    <a:lumMod val="50000"/>
                  </a:schemeClr>
                </a:solidFill>
              </a:rPr>
              <a:t>uncontrollables</a:t>
            </a:r>
            <a:endParaRPr lang="en-GB" altLang="en-US" sz="1200" b="1" dirty="0">
              <a:solidFill>
                <a:schemeClr val="accent2">
                  <a:lumMod val="50000"/>
                </a:schemeClr>
              </a:solidFill>
            </a:endParaRPr>
          </a:p>
          <a:p>
            <a:pPr>
              <a:lnSpc>
                <a:spcPct val="90000"/>
              </a:lnSpc>
            </a:pPr>
            <a:r>
              <a:rPr lang="en-GB" altLang="en-US" sz="1200" b="1" dirty="0">
                <a:solidFill>
                  <a:schemeClr val="accent2">
                    <a:lumMod val="50000"/>
                  </a:schemeClr>
                </a:solidFill>
              </a:rPr>
              <a:t>country market A</a:t>
            </a:r>
          </a:p>
        </p:txBody>
      </p:sp>
      <p:sp>
        <p:nvSpPr>
          <p:cNvPr id="17429" name="Rectangle 23">
            <a:extLst>
              <a:ext uri="{FF2B5EF4-FFF2-40B4-BE49-F238E27FC236}">
                <a16:creationId xmlns:a16="http://schemas.microsoft.com/office/drawing/2014/main" id="{1DA5B74E-D9E5-4D71-A207-357FA320D134}"/>
              </a:ext>
            </a:extLst>
          </p:cNvPr>
          <p:cNvSpPr>
            <a:spLocks noChangeArrowheads="1"/>
          </p:cNvSpPr>
          <p:nvPr/>
        </p:nvSpPr>
        <p:spPr bwMode="auto">
          <a:xfrm>
            <a:off x="9039722" y="4232449"/>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lumMod val="50000"/>
                  </a:schemeClr>
                </a:solidFill>
              </a:rPr>
              <a:t>Environmental</a:t>
            </a:r>
          </a:p>
          <a:p>
            <a:pPr>
              <a:lnSpc>
                <a:spcPct val="90000"/>
              </a:lnSpc>
            </a:pPr>
            <a:r>
              <a:rPr lang="en-GB" altLang="en-US" sz="1200" b="1" dirty="0" err="1">
                <a:solidFill>
                  <a:schemeClr val="accent2">
                    <a:lumMod val="50000"/>
                  </a:schemeClr>
                </a:solidFill>
              </a:rPr>
              <a:t>uncontrollables</a:t>
            </a:r>
            <a:endParaRPr lang="en-GB" altLang="en-US" sz="1200" b="1" dirty="0">
              <a:solidFill>
                <a:schemeClr val="accent2">
                  <a:lumMod val="50000"/>
                </a:schemeClr>
              </a:solidFill>
            </a:endParaRPr>
          </a:p>
          <a:p>
            <a:pPr>
              <a:lnSpc>
                <a:spcPct val="90000"/>
              </a:lnSpc>
            </a:pPr>
            <a:r>
              <a:rPr lang="en-GB" altLang="en-US" sz="1200" b="1" dirty="0">
                <a:solidFill>
                  <a:schemeClr val="accent2">
                    <a:lumMod val="50000"/>
                  </a:schemeClr>
                </a:solidFill>
              </a:rPr>
              <a:t>country market B</a:t>
            </a:r>
          </a:p>
        </p:txBody>
      </p:sp>
      <p:sp>
        <p:nvSpPr>
          <p:cNvPr id="17430" name="Rectangle 24">
            <a:extLst>
              <a:ext uri="{FF2B5EF4-FFF2-40B4-BE49-F238E27FC236}">
                <a16:creationId xmlns:a16="http://schemas.microsoft.com/office/drawing/2014/main" id="{8F615373-C429-4CAC-8AA6-217ADDC94266}"/>
              </a:ext>
            </a:extLst>
          </p:cNvPr>
          <p:cNvSpPr>
            <a:spLocks noChangeArrowheads="1"/>
          </p:cNvSpPr>
          <p:nvPr/>
        </p:nvSpPr>
        <p:spPr bwMode="auto">
          <a:xfrm>
            <a:off x="9039722" y="5127799"/>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lumMod val="50000"/>
                  </a:schemeClr>
                </a:solidFill>
              </a:rPr>
              <a:t>Environmental</a:t>
            </a:r>
          </a:p>
          <a:p>
            <a:pPr>
              <a:lnSpc>
                <a:spcPct val="90000"/>
              </a:lnSpc>
            </a:pPr>
            <a:r>
              <a:rPr lang="en-GB" altLang="en-US" sz="1200" b="1" dirty="0" err="1">
                <a:solidFill>
                  <a:schemeClr val="accent2">
                    <a:lumMod val="50000"/>
                  </a:schemeClr>
                </a:solidFill>
              </a:rPr>
              <a:t>uncontrollables</a:t>
            </a:r>
            <a:endParaRPr lang="en-GB" altLang="en-US" sz="1200" b="1" dirty="0">
              <a:solidFill>
                <a:schemeClr val="accent2">
                  <a:lumMod val="50000"/>
                </a:schemeClr>
              </a:solidFill>
            </a:endParaRPr>
          </a:p>
          <a:p>
            <a:pPr>
              <a:lnSpc>
                <a:spcPct val="90000"/>
              </a:lnSpc>
            </a:pPr>
            <a:r>
              <a:rPr lang="en-GB" altLang="en-US" sz="1200" b="1" dirty="0">
                <a:solidFill>
                  <a:schemeClr val="accent2">
                    <a:lumMod val="50000"/>
                  </a:schemeClr>
                </a:solidFill>
              </a:rPr>
              <a:t>country market C</a:t>
            </a:r>
          </a:p>
        </p:txBody>
      </p:sp>
      <p:sp>
        <p:nvSpPr>
          <p:cNvPr id="17431" name="Rectangle 25">
            <a:extLst>
              <a:ext uri="{FF2B5EF4-FFF2-40B4-BE49-F238E27FC236}">
                <a16:creationId xmlns:a16="http://schemas.microsoft.com/office/drawing/2014/main" id="{43D44CD0-EBBD-47ED-B434-EC5C5F5D8257}"/>
              </a:ext>
            </a:extLst>
          </p:cNvPr>
          <p:cNvSpPr>
            <a:spLocks noChangeArrowheads="1"/>
          </p:cNvSpPr>
          <p:nvPr/>
        </p:nvSpPr>
        <p:spPr bwMode="auto">
          <a:xfrm>
            <a:off x="6437810" y="4256261"/>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7436" name="Rectangle 30">
            <a:extLst>
              <a:ext uri="{FF2B5EF4-FFF2-40B4-BE49-F238E27FC236}">
                <a16:creationId xmlns:a16="http://schemas.microsoft.com/office/drawing/2014/main" id="{C081BC14-DF35-47F5-83F4-939A3C5E1806}"/>
              </a:ext>
            </a:extLst>
          </p:cNvPr>
          <p:cNvSpPr>
            <a:spLocks noChangeArrowheads="1"/>
          </p:cNvSpPr>
          <p:nvPr/>
        </p:nvSpPr>
        <p:spPr bwMode="auto">
          <a:xfrm>
            <a:off x="2607171" y="4091161"/>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7437" name="Rectangle 31">
            <a:extLst>
              <a:ext uri="{FF2B5EF4-FFF2-40B4-BE49-F238E27FC236}">
                <a16:creationId xmlns:a16="http://schemas.microsoft.com/office/drawing/2014/main" id="{9FE8E28F-1A6F-4C5C-B736-66EF180F2D99}"/>
              </a:ext>
            </a:extLst>
          </p:cNvPr>
          <p:cNvSpPr>
            <a:spLocks noChangeArrowheads="1"/>
          </p:cNvSpPr>
          <p:nvPr/>
        </p:nvSpPr>
        <p:spPr bwMode="auto">
          <a:xfrm>
            <a:off x="4228803" y="233538"/>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dirty="0">
                <a:solidFill>
                  <a:schemeClr val="tx2">
                    <a:lumMod val="60000"/>
                    <a:lumOff val="40000"/>
                  </a:schemeClr>
                </a:solidFill>
              </a:rPr>
              <a:t>Foreign environment</a:t>
            </a:r>
          </a:p>
          <a:p>
            <a:pPr algn="ctr">
              <a:lnSpc>
                <a:spcPct val="90000"/>
              </a:lnSpc>
            </a:pPr>
            <a:r>
              <a:rPr lang="en-GB" altLang="en-US" sz="1400" b="1" dirty="0">
                <a:solidFill>
                  <a:schemeClr val="tx2">
                    <a:lumMod val="60000"/>
                    <a:lumOff val="40000"/>
                  </a:schemeClr>
                </a:solidFill>
              </a:rPr>
              <a:t>(uncontrollable)</a:t>
            </a:r>
          </a:p>
        </p:txBody>
      </p:sp>
      <p:sp>
        <p:nvSpPr>
          <p:cNvPr id="17438" name="Rectangle 32">
            <a:extLst>
              <a:ext uri="{FF2B5EF4-FFF2-40B4-BE49-F238E27FC236}">
                <a16:creationId xmlns:a16="http://schemas.microsoft.com/office/drawing/2014/main" id="{83B93B0A-4C9D-4A08-B1DD-F0834406FD88}"/>
              </a:ext>
            </a:extLst>
          </p:cNvPr>
          <p:cNvSpPr>
            <a:spLocks noChangeArrowheads="1"/>
          </p:cNvSpPr>
          <p:nvPr/>
        </p:nvSpPr>
        <p:spPr bwMode="auto">
          <a:xfrm>
            <a:off x="4640760" y="4996036"/>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7439" name="Rectangle 33">
            <a:extLst>
              <a:ext uri="{FF2B5EF4-FFF2-40B4-BE49-F238E27FC236}">
                <a16:creationId xmlns:a16="http://schemas.microsoft.com/office/drawing/2014/main" id="{1E7CCE6A-2BFF-492A-9AA3-ED93BD03C1BF}"/>
              </a:ext>
            </a:extLst>
          </p:cNvPr>
          <p:cNvSpPr>
            <a:spLocks noChangeArrowheads="1"/>
          </p:cNvSpPr>
          <p:nvPr/>
        </p:nvSpPr>
        <p:spPr bwMode="auto">
          <a:xfrm>
            <a:off x="4107359" y="4176887"/>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7440" name="Rectangle 34">
            <a:extLst>
              <a:ext uri="{FF2B5EF4-FFF2-40B4-BE49-F238E27FC236}">
                <a16:creationId xmlns:a16="http://schemas.microsoft.com/office/drawing/2014/main" id="{C5D6F617-CA2B-4A7F-B5BC-E9A3E7B16005}"/>
              </a:ext>
            </a:extLst>
          </p:cNvPr>
          <p:cNvSpPr>
            <a:spLocks noChangeArrowheads="1"/>
          </p:cNvSpPr>
          <p:nvPr/>
        </p:nvSpPr>
        <p:spPr bwMode="auto">
          <a:xfrm>
            <a:off x="2467471" y="2009949"/>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7441" name="Rectangle 35">
            <a:extLst>
              <a:ext uri="{FF2B5EF4-FFF2-40B4-BE49-F238E27FC236}">
                <a16:creationId xmlns:a16="http://schemas.microsoft.com/office/drawing/2014/main" id="{7F5540D4-A12F-451E-A840-502087333827}"/>
              </a:ext>
            </a:extLst>
          </p:cNvPr>
          <p:cNvSpPr>
            <a:spLocks noChangeArrowheads="1"/>
          </p:cNvSpPr>
          <p:nvPr/>
        </p:nvSpPr>
        <p:spPr bwMode="auto">
          <a:xfrm>
            <a:off x="2948485" y="601837"/>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42" name="Rectangle 36">
            <a:extLst>
              <a:ext uri="{FF2B5EF4-FFF2-40B4-BE49-F238E27FC236}">
                <a16:creationId xmlns:a16="http://schemas.microsoft.com/office/drawing/2014/main" id="{291CCE9F-CDB4-4CFE-B3D1-A70C1906FD1A}"/>
              </a:ext>
            </a:extLst>
          </p:cNvPr>
          <p:cNvSpPr>
            <a:spLocks noChangeArrowheads="1"/>
          </p:cNvSpPr>
          <p:nvPr/>
        </p:nvSpPr>
        <p:spPr bwMode="auto">
          <a:xfrm>
            <a:off x="3392985" y="1819449"/>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7443" name="Rectangle 37">
            <a:extLst>
              <a:ext uri="{FF2B5EF4-FFF2-40B4-BE49-F238E27FC236}">
                <a16:creationId xmlns:a16="http://schemas.microsoft.com/office/drawing/2014/main" id="{02BD566E-AB27-459F-A63F-BE8B80C037CC}"/>
              </a:ext>
            </a:extLst>
          </p:cNvPr>
          <p:cNvSpPr>
            <a:spLocks noChangeArrowheads="1"/>
          </p:cNvSpPr>
          <p:nvPr/>
        </p:nvSpPr>
        <p:spPr bwMode="auto">
          <a:xfrm>
            <a:off x="4140697" y="1135237"/>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a:p>
            <a:pPr algn="ctr">
              <a:lnSpc>
                <a:spcPct val="90000"/>
              </a:lnSpc>
            </a:pPr>
            <a:r>
              <a:rPr lang="en-GB" altLang="en-US" sz="1400" b="1">
                <a:solidFill>
                  <a:srgbClr val="6699FF"/>
                </a:solidFill>
              </a:rPr>
              <a:t>(uncontrollable)</a:t>
            </a:r>
          </a:p>
        </p:txBody>
      </p:sp>
      <p:sp>
        <p:nvSpPr>
          <p:cNvPr id="17445" name="Line 39">
            <a:extLst>
              <a:ext uri="{FF2B5EF4-FFF2-40B4-BE49-F238E27FC236}">
                <a16:creationId xmlns:a16="http://schemas.microsoft.com/office/drawing/2014/main" id="{6E6615E1-1923-4211-BC2F-311806B0CC5B}"/>
              </a:ext>
            </a:extLst>
          </p:cNvPr>
          <p:cNvSpPr>
            <a:spLocks noChangeShapeType="1"/>
          </p:cNvSpPr>
          <p:nvPr/>
        </p:nvSpPr>
        <p:spPr bwMode="auto">
          <a:xfrm flipH="1" flipV="1">
            <a:off x="8231684" y="3314875"/>
            <a:ext cx="876300" cy="274637"/>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17446" name="Line 40">
            <a:extLst>
              <a:ext uri="{FF2B5EF4-FFF2-40B4-BE49-F238E27FC236}">
                <a16:creationId xmlns:a16="http://schemas.microsoft.com/office/drawing/2014/main" id="{743D0545-80D5-47C1-AD4F-303FFF9E4654}"/>
              </a:ext>
            </a:extLst>
          </p:cNvPr>
          <p:cNvSpPr>
            <a:spLocks noChangeShapeType="1"/>
          </p:cNvSpPr>
          <p:nvPr/>
        </p:nvSpPr>
        <p:spPr bwMode="auto">
          <a:xfrm flipH="1" flipV="1">
            <a:off x="8345985" y="4103861"/>
            <a:ext cx="738187" cy="287338"/>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17447" name="Line 41">
            <a:extLst>
              <a:ext uri="{FF2B5EF4-FFF2-40B4-BE49-F238E27FC236}">
                <a16:creationId xmlns:a16="http://schemas.microsoft.com/office/drawing/2014/main" id="{928596BF-5A04-4C2D-AD78-039040C93C86}"/>
              </a:ext>
            </a:extLst>
          </p:cNvPr>
          <p:cNvSpPr>
            <a:spLocks noChangeShapeType="1"/>
          </p:cNvSpPr>
          <p:nvPr/>
        </p:nvSpPr>
        <p:spPr bwMode="auto">
          <a:xfrm>
            <a:off x="8109447" y="5056362"/>
            <a:ext cx="936625" cy="187325"/>
          </a:xfrm>
          <a:prstGeom prst="line">
            <a:avLst/>
          </a:prstGeom>
          <a:ln>
            <a:headEnd type="triangle" w="med" len="med"/>
            <a:tailEn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17448" name="Rectangle 42">
            <a:extLst>
              <a:ext uri="{FF2B5EF4-FFF2-40B4-BE49-F238E27FC236}">
                <a16:creationId xmlns:a16="http://schemas.microsoft.com/office/drawing/2014/main" id="{4F343EC0-AC88-451F-969D-48F68A7FB5E2}"/>
              </a:ext>
            </a:extLst>
          </p:cNvPr>
          <p:cNvSpPr>
            <a:spLocks noChangeArrowheads="1"/>
          </p:cNvSpPr>
          <p:nvPr/>
        </p:nvSpPr>
        <p:spPr bwMode="auto">
          <a:xfrm>
            <a:off x="6210796" y="155750"/>
            <a:ext cx="4287838" cy="1196975"/>
          </a:xfrm>
          <a:prstGeom prst="rect">
            <a:avLst/>
          </a:prstGeom>
          <a:solidFill>
            <a:srgbClr val="6699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sz="2400" b="1" dirty="0">
                <a:solidFill>
                  <a:schemeClr val="bg1"/>
                </a:solidFill>
              </a:rPr>
              <a:t>The strategic managers must deal with two levels of uncontrollable uncertainty</a:t>
            </a:r>
          </a:p>
        </p:txBody>
      </p:sp>
      <p:sp>
        <p:nvSpPr>
          <p:cNvPr id="17449" name="Rectangle 43">
            <a:extLst>
              <a:ext uri="{FF2B5EF4-FFF2-40B4-BE49-F238E27FC236}">
                <a16:creationId xmlns:a16="http://schemas.microsoft.com/office/drawing/2014/main" id="{205BE7C7-7231-4075-8B1E-B912DA729AE2}"/>
              </a:ext>
            </a:extLst>
          </p:cNvPr>
          <p:cNvSpPr>
            <a:spLocks noChangeArrowheads="1"/>
          </p:cNvSpPr>
          <p:nvPr/>
        </p:nvSpPr>
        <p:spPr bwMode="auto">
          <a:xfrm>
            <a:off x="6021885" y="592312"/>
            <a:ext cx="295275"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E</a:t>
            </a:r>
          </a:p>
        </p:txBody>
      </p:sp>
      <p:sp>
        <p:nvSpPr>
          <p:cNvPr id="17450" name="Rectangle 44">
            <a:extLst>
              <a:ext uri="{FF2B5EF4-FFF2-40B4-BE49-F238E27FC236}">
                <a16:creationId xmlns:a16="http://schemas.microsoft.com/office/drawing/2014/main" id="{318367F7-45F5-4679-975D-97BB6BA86D86}"/>
              </a:ext>
            </a:extLst>
          </p:cNvPr>
          <p:cNvSpPr>
            <a:spLocks noChangeArrowheads="1"/>
          </p:cNvSpPr>
          <p:nvPr/>
        </p:nvSpPr>
        <p:spPr bwMode="auto">
          <a:xfrm>
            <a:off x="5996652" y="1949624"/>
            <a:ext cx="293350" cy="255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a:t>
            </a:r>
          </a:p>
        </p:txBody>
      </p:sp>
      <p:sp>
        <p:nvSpPr>
          <p:cNvPr id="17451" name="Rectangle 45">
            <a:extLst>
              <a:ext uri="{FF2B5EF4-FFF2-40B4-BE49-F238E27FC236}">
                <a16:creationId xmlns:a16="http://schemas.microsoft.com/office/drawing/2014/main" id="{98371120-7818-4A1E-BFFF-17E0739C4EA4}"/>
              </a:ext>
            </a:extLst>
          </p:cNvPr>
          <p:cNvSpPr>
            <a:spLocks noChangeArrowheads="1"/>
          </p:cNvSpPr>
          <p:nvPr/>
        </p:nvSpPr>
        <p:spPr bwMode="auto">
          <a:xfrm>
            <a:off x="6213971" y="1438449"/>
            <a:ext cx="4287838" cy="1562100"/>
          </a:xfrm>
          <a:prstGeom prst="rect">
            <a:avLst/>
          </a:prstGeom>
          <a:solidFill>
            <a:schemeClr val="tx2">
              <a:lumMod val="60000"/>
              <a:lumOff val="40000"/>
            </a:schemeClr>
          </a:solidFill>
          <a:ln>
            <a:noFill/>
          </a:ln>
          <a:effectLst/>
        </p:spPr>
        <p:txBody>
          <a:bodyPr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sz="2400" b="1">
                <a:solidFill>
                  <a:schemeClr val="bg1"/>
                </a:solidFill>
              </a:rPr>
              <a:t>Each foreign country in which a company operates adds its own unique set of uncontrollables</a:t>
            </a:r>
          </a:p>
        </p:txBody>
      </p:sp>
      <p:sp>
        <p:nvSpPr>
          <p:cNvPr id="46" name="Rectangle 40">
            <a:extLst>
              <a:ext uri="{FF2B5EF4-FFF2-40B4-BE49-F238E27FC236}">
                <a16:creationId xmlns:a16="http://schemas.microsoft.com/office/drawing/2014/main" id="{AB5AFB45-EFF7-41AD-BE27-C0FC3F10FF21}"/>
              </a:ext>
            </a:extLst>
          </p:cNvPr>
          <p:cNvSpPr>
            <a:spLocks noChangeArrowheads="1"/>
          </p:cNvSpPr>
          <p:nvPr/>
        </p:nvSpPr>
        <p:spPr bwMode="auto">
          <a:xfrm>
            <a:off x="4404191" y="2612427"/>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chemeClr val="tx2">
                    <a:lumMod val="60000"/>
                    <a:lumOff val="40000"/>
                  </a:schemeClr>
                </a:solidFill>
              </a:rPr>
              <a:t>Internal Factors</a:t>
            </a:r>
            <a:br>
              <a:rPr lang="en-GB" altLang="en-US" sz="1400" b="1" dirty="0">
                <a:solidFill>
                  <a:schemeClr val="tx2">
                    <a:lumMod val="60000"/>
                    <a:lumOff val="40000"/>
                  </a:schemeClr>
                </a:solidFill>
              </a:rPr>
            </a:br>
            <a:r>
              <a:rPr lang="en-GB" altLang="en-US" sz="1400" b="1" dirty="0">
                <a:solidFill>
                  <a:schemeClr val="tx2">
                    <a:lumMod val="60000"/>
                    <a:lumOff val="40000"/>
                  </a:schemeClr>
                </a:solidFill>
              </a:rPr>
              <a:t>(controllable)</a:t>
            </a:r>
          </a:p>
        </p:txBody>
      </p:sp>
      <p:sp>
        <p:nvSpPr>
          <p:cNvPr id="47" name="Title 1">
            <a:extLst>
              <a:ext uri="{FF2B5EF4-FFF2-40B4-BE49-F238E27FC236}">
                <a16:creationId xmlns:a16="http://schemas.microsoft.com/office/drawing/2014/main" id="{78C42292-A522-4271-A813-CCFA968D44B5}"/>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a:extLst>
              <a:ext uri="{FF2B5EF4-FFF2-40B4-BE49-F238E27FC236}">
                <a16:creationId xmlns:a16="http://schemas.microsoft.com/office/drawing/2014/main" id="{ED3084DF-31AA-4EEA-891B-8BE08A15A210}"/>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9459" name="Oval 5">
            <a:extLst>
              <a:ext uri="{FF2B5EF4-FFF2-40B4-BE49-F238E27FC236}">
                <a16:creationId xmlns:a16="http://schemas.microsoft.com/office/drawing/2014/main" id="{9D8E6B6C-987F-40B9-906D-D9BCEDD86046}"/>
              </a:ext>
            </a:extLst>
          </p:cNvPr>
          <p:cNvSpPr>
            <a:spLocks noChangeArrowheads="1"/>
          </p:cNvSpPr>
          <p:nvPr/>
        </p:nvSpPr>
        <p:spPr bwMode="auto">
          <a:xfrm>
            <a:off x="3475534" y="138857"/>
            <a:ext cx="5656262" cy="5656262"/>
          </a:xfrm>
          <a:prstGeom prst="ellipse">
            <a:avLst/>
          </a:prstGeom>
          <a:solidFill>
            <a:srgbClr val="FDE3BA"/>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0" name="Oval 6">
            <a:extLst>
              <a:ext uri="{FF2B5EF4-FFF2-40B4-BE49-F238E27FC236}">
                <a16:creationId xmlns:a16="http://schemas.microsoft.com/office/drawing/2014/main" id="{962BA9AC-E3C0-474C-B004-9D13BCA73268}"/>
              </a:ext>
            </a:extLst>
          </p:cNvPr>
          <p:cNvSpPr>
            <a:spLocks noChangeArrowheads="1"/>
          </p:cNvSpPr>
          <p:nvPr/>
        </p:nvSpPr>
        <p:spPr bwMode="auto">
          <a:xfrm>
            <a:off x="3151684" y="12298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1" name="Oval 7">
            <a:extLst>
              <a:ext uri="{FF2B5EF4-FFF2-40B4-BE49-F238E27FC236}">
                <a16:creationId xmlns:a16="http://schemas.microsoft.com/office/drawing/2014/main" id="{535842D5-2935-42C9-BCC1-93454F6A6F43}"/>
              </a:ext>
            </a:extLst>
          </p:cNvPr>
          <p:cNvSpPr>
            <a:spLocks noChangeArrowheads="1"/>
          </p:cNvSpPr>
          <p:nvPr/>
        </p:nvSpPr>
        <p:spPr bwMode="auto">
          <a:xfrm>
            <a:off x="2751634" y="11980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2" name="Oval 8">
            <a:extLst>
              <a:ext uri="{FF2B5EF4-FFF2-40B4-BE49-F238E27FC236}">
                <a16:creationId xmlns:a16="http://schemas.microsoft.com/office/drawing/2014/main" id="{D1FBA6F5-A616-4B2E-A3A6-266EA0684F5C}"/>
              </a:ext>
            </a:extLst>
          </p:cNvPr>
          <p:cNvSpPr>
            <a:spLocks noChangeArrowheads="1"/>
          </p:cNvSpPr>
          <p:nvPr/>
        </p:nvSpPr>
        <p:spPr bwMode="auto">
          <a:xfrm>
            <a:off x="2351584" y="11663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3" name="Oval 9">
            <a:extLst>
              <a:ext uri="{FF2B5EF4-FFF2-40B4-BE49-F238E27FC236}">
                <a16:creationId xmlns:a16="http://schemas.microsoft.com/office/drawing/2014/main" id="{27B88391-D976-4489-A976-1BCD86CE9E4F}"/>
              </a:ext>
            </a:extLst>
          </p:cNvPr>
          <p:cNvSpPr>
            <a:spLocks noChangeArrowheads="1"/>
          </p:cNvSpPr>
          <p:nvPr/>
        </p:nvSpPr>
        <p:spPr bwMode="auto">
          <a:xfrm>
            <a:off x="3145335" y="92943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4" name="Oval 10">
            <a:extLst>
              <a:ext uri="{FF2B5EF4-FFF2-40B4-BE49-F238E27FC236}">
                <a16:creationId xmlns:a16="http://schemas.microsoft.com/office/drawing/2014/main" id="{D81EDC06-D047-4FE7-A1AA-1CF901936895}"/>
              </a:ext>
            </a:extLst>
          </p:cNvPr>
          <p:cNvSpPr>
            <a:spLocks noChangeArrowheads="1"/>
          </p:cNvSpPr>
          <p:nvPr/>
        </p:nvSpPr>
        <p:spPr bwMode="auto">
          <a:xfrm>
            <a:off x="4083546" y="1867644"/>
            <a:ext cx="2159000" cy="2159000"/>
          </a:xfrm>
          <a:prstGeom prst="ellipse">
            <a:avLst/>
          </a:prstGeom>
          <a:solidFill>
            <a:srgbClr val="FFFF99"/>
          </a:solidFill>
          <a:ln w="508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6" name="Line 12">
            <a:extLst>
              <a:ext uri="{FF2B5EF4-FFF2-40B4-BE49-F238E27FC236}">
                <a16:creationId xmlns:a16="http://schemas.microsoft.com/office/drawing/2014/main" id="{E79F0264-D77D-4DD5-924B-F05CD8CF47B0}"/>
              </a:ext>
            </a:extLst>
          </p:cNvPr>
          <p:cNvSpPr>
            <a:spLocks noChangeShapeType="1"/>
          </p:cNvSpPr>
          <p:nvPr/>
        </p:nvSpPr>
        <p:spPr bwMode="auto">
          <a:xfrm flipH="1">
            <a:off x="6804522" y="131202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7" name="Line 13">
            <a:extLst>
              <a:ext uri="{FF2B5EF4-FFF2-40B4-BE49-F238E27FC236}">
                <a16:creationId xmlns:a16="http://schemas.microsoft.com/office/drawing/2014/main" id="{95A56280-5E7E-435A-8E42-EFEBA866C215}"/>
              </a:ext>
            </a:extLst>
          </p:cNvPr>
          <p:cNvSpPr>
            <a:spLocks noChangeShapeType="1"/>
          </p:cNvSpPr>
          <p:nvPr/>
        </p:nvSpPr>
        <p:spPr bwMode="auto">
          <a:xfrm>
            <a:off x="6099672" y="479817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8" name="Line 14">
            <a:extLst>
              <a:ext uri="{FF2B5EF4-FFF2-40B4-BE49-F238E27FC236}">
                <a16:creationId xmlns:a16="http://schemas.microsoft.com/office/drawing/2014/main" id="{02D0C0F6-6552-43B9-89F4-67048DD4B277}"/>
              </a:ext>
            </a:extLst>
          </p:cNvPr>
          <p:cNvSpPr>
            <a:spLocks noChangeShapeType="1"/>
          </p:cNvSpPr>
          <p:nvPr/>
        </p:nvSpPr>
        <p:spPr bwMode="auto">
          <a:xfrm>
            <a:off x="7204572" y="335037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9" name="Line 15">
            <a:extLst>
              <a:ext uri="{FF2B5EF4-FFF2-40B4-BE49-F238E27FC236}">
                <a16:creationId xmlns:a16="http://schemas.microsoft.com/office/drawing/2014/main" id="{F07C15D9-755F-4697-B22E-A30F9CDB91F9}"/>
              </a:ext>
            </a:extLst>
          </p:cNvPr>
          <p:cNvSpPr>
            <a:spLocks noChangeShapeType="1"/>
          </p:cNvSpPr>
          <p:nvPr/>
        </p:nvSpPr>
        <p:spPr bwMode="auto">
          <a:xfrm flipH="1">
            <a:off x="3775572" y="477912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0" name="Line 16">
            <a:extLst>
              <a:ext uri="{FF2B5EF4-FFF2-40B4-BE49-F238E27FC236}">
                <a16:creationId xmlns:a16="http://schemas.microsoft.com/office/drawing/2014/main" id="{D55E8E9C-7682-4F04-98B9-77CA9935EE75}"/>
              </a:ext>
            </a:extLst>
          </p:cNvPr>
          <p:cNvSpPr>
            <a:spLocks noChangeShapeType="1"/>
          </p:cNvSpPr>
          <p:nvPr/>
        </p:nvSpPr>
        <p:spPr bwMode="auto">
          <a:xfrm flipH="1">
            <a:off x="2403972" y="342657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1" name="Line 17">
            <a:extLst>
              <a:ext uri="{FF2B5EF4-FFF2-40B4-BE49-F238E27FC236}">
                <a16:creationId xmlns:a16="http://schemas.microsoft.com/office/drawing/2014/main" id="{5A3A4DCB-B751-492C-B79A-C05614C88093}"/>
              </a:ext>
            </a:extLst>
          </p:cNvPr>
          <p:cNvSpPr>
            <a:spLocks noChangeShapeType="1"/>
          </p:cNvSpPr>
          <p:nvPr/>
        </p:nvSpPr>
        <p:spPr bwMode="auto">
          <a:xfrm flipH="1" flipV="1">
            <a:off x="2950071" y="111993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2" name="Line 18">
            <a:extLst>
              <a:ext uri="{FF2B5EF4-FFF2-40B4-BE49-F238E27FC236}">
                <a16:creationId xmlns:a16="http://schemas.microsoft.com/office/drawing/2014/main" id="{459B541E-0109-4988-B212-97E98AA7D16A}"/>
              </a:ext>
            </a:extLst>
          </p:cNvPr>
          <p:cNvSpPr>
            <a:spLocks noChangeShapeType="1"/>
          </p:cNvSpPr>
          <p:nvPr/>
        </p:nvSpPr>
        <p:spPr bwMode="auto">
          <a:xfrm flipH="1">
            <a:off x="3489822" y="355992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3" name="Line 19">
            <a:extLst>
              <a:ext uri="{FF2B5EF4-FFF2-40B4-BE49-F238E27FC236}">
                <a16:creationId xmlns:a16="http://schemas.microsoft.com/office/drawing/2014/main" id="{B67C5BD7-3CA6-4816-B6F2-8ABB6F5AF9D8}"/>
              </a:ext>
            </a:extLst>
          </p:cNvPr>
          <p:cNvSpPr>
            <a:spLocks noChangeShapeType="1"/>
          </p:cNvSpPr>
          <p:nvPr/>
        </p:nvSpPr>
        <p:spPr bwMode="auto">
          <a:xfrm>
            <a:off x="6042522" y="367422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5" name="Rectangle 21">
            <a:extLst>
              <a:ext uri="{FF2B5EF4-FFF2-40B4-BE49-F238E27FC236}">
                <a16:creationId xmlns:a16="http://schemas.microsoft.com/office/drawing/2014/main" id="{811BF641-680C-46AE-908D-B7186E73D0AC}"/>
              </a:ext>
            </a:extLst>
          </p:cNvPr>
          <p:cNvSpPr>
            <a:spLocks noChangeArrowheads="1"/>
          </p:cNvSpPr>
          <p:nvPr/>
        </p:nvSpPr>
        <p:spPr bwMode="auto">
          <a:xfrm>
            <a:off x="3364410" y="67543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9476" name="Rectangle 22">
            <a:extLst>
              <a:ext uri="{FF2B5EF4-FFF2-40B4-BE49-F238E27FC236}">
                <a16:creationId xmlns:a16="http://schemas.microsoft.com/office/drawing/2014/main" id="{BFDE81A5-7920-4E34-AEF5-681293183BFD}"/>
              </a:ext>
            </a:extLst>
          </p:cNvPr>
          <p:cNvSpPr>
            <a:spLocks noChangeArrowheads="1"/>
          </p:cNvSpPr>
          <p:nvPr/>
        </p:nvSpPr>
        <p:spPr bwMode="auto">
          <a:xfrm>
            <a:off x="6028235" y="675432"/>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Economic</a:t>
            </a:r>
          </a:p>
          <a:p>
            <a:pPr algn="ctr">
              <a:lnSpc>
                <a:spcPct val="90000"/>
              </a:lnSpc>
            </a:pPr>
            <a:r>
              <a:rPr lang="en-GB" altLang="en-US" sz="1200" b="1">
                <a:solidFill>
                  <a:schemeClr val="folHlink"/>
                </a:solidFill>
              </a:rPr>
              <a:t>forces</a:t>
            </a:r>
          </a:p>
        </p:txBody>
      </p:sp>
      <p:sp>
        <p:nvSpPr>
          <p:cNvPr id="19477" name="Rectangle 23">
            <a:extLst>
              <a:ext uri="{FF2B5EF4-FFF2-40B4-BE49-F238E27FC236}">
                <a16:creationId xmlns:a16="http://schemas.microsoft.com/office/drawing/2014/main" id="{28630AC5-32A3-4902-B290-A577A7492129}"/>
              </a:ext>
            </a:extLst>
          </p:cNvPr>
          <p:cNvSpPr>
            <a:spLocks noChangeArrowheads="1"/>
          </p:cNvSpPr>
          <p:nvPr/>
        </p:nvSpPr>
        <p:spPr bwMode="auto">
          <a:xfrm>
            <a:off x="9223956" y="3588495"/>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A</a:t>
            </a:r>
          </a:p>
        </p:txBody>
      </p:sp>
      <p:sp>
        <p:nvSpPr>
          <p:cNvPr id="19478" name="Rectangle 24">
            <a:extLst>
              <a:ext uri="{FF2B5EF4-FFF2-40B4-BE49-F238E27FC236}">
                <a16:creationId xmlns:a16="http://schemas.microsoft.com/office/drawing/2014/main" id="{04E5DEB4-E8E3-4872-A935-0A56C98042AA}"/>
              </a:ext>
            </a:extLst>
          </p:cNvPr>
          <p:cNvSpPr>
            <a:spLocks noChangeArrowheads="1"/>
          </p:cNvSpPr>
          <p:nvPr/>
        </p:nvSpPr>
        <p:spPr bwMode="auto">
          <a:xfrm>
            <a:off x="9242920" y="4234607"/>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B</a:t>
            </a:r>
          </a:p>
        </p:txBody>
      </p:sp>
      <p:sp>
        <p:nvSpPr>
          <p:cNvPr id="19479" name="Rectangle 25">
            <a:extLst>
              <a:ext uri="{FF2B5EF4-FFF2-40B4-BE49-F238E27FC236}">
                <a16:creationId xmlns:a16="http://schemas.microsoft.com/office/drawing/2014/main" id="{3E42331D-7F1A-41BF-9375-E1191E8CE373}"/>
              </a:ext>
            </a:extLst>
          </p:cNvPr>
          <p:cNvSpPr>
            <a:spLocks noChangeArrowheads="1"/>
          </p:cNvSpPr>
          <p:nvPr/>
        </p:nvSpPr>
        <p:spPr bwMode="auto">
          <a:xfrm>
            <a:off x="9242920" y="4880719"/>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C</a:t>
            </a:r>
          </a:p>
        </p:txBody>
      </p:sp>
      <p:sp>
        <p:nvSpPr>
          <p:cNvPr id="19480" name="Rectangle 26">
            <a:extLst>
              <a:ext uri="{FF2B5EF4-FFF2-40B4-BE49-F238E27FC236}">
                <a16:creationId xmlns:a16="http://schemas.microsoft.com/office/drawing/2014/main" id="{8588B298-37C1-4964-95D6-3CB9A5EBECDA}"/>
              </a:ext>
            </a:extLst>
          </p:cNvPr>
          <p:cNvSpPr>
            <a:spLocks noChangeArrowheads="1"/>
          </p:cNvSpPr>
          <p:nvPr/>
        </p:nvSpPr>
        <p:spPr bwMode="auto">
          <a:xfrm>
            <a:off x="5993309" y="202004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19481" name="Rectangle 27">
            <a:extLst>
              <a:ext uri="{FF2B5EF4-FFF2-40B4-BE49-F238E27FC236}">
                <a16:creationId xmlns:a16="http://schemas.microsoft.com/office/drawing/2014/main" id="{031629F6-8F76-45F8-B28B-5505D4B10777}"/>
              </a:ext>
            </a:extLst>
          </p:cNvPr>
          <p:cNvSpPr>
            <a:spLocks noChangeArrowheads="1"/>
          </p:cNvSpPr>
          <p:nvPr/>
        </p:nvSpPr>
        <p:spPr bwMode="auto">
          <a:xfrm>
            <a:off x="6961684" y="208195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19482" name="Rectangle 28">
            <a:extLst>
              <a:ext uri="{FF2B5EF4-FFF2-40B4-BE49-F238E27FC236}">
                <a16:creationId xmlns:a16="http://schemas.microsoft.com/office/drawing/2014/main" id="{E4712F2F-1D90-4885-A883-B3211E26D8E7}"/>
              </a:ext>
            </a:extLst>
          </p:cNvPr>
          <p:cNvSpPr>
            <a:spLocks noChangeArrowheads="1"/>
          </p:cNvSpPr>
          <p:nvPr/>
        </p:nvSpPr>
        <p:spPr bwMode="auto">
          <a:xfrm>
            <a:off x="6437810" y="432826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9487" name="Rectangle 33">
            <a:extLst>
              <a:ext uri="{FF2B5EF4-FFF2-40B4-BE49-F238E27FC236}">
                <a16:creationId xmlns:a16="http://schemas.microsoft.com/office/drawing/2014/main" id="{4F4FD09A-65AD-4E9A-9CEE-7DF749992C66}"/>
              </a:ext>
            </a:extLst>
          </p:cNvPr>
          <p:cNvSpPr>
            <a:spLocks noChangeArrowheads="1"/>
          </p:cNvSpPr>
          <p:nvPr/>
        </p:nvSpPr>
        <p:spPr bwMode="auto">
          <a:xfrm>
            <a:off x="2607171" y="416316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9488" name="Rectangle 34">
            <a:extLst>
              <a:ext uri="{FF2B5EF4-FFF2-40B4-BE49-F238E27FC236}">
                <a16:creationId xmlns:a16="http://schemas.microsoft.com/office/drawing/2014/main" id="{7B1D69C1-332A-443A-8DF1-C8CB27036D0A}"/>
              </a:ext>
            </a:extLst>
          </p:cNvPr>
          <p:cNvSpPr>
            <a:spLocks noChangeArrowheads="1"/>
          </p:cNvSpPr>
          <p:nvPr/>
        </p:nvSpPr>
        <p:spPr bwMode="auto">
          <a:xfrm>
            <a:off x="4228009" y="20077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Foreign environment</a:t>
            </a:r>
          </a:p>
          <a:p>
            <a:pPr algn="ctr">
              <a:lnSpc>
                <a:spcPct val="90000"/>
              </a:lnSpc>
            </a:pPr>
            <a:r>
              <a:rPr lang="en-GB" altLang="en-US" sz="1400" b="1">
                <a:solidFill>
                  <a:srgbClr val="6699FF"/>
                </a:solidFill>
              </a:rPr>
              <a:t>(uncontrollable)</a:t>
            </a:r>
          </a:p>
        </p:txBody>
      </p:sp>
      <p:sp>
        <p:nvSpPr>
          <p:cNvPr id="19489" name="Rectangle 35">
            <a:extLst>
              <a:ext uri="{FF2B5EF4-FFF2-40B4-BE49-F238E27FC236}">
                <a16:creationId xmlns:a16="http://schemas.microsoft.com/office/drawing/2014/main" id="{380FA48D-FE17-4FDA-B570-A8B6E220252E}"/>
              </a:ext>
            </a:extLst>
          </p:cNvPr>
          <p:cNvSpPr>
            <a:spLocks noChangeArrowheads="1"/>
          </p:cNvSpPr>
          <p:nvPr/>
        </p:nvSpPr>
        <p:spPr bwMode="auto">
          <a:xfrm>
            <a:off x="4640760" y="506804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9490" name="Rectangle 36">
            <a:extLst>
              <a:ext uri="{FF2B5EF4-FFF2-40B4-BE49-F238E27FC236}">
                <a16:creationId xmlns:a16="http://schemas.microsoft.com/office/drawing/2014/main" id="{8F7541D8-EB8E-425B-B108-42C12F158ACC}"/>
              </a:ext>
            </a:extLst>
          </p:cNvPr>
          <p:cNvSpPr>
            <a:spLocks noChangeArrowheads="1"/>
          </p:cNvSpPr>
          <p:nvPr/>
        </p:nvSpPr>
        <p:spPr bwMode="auto">
          <a:xfrm>
            <a:off x="4107359" y="424889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9491" name="Rectangle 37">
            <a:extLst>
              <a:ext uri="{FF2B5EF4-FFF2-40B4-BE49-F238E27FC236}">
                <a16:creationId xmlns:a16="http://schemas.microsoft.com/office/drawing/2014/main" id="{1B1C9A45-436D-4CF6-A90B-50FBFDEC53EF}"/>
              </a:ext>
            </a:extLst>
          </p:cNvPr>
          <p:cNvSpPr>
            <a:spLocks noChangeArrowheads="1"/>
          </p:cNvSpPr>
          <p:nvPr/>
        </p:nvSpPr>
        <p:spPr bwMode="auto">
          <a:xfrm>
            <a:off x="2467471" y="208195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9492" name="Rectangle 38">
            <a:extLst>
              <a:ext uri="{FF2B5EF4-FFF2-40B4-BE49-F238E27FC236}">
                <a16:creationId xmlns:a16="http://schemas.microsoft.com/office/drawing/2014/main" id="{9F670082-9C92-46C0-BBC3-1A9915325273}"/>
              </a:ext>
            </a:extLst>
          </p:cNvPr>
          <p:cNvSpPr>
            <a:spLocks noChangeArrowheads="1"/>
          </p:cNvSpPr>
          <p:nvPr/>
        </p:nvSpPr>
        <p:spPr bwMode="auto">
          <a:xfrm>
            <a:off x="2948485" y="67384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93" name="Rectangle 39">
            <a:extLst>
              <a:ext uri="{FF2B5EF4-FFF2-40B4-BE49-F238E27FC236}">
                <a16:creationId xmlns:a16="http://schemas.microsoft.com/office/drawing/2014/main" id="{00587E7E-AA6F-4605-860B-AFBEBE8F5468}"/>
              </a:ext>
            </a:extLst>
          </p:cNvPr>
          <p:cNvSpPr>
            <a:spLocks noChangeArrowheads="1"/>
          </p:cNvSpPr>
          <p:nvPr/>
        </p:nvSpPr>
        <p:spPr bwMode="auto">
          <a:xfrm>
            <a:off x="3392985" y="189145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9494" name="Rectangle 40">
            <a:extLst>
              <a:ext uri="{FF2B5EF4-FFF2-40B4-BE49-F238E27FC236}">
                <a16:creationId xmlns:a16="http://schemas.microsoft.com/office/drawing/2014/main" id="{F58FEFF6-7780-4A9B-A1BF-BB07D9C5DE5F}"/>
              </a:ext>
            </a:extLst>
          </p:cNvPr>
          <p:cNvSpPr>
            <a:spLocks noChangeArrowheads="1"/>
          </p:cNvSpPr>
          <p:nvPr/>
        </p:nvSpPr>
        <p:spPr bwMode="auto">
          <a:xfrm>
            <a:off x="4140697" y="1208833"/>
            <a:ext cx="2105025" cy="293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p:txBody>
      </p:sp>
      <p:sp>
        <p:nvSpPr>
          <p:cNvPr id="19495" name="Line 41">
            <a:extLst>
              <a:ext uri="{FF2B5EF4-FFF2-40B4-BE49-F238E27FC236}">
                <a16:creationId xmlns:a16="http://schemas.microsoft.com/office/drawing/2014/main" id="{189BBC59-481F-47C6-9C42-361A0ACF83BE}"/>
              </a:ext>
            </a:extLst>
          </p:cNvPr>
          <p:cNvSpPr>
            <a:spLocks noChangeShapeType="1"/>
          </p:cNvSpPr>
          <p:nvPr/>
        </p:nvSpPr>
        <p:spPr bwMode="auto">
          <a:xfrm flipH="1" flipV="1">
            <a:off x="8231684" y="3386882"/>
            <a:ext cx="1031876" cy="474165"/>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96" name="Line 42">
            <a:extLst>
              <a:ext uri="{FF2B5EF4-FFF2-40B4-BE49-F238E27FC236}">
                <a16:creationId xmlns:a16="http://schemas.microsoft.com/office/drawing/2014/main" id="{C5B18547-A679-4980-B2C4-243B81D1367B}"/>
              </a:ext>
            </a:extLst>
          </p:cNvPr>
          <p:cNvSpPr>
            <a:spLocks noChangeShapeType="1"/>
          </p:cNvSpPr>
          <p:nvPr/>
        </p:nvSpPr>
        <p:spPr bwMode="auto">
          <a:xfrm flipH="1" flipV="1">
            <a:off x="8345984" y="4175868"/>
            <a:ext cx="936623" cy="357189"/>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97" name="Line 43">
            <a:extLst>
              <a:ext uri="{FF2B5EF4-FFF2-40B4-BE49-F238E27FC236}">
                <a16:creationId xmlns:a16="http://schemas.microsoft.com/office/drawing/2014/main" id="{DB889F72-104B-43B4-AF4F-982907C3F2BD}"/>
              </a:ext>
            </a:extLst>
          </p:cNvPr>
          <p:cNvSpPr>
            <a:spLocks noChangeShapeType="1"/>
          </p:cNvSpPr>
          <p:nvPr/>
        </p:nvSpPr>
        <p:spPr bwMode="auto">
          <a:xfrm>
            <a:off x="8231684" y="4880720"/>
            <a:ext cx="1011236" cy="357189"/>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98" name="Rectangle 44">
            <a:extLst>
              <a:ext uri="{FF2B5EF4-FFF2-40B4-BE49-F238E27FC236}">
                <a16:creationId xmlns:a16="http://schemas.microsoft.com/office/drawing/2014/main" id="{D4FDBFBC-7F44-4F90-AE77-A500981BCB3A}"/>
              </a:ext>
            </a:extLst>
          </p:cNvPr>
          <p:cNvSpPr>
            <a:spLocks noChangeArrowheads="1"/>
          </p:cNvSpPr>
          <p:nvPr/>
        </p:nvSpPr>
        <p:spPr bwMode="auto">
          <a:xfrm>
            <a:off x="4091611" y="2711499"/>
            <a:ext cx="2148025" cy="459100"/>
          </a:xfrm>
          <a:prstGeom prst="rect">
            <a:avLst/>
          </a:prstGeom>
          <a:solidFill>
            <a:schemeClr val="accent1">
              <a:lumMod val="75000"/>
            </a:schemeClr>
          </a:solidFill>
          <a:ln>
            <a:noFill/>
          </a:ln>
          <a:effec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dirty="0" err="1">
                <a:solidFill>
                  <a:schemeClr val="bg1"/>
                </a:solidFill>
              </a:rPr>
              <a:t>Controllables</a:t>
            </a:r>
            <a:endParaRPr lang="en-GB" altLang="en-US" sz="2400" b="1" dirty="0">
              <a:solidFill>
                <a:schemeClr val="bg1"/>
              </a:solidFill>
            </a:endParaRPr>
          </a:p>
        </p:txBody>
      </p:sp>
      <p:sp>
        <p:nvSpPr>
          <p:cNvPr id="45" name="Rectangle 30">
            <a:extLst>
              <a:ext uri="{FF2B5EF4-FFF2-40B4-BE49-F238E27FC236}">
                <a16:creationId xmlns:a16="http://schemas.microsoft.com/office/drawing/2014/main" id="{8BB1A72B-FB0E-4B38-9AE3-74D36199F505}"/>
              </a:ext>
            </a:extLst>
          </p:cNvPr>
          <p:cNvSpPr>
            <a:spLocks noChangeArrowheads="1"/>
          </p:cNvSpPr>
          <p:nvPr/>
        </p:nvSpPr>
        <p:spPr bwMode="auto">
          <a:xfrm>
            <a:off x="4215310" y="3265411"/>
            <a:ext cx="1901826" cy="366767"/>
          </a:xfrm>
          <a:prstGeom prst="rect">
            <a:avLst/>
          </a:prstGeom>
          <a:no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b="1" dirty="0">
                <a:solidFill>
                  <a:schemeClr val="bg2">
                    <a:lumMod val="25000"/>
                  </a:schemeClr>
                </a:solidFill>
              </a:rPr>
              <a:t>such as 7Ps</a:t>
            </a:r>
          </a:p>
        </p:txBody>
      </p:sp>
      <p:sp>
        <p:nvSpPr>
          <p:cNvPr id="47" name="Rectangle 30">
            <a:extLst>
              <a:ext uri="{FF2B5EF4-FFF2-40B4-BE49-F238E27FC236}">
                <a16:creationId xmlns:a16="http://schemas.microsoft.com/office/drawing/2014/main" id="{C3C1EEC2-CA08-4E7E-9491-4B3328FCC273}"/>
              </a:ext>
            </a:extLst>
          </p:cNvPr>
          <p:cNvSpPr>
            <a:spLocks noChangeArrowheads="1"/>
          </p:cNvSpPr>
          <p:nvPr/>
        </p:nvSpPr>
        <p:spPr bwMode="auto">
          <a:xfrm>
            <a:off x="4236576" y="2300211"/>
            <a:ext cx="1901826" cy="366767"/>
          </a:xfrm>
          <a:prstGeom prst="rect">
            <a:avLst/>
          </a:prstGeom>
          <a:no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b="1" dirty="0">
                <a:solidFill>
                  <a:schemeClr val="bg2">
                    <a:lumMod val="25000"/>
                  </a:schemeClr>
                </a:solidFill>
              </a:rPr>
              <a:t>Internal Factors</a:t>
            </a:r>
          </a:p>
        </p:txBody>
      </p:sp>
      <p:sp>
        <p:nvSpPr>
          <p:cNvPr id="48" name="Title 1">
            <a:extLst>
              <a:ext uri="{FF2B5EF4-FFF2-40B4-BE49-F238E27FC236}">
                <a16:creationId xmlns:a16="http://schemas.microsoft.com/office/drawing/2014/main" id="{2271A085-B353-4E79-ABCC-0A2D3101D7E4}"/>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15E2C04B-67B8-4531-ACBA-C0BA8639B6D7}"/>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21507" name="Oval 5">
            <a:extLst>
              <a:ext uri="{FF2B5EF4-FFF2-40B4-BE49-F238E27FC236}">
                <a16:creationId xmlns:a16="http://schemas.microsoft.com/office/drawing/2014/main" id="{D022EEDB-7B39-43A9-B681-6057FEFF8355}"/>
              </a:ext>
            </a:extLst>
          </p:cNvPr>
          <p:cNvSpPr>
            <a:spLocks noChangeArrowheads="1"/>
          </p:cNvSpPr>
          <p:nvPr/>
        </p:nvSpPr>
        <p:spPr bwMode="auto">
          <a:xfrm>
            <a:off x="3507532" y="63674"/>
            <a:ext cx="5656262" cy="5656262"/>
          </a:xfrm>
          <a:prstGeom prst="ellipse">
            <a:avLst/>
          </a:prstGeom>
          <a:solidFill>
            <a:srgbClr val="FDE3BA"/>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08" name="Oval 6">
            <a:extLst>
              <a:ext uri="{FF2B5EF4-FFF2-40B4-BE49-F238E27FC236}">
                <a16:creationId xmlns:a16="http://schemas.microsoft.com/office/drawing/2014/main" id="{38B7E2BE-6D9F-4271-B473-46747F9A1E48}"/>
              </a:ext>
            </a:extLst>
          </p:cNvPr>
          <p:cNvSpPr>
            <a:spLocks noChangeArrowheads="1"/>
          </p:cNvSpPr>
          <p:nvPr/>
        </p:nvSpPr>
        <p:spPr bwMode="auto">
          <a:xfrm>
            <a:off x="3183682" y="47799"/>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09" name="Oval 7">
            <a:extLst>
              <a:ext uri="{FF2B5EF4-FFF2-40B4-BE49-F238E27FC236}">
                <a16:creationId xmlns:a16="http://schemas.microsoft.com/office/drawing/2014/main" id="{902DE434-3899-472D-9076-3E814222A82D}"/>
              </a:ext>
            </a:extLst>
          </p:cNvPr>
          <p:cNvSpPr>
            <a:spLocks noChangeArrowheads="1"/>
          </p:cNvSpPr>
          <p:nvPr/>
        </p:nvSpPr>
        <p:spPr bwMode="auto">
          <a:xfrm>
            <a:off x="2783632" y="44624"/>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0" name="Oval 8">
            <a:extLst>
              <a:ext uri="{FF2B5EF4-FFF2-40B4-BE49-F238E27FC236}">
                <a16:creationId xmlns:a16="http://schemas.microsoft.com/office/drawing/2014/main" id="{C48D3C5A-B316-4FD6-830F-99EF02C76094}"/>
              </a:ext>
            </a:extLst>
          </p:cNvPr>
          <p:cNvSpPr>
            <a:spLocks noChangeArrowheads="1"/>
          </p:cNvSpPr>
          <p:nvPr/>
        </p:nvSpPr>
        <p:spPr bwMode="auto">
          <a:xfrm>
            <a:off x="2383582" y="41449"/>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1" name="Oval 9">
            <a:extLst>
              <a:ext uri="{FF2B5EF4-FFF2-40B4-BE49-F238E27FC236}">
                <a16:creationId xmlns:a16="http://schemas.microsoft.com/office/drawing/2014/main" id="{86F6CF27-7CD2-4063-9394-BD1B2933EFBC}"/>
              </a:ext>
            </a:extLst>
          </p:cNvPr>
          <p:cNvSpPr>
            <a:spLocks noChangeArrowheads="1"/>
          </p:cNvSpPr>
          <p:nvPr/>
        </p:nvSpPr>
        <p:spPr bwMode="auto">
          <a:xfrm>
            <a:off x="3190033" y="866950"/>
            <a:ext cx="4010025" cy="4010025"/>
          </a:xfrm>
          <a:prstGeom prst="ellipse">
            <a:avLst/>
          </a:prstGeom>
          <a:solidFill>
            <a:srgbClr val="FFFFCC"/>
          </a:solidFill>
          <a:ln w="508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2" name="Oval 10">
            <a:extLst>
              <a:ext uri="{FF2B5EF4-FFF2-40B4-BE49-F238E27FC236}">
                <a16:creationId xmlns:a16="http://schemas.microsoft.com/office/drawing/2014/main" id="{EBC97307-ACB8-40C9-8165-2A0A1C830E2C}"/>
              </a:ext>
            </a:extLst>
          </p:cNvPr>
          <p:cNvSpPr>
            <a:spLocks noChangeArrowheads="1"/>
          </p:cNvSpPr>
          <p:nvPr/>
        </p:nvSpPr>
        <p:spPr bwMode="auto">
          <a:xfrm>
            <a:off x="4102844" y="1779761"/>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3" name="Line 11">
            <a:extLst>
              <a:ext uri="{FF2B5EF4-FFF2-40B4-BE49-F238E27FC236}">
                <a16:creationId xmlns:a16="http://schemas.microsoft.com/office/drawing/2014/main" id="{55061282-62AD-4881-B8C8-D5E1F57EFCAF}"/>
              </a:ext>
            </a:extLst>
          </p:cNvPr>
          <p:cNvSpPr>
            <a:spLocks noChangeShapeType="1"/>
          </p:cNvSpPr>
          <p:nvPr/>
        </p:nvSpPr>
        <p:spPr bwMode="auto">
          <a:xfrm>
            <a:off x="5195044" y="1795637"/>
            <a:ext cx="0" cy="2162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4" name="Line 12">
            <a:extLst>
              <a:ext uri="{FF2B5EF4-FFF2-40B4-BE49-F238E27FC236}">
                <a16:creationId xmlns:a16="http://schemas.microsoft.com/office/drawing/2014/main" id="{FB66459A-92FA-4828-AF5F-0682A7FA8D10}"/>
              </a:ext>
            </a:extLst>
          </p:cNvPr>
          <p:cNvSpPr>
            <a:spLocks noChangeShapeType="1"/>
          </p:cNvSpPr>
          <p:nvPr/>
        </p:nvSpPr>
        <p:spPr bwMode="auto">
          <a:xfrm flipH="1">
            <a:off x="6836520" y="1236837"/>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5" name="Line 13">
            <a:extLst>
              <a:ext uri="{FF2B5EF4-FFF2-40B4-BE49-F238E27FC236}">
                <a16:creationId xmlns:a16="http://schemas.microsoft.com/office/drawing/2014/main" id="{8215F9E4-8823-4929-B03B-70CE509733B7}"/>
              </a:ext>
            </a:extLst>
          </p:cNvPr>
          <p:cNvSpPr>
            <a:spLocks noChangeShapeType="1"/>
          </p:cNvSpPr>
          <p:nvPr/>
        </p:nvSpPr>
        <p:spPr bwMode="auto">
          <a:xfrm>
            <a:off x="6131670" y="4722987"/>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6" name="Line 14">
            <a:extLst>
              <a:ext uri="{FF2B5EF4-FFF2-40B4-BE49-F238E27FC236}">
                <a16:creationId xmlns:a16="http://schemas.microsoft.com/office/drawing/2014/main" id="{6B857B2A-A297-49AD-8CBF-23D00952CE0B}"/>
              </a:ext>
            </a:extLst>
          </p:cNvPr>
          <p:cNvSpPr>
            <a:spLocks noChangeShapeType="1"/>
          </p:cNvSpPr>
          <p:nvPr/>
        </p:nvSpPr>
        <p:spPr bwMode="auto">
          <a:xfrm>
            <a:off x="7236570" y="3275187"/>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7" name="Line 15">
            <a:extLst>
              <a:ext uri="{FF2B5EF4-FFF2-40B4-BE49-F238E27FC236}">
                <a16:creationId xmlns:a16="http://schemas.microsoft.com/office/drawing/2014/main" id="{7D558A75-8F55-40B8-851F-92E667B17C19}"/>
              </a:ext>
            </a:extLst>
          </p:cNvPr>
          <p:cNvSpPr>
            <a:spLocks noChangeShapeType="1"/>
          </p:cNvSpPr>
          <p:nvPr/>
        </p:nvSpPr>
        <p:spPr bwMode="auto">
          <a:xfrm flipH="1">
            <a:off x="3807570" y="4703937"/>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8" name="Line 16">
            <a:extLst>
              <a:ext uri="{FF2B5EF4-FFF2-40B4-BE49-F238E27FC236}">
                <a16:creationId xmlns:a16="http://schemas.microsoft.com/office/drawing/2014/main" id="{230E3FDA-A928-4568-98C1-AD61345EDA57}"/>
              </a:ext>
            </a:extLst>
          </p:cNvPr>
          <p:cNvSpPr>
            <a:spLocks noChangeShapeType="1"/>
          </p:cNvSpPr>
          <p:nvPr/>
        </p:nvSpPr>
        <p:spPr bwMode="auto">
          <a:xfrm flipH="1">
            <a:off x="2435970" y="3351387"/>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9" name="Line 17">
            <a:extLst>
              <a:ext uri="{FF2B5EF4-FFF2-40B4-BE49-F238E27FC236}">
                <a16:creationId xmlns:a16="http://schemas.microsoft.com/office/drawing/2014/main" id="{2476099C-73F6-4BB8-B3F8-1456B90ACDD4}"/>
              </a:ext>
            </a:extLst>
          </p:cNvPr>
          <p:cNvSpPr>
            <a:spLocks noChangeShapeType="1"/>
          </p:cNvSpPr>
          <p:nvPr/>
        </p:nvSpPr>
        <p:spPr bwMode="auto">
          <a:xfrm flipH="1" flipV="1">
            <a:off x="2982069" y="1044749"/>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0" name="Line 18">
            <a:extLst>
              <a:ext uri="{FF2B5EF4-FFF2-40B4-BE49-F238E27FC236}">
                <a16:creationId xmlns:a16="http://schemas.microsoft.com/office/drawing/2014/main" id="{18D33956-DD30-455A-AD77-ED570CAF5142}"/>
              </a:ext>
            </a:extLst>
          </p:cNvPr>
          <p:cNvSpPr>
            <a:spLocks noChangeShapeType="1"/>
          </p:cNvSpPr>
          <p:nvPr/>
        </p:nvSpPr>
        <p:spPr bwMode="auto">
          <a:xfrm flipH="1">
            <a:off x="3521820" y="3484737"/>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1" name="Line 19">
            <a:extLst>
              <a:ext uri="{FF2B5EF4-FFF2-40B4-BE49-F238E27FC236}">
                <a16:creationId xmlns:a16="http://schemas.microsoft.com/office/drawing/2014/main" id="{9068A0D4-8621-4F7C-8C33-A2FA241823A5}"/>
              </a:ext>
            </a:extLst>
          </p:cNvPr>
          <p:cNvSpPr>
            <a:spLocks noChangeShapeType="1"/>
          </p:cNvSpPr>
          <p:nvPr/>
        </p:nvSpPr>
        <p:spPr bwMode="auto">
          <a:xfrm>
            <a:off x="6074520" y="3599037"/>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2" name="Line 20">
            <a:extLst>
              <a:ext uri="{FF2B5EF4-FFF2-40B4-BE49-F238E27FC236}">
                <a16:creationId xmlns:a16="http://schemas.microsoft.com/office/drawing/2014/main" id="{886F29E0-62E4-4ECE-9C38-CD5400228BDD}"/>
              </a:ext>
            </a:extLst>
          </p:cNvPr>
          <p:cNvSpPr>
            <a:spLocks noChangeShapeType="1"/>
          </p:cNvSpPr>
          <p:nvPr/>
        </p:nvSpPr>
        <p:spPr bwMode="auto">
          <a:xfrm>
            <a:off x="4113958" y="2886249"/>
            <a:ext cx="2154237" cy="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3" name="Rectangle 21">
            <a:extLst>
              <a:ext uri="{FF2B5EF4-FFF2-40B4-BE49-F238E27FC236}">
                <a16:creationId xmlns:a16="http://schemas.microsoft.com/office/drawing/2014/main" id="{D207393E-A00C-4B22-9157-C57DD0018B72}"/>
              </a:ext>
            </a:extLst>
          </p:cNvPr>
          <p:cNvSpPr>
            <a:spLocks noChangeArrowheads="1"/>
          </p:cNvSpPr>
          <p:nvPr/>
        </p:nvSpPr>
        <p:spPr bwMode="auto">
          <a:xfrm>
            <a:off x="3396408" y="600249"/>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21524" name="Rectangle 22">
            <a:extLst>
              <a:ext uri="{FF2B5EF4-FFF2-40B4-BE49-F238E27FC236}">
                <a16:creationId xmlns:a16="http://schemas.microsoft.com/office/drawing/2014/main" id="{ABBA4CF6-F1FC-426C-8D53-5B1D1A881352}"/>
              </a:ext>
            </a:extLst>
          </p:cNvPr>
          <p:cNvSpPr>
            <a:spLocks noChangeArrowheads="1"/>
          </p:cNvSpPr>
          <p:nvPr/>
        </p:nvSpPr>
        <p:spPr bwMode="auto">
          <a:xfrm>
            <a:off x="6060233" y="600249"/>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Economic</a:t>
            </a:r>
          </a:p>
          <a:p>
            <a:pPr algn="ctr">
              <a:lnSpc>
                <a:spcPct val="90000"/>
              </a:lnSpc>
            </a:pPr>
            <a:r>
              <a:rPr lang="en-GB" altLang="en-US" sz="1200" b="1">
                <a:solidFill>
                  <a:schemeClr val="folHlink"/>
                </a:solidFill>
              </a:rPr>
              <a:t>forces</a:t>
            </a:r>
          </a:p>
        </p:txBody>
      </p:sp>
      <p:sp>
        <p:nvSpPr>
          <p:cNvPr id="21525" name="Rectangle 23">
            <a:extLst>
              <a:ext uri="{FF2B5EF4-FFF2-40B4-BE49-F238E27FC236}">
                <a16:creationId xmlns:a16="http://schemas.microsoft.com/office/drawing/2014/main" id="{B81E6050-6C2A-4BF4-8205-3BCE9FDC9EC9}"/>
              </a:ext>
            </a:extLst>
          </p:cNvPr>
          <p:cNvSpPr>
            <a:spLocks noChangeArrowheads="1"/>
          </p:cNvSpPr>
          <p:nvPr/>
        </p:nvSpPr>
        <p:spPr bwMode="auto">
          <a:xfrm>
            <a:off x="9071720" y="3441874"/>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A</a:t>
            </a:r>
          </a:p>
        </p:txBody>
      </p:sp>
      <p:sp>
        <p:nvSpPr>
          <p:cNvPr id="21526" name="Rectangle 24">
            <a:extLst>
              <a:ext uri="{FF2B5EF4-FFF2-40B4-BE49-F238E27FC236}">
                <a16:creationId xmlns:a16="http://schemas.microsoft.com/office/drawing/2014/main" id="{3B2FDF64-06C8-4AB6-88A1-EAE12617C9AE}"/>
              </a:ext>
            </a:extLst>
          </p:cNvPr>
          <p:cNvSpPr>
            <a:spLocks noChangeArrowheads="1"/>
          </p:cNvSpPr>
          <p:nvPr/>
        </p:nvSpPr>
        <p:spPr bwMode="auto">
          <a:xfrm>
            <a:off x="9071720" y="4229274"/>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B</a:t>
            </a:r>
          </a:p>
        </p:txBody>
      </p:sp>
      <p:sp>
        <p:nvSpPr>
          <p:cNvPr id="21527" name="Rectangle 25">
            <a:extLst>
              <a:ext uri="{FF2B5EF4-FFF2-40B4-BE49-F238E27FC236}">
                <a16:creationId xmlns:a16="http://schemas.microsoft.com/office/drawing/2014/main" id="{8A4DCC7A-6F5B-4A3C-8170-B9EED51B1867}"/>
              </a:ext>
            </a:extLst>
          </p:cNvPr>
          <p:cNvSpPr>
            <a:spLocks noChangeArrowheads="1"/>
          </p:cNvSpPr>
          <p:nvPr/>
        </p:nvSpPr>
        <p:spPr bwMode="auto">
          <a:xfrm>
            <a:off x="9071720" y="5124624"/>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C</a:t>
            </a:r>
          </a:p>
        </p:txBody>
      </p:sp>
      <p:sp>
        <p:nvSpPr>
          <p:cNvPr id="21528" name="Rectangle 26">
            <a:extLst>
              <a:ext uri="{FF2B5EF4-FFF2-40B4-BE49-F238E27FC236}">
                <a16:creationId xmlns:a16="http://schemas.microsoft.com/office/drawing/2014/main" id="{2390A4E7-C1C8-4382-936C-A04E50EFF0C6}"/>
              </a:ext>
            </a:extLst>
          </p:cNvPr>
          <p:cNvSpPr>
            <a:spLocks noChangeArrowheads="1"/>
          </p:cNvSpPr>
          <p:nvPr/>
        </p:nvSpPr>
        <p:spPr bwMode="auto">
          <a:xfrm>
            <a:off x="6033245" y="1443211"/>
            <a:ext cx="1516063" cy="596900"/>
          </a:xfrm>
          <a:prstGeom prst="rect">
            <a:avLst/>
          </a:prstGeom>
          <a:solidFill>
            <a:srgbClr val="00B050"/>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b="1">
                <a:solidFill>
                  <a:schemeClr val="bg1"/>
                </a:solidFill>
              </a:rPr>
              <a:t>Competitive structure</a:t>
            </a:r>
          </a:p>
        </p:txBody>
      </p:sp>
      <p:sp>
        <p:nvSpPr>
          <p:cNvPr id="21529" name="Rectangle 27">
            <a:extLst>
              <a:ext uri="{FF2B5EF4-FFF2-40B4-BE49-F238E27FC236}">
                <a16:creationId xmlns:a16="http://schemas.microsoft.com/office/drawing/2014/main" id="{D313E1FF-FD69-4105-9FA3-CFB26B38F948}"/>
              </a:ext>
            </a:extLst>
          </p:cNvPr>
          <p:cNvSpPr>
            <a:spLocks noChangeArrowheads="1"/>
          </p:cNvSpPr>
          <p:nvPr/>
        </p:nvSpPr>
        <p:spPr bwMode="auto">
          <a:xfrm>
            <a:off x="6993682" y="200677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21530" name="Rectangle 28">
            <a:extLst>
              <a:ext uri="{FF2B5EF4-FFF2-40B4-BE49-F238E27FC236}">
                <a16:creationId xmlns:a16="http://schemas.microsoft.com/office/drawing/2014/main" id="{D3265F80-B5EA-4D66-BD11-EF064D90A27E}"/>
              </a:ext>
            </a:extLst>
          </p:cNvPr>
          <p:cNvSpPr>
            <a:spLocks noChangeArrowheads="1"/>
          </p:cNvSpPr>
          <p:nvPr/>
        </p:nvSpPr>
        <p:spPr bwMode="auto">
          <a:xfrm>
            <a:off x="6469808" y="4253086"/>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21531" name="Rectangle 29">
            <a:extLst>
              <a:ext uri="{FF2B5EF4-FFF2-40B4-BE49-F238E27FC236}">
                <a16:creationId xmlns:a16="http://schemas.microsoft.com/office/drawing/2014/main" id="{33C2752F-B33D-4C7B-8B9F-96D72432A83F}"/>
              </a:ext>
            </a:extLst>
          </p:cNvPr>
          <p:cNvSpPr>
            <a:spLocks noChangeArrowheads="1"/>
          </p:cNvSpPr>
          <p:nvPr/>
        </p:nvSpPr>
        <p:spPr bwMode="auto">
          <a:xfrm>
            <a:off x="4407644" y="2400474"/>
            <a:ext cx="565150" cy="28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Price</a:t>
            </a:r>
          </a:p>
        </p:txBody>
      </p:sp>
      <p:sp>
        <p:nvSpPr>
          <p:cNvPr id="21532" name="Rectangle 30">
            <a:extLst>
              <a:ext uri="{FF2B5EF4-FFF2-40B4-BE49-F238E27FC236}">
                <a16:creationId xmlns:a16="http://schemas.microsoft.com/office/drawing/2014/main" id="{5834042D-D857-4E82-BD7C-25AC6408C32E}"/>
              </a:ext>
            </a:extLst>
          </p:cNvPr>
          <p:cNvSpPr>
            <a:spLocks noChangeArrowheads="1"/>
          </p:cNvSpPr>
          <p:nvPr/>
        </p:nvSpPr>
        <p:spPr bwMode="auto">
          <a:xfrm>
            <a:off x="5282358" y="2398887"/>
            <a:ext cx="769937"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Product</a:t>
            </a:r>
          </a:p>
        </p:txBody>
      </p:sp>
      <p:sp>
        <p:nvSpPr>
          <p:cNvPr id="21533" name="Rectangle 31">
            <a:extLst>
              <a:ext uri="{FF2B5EF4-FFF2-40B4-BE49-F238E27FC236}">
                <a16:creationId xmlns:a16="http://schemas.microsoft.com/office/drawing/2014/main" id="{E8ADAA19-FE8F-420A-ABF9-3EC8A13433D3}"/>
              </a:ext>
            </a:extLst>
          </p:cNvPr>
          <p:cNvSpPr>
            <a:spLocks noChangeArrowheads="1"/>
          </p:cNvSpPr>
          <p:nvPr/>
        </p:nvSpPr>
        <p:spPr bwMode="auto">
          <a:xfrm>
            <a:off x="4217145" y="3030712"/>
            <a:ext cx="957263"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Promotion</a:t>
            </a:r>
          </a:p>
        </p:txBody>
      </p:sp>
      <p:sp>
        <p:nvSpPr>
          <p:cNvPr id="21534" name="Rectangle 32">
            <a:extLst>
              <a:ext uri="{FF2B5EF4-FFF2-40B4-BE49-F238E27FC236}">
                <a16:creationId xmlns:a16="http://schemas.microsoft.com/office/drawing/2014/main" id="{5F62B0E7-E7B7-4C07-8E35-73FF62213BED}"/>
              </a:ext>
            </a:extLst>
          </p:cNvPr>
          <p:cNvSpPr>
            <a:spLocks noChangeArrowheads="1"/>
          </p:cNvSpPr>
          <p:nvPr/>
        </p:nvSpPr>
        <p:spPr bwMode="auto">
          <a:xfrm>
            <a:off x="5187107" y="2935462"/>
            <a:ext cx="1109662" cy="46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Channels of </a:t>
            </a:r>
          </a:p>
          <a:p>
            <a:r>
              <a:rPr lang="en-GB" altLang="en-US" sz="1200" b="1">
                <a:solidFill>
                  <a:schemeClr val="folHlink"/>
                </a:solidFill>
              </a:rPr>
              <a:t>distribution</a:t>
            </a:r>
          </a:p>
        </p:txBody>
      </p:sp>
      <p:sp>
        <p:nvSpPr>
          <p:cNvPr id="21535" name="Rectangle 33">
            <a:extLst>
              <a:ext uri="{FF2B5EF4-FFF2-40B4-BE49-F238E27FC236}">
                <a16:creationId xmlns:a16="http://schemas.microsoft.com/office/drawing/2014/main" id="{9BF8FF46-22A2-4457-9D08-51A5755DF38D}"/>
              </a:ext>
            </a:extLst>
          </p:cNvPr>
          <p:cNvSpPr>
            <a:spLocks noChangeArrowheads="1"/>
          </p:cNvSpPr>
          <p:nvPr/>
        </p:nvSpPr>
        <p:spPr bwMode="auto">
          <a:xfrm>
            <a:off x="2639169" y="4087986"/>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21536" name="Rectangle 34">
            <a:extLst>
              <a:ext uri="{FF2B5EF4-FFF2-40B4-BE49-F238E27FC236}">
                <a16:creationId xmlns:a16="http://schemas.microsoft.com/office/drawing/2014/main" id="{D4DE3427-0BA0-4648-AEDA-BCB57A5CFC00}"/>
              </a:ext>
            </a:extLst>
          </p:cNvPr>
          <p:cNvSpPr>
            <a:spLocks noChangeArrowheads="1"/>
          </p:cNvSpPr>
          <p:nvPr/>
        </p:nvSpPr>
        <p:spPr bwMode="auto">
          <a:xfrm>
            <a:off x="4260007" y="125587"/>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Foreign environment</a:t>
            </a:r>
          </a:p>
          <a:p>
            <a:pPr algn="ctr">
              <a:lnSpc>
                <a:spcPct val="90000"/>
              </a:lnSpc>
            </a:pPr>
            <a:r>
              <a:rPr lang="en-GB" altLang="en-US" sz="1400" b="1">
                <a:solidFill>
                  <a:srgbClr val="6699FF"/>
                </a:solidFill>
              </a:rPr>
              <a:t>(uncontrollable)</a:t>
            </a:r>
          </a:p>
        </p:txBody>
      </p:sp>
      <p:sp>
        <p:nvSpPr>
          <p:cNvPr id="21537" name="Rectangle 35">
            <a:extLst>
              <a:ext uri="{FF2B5EF4-FFF2-40B4-BE49-F238E27FC236}">
                <a16:creationId xmlns:a16="http://schemas.microsoft.com/office/drawing/2014/main" id="{A51E50B7-0BE5-41FD-8B4A-4AD778075332}"/>
              </a:ext>
            </a:extLst>
          </p:cNvPr>
          <p:cNvSpPr>
            <a:spLocks noChangeArrowheads="1"/>
          </p:cNvSpPr>
          <p:nvPr/>
        </p:nvSpPr>
        <p:spPr bwMode="auto">
          <a:xfrm>
            <a:off x="4672758" y="4992861"/>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21538" name="Rectangle 36">
            <a:extLst>
              <a:ext uri="{FF2B5EF4-FFF2-40B4-BE49-F238E27FC236}">
                <a16:creationId xmlns:a16="http://schemas.microsoft.com/office/drawing/2014/main" id="{14C73E3E-4A2C-483D-BA84-8CE0F143C5FA}"/>
              </a:ext>
            </a:extLst>
          </p:cNvPr>
          <p:cNvSpPr>
            <a:spLocks noChangeArrowheads="1"/>
          </p:cNvSpPr>
          <p:nvPr/>
        </p:nvSpPr>
        <p:spPr bwMode="auto">
          <a:xfrm>
            <a:off x="4136183" y="4111800"/>
            <a:ext cx="2098675" cy="650875"/>
          </a:xfrm>
          <a:prstGeom prst="rect">
            <a:avLst/>
          </a:prstGeom>
          <a:solidFill>
            <a:srgbClr val="00B050"/>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b="1">
                <a:solidFill>
                  <a:schemeClr val="bg1"/>
                </a:solidFill>
              </a:rPr>
              <a:t>Economic climate</a:t>
            </a:r>
          </a:p>
        </p:txBody>
      </p:sp>
      <p:sp>
        <p:nvSpPr>
          <p:cNvPr id="21539" name="Rectangle 37">
            <a:extLst>
              <a:ext uri="{FF2B5EF4-FFF2-40B4-BE49-F238E27FC236}">
                <a16:creationId xmlns:a16="http://schemas.microsoft.com/office/drawing/2014/main" id="{829C0C6E-8652-48FF-B4C6-8093316C3F5E}"/>
              </a:ext>
            </a:extLst>
          </p:cNvPr>
          <p:cNvSpPr>
            <a:spLocks noChangeArrowheads="1"/>
          </p:cNvSpPr>
          <p:nvPr/>
        </p:nvSpPr>
        <p:spPr bwMode="auto">
          <a:xfrm>
            <a:off x="2499469" y="2006774"/>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21540" name="Rectangle 38">
            <a:extLst>
              <a:ext uri="{FF2B5EF4-FFF2-40B4-BE49-F238E27FC236}">
                <a16:creationId xmlns:a16="http://schemas.microsoft.com/office/drawing/2014/main" id="{0E767FBE-D3E4-4D90-9DF0-E0D973C46A00}"/>
              </a:ext>
            </a:extLst>
          </p:cNvPr>
          <p:cNvSpPr>
            <a:spLocks noChangeArrowheads="1"/>
          </p:cNvSpPr>
          <p:nvPr/>
        </p:nvSpPr>
        <p:spPr bwMode="auto">
          <a:xfrm>
            <a:off x="2980483" y="598662"/>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41" name="Rectangle 39">
            <a:extLst>
              <a:ext uri="{FF2B5EF4-FFF2-40B4-BE49-F238E27FC236}">
                <a16:creationId xmlns:a16="http://schemas.microsoft.com/office/drawing/2014/main" id="{6F8BD002-B25C-43F3-8EE1-5FCE252D4DA4}"/>
              </a:ext>
            </a:extLst>
          </p:cNvPr>
          <p:cNvSpPr>
            <a:spLocks noChangeArrowheads="1"/>
          </p:cNvSpPr>
          <p:nvPr/>
        </p:nvSpPr>
        <p:spPr bwMode="auto">
          <a:xfrm>
            <a:off x="2472483" y="1790874"/>
            <a:ext cx="1736725" cy="596900"/>
          </a:xfrm>
          <a:prstGeom prst="rect">
            <a:avLst/>
          </a:prstGeom>
          <a:solidFill>
            <a:srgbClr val="00B050"/>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lnSpc>
                <a:spcPct val="90000"/>
              </a:lnSpc>
            </a:pPr>
            <a:r>
              <a:rPr lang="en-GB" altLang="en-US" b="1">
                <a:solidFill>
                  <a:schemeClr val="bg1"/>
                </a:solidFill>
              </a:rPr>
              <a:t>Political/legal forces</a:t>
            </a:r>
          </a:p>
        </p:txBody>
      </p:sp>
      <p:sp>
        <p:nvSpPr>
          <p:cNvPr id="21542" name="Rectangle 40">
            <a:extLst>
              <a:ext uri="{FF2B5EF4-FFF2-40B4-BE49-F238E27FC236}">
                <a16:creationId xmlns:a16="http://schemas.microsoft.com/office/drawing/2014/main" id="{1DD789C2-CC40-4E67-AEF6-502E5A97FF4B}"/>
              </a:ext>
            </a:extLst>
          </p:cNvPr>
          <p:cNvSpPr>
            <a:spLocks noChangeArrowheads="1"/>
          </p:cNvSpPr>
          <p:nvPr/>
        </p:nvSpPr>
        <p:spPr bwMode="auto">
          <a:xfrm>
            <a:off x="4571157" y="1916286"/>
            <a:ext cx="1314450" cy="52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a:solidFill>
                  <a:srgbClr val="6699FF"/>
                </a:solidFill>
              </a:rPr>
              <a:t>Marketing</a:t>
            </a:r>
            <a:br>
              <a:rPr lang="en-GB" altLang="en-US" sz="1400" b="1">
                <a:solidFill>
                  <a:srgbClr val="6699FF"/>
                </a:solidFill>
              </a:rPr>
            </a:br>
            <a:r>
              <a:rPr lang="en-GB" altLang="en-US" sz="1400" b="1">
                <a:solidFill>
                  <a:srgbClr val="6699FF"/>
                </a:solidFill>
              </a:rPr>
              <a:t>(controllable)</a:t>
            </a:r>
          </a:p>
        </p:txBody>
      </p:sp>
      <p:sp>
        <p:nvSpPr>
          <p:cNvPr id="21543" name="Line 41">
            <a:extLst>
              <a:ext uri="{FF2B5EF4-FFF2-40B4-BE49-F238E27FC236}">
                <a16:creationId xmlns:a16="http://schemas.microsoft.com/office/drawing/2014/main" id="{07E6CCD5-D4BB-4D2C-A8BC-EB7E47A80C97}"/>
              </a:ext>
            </a:extLst>
          </p:cNvPr>
          <p:cNvSpPr>
            <a:spLocks noChangeShapeType="1"/>
          </p:cNvSpPr>
          <p:nvPr/>
        </p:nvSpPr>
        <p:spPr bwMode="auto">
          <a:xfrm flipH="1" flipV="1">
            <a:off x="8263682" y="3311700"/>
            <a:ext cx="876300" cy="274637"/>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44" name="Line 42">
            <a:extLst>
              <a:ext uri="{FF2B5EF4-FFF2-40B4-BE49-F238E27FC236}">
                <a16:creationId xmlns:a16="http://schemas.microsoft.com/office/drawing/2014/main" id="{ED2A7045-D00A-40CE-BC67-E86E1DCC19A8}"/>
              </a:ext>
            </a:extLst>
          </p:cNvPr>
          <p:cNvSpPr>
            <a:spLocks noChangeShapeType="1"/>
          </p:cNvSpPr>
          <p:nvPr/>
        </p:nvSpPr>
        <p:spPr bwMode="auto">
          <a:xfrm flipH="1" flipV="1">
            <a:off x="8377983" y="4100686"/>
            <a:ext cx="738187" cy="287338"/>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45" name="Line 43">
            <a:extLst>
              <a:ext uri="{FF2B5EF4-FFF2-40B4-BE49-F238E27FC236}">
                <a16:creationId xmlns:a16="http://schemas.microsoft.com/office/drawing/2014/main" id="{7D055380-33AC-41BE-8C79-8A7DF4717514}"/>
              </a:ext>
            </a:extLst>
          </p:cNvPr>
          <p:cNvSpPr>
            <a:spLocks noChangeShapeType="1"/>
          </p:cNvSpPr>
          <p:nvPr/>
        </p:nvSpPr>
        <p:spPr bwMode="auto">
          <a:xfrm>
            <a:off x="8141445" y="5053187"/>
            <a:ext cx="936625" cy="18732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46" name="Rectangle 44">
            <a:extLst>
              <a:ext uri="{FF2B5EF4-FFF2-40B4-BE49-F238E27FC236}">
                <a16:creationId xmlns:a16="http://schemas.microsoft.com/office/drawing/2014/main" id="{175FC414-D97D-4234-808E-35A4E6AB8CFF}"/>
              </a:ext>
            </a:extLst>
          </p:cNvPr>
          <p:cNvSpPr>
            <a:spLocks noChangeArrowheads="1"/>
          </p:cNvSpPr>
          <p:nvPr/>
        </p:nvSpPr>
        <p:spPr bwMode="auto">
          <a:xfrm>
            <a:off x="3269407" y="647875"/>
            <a:ext cx="3917950" cy="466725"/>
          </a:xfrm>
          <a:prstGeom prst="rect">
            <a:avLst/>
          </a:prstGeom>
          <a:solidFill>
            <a:srgbClr val="00B050"/>
          </a:solidFill>
          <a:ln>
            <a:noFill/>
          </a:ln>
          <a:effec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solidFill>
                  <a:schemeClr val="bg1"/>
                </a:solidFill>
              </a:rPr>
              <a:t>Domestic uncontrollables</a:t>
            </a:r>
          </a:p>
        </p:txBody>
      </p:sp>
      <p:sp>
        <p:nvSpPr>
          <p:cNvPr id="45" name="Title 1">
            <a:extLst>
              <a:ext uri="{FF2B5EF4-FFF2-40B4-BE49-F238E27FC236}">
                <a16:creationId xmlns:a16="http://schemas.microsoft.com/office/drawing/2014/main" id="{2C27728D-DD99-4E71-9509-D2E124119768}"/>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Oval 5">
            <a:extLst>
              <a:ext uri="{FF2B5EF4-FFF2-40B4-BE49-F238E27FC236}">
                <a16:creationId xmlns:a16="http://schemas.microsoft.com/office/drawing/2014/main" id="{159EE50E-3611-464C-8E97-24F7043C0347}"/>
              </a:ext>
            </a:extLst>
          </p:cNvPr>
          <p:cNvSpPr>
            <a:spLocks noChangeArrowheads="1"/>
          </p:cNvSpPr>
          <p:nvPr/>
        </p:nvSpPr>
        <p:spPr bwMode="auto">
          <a:xfrm>
            <a:off x="3462834" y="126157"/>
            <a:ext cx="5656262" cy="5656262"/>
          </a:xfrm>
          <a:prstGeom prst="ellipse">
            <a:avLst/>
          </a:prstGeom>
          <a:solidFill>
            <a:srgbClr val="FDE3BA"/>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5" name="Oval 6">
            <a:extLst>
              <a:ext uri="{FF2B5EF4-FFF2-40B4-BE49-F238E27FC236}">
                <a16:creationId xmlns:a16="http://schemas.microsoft.com/office/drawing/2014/main" id="{8768260A-B442-4D87-984F-617D2DACF73A}"/>
              </a:ext>
            </a:extLst>
          </p:cNvPr>
          <p:cNvSpPr>
            <a:spLocks noChangeArrowheads="1"/>
          </p:cNvSpPr>
          <p:nvPr/>
        </p:nvSpPr>
        <p:spPr bwMode="auto">
          <a:xfrm>
            <a:off x="3138984" y="11028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91" name="Line 42">
            <a:extLst>
              <a:ext uri="{FF2B5EF4-FFF2-40B4-BE49-F238E27FC236}">
                <a16:creationId xmlns:a16="http://schemas.microsoft.com/office/drawing/2014/main" id="{2A7D1289-89A7-4B72-8F52-ED43331763D4}"/>
              </a:ext>
            </a:extLst>
          </p:cNvPr>
          <p:cNvSpPr>
            <a:spLocks noChangeShapeType="1"/>
          </p:cNvSpPr>
          <p:nvPr/>
        </p:nvSpPr>
        <p:spPr bwMode="auto">
          <a:xfrm flipH="1" flipV="1">
            <a:off x="8333284" y="4163169"/>
            <a:ext cx="755648" cy="410370"/>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23556" name="Oval 7">
            <a:extLst>
              <a:ext uri="{FF2B5EF4-FFF2-40B4-BE49-F238E27FC236}">
                <a16:creationId xmlns:a16="http://schemas.microsoft.com/office/drawing/2014/main" id="{254CC06B-D869-4335-A368-01EF862E540D}"/>
              </a:ext>
            </a:extLst>
          </p:cNvPr>
          <p:cNvSpPr>
            <a:spLocks noChangeArrowheads="1"/>
          </p:cNvSpPr>
          <p:nvPr/>
        </p:nvSpPr>
        <p:spPr bwMode="auto">
          <a:xfrm>
            <a:off x="2738934" y="10710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7" name="Oval 8">
            <a:extLst>
              <a:ext uri="{FF2B5EF4-FFF2-40B4-BE49-F238E27FC236}">
                <a16:creationId xmlns:a16="http://schemas.microsoft.com/office/drawing/2014/main" id="{88A18D93-921F-4858-8518-B3A5B9841E3A}"/>
              </a:ext>
            </a:extLst>
          </p:cNvPr>
          <p:cNvSpPr>
            <a:spLocks noChangeArrowheads="1"/>
          </p:cNvSpPr>
          <p:nvPr/>
        </p:nvSpPr>
        <p:spPr bwMode="auto">
          <a:xfrm>
            <a:off x="2351584" y="116632"/>
            <a:ext cx="5630862" cy="5630862"/>
          </a:xfrm>
          <a:prstGeom prst="ellipse">
            <a:avLst/>
          </a:prstGeom>
          <a:solidFill>
            <a:srgbClr val="CCECFF"/>
          </a:solidFill>
          <a:ln w="508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8" name="Oval 9">
            <a:extLst>
              <a:ext uri="{FF2B5EF4-FFF2-40B4-BE49-F238E27FC236}">
                <a16:creationId xmlns:a16="http://schemas.microsoft.com/office/drawing/2014/main" id="{56FC19D4-A5CE-460B-8261-7A57A0D6B0C3}"/>
              </a:ext>
            </a:extLst>
          </p:cNvPr>
          <p:cNvSpPr>
            <a:spLocks noChangeArrowheads="1"/>
          </p:cNvSpPr>
          <p:nvPr/>
        </p:nvSpPr>
        <p:spPr bwMode="auto">
          <a:xfrm>
            <a:off x="3132635" y="91673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9" name="Oval 10">
            <a:extLst>
              <a:ext uri="{FF2B5EF4-FFF2-40B4-BE49-F238E27FC236}">
                <a16:creationId xmlns:a16="http://schemas.microsoft.com/office/drawing/2014/main" id="{810BCD68-E6C7-43F4-9347-CA0E7C26CDF0}"/>
              </a:ext>
            </a:extLst>
          </p:cNvPr>
          <p:cNvSpPr>
            <a:spLocks noChangeArrowheads="1"/>
          </p:cNvSpPr>
          <p:nvPr/>
        </p:nvSpPr>
        <p:spPr bwMode="auto">
          <a:xfrm>
            <a:off x="4058146" y="184224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61" name="Line 12">
            <a:extLst>
              <a:ext uri="{FF2B5EF4-FFF2-40B4-BE49-F238E27FC236}">
                <a16:creationId xmlns:a16="http://schemas.microsoft.com/office/drawing/2014/main" id="{B18AE467-3CAE-4936-9CF6-A29326B1E4EB}"/>
              </a:ext>
            </a:extLst>
          </p:cNvPr>
          <p:cNvSpPr>
            <a:spLocks noChangeShapeType="1"/>
          </p:cNvSpPr>
          <p:nvPr/>
        </p:nvSpPr>
        <p:spPr bwMode="auto">
          <a:xfrm flipH="1">
            <a:off x="6791822" y="129932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2" name="Line 13">
            <a:extLst>
              <a:ext uri="{FF2B5EF4-FFF2-40B4-BE49-F238E27FC236}">
                <a16:creationId xmlns:a16="http://schemas.microsoft.com/office/drawing/2014/main" id="{FCE60EC2-A145-454D-AAFA-732ABD045812}"/>
              </a:ext>
            </a:extLst>
          </p:cNvPr>
          <p:cNvSpPr>
            <a:spLocks noChangeShapeType="1"/>
          </p:cNvSpPr>
          <p:nvPr/>
        </p:nvSpPr>
        <p:spPr bwMode="auto">
          <a:xfrm>
            <a:off x="6086972" y="478547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3" name="Line 14">
            <a:extLst>
              <a:ext uri="{FF2B5EF4-FFF2-40B4-BE49-F238E27FC236}">
                <a16:creationId xmlns:a16="http://schemas.microsoft.com/office/drawing/2014/main" id="{145D6A84-5679-4BB5-B004-76B961BC858C}"/>
              </a:ext>
            </a:extLst>
          </p:cNvPr>
          <p:cNvSpPr>
            <a:spLocks noChangeShapeType="1"/>
          </p:cNvSpPr>
          <p:nvPr/>
        </p:nvSpPr>
        <p:spPr bwMode="auto">
          <a:xfrm>
            <a:off x="7191872" y="333767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4" name="Line 15">
            <a:extLst>
              <a:ext uri="{FF2B5EF4-FFF2-40B4-BE49-F238E27FC236}">
                <a16:creationId xmlns:a16="http://schemas.microsoft.com/office/drawing/2014/main" id="{16D07F01-E016-4AEC-8689-994BD054EF9D}"/>
              </a:ext>
            </a:extLst>
          </p:cNvPr>
          <p:cNvSpPr>
            <a:spLocks noChangeShapeType="1"/>
          </p:cNvSpPr>
          <p:nvPr/>
        </p:nvSpPr>
        <p:spPr bwMode="auto">
          <a:xfrm flipH="1">
            <a:off x="3762872" y="476642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5" name="Line 16">
            <a:extLst>
              <a:ext uri="{FF2B5EF4-FFF2-40B4-BE49-F238E27FC236}">
                <a16:creationId xmlns:a16="http://schemas.microsoft.com/office/drawing/2014/main" id="{B21FC370-B5CF-4B36-A984-5C93B5726541}"/>
              </a:ext>
            </a:extLst>
          </p:cNvPr>
          <p:cNvSpPr>
            <a:spLocks noChangeShapeType="1"/>
          </p:cNvSpPr>
          <p:nvPr/>
        </p:nvSpPr>
        <p:spPr bwMode="auto">
          <a:xfrm flipH="1">
            <a:off x="2391272" y="341387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6" name="Line 17">
            <a:extLst>
              <a:ext uri="{FF2B5EF4-FFF2-40B4-BE49-F238E27FC236}">
                <a16:creationId xmlns:a16="http://schemas.microsoft.com/office/drawing/2014/main" id="{F8FACE95-C468-4B05-ADDB-47A9E702C8FC}"/>
              </a:ext>
            </a:extLst>
          </p:cNvPr>
          <p:cNvSpPr>
            <a:spLocks noChangeShapeType="1"/>
          </p:cNvSpPr>
          <p:nvPr/>
        </p:nvSpPr>
        <p:spPr bwMode="auto">
          <a:xfrm flipH="1" flipV="1">
            <a:off x="2937371" y="110723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7" name="Line 18">
            <a:extLst>
              <a:ext uri="{FF2B5EF4-FFF2-40B4-BE49-F238E27FC236}">
                <a16:creationId xmlns:a16="http://schemas.microsoft.com/office/drawing/2014/main" id="{BFE199F7-3A59-40E8-A556-93E758DF8B23}"/>
              </a:ext>
            </a:extLst>
          </p:cNvPr>
          <p:cNvSpPr>
            <a:spLocks noChangeShapeType="1"/>
          </p:cNvSpPr>
          <p:nvPr/>
        </p:nvSpPr>
        <p:spPr bwMode="auto">
          <a:xfrm flipH="1">
            <a:off x="3477122" y="354722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8" name="Line 19">
            <a:extLst>
              <a:ext uri="{FF2B5EF4-FFF2-40B4-BE49-F238E27FC236}">
                <a16:creationId xmlns:a16="http://schemas.microsoft.com/office/drawing/2014/main" id="{5DDD3902-B0AD-4C93-A1D9-61C6CBE134BB}"/>
              </a:ext>
            </a:extLst>
          </p:cNvPr>
          <p:cNvSpPr>
            <a:spLocks noChangeShapeType="1"/>
          </p:cNvSpPr>
          <p:nvPr/>
        </p:nvSpPr>
        <p:spPr bwMode="auto">
          <a:xfrm>
            <a:off x="6029822" y="366152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70" name="Rectangle 21">
            <a:extLst>
              <a:ext uri="{FF2B5EF4-FFF2-40B4-BE49-F238E27FC236}">
                <a16:creationId xmlns:a16="http://schemas.microsoft.com/office/drawing/2014/main" id="{617B8EF4-C283-4F9C-998F-0B1DF0C3AAC3}"/>
              </a:ext>
            </a:extLst>
          </p:cNvPr>
          <p:cNvSpPr>
            <a:spLocks noChangeArrowheads="1"/>
          </p:cNvSpPr>
          <p:nvPr/>
        </p:nvSpPr>
        <p:spPr bwMode="auto">
          <a:xfrm>
            <a:off x="2269035" y="599232"/>
            <a:ext cx="16541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Political/legal</a:t>
            </a:r>
          </a:p>
          <a:p>
            <a:pPr algn="ctr">
              <a:lnSpc>
                <a:spcPct val="90000"/>
              </a:lnSpc>
            </a:pPr>
            <a:r>
              <a:rPr lang="en-GB" altLang="en-US" b="1">
                <a:solidFill>
                  <a:schemeClr val="bg1"/>
                </a:solidFill>
              </a:rPr>
              <a:t>forces</a:t>
            </a:r>
          </a:p>
        </p:txBody>
      </p:sp>
      <p:sp>
        <p:nvSpPr>
          <p:cNvPr id="23571" name="Rectangle 22">
            <a:extLst>
              <a:ext uri="{FF2B5EF4-FFF2-40B4-BE49-F238E27FC236}">
                <a16:creationId xmlns:a16="http://schemas.microsoft.com/office/drawing/2014/main" id="{5CB02D9A-BE9F-4878-81E3-E3AE5AE482BE}"/>
              </a:ext>
            </a:extLst>
          </p:cNvPr>
          <p:cNvSpPr>
            <a:spLocks noChangeArrowheads="1"/>
          </p:cNvSpPr>
          <p:nvPr/>
        </p:nvSpPr>
        <p:spPr bwMode="auto">
          <a:xfrm>
            <a:off x="6410822" y="650032"/>
            <a:ext cx="12858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Economic</a:t>
            </a:r>
          </a:p>
          <a:p>
            <a:pPr algn="ctr">
              <a:lnSpc>
                <a:spcPct val="90000"/>
              </a:lnSpc>
            </a:pPr>
            <a:r>
              <a:rPr lang="en-GB" altLang="en-US" b="1">
                <a:solidFill>
                  <a:schemeClr val="bg1"/>
                </a:solidFill>
              </a:rPr>
              <a:t>forces</a:t>
            </a:r>
          </a:p>
        </p:txBody>
      </p:sp>
      <p:sp>
        <p:nvSpPr>
          <p:cNvPr id="23572" name="Rectangle 23">
            <a:extLst>
              <a:ext uri="{FF2B5EF4-FFF2-40B4-BE49-F238E27FC236}">
                <a16:creationId xmlns:a16="http://schemas.microsoft.com/office/drawing/2014/main" id="{4DEFF989-413C-4BD6-94E7-05E48797256D}"/>
              </a:ext>
            </a:extLst>
          </p:cNvPr>
          <p:cNvSpPr>
            <a:spLocks noChangeArrowheads="1"/>
          </p:cNvSpPr>
          <p:nvPr/>
        </p:nvSpPr>
        <p:spPr bwMode="auto">
          <a:xfrm>
            <a:off x="9027022" y="3546426"/>
            <a:ext cx="1554163" cy="596900"/>
          </a:xfrm>
          <a:prstGeom prst="rect">
            <a:avLst/>
          </a:prstGeom>
          <a:solidFill>
            <a:schemeClr val="accent4"/>
          </a:solid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solidFill>
              </a:rPr>
              <a:t>Environmental</a:t>
            </a:r>
          </a:p>
          <a:p>
            <a:pPr>
              <a:lnSpc>
                <a:spcPct val="90000"/>
              </a:lnSpc>
            </a:pPr>
            <a:r>
              <a:rPr lang="en-GB" altLang="en-US" sz="1200" b="1" dirty="0" err="1">
                <a:solidFill>
                  <a:schemeClr val="accent2"/>
                </a:solidFill>
              </a:rPr>
              <a:t>uncontrollables</a:t>
            </a:r>
            <a:endParaRPr lang="en-GB" altLang="en-US" sz="1200" b="1" dirty="0">
              <a:solidFill>
                <a:schemeClr val="accent2"/>
              </a:solidFill>
            </a:endParaRPr>
          </a:p>
          <a:p>
            <a:pPr>
              <a:lnSpc>
                <a:spcPct val="90000"/>
              </a:lnSpc>
            </a:pPr>
            <a:r>
              <a:rPr lang="en-GB" altLang="en-US" sz="1200" b="1" dirty="0">
                <a:solidFill>
                  <a:schemeClr val="accent2"/>
                </a:solidFill>
              </a:rPr>
              <a:t>country market A</a:t>
            </a:r>
          </a:p>
        </p:txBody>
      </p:sp>
      <p:sp>
        <p:nvSpPr>
          <p:cNvPr id="23573" name="Rectangle 24">
            <a:extLst>
              <a:ext uri="{FF2B5EF4-FFF2-40B4-BE49-F238E27FC236}">
                <a16:creationId xmlns:a16="http://schemas.microsoft.com/office/drawing/2014/main" id="{BE2B4347-B2D2-4335-857B-E28696BF01F5}"/>
              </a:ext>
            </a:extLst>
          </p:cNvPr>
          <p:cNvSpPr>
            <a:spLocks noChangeArrowheads="1"/>
          </p:cNvSpPr>
          <p:nvPr/>
        </p:nvSpPr>
        <p:spPr bwMode="auto">
          <a:xfrm>
            <a:off x="9027022" y="4291757"/>
            <a:ext cx="1554163" cy="596900"/>
          </a:xfrm>
          <a:prstGeom prst="rect">
            <a:avLst/>
          </a:prstGeom>
          <a:solidFill>
            <a:schemeClr val="accent4"/>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solidFill>
              </a:rPr>
              <a:t>Environmental</a:t>
            </a:r>
          </a:p>
          <a:p>
            <a:pPr>
              <a:lnSpc>
                <a:spcPct val="90000"/>
              </a:lnSpc>
            </a:pPr>
            <a:r>
              <a:rPr lang="en-GB" altLang="en-US" sz="1200" b="1" dirty="0" err="1">
                <a:solidFill>
                  <a:schemeClr val="accent2"/>
                </a:solidFill>
              </a:rPr>
              <a:t>uncontrollables</a:t>
            </a:r>
            <a:endParaRPr lang="en-GB" altLang="en-US" sz="1200" b="1" dirty="0">
              <a:solidFill>
                <a:schemeClr val="accent2"/>
              </a:solidFill>
            </a:endParaRPr>
          </a:p>
          <a:p>
            <a:pPr>
              <a:lnSpc>
                <a:spcPct val="90000"/>
              </a:lnSpc>
            </a:pPr>
            <a:r>
              <a:rPr lang="en-GB" altLang="en-US" sz="1200" b="1" dirty="0">
                <a:solidFill>
                  <a:schemeClr val="accent2"/>
                </a:solidFill>
              </a:rPr>
              <a:t>country market B</a:t>
            </a:r>
          </a:p>
        </p:txBody>
      </p:sp>
      <p:sp>
        <p:nvSpPr>
          <p:cNvPr id="23575" name="Rectangle 26">
            <a:extLst>
              <a:ext uri="{FF2B5EF4-FFF2-40B4-BE49-F238E27FC236}">
                <a16:creationId xmlns:a16="http://schemas.microsoft.com/office/drawing/2014/main" id="{F20F31D2-E0CC-40A5-A897-291C494BA37A}"/>
              </a:ext>
            </a:extLst>
          </p:cNvPr>
          <p:cNvSpPr>
            <a:spLocks noChangeArrowheads="1"/>
          </p:cNvSpPr>
          <p:nvPr/>
        </p:nvSpPr>
        <p:spPr bwMode="auto">
          <a:xfrm>
            <a:off x="5980609" y="200734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23576" name="Rectangle 27">
            <a:extLst>
              <a:ext uri="{FF2B5EF4-FFF2-40B4-BE49-F238E27FC236}">
                <a16:creationId xmlns:a16="http://schemas.microsoft.com/office/drawing/2014/main" id="{E959A92B-5BC8-4816-A59E-FD849541267E}"/>
              </a:ext>
            </a:extLst>
          </p:cNvPr>
          <p:cNvSpPr>
            <a:spLocks noChangeArrowheads="1"/>
          </p:cNvSpPr>
          <p:nvPr/>
        </p:nvSpPr>
        <p:spPr bwMode="auto">
          <a:xfrm>
            <a:off x="7133135" y="2099419"/>
            <a:ext cx="15017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Competitive</a:t>
            </a:r>
          </a:p>
          <a:p>
            <a:pPr algn="ctr">
              <a:lnSpc>
                <a:spcPct val="90000"/>
              </a:lnSpc>
            </a:pPr>
            <a:r>
              <a:rPr lang="en-GB" altLang="en-US" b="1">
                <a:solidFill>
                  <a:schemeClr val="bg1"/>
                </a:solidFill>
              </a:rPr>
              <a:t>Forces</a:t>
            </a:r>
          </a:p>
        </p:txBody>
      </p:sp>
      <p:sp>
        <p:nvSpPr>
          <p:cNvPr id="23577" name="Rectangle 28">
            <a:extLst>
              <a:ext uri="{FF2B5EF4-FFF2-40B4-BE49-F238E27FC236}">
                <a16:creationId xmlns:a16="http://schemas.microsoft.com/office/drawing/2014/main" id="{9C792370-8D70-461F-A772-ADC35D1F9DD6}"/>
              </a:ext>
            </a:extLst>
          </p:cNvPr>
          <p:cNvSpPr>
            <a:spLocks noChangeArrowheads="1"/>
          </p:cNvSpPr>
          <p:nvPr/>
        </p:nvSpPr>
        <p:spPr bwMode="auto">
          <a:xfrm>
            <a:off x="6512422" y="4252069"/>
            <a:ext cx="14763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b="1">
                <a:solidFill>
                  <a:schemeClr val="bg1"/>
                </a:solidFill>
              </a:rPr>
              <a:t>     Level of </a:t>
            </a:r>
          </a:p>
          <a:p>
            <a:pPr>
              <a:lnSpc>
                <a:spcPct val="90000"/>
              </a:lnSpc>
            </a:pPr>
            <a:r>
              <a:rPr lang="en-GB" altLang="en-US" b="1">
                <a:solidFill>
                  <a:schemeClr val="bg1"/>
                </a:solidFill>
              </a:rPr>
              <a:t>Technology</a:t>
            </a:r>
          </a:p>
        </p:txBody>
      </p:sp>
      <p:sp>
        <p:nvSpPr>
          <p:cNvPr id="23582" name="Rectangle 33">
            <a:extLst>
              <a:ext uri="{FF2B5EF4-FFF2-40B4-BE49-F238E27FC236}">
                <a16:creationId xmlns:a16="http://schemas.microsoft.com/office/drawing/2014/main" id="{055714ED-98B2-46BA-A8C1-C1CAC64D537A}"/>
              </a:ext>
            </a:extLst>
          </p:cNvPr>
          <p:cNvSpPr>
            <a:spLocks noChangeArrowheads="1"/>
          </p:cNvSpPr>
          <p:nvPr/>
        </p:nvSpPr>
        <p:spPr bwMode="auto">
          <a:xfrm>
            <a:off x="1794372" y="4250482"/>
            <a:ext cx="1679575" cy="84455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Geography </a:t>
            </a:r>
          </a:p>
          <a:p>
            <a:pPr algn="ctr">
              <a:lnSpc>
                <a:spcPct val="90000"/>
              </a:lnSpc>
            </a:pPr>
            <a:r>
              <a:rPr lang="en-GB" altLang="en-US" b="1">
                <a:solidFill>
                  <a:schemeClr val="bg1"/>
                </a:solidFill>
              </a:rPr>
              <a:t>and</a:t>
            </a:r>
          </a:p>
          <a:p>
            <a:pPr algn="ctr">
              <a:lnSpc>
                <a:spcPct val="90000"/>
              </a:lnSpc>
            </a:pPr>
            <a:r>
              <a:rPr lang="en-GB" altLang="en-US" b="1">
                <a:solidFill>
                  <a:schemeClr val="bg1"/>
                </a:solidFill>
              </a:rPr>
              <a:t>Infrastructure</a:t>
            </a:r>
          </a:p>
        </p:txBody>
      </p:sp>
      <p:sp>
        <p:nvSpPr>
          <p:cNvPr id="23583" name="Rectangle 34">
            <a:extLst>
              <a:ext uri="{FF2B5EF4-FFF2-40B4-BE49-F238E27FC236}">
                <a16:creationId xmlns:a16="http://schemas.microsoft.com/office/drawing/2014/main" id="{1916CB39-5670-4E8B-A3C0-8657B5BB099A}"/>
              </a:ext>
            </a:extLst>
          </p:cNvPr>
          <p:cNvSpPr>
            <a:spLocks noChangeArrowheads="1"/>
          </p:cNvSpPr>
          <p:nvPr/>
        </p:nvSpPr>
        <p:spPr bwMode="auto">
          <a:xfrm>
            <a:off x="4356596" y="5131544"/>
            <a:ext cx="1657350" cy="596900"/>
          </a:xfrm>
          <a:prstGeom prst="rect">
            <a:avLst/>
          </a:prstGeom>
          <a:solidFill>
            <a:schemeClr val="accent1">
              <a:lumMod val="75000"/>
            </a:schemeClr>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Structure of</a:t>
            </a:r>
          </a:p>
          <a:p>
            <a:pPr algn="ctr">
              <a:lnSpc>
                <a:spcPct val="90000"/>
              </a:lnSpc>
            </a:pPr>
            <a:r>
              <a:rPr lang="en-GB" altLang="en-US" b="1">
                <a:solidFill>
                  <a:schemeClr val="bg1"/>
                </a:solidFill>
              </a:rPr>
              <a:t>distribution</a:t>
            </a:r>
          </a:p>
        </p:txBody>
      </p:sp>
      <p:sp>
        <p:nvSpPr>
          <p:cNvPr id="23584" name="Rectangle 35">
            <a:extLst>
              <a:ext uri="{FF2B5EF4-FFF2-40B4-BE49-F238E27FC236}">
                <a16:creationId xmlns:a16="http://schemas.microsoft.com/office/drawing/2014/main" id="{6BED2851-C835-4780-BACE-7C36E103D60A}"/>
              </a:ext>
            </a:extLst>
          </p:cNvPr>
          <p:cNvSpPr>
            <a:spLocks noChangeArrowheads="1"/>
          </p:cNvSpPr>
          <p:nvPr/>
        </p:nvSpPr>
        <p:spPr bwMode="auto">
          <a:xfrm>
            <a:off x="4094659" y="423619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23585" name="Rectangle 36">
            <a:extLst>
              <a:ext uri="{FF2B5EF4-FFF2-40B4-BE49-F238E27FC236}">
                <a16:creationId xmlns:a16="http://schemas.microsoft.com/office/drawing/2014/main" id="{27BDABB3-D4F4-4B79-BF48-894670054DEB}"/>
              </a:ext>
            </a:extLst>
          </p:cNvPr>
          <p:cNvSpPr>
            <a:spLocks noChangeArrowheads="1"/>
          </p:cNvSpPr>
          <p:nvPr/>
        </p:nvSpPr>
        <p:spPr bwMode="auto">
          <a:xfrm>
            <a:off x="1722439" y="2832100"/>
            <a:ext cx="1265237" cy="596900"/>
          </a:xfrm>
          <a:prstGeom prst="rect">
            <a:avLst/>
          </a:prstGeom>
          <a:solidFill>
            <a:schemeClr val="accent1">
              <a:lumMod val="75000"/>
            </a:schemeClr>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Cultural </a:t>
            </a:r>
          </a:p>
          <a:p>
            <a:pPr algn="ctr">
              <a:lnSpc>
                <a:spcPct val="90000"/>
              </a:lnSpc>
            </a:pPr>
            <a:r>
              <a:rPr lang="en-GB" altLang="en-US" b="1">
                <a:solidFill>
                  <a:schemeClr val="bg1"/>
                </a:solidFill>
              </a:rPr>
              <a:t>forces</a:t>
            </a:r>
          </a:p>
        </p:txBody>
      </p:sp>
      <p:sp>
        <p:nvSpPr>
          <p:cNvPr id="23586" name="Rectangle 37">
            <a:extLst>
              <a:ext uri="{FF2B5EF4-FFF2-40B4-BE49-F238E27FC236}">
                <a16:creationId xmlns:a16="http://schemas.microsoft.com/office/drawing/2014/main" id="{3DCC7A36-D5E5-4F30-B300-524AE6692793}"/>
              </a:ext>
            </a:extLst>
          </p:cNvPr>
          <p:cNvSpPr>
            <a:spLocks noChangeArrowheads="1"/>
          </p:cNvSpPr>
          <p:nvPr/>
        </p:nvSpPr>
        <p:spPr bwMode="auto">
          <a:xfrm>
            <a:off x="2935785" y="66114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87" name="Rectangle 38">
            <a:extLst>
              <a:ext uri="{FF2B5EF4-FFF2-40B4-BE49-F238E27FC236}">
                <a16:creationId xmlns:a16="http://schemas.microsoft.com/office/drawing/2014/main" id="{D4BD7ECD-EE72-4BB1-8739-CB37D8E52239}"/>
              </a:ext>
            </a:extLst>
          </p:cNvPr>
          <p:cNvSpPr>
            <a:spLocks noChangeArrowheads="1"/>
          </p:cNvSpPr>
          <p:nvPr/>
        </p:nvSpPr>
        <p:spPr bwMode="auto">
          <a:xfrm>
            <a:off x="3380285" y="187875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23588" name="Rectangle 39">
            <a:extLst>
              <a:ext uri="{FF2B5EF4-FFF2-40B4-BE49-F238E27FC236}">
                <a16:creationId xmlns:a16="http://schemas.microsoft.com/office/drawing/2014/main" id="{32048FD6-4E3A-409D-BA83-F33C5D27F320}"/>
              </a:ext>
            </a:extLst>
          </p:cNvPr>
          <p:cNvSpPr>
            <a:spLocks noChangeArrowheads="1"/>
          </p:cNvSpPr>
          <p:nvPr/>
        </p:nvSpPr>
        <p:spPr bwMode="auto">
          <a:xfrm>
            <a:off x="4127997" y="119454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a:p>
            <a:pPr algn="ctr">
              <a:lnSpc>
                <a:spcPct val="90000"/>
              </a:lnSpc>
            </a:pPr>
            <a:r>
              <a:rPr lang="en-GB" altLang="en-US" sz="1400" b="1">
                <a:solidFill>
                  <a:srgbClr val="6699FF"/>
                </a:solidFill>
              </a:rPr>
              <a:t>(uncontrollable)</a:t>
            </a:r>
          </a:p>
        </p:txBody>
      </p:sp>
      <p:sp>
        <p:nvSpPr>
          <p:cNvPr id="23589" name="Rectangle 40">
            <a:extLst>
              <a:ext uri="{FF2B5EF4-FFF2-40B4-BE49-F238E27FC236}">
                <a16:creationId xmlns:a16="http://schemas.microsoft.com/office/drawing/2014/main" id="{B24E5B6A-68E8-4CE3-9502-44138A7F00C4}"/>
              </a:ext>
            </a:extLst>
          </p:cNvPr>
          <p:cNvSpPr>
            <a:spLocks noChangeArrowheads="1"/>
          </p:cNvSpPr>
          <p:nvPr/>
        </p:nvSpPr>
        <p:spPr bwMode="auto">
          <a:xfrm>
            <a:off x="4388117" y="2779457"/>
            <a:ext cx="1524457" cy="305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rgbClr val="6699FF"/>
                </a:solidFill>
              </a:rPr>
              <a:t>Internal Factors</a:t>
            </a:r>
          </a:p>
        </p:txBody>
      </p:sp>
      <p:sp>
        <p:nvSpPr>
          <p:cNvPr id="23590" name="Line 41">
            <a:extLst>
              <a:ext uri="{FF2B5EF4-FFF2-40B4-BE49-F238E27FC236}">
                <a16:creationId xmlns:a16="http://schemas.microsoft.com/office/drawing/2014/main" id="{683F3047-2FAD-4877-A0E6-665737C45F20}"/>
              </a:ext>
            </a:extLst>
          </p:cNvPr>
          <p:cNvSpPr>
            <a:spLocks noChangeShapeType="1"/>
          </p:cNvSpPr>
          <p:nvPr/>
        </p:nvSpPr>
        <p:spPr bwMode="auto">
          <a:xfrm flipH="1" flipV="1">
            <a:off x="8218984" y="3374182"/>
            <a:ext cx="855662" cy="438150"/>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23592" name="Line 43">
            <a:extLst>
              <a:ext uri="{FF2B5EF4-FFF2-40B4-BE49-F238E27FC236}">
                <a16:creationId xmlns:a16="http://schemas.microsoft.com/office/drawing/2014/main" id="{4550C3E4-37F8-43B4-ACBA-E08AE71AC6B1}"/>
              </a:ext>
            </a:extLst>
          </p:cNvPr>
          <p:cNvSpPr>
            <a:spLocks noChangeShapeType="1"/>
          </p:cNvSpPr>
          <p:nvPr/>
        </p:nvSpPr>
        <p:spPr bwMode="auto">
          <a:xfrm>
            <a:off x="8185645" y="4923582"/>
            <a:ext cx="933451" cy="438150"/>
          </a:xfrm>
          <a:prstGeom prst="line">
            <a:avLst/>
          </a:prstGeom>
          <a:ln>
            <a:headEnd type="triangle" w="med" len="med"/>
            <a:tailEn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23593" name="Rectangle 44">
            <a:extLst>
              <a:ext uri="{FF2B5EF4-FFF2-40B4-BE49-F238E27FC236}">
                <a16:creationId xmlns:a16="http://schemas.microsoft.com/office/drawing/2014/main" id="{DCAB5F9D-6F64-4FB0-9DB9-29B9FC1542B7}"/>
              </a:ext>
            </a:extLst>
          </p:cNvPr>
          <p:cNvSpPr>
            <a:spLocks noChangeArrowheads="1"/>
          </p:cNvSpPr>
          <p:nvPr/>
        </p:nvSpPr>
        <p:spPr bwMode="auto">
          <a:xfrm>
            <a:off x="3426322" y="72183"/>
            <a:ext cx="3660775" cy="466725"/>
          </a:xfrm>
          <a:prstGeom prst="rect">
            <a:avLst/>
          </a:prstGeom>
          <a:solidFill>
            <a:schemeClr val="accent1">
              <a:lumMod val="75000"/>
            </a:schemeClr>
          </a:solidFill>
          <a:ln>
            <a:noFill/>
          </a:ln>
          <a:effec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solidFill>
                  <a:schemeClr val="bg1"/>
                </a:solidFill>
              </a:rPr>
              <a:t>Foreign uncontrollables</a:t>
            </a:r>
          </a:p>
        </p:txBody>
      </p:sp>
      <p:sp>
        <p:nvSpPr>
          <p:cNvPr id="23574" name="Rectangle 25">
            <a:extLst>
              <a:ext uri="{FF2B5EF4-FFF2-40B4-BE49-F238E27FC236}">
                <a16:creationId xmlns:a16="http://schemas.microsoft.com/office/drawing/2014/main" id="{27859496-78C1-4B0C-851C-B534396B4D03}"/>
              </a:ext>
            </a:extLst>
          </p:cNvPr>
          <p:cNvSpPr>
            <a:spLocks noChangeArrowheads="1"/>
          </p:cNvSpPr>
          <p:nvPr/>
        </p:nvSpPr>
        <p:spPr bwMode="auto">
          <a:xfrm>
            <a:off x="9050834" y="5037088"/>
            <a:ext cx="1530351" cy="596900"/>
          </a:xfrm>
          <a:prstGeom prst="rect">
            <a:avLst/>
          </a:prstGeom>
          <a:solidFill>
            <a:schemeClr val="accent4"/>
          </a:solid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accent2"/>
                </a:solidFill>
              </a:rPr>
              <a:t>Environmental</a:t>
            </a:r>
          </a:p>
          <a:p>
            <a:pPr>
              <a:lnSpc>
                <a:spcPct val="90000"/>
              </a:lnSpc>
            </a:pPr>
            <a:r>
              <a:rPr lang="en-GB" altLang="en-US" sz="1200" b="1">
                <a:solidFill>
                  <a:schemeClr val="accent2"/>
                </a:solidFill>
              </a:rPr>
              <a:t>uncontrollables</a:t>
            </a:r>
          </a:p>
          <a:p>
            <a:pPr>
              <a:lnSpc>
                <a:spcPct val="90000"/>
              </a:lnSpc>
            </a:pPr>
            <a:r>
              <a:rPr lang="en-GB" altLang="en-US" sz="1200" b="1">
                <a:solidFill>
                  <a:schemeClr val="accent2"/>
                </a:solidFill>
              </a:rPr>
              <a:t>country market C</a:t>
            </a:r>
          </a:p>
        </p:txBody>
      </p:sp>
      <p:sp>
        <p:nvSpPr>
          <p:cNvPr id="44" name="Title 1">
            <a:extLst>
              <a:ext uri="{FF2B5EF4-FFF2-40B4-BE49-F238E27FC236}">
                <a16:creationId xmlns:a16="http://schemas.microsoft.com/office/drawing/2014/main" id="{F30F8EE3-49DA-477B-A1A1-5A7B55FFA870}"/>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6" descr="Macro environment forces affecting the company">
            <a:extLst>
              <a:ext uri="{FF2B5EF4-FFF2-40B4-BE49-F238E27FC236}">
                <a16:creationId xmlns:a16="http://schemas.microsoft.com/office/drawing/2014/main" id="{6A432867-5D4B-4E38-A7CB-251369CC1F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1438" y="1052736"/>
            <a:ext cx="7309123" cy="4567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Rectangle 2">
            <a:extLst>
              <a:ext uri="{FF2B5EF4-FFF2-40B4-BE49-F238E27FC236}">
                <a16:creationId xmlns:a16="http://schemas.microsoft.com/office/drawing/2014/main" id="{14F036D6-F1D7-4EBC-BC93-83A7E85421DC}"/>
              </a:ext>
            </a:extLst>
          </p:cNvPr>
          <p:cNvSpPr>
            <a:spLocks noGrp="1" noChangeArrowheads="1"/>
          </p:cNvSpPr>
          <p:nvPr>
            <p:ph type="title" idx="4294967295"/>
          </p:nvPr>
        </p:nvSpPr>
        <p:spPr>
          <a:xfrm>
            <a:off x="3745707" y="0"/>
            <a:ext cx="4700587" cy="1131888"/>
          </a:xfrm>
        </p:spPr>
        <p:txBody>
          <a:bodyPr/>
          <a:lstStyle/>
          <a:p>
            <a:pPr eaLnBrk="1" hangingPunct="1"/>
            <a:r>
              <a:rPr lang="en-GB" altLang="en-US" sz="3600" b="1" dirty="0">
                <a:solidFill>
                  <a:schemeClr val="tx2">
                    <a:lumMod val="50000"/>
                  </a:schemeClr>
                </a:solidFill>
                <a:latin typeface="Calibri" panose="020F0502020204030204" pitchFamily="34" charset="0"/>
                <a:cs typeface="Calibri" panose="020F0502020204030204" pitchFamily="34" charset="0"/>
              </a:rPr>
              <a:t>Macro Environment</a:t>
            </a:r>
            <a:endParaRPr lang="en-US" altLang="en-US" sz="3600" b="1" dirty="0">
              <a:solidFill>
                <a:schemeClr val="tx2">
                  <a:lumMod val="50000"/>
                </a:schemeClr>
              </a:solidFill>
              <a:latin typeface="Calibri" panose="020F0502020204030204" pitchFamily="34" charset="0"/>
              <a:cs typeface="Calibri" panose="020F0502020204030204" pitchFamily="34" charset="0"/>
            </a:endParaRPr>
          </a:p>
        </p:txBody>
      </p:sp>
      <p:sp>
        <p:nvSpPr>
          <p:cNvPr id="5" name="Title 1">
            <a:extLst>
              <a:ext uri="{FF2B5EF4-FFF2-40B4-BE49-F238E27FC236}">
                <a16:creationId xmlns:a16="http://schemas.microsoft.com/office/drawing/2014/main" id="{FDEF306E-83BB-44C5-ADFE-CE75FD0B9CFE}"/>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fill="hold"/>
                                        <p:tgtEl>
                                          <p:spTgt spid="5122"/>
                                        </p:tgtEl>
                                        <p:attrNameLst>
                                          <p:attrName>ppt_w</p:attrName>
                                        </p:attrNameLst>
                                      </p:cBhvr>
                                      <p:tavLst>
                                        <p:tav tm="0">
                                          <p:val>
                                            <p:fltVal val="0"/>
                                          </p:val>
                                        </p:tav>
                                        <p:tav tm="100000">
                                          <p:val>
                                            <p:strVal val="#ppt_w"/>
                                          </p:val>
                                        </p:tav>
                                      </p:tavLst>
                                    </p:anim>
                                    <p:anim calcmode="lin" valueType="num">
                                      <p:cBhvr>
                                        <p:cTn id="8" dur="500" fill="hold"/>
                                        <p:tgtEl>
                                          <p:spTgt spid="5122"/>
                                        </p:tgtEl>
                                        <p:attrNameLst>
                                          <p:attrName>ppt_h</p:attrName>
                                        </p:attrNameLst>
                                      </p:cBhvr>
                                      <p:tavLst>
                                        <p:tav tm="0">
                                          <p:val>
                                            <p:fltVal val="0"/>
                                          </p:val>
                                        </p:tav>
                                        <p:tav tm="100000">
                                          <p:val>
                                            <p:strVal val="#ppt_h"/>
                                          </p:val>
                                        </p:tav>
                                      </p:tavLst>
                                    </p:anim>
                                    <p:anim calcmode="lin" valueType="num">
                                      <p:cBhvr>
                                        <p:cTn id="9" dur="500" fill="hold"/>
                                        <p:tgtEl>
                                          <p:spTgt spid="5122"/>
                                        </p:tgtEl>
                                        <p:attrNameLst>
                                          <p:attrName>style.rotation</p:attrName>
                                        </p:attrNameLst>
                                      </p:cBhvr>
                                      <p:tavLst>
                                        <p:tav tm="0">
                                          <p:val>
                                            <p:fltVal val="90"/>
                                          </p:val>
                                        </p:tav>
                                        <p:tav tm="100000">
                                          <p:val>
                                            <p:fltVal val="0"/>
                                          </p:val>
                                        </p:tav>
                                      </p:tavLst>
                                    </p:anim>
                                    <p:animEffect transition="in" filter="fade">
                                      <p:cBhvr>
                                        <p:cTn id="10" dur="500"/>
                                        <p:tgtEl>
                                          <p:spTgt spid="512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25602"/>
                                        </p:tgtEl>
                                        <p:attrNameLst>
                                          <p:attrName>style.visibility</p:attrName>
                                        </p:attrNameLst>
                                      </p:cBhvr>
                                      <p:to>
                                        <p:strVal val="visible"/>
                                      </p:to>
                                    </p:set>
                                    <p:anim calcmode="lin" valueType="num">
                                      <p:cBhvr>
                                        <p:cTn id="15" dur="1000" fill="hold"/>
                                        <p:tgtEl>
                                          <p:spTgt spid="25602"/>
                                        </p:tgtEl>
                                        <p:attrNameLst>
                                          <p:attrName>ppt_w</p:attrName>
                                        </p:attrNameLst>
                                      </p:cBhvr>
                                      <p:tavLst>
                                        <p:tav tm="0">
                                          <p:val>
                                            <p:fltVal val="0"/>
                                          </p:val>
                                        </p:tav>
                                        <p:tav tm="100000">
                                          <p:val>
                                            <p:strVal val="#ppt_w"/>
                                          </p:val>
                                        </p:tav>
                                      </p:tavLst>
                                    </p:anim>
                                    <p:anim calcmode="lin" valueType="num">
                                      <p:cBhvr>
                                        <p:cTn id="16" dur="1000" fill="hold"/>
                                        <p:tgtEl>
                                          <p:spTgt spid="25602"/>
                                        </p:tgtEl>
                                        <p:attrNameLst>
                                          <p:attrName>ppt_h</p:attrName>
                                        </p:attrNameLst>
                                      </p:cBhvr>
                                      <p:tavLst>
                                        <p:tav tm="0">
                                          <p:val>
                                            <p:fltVal val="0"/>
                                          </p:val>
                                        </p:tav>
                                        <p:tav tm="100000">
                                          <p:val>
                                            <p:strVal val="#ppt_h"/>
                                          </p:val>
                                        </p:tav>
                                      </p:tavLst>
                                    </p:anim>
                                    <p:anim calcmode="lin" valueType="num">
                                      <p:cBhvr>
                                        <p:cTn id="17" dur="1000" fill="hold"/>
                                        <p:tgtEl>
                                          <p:spTgt spid="25602"/>
                                        </p:tgtEl>
                                        <p:attrNameLst>
                                          <p:attrName>style.rotation</p:attrName>
                                        </p:attrNameLst>
                                      </p:cBhvr>
                                      <p:tavLst>
                                        <p:tav tm="0">
                                          <p:val>
                                            <p:fltVal val="90"/>
                                          </p:val>
                                        </p:tav>
                                        <p:tav tm="100000">
                                          <p:val>
                                            <p:fltVal val="0"/>
                                          </p:val>
                                        </p:tav>
                                      </p:tavLst>
                                    </p:anim>
                                    <p:animEffect transition="in" filter="fade">
                                      <p:cBhvr>
                                        <p:cTn id="18" dur="1000"/>
                                        <p:tgtEl>
                                          <p:spTgt spid="25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The Basics of Strategic Environment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p:spPr>
        <p:txBody>
          <a:bodyPr/>
          <a:lstStyle/>
          <a:p>
            <a:pPr algn="just" eaLnBrk="1" hangingPunct="1">
              <a:defRPr/>
            </a:pPr>
            <a:r>
              <a:rPr lang="en-GB" altLang="en-US" sz="2400" dirty="0"/>
              <a:t>Environmental analysis can usefully begin with a basic assessment of the </a:t>
            </a:r>
            <a:r>
              <a:rPr lang="en-GB" altLang="en-US" sz="2400" b="1" dirty="0">
                <a:solidFill>
                  <a:srgbClr val="FF0000"/>
                </a:solidFill>
              </a:rPr>
              <a:t>market definition and size</a:t>
            </a:r>
            <a:r>
              <a:rPr lang="en-GB" altLang="en-US" sz="2400" dirty="0"/>
              <a:t>, </a:t>
            </a:r>
            <a:r>
              <a:rPr lang="en-GB" altLang="en-US" sz="2400" b="1" dirty="0">
                <a:solidFill>
                  <a:srgbClr val="FF0000"/>
                </a:solidFill>
              </a:rPr>
              <a:t>the market growth</a:t>
            </a:r>
            <a:r>
              <a:rPr lang="en-GB" altLang="en-US" sz="2400" dirty="0"/>
              <a:t> and </a:t>
            </a:r>
            <a:r>
              <a:rPr lang="en-GB" altLang="en-US" sz="2400" b="1" dirty="0">
                <a:solidFill>
                  <a:srgbClr val="FF0000"/>
                </a:solidFill>
              </a:rPr>
              <a:t>the market share</a:t>
            </a:r>
            <a:r>
              <a:rPr lang="en-GB" altLang="en-US" sz="2400" dirty="0"/>
              <a:t>.</a:t>
            </a:r>
          </a:p>
          <a:p>
            <a:pPr algn="just" eaLnBrk="1" hangingPunct="1">
              <a:buClr>
                <a:schemeClr val="tx1"/>
              </a:buClr>
              <a:defRPr/>
            </a:pPr>
            <a:r>
              <a:rPr lang="en-GB" sz="2400" b="1" dirty="0">
                <a:solidFill>
                  <a:srgbClr val="FF0000"/>
                </a:solidFill>
              </a:rPr>
              <a:t>Market definition </a:t>
            </a:r>
            <a:r>
              <a:rPr lang="en-GB" sz="2400" dirty="0">
                <a:solidFill>
                  <a:srgbClr val="242021"/>
                </a:solidFill>
              </a:rPr>
              <a:t>is important because it will determine the size and scope of the strategic opportunity. Market definition will be defined by a consideration of customers and the availability of substitute products.</a:t>
            </a:r>
          </a:p>
          <a:p>
            <a:pPr algn="just" eaLnBrk="1" hangingPunct="1">
              <a:buClr>
                <a:schemeClr val="tx1"/>
              </a:buClr>
              <a:defRPr/>
            </a:pPr>
            <a:r>
              <a:rPr lang="en-GB" sz="2400" b="1" dirty="0">
                <a:solidFill>
                  <a:srgbClr val="FF0000"/>
                </a:solidFill>
              </a:rPr>
              <a:t>Market growth </a:t>
            </a:r>
            <a:r>
              <a:rPr lang="en-GB" sz="2400" dirty="0">
                <a:solidFill>
                  <a:srgbClr val="242021"/>
                </a:solidFill>
              </a:rPr>
              <a:t>is commonly estimated early in any strategic analysis because of its importance with regard to the growth objectives of an organisation.</a:t>
            </a:r>
          </a:p>
          <a:p>
            <a:pPr algn="just" eaLnBrk="1" hangingPunct="1">
              <a:defRPr/>
            </a:pPr>
            <a:r>
              <a:rPr lang="en-GB" sz="2400" dirty="0">
                <a:solidFill>
                  <a:srgbClr val="242021"/>
                </a:solidFill>
              </a:rPr>
              <a:t>A basic estimate of </a:t>
            </a:r>
            <a:r>
              <a:rPr lang="en-GB" sz="2400" b="1" dirty="0">
                <a:solidFill>
                  <a:srgbClr val="FF0000"/>
                </a:solidFill>
              </a:rPr>
              <a:t>market share </a:t>
            </a:r>
            <a:r>
              <a:rPr lang="en-GB" sz="2400" dirty="0">
                <a:solidFill>
                  <a:srgbClr val="242021"/>
                </a:solidFill>
              </a:rPr>
              <a:t>can be used to estimate whether an organisation has a significant share of a market as a starting point in exploring the strategic implications.</a:t>
            </a:r>
          </a:p>
        </p:txBody>
      </p:sp>
    </p:spTree>
    <p:extLst>
      <p:ext uri="{BB962C8B-B14F-4D97-AF65-F5344CB8AC3E}">
        <p14:creationId xmlns:p14="http://schemas.microsoft.com/office/powerpoint/2010/main" val="103335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PEST/PESTEL Analysis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p:spPr>
        <p:txBody>
          <a:bodyPr/>
          <a:lstStyle/>
          <a:p>
            <a:pPr algn="just" eaLnBrk="1" hangingPunct="1">
              <a:spcBef>
                <a:spcPct val="0"/>
              </a:spcBef>
              <a:buClr>
                <a:schemeClr val="tx1"/>
              </a:buClr>
            </a:pPr>
            <a:r>
              <a:rPr lang="en-GB" altLang="en-US" sz="3000" b="1" dirty="0">
                <a:solidFill>
                  <a:srgbClr val="FF0000"/>
                </a:solidFill>
                <a:cs typeface="Arial" panose="020B0604020202020204" pitchFamily="34" charset="0"/>
              </a:rPr>
              <a:t>PEST/PESTEL analysis </a:t>
            </a:r>
            <a:r>
              <a:rPr lang="en-GB" altLang="en-US" sz="3000" dirty="0">
                <a:solidFill>
                  <a:srgbClr val="002060"/>
                </a:solidFill>
                <a:cs typeface="Arial" panose="020B0604020202020204" pitchFamily="34" charset="0"/>
              </a:rPr>
              <a:t>is a simple and effective tool used to identify the key external forces that might affect an organisation. </a:t>
            </a:r>
          </a:p>
          <a:p>
            <a:pPr algn="just" eaLnBrk="1" hangingPunct="1">
              <a:spcBef>
                <a:spcPct val="0"/>
              </a:spcBef>
            </a:pPr>
            <a:r>
              <a:rPr lang="en-GB" altLang="en-US" sz="3000" dirty="0">
                <a:solidFill>
                  <a:srgbClr val="002060"/>
                </a:solidFill>
                <a:cs typeface="Arial" panose="020B0604020202020204" pitchFamily="34" charset="0"/>
              </a:rPr>
              <a:t>These forces can create both opportunities and threats for an organisation. </a:t>
            </a:r>
          </a:p>
          <a:p>
            <a:pPr algn="just" eaLnBrk="1" hangingPunct="1">
              <a:spcBef>
                <a:spcPct val="0"/>
              </a:spcBef>
            </a:pPr>
            <a:r>
              <a:rPr lang="en-GB" altLang="en-US" sz="3000" dirty="0">
                <a:solidFill>
                  <a:srgbClr val="002060"/>
                </a:solidFill>
                <a:cs typeface="Arial" panose="020B0604020202020204" pitchFamily="34" charset="0"/>
              </a:rPr>
              <a:t>The aim of doing PEST/PESTEL is to: </a:t>
            </a:r>
          </a:p>
          <a:p>
            <a:pPr lvl="2" algn="just" eaLnBrk="1" hangingPunct="1">
              <a:spcBef>
                <a:spcPct val="0"/>
              </a:spcBef>
              <a:buFont typeface="Wingdings" panose="05000000000000000000" pitchFamily="2" charset="2"/>
              <a:buChar char="Ø"/>
            </a:pPr>
            <a:r>
              <a:rPr lang="en-GB" altLang="en-US" dirty="0">
                <a:solidFill>
                  <a:srgbClr val="002060"/>
                </a:solidFill>
                <a:cs typeface="Arial" panose="020B0604020202020204" pitchFamily="34" charset="0"/>
              </a:rPr>
              <a:t>find out the current external factors affecting an organisation;</a:t>
            </a:r>
          </a:p>
          <a:p>
            <a:pPr lvl="2" algn="just" eaLnBrk="1" hangingPunct="1">
              <a:spcBef>
                <a:spcPct val="0"/>
              </a:spcBef>
              <a:buFont typeface="Wingdings" panose="05000000000000000000" pitchFamily="2" charset="2"/>
              <a:buChar char="Ø"/>
            </a:pPr>
            <a:r>
              <a:rPr lang="en-GB" altLang="en-US" dirty="0">
                <a:solidFill>
                  <a:srgbClr val="002060"/>
                </a:solidFill>
                <a:cs typeface="Arial" panose="020B0604020202020204" pitchFamily="34" charset="0"/>
              </a:rPr>
              <a:t>identify the external factors that may change in the future;</a:t>
            </a:r>
          </a:p>
          <a:p>
            <a:pPr lvl="2" algn="just" eaLnBrk="1" hangingPunct="1">
              <a:spcBef>
                <a:spcPct val="0"/>
              </a:spcBef>
              <a:buFont typeface="Wingdings" panose="05000000000000000000" pitchFamily="2" charset="2"/>
              <a:buChar char="Ø"/>
            </a:pPr>
            <a:r>
              <a:rPr lang="en-GB" altLang="en-US" dirty="0">
                <a:solidFill>
                  <a:srgbClr val="002060"/>
                </a:solidFill>
                <a:cs typeface="Arial" panose="020B0604020202020204" pitchFamily="34" charset="0"/>
              </a:rPr>
              <a:t>to exploit the changes (opportunities) or defend against them (threats) better than competitors would do.</a:t>
            </a:r>
          </a:p>
        </p:txBody>
      </p:sp>
    </p:spTree>
    <p:extLst>
      <p:ext uri="{BB962C8B-B14F-4D97-AF65-F5344CB8AC3E}">
        <p14:creationId xmlns:p14="http://schemas.microsoft.com/office/powerpoint/2010/main" val="8177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B5A49790-898D-4EB1-91D7-BF69A2AAF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8248" y="1952836"/>
            <a:ext cx="3240360" cy="2430270"/>
          </a:xfrm>
          <a:prstGeom prst="rect">
            <a:avLst/>
          </a:prstGeom>
        </p:spPr>
      </p:pic>
      <p:sp>
        <p:nvSpPr>
          <p:cNvPr id="17412" name="Rectangle 3">
            <a:extLst>
              <a:ext uri="{FF2B5EF4-FFF2-40B4-BE49-F238E27FC236}">
                <a16:creationId xmlns:a16="http://schemas.microsoft.com/office/drawing/2014/main" id="{6A01FB56-D5A4-42E4-BAE4-DA9AE3A9BC55}"/>
              </a:ext>
            </a:extLst>
          </p:cNvPr>
          <p:cNvSpPr txBox="1">
            <a:spLocks noChangeArrowheads="1"/>
          </p:cNvSpPr>
          <p:nvPr/>
        </p:nvSpPr>
        <p:spPr bwMode="auto">
          <a:xfrm>
            <a:off x="551384" y="1412776"/>
            <a:ext cx="11017224"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rgbClr val="002060"/>
                </a:solidFill>
                <a:latin typeface="+mn-lt"/>
                <a:cs typeface="Arial" panose="020B0604020202020204" pitchFamily="34" charset="0"/>
              </a:rPr>
              <a:t>What do you think are the most external factors in your country influencing businesses? Why?</a:t>
            </a:r>
          </a:p>
          <a:p>
            <a:pPr algn="just" eaLnBrk="1" hangingPunct="1">
              <a:lnSpc>
                <a:spcPct val="150000"/>
              </a:lnSpc>
              <a:buClr>
                <a:schemeClr val="tx2">
                  <a:lumMod val="50000"/>
                </a:schemeClr>
              </a:buClr>
              <a:buFont typeface="Candara" panose="020E0502030303020204" pitchFamily="34" charset="0"/>
              <a:buAutoNum type="arabicPeriod"/>
            </a:pPr>
            <a:endParaRPr lang="en-GB" altLang="en-US" sz="3000" dirty="0">
              <a:solidFill>
                <a:srgbClr val="002060"/>
              </a:solidFill>
              <a:latin typeface="+mn-lt"/>
              <a:cs typeface="Arial" panose="020B0604020202020204" pitchFamily="34" charset="0"/>
            </a:endParaRPr>
          </a:p>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rgbClr val="002060"/>
                </a:solidFill>
                <a:latin typeface="+mn-lt"/>
                <a:cs typeface="Arial" panose="020B0604020202020204" pitchFamily="34" charset="0"/>
              </a:rPr>
              <a:t>How do you think companies should respond to these external factors to achieve their organisational objectives?  </a:t>
            </a:r>
          </a:p>
          <a:p>
            <a:pPr lvl="1" algn="just" eaLnBrk="1" hangingPunct="1"/>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812F47A2-EDB3-4543-B9E4-1639FD39DEAF}"/>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nodeType="withGroup">
                            <p:stCondLst>
                              <p:cond delay="10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000"/>
                                        <p:tgtEl>
                                          <p:spTgt spid="17412">
                                            <p:txEl>
                                              <p:pRg st="2" end="2"/>
                                            </p:txEl>
                                          </p:spTgt>
                                        </p:tgtEl>
                                      </p:cBhvr>
                                    </p:animEffect>
                                    <p:anim calcmode="lin" valueType="num">
                                      <p:cBhvr>
                                        <p:cTn id="14"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17412">
                                            <p:txEl>
                                              <p:pRg st="2" end="2"/>
                                            </p:txEl>
                                          </p:spTgt>
                                        </p:tgtEl>
                                        <p:attrNameLst>
                                          <p:attrName>ppt_y</p:attrName>
                                        </p:attrNameLst>
                                      </p:cBhvr>
                                      <p:tavLst>
                                        <p:tav tm="0">
                                          <p:val>
                                            <p:strVal val="#ppt_y+.1"/>
                                          </p:val>
                                        </p:tav>
                                        <p:tav tm="100000">
                                          <p:val>
                                            <p:strVal val="#ppt_y"/>
                                          </p:val>
                                        </p:tav>
                                      </p:tavLst>
                                    </p:anim>
                                  </p:childTnLst>
                                </p:cTn>
                              </p:par>
                              <p:par>
                                <p:cTn id="16" presetID="53" presetClass="entr" presetSubtype="16"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500" fill="hold"/>
                                        <p:tgtEl>
                                          <p:spTgt spid="3"/>
                                        </p:tgtEl>
                                        <p:attrNameLst>
                                          <p:attrName>ppt_w</p:attrName>
                                        </p:attrNameLst>
                                      </p:cBhvr>
                                      <p:tavLst>
                                        <p:tav tm="0">
                                          <p:val>
                                            <p:fltVal val="0"/>
                                          </p:val>
                                        </p:tav>
                                        <p:tav tm="100000">
                                          <p:val>
                                            <p:strVal val="#ppt_w"/>
                                          </p:val>
                                        </p:tav>
                                      </p:tavLst>
                                    </p:anim>
                                    <p:anim calcmode="lin" valueType="num">
                                      <p:cBhvr>
                                        <p:cTn id="19" dur="500" fill="hold"/>
                                        <p:tgtEl>
                                          <p:spTgt spid="3"/>
                                        </p:tgtEl>
                                        <p:attrNameLst>
                                          <p:attrName>ppt_h</p:attrName>
                                        </p:attrNameLst>
                                      </p:cBhvr>
                                      <p:tavLst>
                                        <p:tav tm="0">
                                          <p:val>
                                            <p:fltVal val="0"/>
                                          </p:val>
                                        </p:tav>
                                        <p:tav tm="100000">
                                          <p:val>
                                            <p:strVal val="#ppt_h"/>
                                          </p:val>
                                        </p:tav>
                                      </p:tavLst>
                                    </p:anim>
                                    <p:animEffect transition="in" filter="fade">
                                      <p:cBhvr>
                                        <p:cTn id="2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3">
            <a:extLst>
              <a:ext uri="{FF2B5EF4-FFF2-40B4-BE49-F238E27FC236}">
                <a16:creationId xmlns:a16="http://schemas.microsoft.com/office/drawing/2014/main" id="{7CCAE59C-436C-4888-A40E-B151AA47E139}"/>
              </a:ext>
            </a:extLst>
          </p:cNvPr>
          <p:cNvSpPr txBox="1">
            <a:spLocks noChangeArrowheads="1"/>
          </p:cNvSpPr>
          <p:nvPr/>
        </p:nvSpPr>
        <p:spPr bwMode="auto">
          <a:xfrm>
            <a:off x="407193" y="1412776"/>
            <a:ext cx="11377613" cy="4176713"/>
          </a:xfrm>
          <a:prstGeom prst="rect">
            <a:avLst/>
          </a:prstGeom>
          <a:noFill/>
          <a:ln>
            <a:noFill/>
          </a:ln>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defRPr/>
            </a:pPr>
            <a:r>
              <a:rPr lang="en-GB" altLang="en-US" sz="3200" dirty="0">
                <a:solidFill>
                  <a:srgbClr val="002060"/>
                </a:solidFill>
                <a:latin typeface="+mn-lt"/>
                <a:cs typeface="Arial" panose="020B0604020202020204" pitchFamily="34" charset="0"/>
              </a:rPr>
              <a:t>The process of carrying out PEST/PESTEL analysis should involve as many managers as possible to get the best results. It includes the following steps:</a:t>
            </a:r>
          </a:p>
          <a:p>
            <a:pPr marL="0" indent="0" algn="just" eaLnBrk="1" hangingPunct="1">
              <a:buFont typeface="Symbol" panose="05050102010706020507" pitchFamily="18" charset="2"/>
              <a:buNone/>
              <a:defRPr/>
            </a:pPr>
            <a:endParaRPr lang="en-GB" altLang="en-US" sz="3200" dirty="0">
              <a:solidFill>
                <a:srgbClr val="002060"/>
              </a:solidFill>
              <a:latin typeface="+mn-lt"/>
              <a:cs typeface="Arial" panose="020B0604020202020204" pitchFamily="34" charset="0"/>
            </a:endParaRPr>
          </a:p>
          <a:p>
            <a:pPr marL="0" indent="0" algn="just" eaLnBrk="1" hangingPunct="1">
              <a:buFont typeface="Symbol" panose="05050102010706020507" pitchFamily="18" charset="2"/>
              <a:buNone/>
              <a:defRPr/>
            </a:pPr>
            <a:r>
              <a:rPr lang="en-GB" altLang="en-US" sz="2800" b="1" dirty="0">
                <a:solidFill>
                  <a:srgbClr val="002060"/>
                </a:solidFill>
                <a:latin typeface="+mn-lt"/>
                <a:cs typeface="Arial" panose="020B0604020202020204" pitchFamily="34" charset="0"/>
              </a:rPr>
              <a:t>Step 1. </a:t>
            </a:r>
            <a:r>
              <a:rPr lang="en-GB" altLang="en-US" sz="2800" dirty="0">
                <a:solidFill>
                  <a:srgbClr val="002060"/>
                </a:solidFill>
                <a:latin typeface="+mn-lt"/>
                <a:cs typeface="Arial" panose="020B0604020202020204" pitchFamily="34" charset="0"/>
              </a:rPr>
              <a:t>Gathering information about political, economic, social and technological changes + any other factor(s).</a:t>
            </a:r>
          </a:p>
          <a:p>
            <a:pPr marL="0" indent="0" algn="just" eaLnBrk="1" hangingPunct="1">
              <a:buFont typeface="Symbol" panose="05050102010706020507" pitchFamily="18" charset="2"/>
              <a:buNone/>
              <a:defRPr/>
            </a:pPr>
            <a:r>
              <a:rPr lang="en-GB" altLang="en-US" sz="2800" b="1" dirty="0">
                <a:solidFill>
                  <a:srgbClr val="002060"/>
                </a:solidFill>
                <a:latin typeface="+mn-lt"/>
                <a:cs typeface="Arial" panose="020B0604020202020204" pitchFamily="34" charset="0"/>
              </a:rPr>
              <a:t>Step 2. </a:t>
            </a:r>
            <a:r>
              <a:rPr lang="en-GB" altLang="en-US" sz="2800" dirty="0">
                <a:solidFill>
                  <a:srgbClr val="002060"/>
                </a:solidFill>
                <a:latin typeface="+mn-lt"/>
                <a:cs typeface="Arial" panose="020B0604020202020204" pitchFamily="34" charset="0"/>
              </a:rPr>
              <a:t>Identifying which of the PEST/PESTEL factors represent opportunities or threats.</a:t>
            </a:r>
          </a:p>
          <a:p>
            <a:pPr algn="just" eaLnBrk="1" hangingPunct="1">
              <a:defRPr/>
            </a:pPr>
            <a:endParaRPr lang="en-GB" altLang="en-US" sz="2800" dirty="0">
              <a:solidFill>
                <a:srgbClr val="002060"/>
              </a:solidFill>
              <a:latin typeface="Arial" panose="020B0604020202020204" pitchFamily="34" charset="0"/>
              <a:cs typeface="Arial" panose="020B0604020202020204" pitchFamily="34" charset="0"/>
            </a:endParaRPr>
          </a:p>
          <a:p>
            <a:pPr lvl="1" algn="just" eaLnBrk="1" hangingPunct="1">
              <a:defRPr/>
            </a:pPr>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197D6B56-A7C1-4D3A-89FA-AE62379B58C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How to perform the analysis?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000"/>
                                        <p:tgtEl>
                                          <p:spTgt spid="17412">
                                            <p:txEl>
                                              <p:pRg st="2" end="2"/>
                                            </p:txEl>
                                          </p:spTgt>
                                        </p:tgtEl>
                                      </p:cBhvr>
                                    </p:animEffect>
                                    <p:anim calcmode="lin" valueType="num">
                                      <p:cBhvr>
                                        <p:cTn id="14"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7412">
                                            <p:txEl>
                                              <p:pRg st="3" end="3"/>
                                            </p:txEl>
                                          </p:spTgt>
                                        </p:tgtEl>
                                        <p:attrNameLst>
                                          <p:attrName>style.visibility</p:attrName>
                                        </p:attrNameLst>
                                      </p:cBhvr>
                                      <p:to>
                                        <p:strVal val="visible"/>
                                      </p:to>
                                    </p:set>
                                    <p:animEffect transition="in" filter="fade">
                                      <p:cBhvr>
                                        <p:cTn id="19" dur="1000"/>
                                        <p:tgtEl>
                                          <p:spTgt spid="17412">
                                            <p:txEl>
                                              <p:pRg st="3" end="3"/>
                                            </p:txEl>
                                          </p:spTgt>
                                        </p:tgtEl>
                                      </p:cBhvr>
                                    </p:animEffect>
                                    <p:anim calcmode="lin" valueType="num">
                                      <p:cBhvr>
                                        <p:cTn id="20" dur="1000" fill="hold"/>
                                        <p:tgtEl>
                                          <p:spTgt spid="1741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174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oy, food&#10;&#10;Description automatically generated">
            <a:extLst>
              <a:ext uri="{FF2B5EF4-FFF2-40B4-BE49-F238E27FC236}">
                <a16:creationId xmlns:a16="http://schemas.microsoft.com/office/drawing/2014/main" id="{A9B3E1A8-960F-4B1B-9A8D-7F2FC53F6F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344" y="1196938"/>
            <a:ext cx="3339422" cy="4248472"/>
          </a:xfrm>
          <a:prstGeom prst="rect">
            <a:avLst/>
          </a:prstGeom>
        </p:spPr>
      </p:pic>
      <p:sp>
        <p:nvSpPr>
          <p:cNvPr id="24578" name="Rectangle 3">
            <a:extLst>
              <a:ext uri="{FF2B5EF4-FFF2-40B4-BE49-F238E27FC236}">
                <a16:creationId xmlns:a16="http://schemas.microsoft.com/office/drawing/2014/main" id="{D29BDAF8-AA34-4881-B2DD-42E7EF35A50B}"/>
              </a:ext>
            </a:extLst>
          </p:cNvPr>
          <p:cNvSpPr txBox="1">
            <a:spLocks noChangeArrowheads="1"/>
          </p:cNvSpPr>
          <p:nvPr/>
        </p:nvSpPr>
        <p:spPr bwMode="auto">
          <a:xfrm>
            <a:off x="3330166" y="1340768"/>
            <a:ext cx="7967131"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3200" dirty="0">
                <a:solidFill>
                  <a:srgbClr val="002060"/>
                </a:solidFill>
                <a:latin typeface="+mn-lt"/>
                <a:cs typeface="Arial" panose="020B0604020202020204" pitchFamily="34" charset="0"/>
              </a:rPr>
              <a:t>In order to perform PEST/PESTEL (or any other variation of it), managers have to gather as much relevant information as possible about the firm’s external environment. Nowadays, most information can be found on the internet relatively easy, fast and with little cost. </a:t>
            </a:r>
          </a:p>
          <a:p>
            <a:pPr algn="just" eaLnBrk="1" hangingPunct="1"/>
            <a:endParaRPr lang="en-GB" altLang="en-US" sz="2800" dirty="0">
              <a:solidFill>
                <a:srgbClr val="002060"/>
              </a:solidFill>
              <a:latin typeface="Arial" panose="020B0604020202020204" pitchFamily="34" charset="0"/>
              <a:cs typeface="Arial" panose="020B0604020202020204" pitchFamily="34" charset="0"/>
            </a:endParaRPr>
          </a:p>
          <a:p>
            <a:pPr lvl="1" algn="just" eaLnBrk="1" hangingPunct="1"/>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5D48E848-E1C7-4E7F-9E69-C2F2409DDE8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Step 1: Gathering PEST, PESTEL Information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Effect transition="in" filter="fade">
                                      <p:cBhvr>
                                        <p:cTn id="7" dur="1000"/>
                                        <p:tgtEl>
                                          <p:spTgt spid="24578">
                                            <p:txEl>
                                              <p:pRg st="0" end="0"/>
                                            </p:txEl>
                                          </p:spTgt>
                                        </p:tgtEl>
                                      </p:cBhvr>
                                    </p:animEffect>
                                    <p:anim calcmode="lin" valueType="num">
                                      <p:cBhvr>
                                        <p:cTn id="8" dur="1000" fill="hold"/>
                                        <p:tgtEl>
                                          <p:spTgt spid="2457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578">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a:extLst>
              <a:ext uri="{FF2B5EF4-FFF2-40B4-BE49-F238E27FC236}">
                <a16:creationId xmlns:a16="http://schemas.microsoft.com/office/drawing/2014/main" id="{B946FDD2-14CE-4110-B046-A07314D1374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08368" y="663458"/>
            <a:ext cx="2539907" cy="2532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FC1DB8A2-4DC5-466F-9259-BCED705131CD}"/>
              </a:ext>
            </a:extLst>
          </p:cNvPr>
          <p:cNvSpPr txBox="1">
            <a:spLocks noChangeArrowheads="1"/>
          </p:cNvSpPr>
          <p:nvPr/>
        </p:nvSpPr>
        <p:spPr bwMode="auto">
          <a:xfrm>
            <a:off x="479376" y="1205706"/>
            <a:ext cx="6408738" cy="468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Government stability and likely changes</a:t>
            </a:r>
          </a:p>
          <a:p>
            <a:pPr algn="just" eaLnBrk="1" hangingPunct="1"/>
            <a:r>
              <a:rPr lang="en-GB" altLang="en-US" dirty="0">
                <a:solidFill>
                  <a:srgbClr val="002060"/>
                </a:solidFill>
                <a:latin typeface="Arial" panose="020B0604020202020204" pitchFamily="34" charset="0"/>
                <a:cs typeface="Arial" panose="020B0604020202020204" pitchFamily="34" charset="0"/>
              </a:rPr>
              <a:t>Bureaucracy</a:t>
            </a:r>
          </a:p>
          <a:p>
            <a:pPr algn="just" eaLnBrk="1" hangingPunct="1"/>
            <a:r>
              <a:rPr lang="en-GB" altLang="en-US" dirty="0">
                <a:solidFill>
                  <a:srgbClr val="002060"/>
                </a:solidFill>
                <a:latin typeface="Arial" panose="020B0604020202020204" pitchFamily="34" charset="0"/>
                <a:cs typeface="Arial" panose="020B0604020202020204" pitchFamily="34" charset="0"/>
              </a:rPr>
              <a:t>Corruption level</a:t>
            </a:r>
          </a:p>
          <a:p>
            <a:pPr algn="just" eaLnBrk="1" hangingPunct="1"/>
            <a:r>
              <a:rPr lang="en-GB" altLang="en-US" dirty="0">
                <a:solidFill>
                  <a:srgbClr val="002060"/>
                </a:solidFill>
                <a:latin typeface="Arial" panose="020B0604020202020204" pitchFamily="34" charset="0"/>
                <a:cs typeface="Arial" panose="020B0604020202020204" pitchFamily="34" charset="0"/>
              </a:rPr>
              <a:t>Freedom of press</a:t>
            </a:r>
          </a:p>
          <a:p>
            <a:pPr algn="just" eaLnBrk="1" hangingPunct="1"/>
            <a:r>
              <a:rPr lang="en-GB" altLang="en-US" dirty="0">
                <a:solidFill>
                  <a:srgbClr val="002060"/>
                </a:solidFill>
                <a:latin typeface="Arial" panose="020B0604020202020204" pitchFamily="34" charset="0"/>
                <a:cs typeface="Arial" panose="020B0604020202020204" pitchFamily="34" charset="0"/>
              </a:rPr>
              <a:t>Tax policy (rates and incentives)</a:t>
            </a:r>
          </a:p>
          <a:p>
            <a:pPr algn="just" eaLnBrk="1" hangingPunct="1"/>
            <a:r>
              <a:rPr lang="en-GB" altLang="en-US" dirty="0">
                <a:solidFill>
                  <a:srgbClr val="002060"/>
                </a:solidFill>
                <a:latin typeface="Arial" panose="020B0604020202020204" pitchFamily="34" charset="0"/>
                <a:cs typeface="Arial" panose="020B0604020202020204" pitchFamily="34" charset="0"/>
              </a:rPr>
              <a:t>Regulation/de-regulation</a:t>
            </a:r>
          </a:p>
          <a:p>
            <a:pPr algn="just" eaLnBrk="1" hangingPunct="1"/>
            <a:r>
              <a:rPr lang="en-GB" altLang="en-US" dirty="0">
                <a:solidFill>
                  <a:srgbClr val="002060"/>
                </a:solidFill>
                <a:latin typeface="Arial" panose="020B0604020202020204" pitchFamily="34" charset="0"/>
                <a:cs typeface="Arial" panose="020B0604020202020204" pitchFamily="34" charset="0"/>
              </a:rPr>
              <a:t>Trade control</a:t>
            </a:r>
          </a:p>
          <a:p>
            <a:pPr algn="just" eaLnBrk="1" hangingPunct="1"/>
            <a:r>
              <a:rPr lang="en-GB" altLang="en-US" dirty="0">
                <a:solidFill>
                  <a:srgbClr val="002060"/>
                </a:solidFill>
                <a:latin typeface="Arial" panose="020B0604020202020204" pitchFamily="34" charset="0"/>
                <a:cs typeface="Arial" panose="020B0604020202020204" pitchFamily="34" charset="0"/>
              </a:rPr>
              <a:t>Import restrictions (quality and quantity)</a:t>
            </a:r>
          </a:p>
          <a:p>
            <a:pPr algn="just" eaLnBrk="1" hangingPunct="1"/>
            <a:r>
              <a:rPr lang="en-GB" altLang="en-US" dirty="0">
                <a:solidFill>
                  <a:srgbClr val="002060"/>
                </a:solidFill>
                <a:latin typeface="Arial" panose="020B0604020202020204" pitchFamily="34" charset="0"/>
                <a:cs typeface="Arial" panose="020B0604020202020204" pitchFamily="34" charset="0"/>
              </a:rPr>
              <a:t>Tariffs</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pic>
        <p:nvPicPr>
          <p:cNvPr id="13" name="Picture 12" descr="A chain link fence&#10;&#10;Description automatically generated">
            <a:extLst>
              <a:ext uri="{FF2B5EF4-FFF2-40B4-BE49-F238E27FC236}">
                <a16:creationId xmlns:a16="http://schemas.microsoft.com/office/drawing/2014/main" id="{7D50FDB2-538E-4B42-84FF-21328CA653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43993">
            <a:off x="6421363" y="3391132"/>
            <a:ext cx="2337787" cy="2198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22A2FB3B-A6CA-4B3F-894E-222640523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3952" y="1195981"/>
            <a:ext cx="3943704" cy="2286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person wearing a suit and tie&#10;&#10;Description automatically generated">
            <a:extLst>
              <a:ext uri="{FF2B5EF4-FFF2-40B4-BE49-F238E27FC236}">
                <a16:creationId xmlns:a16="http://schemas.microsoft.com/office/drawing/2014/main" id="{8D0B9562-6E4D-42F7-B681-AB2F434F3FE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92401" y="3396625"/>
            <a:ext cx="3770312"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AEBC324D-5802-4F5B-A841-62D0235703D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Political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ppt_x</p:attrName>
                                        </p:attrNameLst>
                                      </p:cBhvr>
                                      <p:tavLst>
                                        <p:tav tm="0">
                                          <p:val>
                                            <p:strVal val="#ppt_x"/>
                                          </p:val>
                                        </p:tav>
                                        <p:tav tm="100000">
                                          <p:val>
                                            <p:strVal val="#ppt_x"/>
                                          </p:val>
                                        </p:tav>
                                      </p:tavLst>
                                    </p:anim>
                                    <p:anim calcmode="lin" valueType="num">
                                      <p:cBhvr>
                                        <p:cTn id="16" dur="2000" fill="hold"/>
                                        <p:tgtEl>
                                          <p:spTgt spid="4"/>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2000"/>
                                        <p:tgtEl>
                                          <p:spTgt spid="13"/>
                                        </p:tgtEl>
                                      </p:cBhvr>
                                    </p:animEffect>
                                    <p:anim calcmode="lin" valueType="num">
                                      <p:cBhvr>
                                        <p:cTn id="21" dur="2000" fill="hold"/>
                                        <p:tgtEl>
                                          <p:spTgt spid="13"/>
                                        </p:tgtEl>
                                        <p:attrNameLst>
                                          <p:attrName>ppt_x</p:attrName>
                                        </p:attrNameLst>
                                      </p:cBhvr>
                                      <p:tavLst>
                                        <p:tav tm="0">
                                          <p:val>
                                            <p:strVal val="#ppt_x"/>
                                          </p:val>
                                        </p:tav>
                                        <p:tav tm="100000">
                                          <p:val>
                                            <p:strVal val="#ppt_x"/>
                                          </p:val>
                                        </p:tav>
                                      </p:tavLst>
                                    </p:anim>
                                    <p:anim calcmode="lin" valueType="num">
                                      <p:cBhvr>
                                        <p:cTn id="22" dur="2000" fill="hold"/>
                                        <p:tgtEl>
                                          <p:spTgt spid="13"/>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2000"/>
                                        <p:tgtEl>
                                          <p:spTgt spid="11"/>
                                        </p:tgtEl>
                                      </p:cBhvr>
                                    </p:animEffect>
                                    <p:anim calcmode="lin" valueType="num">
                                      <p:cBhvr>
                                        <p:cTn id="27" dur="2000" fill="hold"/>
                                        <p:tgtEl>
                                          <p:spTgt spid="11"/>
                                        </p:tgtEl>
                                        <p:attrNameLst>
                                          <p:attrName>ppt_x</p:attrName>
                                        </p:attrNameLst>
                                      </p:cBhvr>
                                      <p:tavLst>
                                        <p:tav tm="0">
                                          <p:val>
                                            <p:strVal val="#ppt_x"/>
                                          </p:val>
                                        </p:tav>
                                        <p:tav tm="100000">
                                          <p:val>
                                            <p:strVal val="#ppt_x"/>
                                          </p:val>
                                        </p:tav>
                                      </p:tavLst>
                                    </p:anim>
                                    <p:anim calcmode="lin" valueType="num">
                                      <p:cBhvr>
                                        <p:cTn id="28" dur="2000" fill="hold"/>
                                        <p:tgtEl>
                                          <p:spTgt spid="1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35842"/>
                                        </p:tgtEl>
                                        <p:attrNameLst>
                                          <p:attrName>style.visibility</p:attrName>
                                        </p:attrNameLst>
                                      </p:cBhvr>
                                      <p:to>
                                        <p:strVal val="visible"/>
                                      </p:to>
                                    </p:set>
                                    <p:animEffect transition="in" filter="fade">
                                      <p:cBhvr>
                                        <p:cTn id="32" dur="2000"/>
                                        <p:tgtEl>
                                          <p:spTgt spid="35842"/>
                                        </p:tgtEl>
                                      </p:cBhvr>
                                    </p:animEffect>
                                    <p:anim calcmode="lin" valueType="num">
                                      <p:cBhvr>
                                        <p:cTn id="33" dur="2000" fill="hold"/>
                                        <p:tgtEl>
                                          <p:spTgt spid="35842"/>
                                        </p:tgtEl>
                                        <p:attrNameLst>
                                          <p:attrName>ppt_x</p:attrName>
                                        </p:attrNameLst>
                                      </p:cBhvr>
                                      <p:tavLst>
                                        <p:tav tm="0">
                                          <p:val>
                                            <p:strVal val="#ppt_x"/>
                                          </p:val>
                                        </p:tav>
                                        <p:tav tm="100000">
                                          <p:val>
                                            <p:strVal val="#ppt_x"/>
                                          </p:val>
                                        </p:tav>
                                      </p:tavLst>
                                    </p:anim>
                                    <p:anim calcmode="lin" valueType="num">
                                      <p:cBhvr>
                                        <p:cTn id="34" dur="2000" fill="hold"/>
                                        <p:tgtEl>
                                          <p:spTgt spid="358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3A1DC-AC97-CC67-D253-B29CCF760AD7}"/>
              </a:ext>
            </a:extLst>
          </p:cNvPr>
          <p:cNvSpPr>
            <a:spLocks noGrp="1"/>
          </p:cNvSpPr>
          <p:nvPr>
            <p:ph type="title"/>
          </p:nvPr>
        </p:nvSpPr>
        <p:spPr/>
        <p:txBody>
          <a:bodyPr/>
          <a:lstStyle/>
          <a:p>
            <a:r>
              <a:rPr lang="en-GB" sz="3200" b="1" dirty="0"/>
              <a:t>Political - Tesla and US-China Relations</a:t>
            </a:r>
          </a:p>
        </p:txBody>
      </p:sp>
      <p:sp>
        <p:nvSpPr>
          <p:cNvPr id="3" name="Content Placeholder 2">
            <a:extLst>
              <a:ext uri="{FF2B5EF4-FFF2-40B4-BE49-F238E27FC236}">
                <a16:creationId xmlns:a16="http://schemas.microsoft.com/office/drawing/2014/main" id="{B2FD4400-E1A0-B41C-AED7-B259FF07B7D3}"/>
              </a:ext>
            </a:extLst>
          </p:cNvPr>
          <p:cNvSpPr>
            <a:spLocks noGrp="1"/>
          </p:cNvSpPr>
          <p:nvPr>
            <p:ph idx="1"/>
          </p:nvPr>
        </p:nvSpPr>
        <p:spPr/>
        <p:txBody>
          <a:bodyPr/>
          <a:lstStyle/>
          <a:p>
            <a:pPr marL="0" indent="0">
              <a:buNone/>
            </a:pPr>
            <a:r>
              <a:rPr lang="en-GB" sz="2400" b="1" dirty="0"/>
              <a:t>Example:  </a:t>
            </a:r>
            <a:r>
              <a:rPr lang="en-GB" sz="2400" dirty="0"/>
              <a:t>In 2023, Tesla faced challenges due to escalating trade tensions between the US and China. </a:t>
            </a:r>
          </a:p>
          <a:p>
            <a:pPr marL="0" indent="0">
              <a:buNone/>
            </a:pPr>
            <a:r>
              <a:rPr lang="en-GB" sz="2400" dirty="0"/>
              <a:t>Despite benefiting from Chinese incentives for electric vehicles, tariffs and regulatory barriers increased Tesla's production costs at its Shanghai Gigafactory, impacting profitability and global expansion plans.</a:t>
            </a:r>
          </a:p>
          <a:p>
            <a:pPr marL="0" indent="0">
              <a:buNone/>
            </a:pPr>
            <a:endParaRPr lang="en-GB" sz="2400" dirty="0"/>
          </a:p>
          <a:p>
            <a:pPr marL="0" indent="0" algn="ctr">
              <a:buNone/>
            </a:pPr>
            <a:r>
              <a:rPr lang="en-GB" sz="2400" b="1" dirty="0"/>
              <a:t>Key Takeaway: Geopolitical tensions and trade policies can directly impact global companies, affecting production costs and market access.</a:t>
            </a:r>
          </a:p>
        </p:txBody>
      </p:sp>
    </p:spTree>
    <p:extLst>
      <p:ext uri="{BB962C8B-B14F-4D97-AF65-F5344CB8AC3E}">
        <p14:creationId xmlns:p14="http://schemas.microsoft.com/office/powerpoint/2010/main" val="3638705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5">
            <a:extLst>
              <a:ext uri="{FF2B5EF4-FFF2-40B4-BE49-F238E27FC236}">
                <a16:creationId xmlns:a16="http://schemas.microsoft.com/office/drawing/2014/main" id="{B964FC0B-0205-44B5-B43B-14670E745A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67341" y="1143000"/>
            <a:ext cx="4319587" cy="260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7">
            <a:extLst>
              <a:ext uri="{FF2B5EF4-FFF2-40B4-BE49-F238E27FC236}">
                <a16:creationId xmlns:a16="http://schemas.microsoft.com/office/drawing/2014/main" id="{26C36292-4DC1-43B1-B735-3A63BF68E0C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50945" y="3719049"/>
            <a:ext cx="2452687"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BAFBB5C4-D04E-4B18-8CD8-56BACF2CC685}"/>
              </a:ext>
            </a:extLst>
          </p:cNvPr>
          <p:cNvSpPr txBox="1">
            <a:spLocks noChangeArrowheads="1"/>
          </p:cNvSpPr>
          <p:nvPr/>
        </p:nvSpPr>
        <p:spPr bwMode="auto">
          <a:xfrm>
            <a:off x="696912" y="888691"/>
            <a:ext cx="6478587"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Growth rates</a:t>
            </a:r>
          </a:p>
          <a:p>
            <a:pPr algn="just" eaLnBrk="1" hangingPunct="1"/>
            <a:r>
              <a:rPr lang="en-GB" altLang="en-US" dirty="0">
                <a:solidFill>
                  <a:srgbClr val="002060"/>
                </a:solidFill>
                <a:latin typeface="Arial" panose="020B0604020202020204" pitchFamily="34" charset="0"/>
                <a:cs typeface="Arial" panose="020B0604020202020204" pitchFamily="34" charset="0"/>
              </a:rPr>
              <a:t>Inflation rate</a:t>
            </a:r>
          </a:p>
          <a:p>
            <a:pPr algn="just" eaLnBrk="1" hangingPunct="1"/>
            <a:r>
              <a:rPr lang="en-GB" altLang="en-US" dirty="0">
                <a:solidFill>
                  <a:srgbClr val="002060"/>
                </a:solidFill>
                <a:latin typeface="Arial" panose="020B0604020202020204" pitchFamily="34" charset="0"/>
                <a:cs typeface="Arial" panose="020B0604020202020204" pitchFamily="34" charset="0"/>
              </a:rPr>
              <a:t>Interest rates</a:t>
            </a:r>
          </a:p>
          <a:p>
            <a:pPr algn="just" eaLnBrk="1" hangingPunct="1"/>
            <a:r>
              <a:rPr lang="en-GB" altLang="en-US" dirty="0">
                <a:solidFill>
                  <a:srgbClr val="002060"/>
                </a:solidFill>
                <a:latin typeface="Arial" panose="020B0604020202020204" pitchFamily="34" charset="0"/>
                <a:cs typeface="Arial" panose="020B0604020202020204" pitchFamily="34" charset="0"/>
              </a:rPr>
              <a:t>Exchange rates</a:t>
            </a:r>
          </a:p>
          <a:p>
            <a:pPr algn="just" eaLnBrk="1" hangingPunct="1"/>
            <a:r>
              <a:rPr lang="en-GB" altLang="en-US" dirty="0">
                <a:solidFill>
                  <a:srgbClr val="002060"/>
                </a:solidFill>
                <a:latin typeface="Arial" panose="020B0604020202020204" pitchFamily="34" charset="0"/>
                <a:cs typeface="Arial" panose="020B0604020202020204" pitchFamily="34" charset="0"/>
              </a:rPr>
              <a:t>Unemployment trends</a:t>
            </a:r>
          </a:p>
          <a:p>
            <a:pPr algn="just" eaLnBrk="1" hangingPunct="1"/>
            <a:r>
              <a:rPr lang="en-GB" altLang="en-US" dirty="0">
                <a:solidFill>
                  <a:srgbClr val="002060"/>
                </a:solidFill>
                <a:latin typeface="Arial" panose="020B0604020202020204" pitchFamily="34" charset="0"/>
                <a:cs typeface="Arial" panose="020B0604020202020204" pitchFamily="34" charset="0"/>
              </a:rPr>
              <a:t>Labour costs</a:t>
            </a:r>
          </a:p>
          <a:p>
            <a:pPr algn="just" eaLnBrk="1" hangingPunct="1"/>
            <a:r>
              <a:rPr lang="en-GB" altLang="en-US" dirty="0">
                <a:solidFill>
                  <a:srgbClr val="002060"/>
                </a:solidFill>
                <a:latin typeface="Arial" panose="020B0604020202020204" pitchFamily="34" charset="0"/>
                <a:cs typeface="Arial" panose="020B0604020202020204" pitchFamily="34" charset="0"/>
              </a:rPr>
              <a:t>Stage of business cycle</a:t>
            </a:r>
          </a:p>
          <a:p>
            <a:pPr algn="just" eaLnBrk="1" hangingPunct="1"/>
            <a:r>
              <a:rPr lang="en-GB" altLang="en-US" dirty="0">
                <a:solidFill>
                  <a:srgbClr val="002060"/>
                </a:solidFill>
                <a:latin typeface="Arial" panose="020B0604020202020204" pitchFamily="34" charset="0"/>
                <a:cs typeface="Arial" panose="020B0604020202020204" pitchFamily="34" charset="0"/>
              </a:rPr>
              <a:t>Credit availability</a:t>
            </a:r>
          </a:p>
          <a:p>
            <a:pPr algn="just" eaLnBrk="1" hangingPunct="1"/>
            <a:r>
              <a:rPr lang="en-GB" altLang="en-US" dirty="0">
                <a:solidFill>
                  <a:srgbClr val="002060"/>
                </a:solidFill>
                <a:latin typeface="Arial" panose="020B0604020202020204" pitchFamily="34" charset="0"/>
                <a:cs typeface="Arial" panose="020B0604020202020204" pitchFamily="34" charset="0"/>
              </a:rPr>
              <a:t>Trade flows and patterns</a:t>
            </a:r>
          </a:p>
          <a:p>
            <a:pPr algn="just" eaLnBrk="1" hangingPunct="1"/>
            <a:r>
              <a:rPr lang="en-GB" altLang="en-US" dirty="0">
                <a:solidFill>
                  <a:srgbClr val="002060"/>
                </a:solidFill>
                <a:latin typeface="Arial" panose="020B0604020202020204" pitchFamily="34" charset="0"/>
                <a:cs typeface="Arial" panose="020B0604020202020204" pitchFamily="34" charset="0"/>
              </a:rPr>
              <a:t>Level of consumers’ disposable income</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pic>
        <p:nvPicPr>
          <p:cNvPr id="4" name="Picture 3" descr="A picture containing indoor, table, cake, top&#10;&#10;Description automatically generated">
            <a:extLst>
              <a:ext uri="{FF2B5EF4-FFF2-40B4-BE49-F238E27FC236}">
                <a16:creationId xmlns:a16="http://schemas.microsoft.com/office/drawing/2014/main" id="{20A2C104-1E00-41E0-9E1B-0B7CFF53996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20336" y="3429000"/>
            <a:ext cx="2736850" cy="192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7F8F8F9F-4D09-4387-89BA-3370F16631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6928" y="655637"/>
            <a:ext cx="2982913"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a:extLst>
              <a:ext uri="{FF2B5EF4-FFF2-40B4-BE49-F238E27FC236}">
                <a16:creationId xmlns:a16="http://schemas.microsoft.com/office/drawing/2014/main" id="{7A4024D1-9B64-4FF4-B69D-ED61A8838263}"/>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Economic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37891"/>
                                        </p:tgtEl>
                                        <p:attrNameLst>
                                          <p:attrName>style.visibility</p:attrName>
                                        </p:attrNameLst>
                                      </p:cBhvr>
                                      <p:to>
                                        <p:strVal val="visible"/>
                                      </p:to>
                                    </p:set>
                                    <p:animEffect transition="in" filter="fade">
                                      <p:cBhvr>
                                        <p:cTn id="14" dur="2000"/>
                                        <p:tgtEl>
                                          <p:spTgt spid="37891"/>
                                        </p:tgtEl>
                                      </p:cBhvr>
                                    </p:animEffect>
                                    <p:anim calcmode="lin" valueType="num">
                                      <p:cBhvr>
                                        <p:cTn id="15" dur="2000" fill="hold"/>
                                        <p:tgtEl>
                                          <p:spTgt spid="37891"/>
                                        </p:tgtEl>
                                        <p:attrNameLst>
                                          <p:attrName>ppt_x</p:attrName>
                                        </p:attrNameLst>
                                      </p:cBhvr>
                                      <p:tavLst>
                                        <p:tav tm="0">
                                          <p:val>
                                            <p:strVal val="#ppt_x"/>
                                          </p:val>
                                        </p:tav>
                                        <p:tav tm="100000">
                                          <p:val>
                                            <p:strVal val="#ppt_x"/>
                                          </p:val>
                                        </p:tav>
                                      </p:tavLst>
                                    </p:anim>
                                    <p:anim calcmode="lin" valueType="num">
                                      <p:cBhvr>
                                        <p:cTn id="16" dur="2000" fill="hold"/>
                                        <p:tgtEl>
                                          <p:spTgt spid="37891"/>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37894"/>
                                        </p:tgtEl>
                                        <p:attrNameLst>
                                          <p:attrName>style.visibility</p:attrName>
                                        </p:attrNameLst>
                                      </p:cBhvr>
                                      <p:to>
                                        <p:strVal val="visible"/>
                                      </p:to>
                                    </p:set>
                                    <p:animEffect transition="in" filter="fade">
                                      <p:cBhvr>
                                        <p:cTn id="20" dur="2000"/>
                                        <p:tgtEl>
                                          <p:spTgt spid="37894"/>
                                        </p:tgtEl>
                                      </p:cBhvr>
                                    </p:animEffect>
                                    <p:anim calcmode="lin" valueType="num">
                                      <p:cBhvr>
                                        <p:cTn id="21" dur="2000" fill="hold"/>
                                        <p:tgtEl>
                                          <p:spTgt spid="37894"/>
                                        </p:tgtEl>
                                        <p:attrNameLst>
                                          <p:attrName>ppt_x</p:attrName>
                                        </p:attrNameLst>
                                      </p:cBhvr>
                                      <p:tavLst>
                                        <p:tav tm="0">
                                          <p:val>
                                            <p:strVal val="#ppt_x"/>
                                          </p:val>
                                        </p:tav>
                                        <p:tav tm="100000">
                                          <p:val>
                                            <p:strVal val="#ppt_x"/>
                                          </p:val>
                                        </p:tav>
                                      </p:tavLst>
                                    </p:anim>
                                    <p:anim calcmode="lin" valueType="num">
                                      <p:cBhvr>
                                        <p:cTn id="22" dur="2000" fill="hold"/>
                                        <p:tgtEl>
                                          <p:spTgt spid="37894"/>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2000"/>
                                        <p:tgtEl>
                                          <p:spTgt spid="9"/>
                                        </p:tgtEl>
                                      </p:cBhvr>
                                    </p:animEffect>
                                    <p:anim calcmode="lin" valueType="num">
                                      <p:cBhvr>
                                        <p:cTn id="33" dur="2000" fill="hold"/>
                                        <p:tgtEl>
                                          <p:spTgt spid="9"/>
                                        </p:tgtEl>
                                        <p:attrNameLst>
                                          <p:attrName>ppt_x</p:attrName>
                                        </p:attrNameLst>
                                      </p:cBhvr>
                                      <p:tavLst>
                                        <p:tav tm="0">
                                          <p:val>
                                            <p:strVal val="#ppt_x"/>
                                          </p:val>
                                        </p:tav>
                                        <p:tav tm="100000">
                                          <p:val>
                                            <p:strVal val="#ppt_x"/>
                                          </p:val>
                                        </p:tav>
                                      </p:tavLst>
                                    </p:anim>
                                    <p:anim calcmode="lin" valueType="num">
                                      <p:cBhvr>
                                        <p:cTn id="34"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Economic - Meta's Impact of Global Recession</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late 2022 and 2023, Meta laid off over 20,000 employees, citing economic recession, high inflation, and a drop in advertising revenue. </a:t>
            </a:r>
          </a:p>
          <a:p>
            <a:pPr marL="0" indent="0">
              <a:buNone/>
            </a:pPr>
            <a:r>
              <a:rPr lang="en-GB" sz="2400" dirty="0"/>
              <a:t>Rising interest rates and reduced consumer spending pushed Meta to reduce costs and scale back investments in its metaverse division.</a:t>
            </a:r>
          </a:p>
          <a:p>
            <a:pPr marL="0" indent="0">
              <a:buNone/>
            </a:pPr>
            <a:endParaRPr lang="en-GB" sz="2400" dirty="0"/>
          </a:p>
          <a:p>
            <a:pPr marL="0" indent="0" algn="ctr">
              <a:buNone/>
            </a:pPr>
            <a:r>
              <a:rPr lang="en-GB" sz="2400" b="1" dirty="0"/>
              <a:t>Key Takeaway: Economic factors such as inflation, recession, and consumer spending power can heavily influence business strategies, revenue, and market performance.</a:t>
            </a:r>
          </a:p>
        </p:txBody>
      </p:sp>
    </p:spTree>
    <p:extLst>
      <p:ext uri="{BB962C8B-B14F-4D97-AF65-F5344CB8AC3E}">
        <p14:creationId xmlns:p14="http://schemas.microsoft.com/office/powerpoint/2010/main" val="530383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E84A64E-5C27-4CA6-A475-E249C08946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3313" y="1556792"/>
            <a:ext cx="6192837" cy="472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E85E704F-DD63-4970-8BC9-56F47BA41867}"/>
              </a:ext>
            </a:extLst>
          </p:cNvPr>
          <p:cNvSpPr txBox="1">
            <a:spLocks noChangeArrowheads="1"/>
          </p:cNvSpPr>
          <p:nvPr/>
        </p:nvSpPr>
        <p:spPr bwMode="auto">
          <a:xfrm>
            <a:off x="767408" y="836712"/>
            <a:ext cx="84963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Health consciousness</a:t>
            </a:r>
          </a:p>
          <a:p>
            <a:pPr algn="just" eaLnBrk="1" hangingPunct="1"/>
            <a:r>
              <a:rPr lang="en-GB" altLang="en-US" dirty="0">
                <a:solidFill>
                  <a:srgbClr val="002060"/>
                </a:solidFill>
                <a:latin typeface="Arial" panose="020B0604020202020204" pitchFamily="34" charset="0"/>
                <a:cs typeface="Arial" panose="020B0604020202020204" pitchFamily="34" charset="0"/>
              </a:rPr>
              <a:t>Education level</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imported goods and services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work, leisure, career and retirement</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product quality and customer service</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saving and investing</a:t>
            </a:r>
          </a:p>
          <a:p>
            <a:pPr algn="just" eaLnBrk="1" hangingPunct="1"/>
            <a:r>
              <a:rPr lang="en-GB" altLang="en-US" dirty="0">
                <a:solidFill>
                  <a:srgbClr val="002060"/>
                </a:solidFill>
                <a:latin typeface="Arial" panose="020B0604020202020204" pitchFamily="34" charset="0"/>
                <a:cs typeface="Arial" panose="020B0604020202020204" pitchFamily="34" charset="0"/>
              </a:rPr>
              <a:t>Lifestyles and population growth rate</a:t>
            </a:r>
          </a:p>
          <a:p>
            <a:pPr algn="just" eaLnBrk="1" hangingPunct="1"/>
            <a:r>
              <a:rPr lang="en-GB" altLang="en-US" dirty="0">
                <a:solidFill>
                  <a:srgbClr val="002060"/>
                </a:solidFill>
                <a:latin typeface="Arial" panose="020B0604020202020204" pitchFamily="34" charset="0"/>
                <a:cs typeface="Arial" panose="020B0604020202020204" pitchFamily="34" charset="0"/>
              </a:rPr>
              <a:t>Buying habits</a:t>
            </a:r>
          </a:p>
          <a:p>
            <a:pPr algn="just" eaLnBrk="1" hangingPunct="1"/>
            <a:r>
              <a:rPr lang="en-GB" altLang="en-US" dirty="0">
                <a:solidFill>
                  <a:srgbClr val="002060"/>
                </a:solidFill>
                <a:latin typeface="Arial" panose="020B0604020202020204" pitchFamily="34" charset="0"/>
                <a:cs typeface="Arial" panose="020B0604020202020204" pitchFamily="34" charset="0"/>
              </a:rPr>
              <a:t>Religion and beliefs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“green” or ecological products</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9E5E8219-1FBB-41DC-89CB-EC258076C53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Social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000"/>
                                        <p:tgtEl>
                                          <p:spTgt spid="9"/>
                                        </p:tgtEl>
                                      </p:cBhvr>
                                    </p:animEffect>
                                    <p:anim calcmode="lin" valueType="num">
                                      <p:cBhvr>
                                        <p:cTn id="15" dur="2000" fill="hold"/>
                                        <p:tgtEl>
                                          <p:spTgt spid="9"/>
                                        </p:tgtEl>
                                        <p:attrNameLst>
                                          <p:attrName>ppt_x</p:attrName>
                                        </p:attrNameLst>
                                      </p:cBhvr>
                                      <p:tavLst>
                                        <p:tav tm="0">
                                          <p:val>
                                            <p:strVal val="#ppt_x"/>
                                          </p:val>
                                        </p:tav>
                                        <p:tav tm="100000">
                                          <p:val>
                                            <p:strVal val="#ppt_x"/>
                                          </p:val>
                                        </p:tav>
                                      </p:tavLst>
                                    </p:anim>
                                    <p:anim calcmode="lin" valueType="num">
                                      <p:cBhvr>
                                        <p:cTn id="16"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Social - Starbucks and Changing Consumer Preferences</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2023, Starbucks expanded its plant-based menu offerings globally to cater to rising demand for sustainable, ethical, and health-conscious options. This shift was driven by social trends, including increased awareness of environmental impact and consumer preference for vegan products. </a:t>
            </a:r>
          </a:p>
          <a:p>
            <a:pPr marL="0" indent="0">
              <a:buNone/>
            </a:pPr>
            <a:endParaRPr lang="en-GB" sz="2400" b="1" dirty="0"/>
          </a:p>
          <a:p>
            <a:pPr marL="0" indent="0" algn="ctr">
              <a:buNone/>
            </a:pPr>
            <a:r>
              <a:rPr lang="en-GB" sz="2400" b="1" dirty="0"/>
              <a:t>Key Takeaway: Shifts in social attitudes and consumer </a:t>
            </a:r>
            <a:r>
              <a:rPr lang="en-GB" sz="2400" b="1" dirty="0" err="1"/>
              <a:t>behaviors</a:t>
            </a:r>
            <a:r>
              <a:rPr lang="en-GB" sz="2400" b="1" dirty="0"/>
              <a:t> can drive businesses to innovate and adapt their products, aligning with health, ethical, and sustainability trends to remain competitive.</a:t>
            </a:r>
          </a:p>
          <a:p>
            <a:pPr marL="0" indent="0">
              <a:buNone/>
            </a:pPr>
            <a:endParaRPr lang="en-GB" sz="2400" b="1" dirty="0"/>
          </a:p>
        </p:txBody>
      </p:sp>
    </p:spTree>
    <p:extLst>
      <p:ext uri="{BB962C8B-B14F-4D97-AF65-F5344CB8AC3E}">
        <p14:creationId xmlns:p14="http://schemas.microsoft.com/office/powerpoint/2010/main" val="788177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Picture 2">
            <a:extLst>
              <a:ext uri="{FF2B5EF4-FFF2-40B4-BE49-F238E27FC236}">
                <a16:creationId xmlns:a16="http://schemas.microsoft.com/office/drawing/2014/main" id="{A87150B3-2519-4F21-AE75-955B2D570A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6080" y="1412776"/>
            <a:ext cx="5240338" cy="431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873D9DBB-8E6B-40C1-A24E-894E4DCC5179}"/>
              </a:ext>
            </a:extLst>
          </p:cNvPr>
          <p:cNvSpPr txBox="1">
            <a:spLocks noChangeArrowheads="1"/>
          </p:cNvSpPr>
          <p:nvPr/>
        </p:nvSpPr>
        <p:spPr bwMode="auto">
          <a:xfrm>
            <a:off x="767408" y="1241426"/>
            <a:ext cx="5616575"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Basic infrastructure level</a:t>
            </a:r>
          </a:p>
          <a:p>
            <a:pPr algn="just" eaLnBrk="1" hangingPunct="1"/>
            <a:r>
              <a:rPr lang="en-GB" altLang="en-US" dirty="0">
                <a:solidFill>
                  <a:srgbClr val="002060"/>
                </a:solidFill>
                <a:latin typeface="Arial" panose="020B0604020202020204" pitchFamily="34" charset="0"/>
                <a:cs typeface="Arial" panose="020B0604020202020204" pitchFamily="34" charset="0"/>
              </a:rPr>
              <a:t>Rate of technological change</a:t>
            </a:r>
          </a:p>
          <a:p>
            <a:pPr algn="just" eaLnBrk="1" hangingPunct="1"/>
            <a:r>
              <a:rPr lang="en-GB" altLang="en-US" dirty="0">
                <a:solidFill>
                  <a:srgbClr val="002060"/>
                </a:solidFill>
                <a:latin typeface="Arial" panose="020B0604020202020204" pitchFamily="34" charset="0"/>
                <a:cs typeface="Arial" panose="020B0604020202020204" pitchFamily="34" charset="0"/>
              </a:rPr>
              <a:t>Spending on research &amp; development</a:t>
            </a:r>
          </a:p>
          <a:p>
            <a:pPr algn="just" eaLnBrk="1" hangingPunct="1"/>
            <a:r>
              <a:rPr lang="en-GB" altLang="en-US" dirty="0">
                <a:solidFill>
                  <a:srgbClr val="002060"/>
                </a:solidFill>
                <a:latin typeface="Arial" panose="020B0604020202020204" pitchFamily="34" charset="0"/>
                <a:cs typeface="Arial" panose="020B0604020202020204" pitchFamily="34" charset="0"/>
              </a:rPr>
              <a:t>Technology incentives</a:t>
            </a:r>
          </a:p>
          <a:p>
            <a:pPr algn="just" eaLnBrk="1" hangingPunct="1"/>
            <a:r>
              <a:rPr lang="en-GB" altLang="en-US" dirty="0">
                <a:solidFill>
                  <a:srgbClr val="002060"/>
                </a:solidFill>
                <a:latin typeface="Arial" panose="020B0604020202020204" pitchFamily="34" charset="0"/>
                <a:cs typeface="Arial" panose="020B0604020202020204" pitchFamily="34" charset="0"/>
              </a:rPr>
              <a:t>Legislation regarding technology</a:t>
            </a:r>
          </a:p>
          <a:p>
            <a:pPr algn="just" eaLnBrk="1" hangingPunct="1"/>
            <a:r>
              <a:rPr lang="en-GB" altLang="en-US" dirty="0">
                <a:solidFill>
                  <a:srgbClr val="002060"/>
                </a:solidFill>
                <a:latin typeface="Arial" panose="020B0604020202020204" pitchFamily="34" charset="0"/>
                <a:cs typeface="Arial" panose="020B0604020202020204" pitchFamily="34" charset="0"/>
              </a:rPr>
              <a:t>Technology level in your industry</a:t>
            </a:r>
          </a:p>
          <a:p>
            <a:pPr algn="just" eaLnBrk="1" hangingPunct="1"/>
            <a:r>
              <a:rPr lang="en-GB" altLang="en-US" dirty="0">
                <a:solidFill>
                  <a:srgbClr val="002060"/>
                </a:solidFill>
                <a:latin typeface="Arial" panose="020B0604020202020204" pitchFamily="34" charset="0"/>
                <a:cs typeface="Arial" panose="020B0604020202020204" pitchFamily="34" charset="0"/>
              </a:rPr>
              <a:t>Communication infrastructure</a:t>
            </a:r>
          </a:p>
          <a:p>
            <a:pPr algn="just" eaLnBrk="1" hangingPunct="1"/>
            <a:r>
              <a:rPr lang="en-GB" altLang="en-US" dirty="0">
                <a:solidFill>
                  <a:srgbClr val="002060"/>
                </a:solidFill>
                <a:latin typeface="Arial" panose="020B0604020202020204" pitchFamily="34" charset="0"/>
                <a:cs typeface="Arial" panose="020B0604020202020204" pitchFamily="34" charset="0"/>
              </a:rPr>
              <a:t>Access to latest technology</a:t>
            </a:r>
          </a:p>
          <a:p>
            <a:pPr algn="just" eaLnBrk="1" hangingPunct="1"/>
            <a:r>
              <a:rPr lang="en-GB" altLang="en-US" dirty="0">
                <a:solidFill>
                  <a:srgbClr val="002060"/>
                </a:solidFill>
                <a:latin typeface="Arial" panose="020B0604020202020204" pitchFamily="34" charset="0"/>
                <a:cs typeface="Arial" panose="020B0604020202020204" pitchFamily="34" charset="0"/>
              </a:rPr>
              <a:t>Internet infrastructure and penetration</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BDA43619-899B-4015-86A6-463BD8A3669A}"/>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Technological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1987"/>
                                        </p:tgtEl>
                                        <p:attrNameLst>
                                          <p:attrName>style.visibility</p:attrName>
                                        </p:attrNameLst>
                                      </p:cBhvr>
                                      <p:to>
                                        <p:strVal val="visible"/>
                                      </p:to>
                                    </p:set>
                                    <p:animEffect transition="in" filter="fade">
                                      <p:cBhvr>
                                        <p:cTn id="14" dur="2000"/>
                                        <p:tgtEl>
                                          <p:spTgt spid="41987"/>
                                        </p:tgtEl>
                                      </p:cBhvr>
                                    </p:animEffect>
                                    <p:anim calcmode="lin" valueType="num">
                                      <p:cBhvr>
                                        <p:cTn id="15" dur="2000" fill="hold"/>
                                        <p:tgtEl>
                                          <p:spTgt spid="41987"/>
                                        </p:tgtEl>
                                        <p:attrNameLst>
                                          <p:attrName>ppt_x</p:attrName>
                                        </p:attrNameLst>
                                      </p:cBhvr>
                                      <p:tavLst>
                                        <p:tav tm="0">
                                          <p:val>
                                            <p:strVal val="#ppt_x"/>
                                          </p:val>
                                        </p:tav>
                                        <p:tav tm="100000">
                                          <p:val>
                                            <p:strVal val="#ppt_x"/>
                                          </p:val>
                                        </p:tav>
                                      </p:tavLst>
                                    </p:anim>
                                    <p:anim calcmode="lin" valueType="num">
                                      <p:cBhvr>
                                        <p:cTn id="16" dur="2000" fill="hold"/>
                                        <p:tgtEl>
                                          <p:spTgt spid="419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Technological - Amazon's AI-Powered Supply Chain </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2023, Amazon continued to implement advanced AI and robotics in its warehouses, reducing delivery times and improving efficiency. This technology allows Amazon to optimize inventory management and increase automation across its global supply chain, making its operations more cost-effective and scalable.</a:t>
            </a:r>
            <a:endParaRPr lang="en-GB" sz="2400" b="1" dirty="0"/>
          </a:p>
          <a:p>
            <a:pPr marL="0" indent="0" algn="ctr">
              <a:buNone/>
            </a:pPr>
            <a:r>
              <a:rPr lang="en-GB" sz="2400" b="1" dirty="0"/>
              <a:t>Key Takeaway: Technological innovation such as AI and automation can revolutionize supply chains, offering efficiency gains, cost reductions, and a competitive edge in operational performance.</a:t>
            </a:r>
          </a:p>
        </p:txBody>
      </p:sp>
    </p:spTree>
    <p:extLst>
      <p:ext uri="{BB962C8B-B14F-4D97-AF65-F5344CB8AC3E}">
        <p14:creationId xmlns:p14="http://schemas.microsoft.com/office/powerpoint/2010/main" val="3635328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1">
            <a:extLst>
              <a:ext uri="{FF2B5EF4-FFF2-40B4-BE49-F238E27FC236}">
                <a16:creationId xmlns:a16="http://schemas.microsoft.com/office/drawing/2014/main" id="{4506DE18-E86E-4650-A3E7-305F9AA882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6120" y="1215720"/>
            <a:ext cx="4655987" cy="431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3D08262B-00EC-4D33-A8EE-C594EDD071A8}"/>
              </a:ext>
            </a:extLst>
          </p:cNvPr>
          <p:cNvSpPr txBox="1">
            <a:spLocks noChangeArrowheads="1"/>
          </p:cNvSpPr>
          <p:nvPr/>
        </p:nvSpPr>
        <p:spPr bwMode="auto">
          <a:xfrm>
            <a:off x="623392" y="1222455"/>
            <a:ext cx="7488237"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Weather</a:t>
            </a:r>
          </a:p>
          <a:p>
            <a:pPr algn="just" eaLnBrk="1" hangingPunct="1"/>
            <a:r>
              <a:rPr lang="en-GB" altLang="en-US" dirty="0">
                <a:solidFill>
                  <a:srgbClr val="002060"/>
                </a:solidFill>
                <a:latin typeface="Arial" panose="020B0604020202020204" pitchFamily="34" charset="0"/>
                <a:cs typeface="Arial" panose="020B0604020202020204" pitchFamily="34" charset="0"/>
              </a:rPr>
              <a:t>Climate change</a:t>
            </a:r>
          </a:p>
          <a:p>
            <a:pPr algn="just" eaLnBrk="1" hangingPunct="1"/>
            <a:r>
              <a:rPr lang="en-GB" altLang="en-US" dirty="0">
                <a:solidFill>
                  <a:srgbClr val="002060"/>
                </a:solidFill>
                <a:latin typeface="Arial" panose="020B0604020202020204" pitchFamily="34" charset="0"/>
                <a:cs typeface="Arial" panose="020B0604020202020204" pitchFamily="34" charset="0"/>
              </a:rPr>
              <a:t>Laws regulating environment pollution</a:t>
            </a:r>
          </a:p>
          <a:p>
            <a:pPr algn="just" eaLnBrk="1" hangingPunct="1"/>
            <a:r>
              <a:rPr lang="en-GB" altLang="en-US" dirty="0">
                <a:solidFill>
                  <a:srgbClr val="002060"/>
                </a:solidFill>
                <a:latin typeface="Arial" panose="020B0604020202020204" pitchFamily="34" charset="0"/>
                <a:cs typeface="Arial" panose="020B0604020202020204" pitchFamily="34" charset="0"/>
              </a:rPr>
              <a:t>Air and water pollution</a:t>
            </a:r>
          </a:p>
          <a:p>
            <a:pPr algn="just" eaLnBrk="1" hangingPunct="1"/>
            <a:r>
              <a:rPr lang="en-GB" altLang="en-US" dirty="0">
                <a:solidFill>
                  <a:srgbClr val="002060"/>
                </a:solidFill>
                <a:latin typeface="Arial" panose="020B0604020202020204" pitchFamily="34" charset="0"/>
                <a:cs typeface="Arial" panose="020B0604020202020204" pitchFamily="34" charset="0"/>
              </a:rPr>
              <a:t>Recycling</a:t>
            </a:r>
          </a:p>
          <a:p>
            <a:pPr algn="just" eaLnBrk="1" hangingPunct="1"/>
            <a:r>
              <a:rPr lang="en-GB" altLang="en-US" dirty="0">
                <a:solidFill>
                  <a:srgbClr val="002060"/>
                </a:solidFill>
                <a:latin typeface="Arial" panose="020B0604020202020204" pitchFamily="34" charset="0"/>
                <a:cs typeface="Arial" panose="020B0604020202020204" pitchFamily="34" charset="0"/>
              </a:rPr>
              <a:t>Waste management</a:t>
            </a:r>
          </a:p>
          <a:p>
            <a:pPr algn="just" eaLnBrk="1" hangingPunct="1"/>
            <a:r>
              <a:rPr lang="en-GB" altLang="en-US" dirty="0">
                <a:solidFill>
                  <a:srgbClr val="002060"/>
                </a:solidFill>
                <a:latin typeface="Arial" panose="020B0604020202020204" pitchFamily="34" charset="0"/>
                <a:cs typeface="Arial" panose="020B0604020202020204" pitchFamily="34" charset="0"/>
              </a:rPr>
              <a:t>Endangered species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“green” or ecological products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and support for renewable energy</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9E48BA4D-6CC5-4C60-980F-097F528C4BE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Environmental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4035"/>
                                        </p:tgtEl>
                                        <p:attrNameLst>
                                          <p:attrName>style.visibility</p:attrName>
                                        </p:attrNameLst>
                                      </p:cBhvr>
                                      <p:to>
                                        <p:strVal val="visible"/>
                                      </p:to>
                                    </p:set>
                                    <p:animEffect transition="in" filter="fade">
                                      <p:cBhvr>
                                        <p:cTn id="14" dur="2000"/>
                                        <p:tgtEl>
                                          <p:spTgt spid="44035"/>
                                        </p:tgtEl>
                                      </p:cBhvr>
                                    </p:animEffect>
                                    <p:anim calcmode="lin" valueType="num">
                                      <p:cBhvr>
                                        <p:cTn id="15" dur="2000" fill="hold"/>
                                        <p:tgtEl>
                                          <p:spTgt spid="44035"/>
                                        </p:tgtEl>
                                        <p:attrNameLst>
                                          <p:attrName>ppt_x</p:attrName>
                                        </p:attrNameLst>
                                      </p:cBhvr>
                                      <p:tavLst>
                                        <p:tav tm="0">
                                          <p:val>
                                            <p:strVal val="#ppt_x"/>
                                          </p:val>
                                        </p:tav>
                                        <p:tav tm="100000">
                                          <p:val>
                                            <p:strVal val="#ppt_x"/>
                                          </p:val>
                                        </p:tav>
                                      </p:tavLst>
                                    </p:anim>
                                    <p:anim calcmode="lin" valueType="num">
                                      <p:cBhvr>
                                        <p:cTn id="16" dur="2000" fill="hold"/>
                                        <p:tgtEl>
                                          <p:spTgt spid="440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Environmental - Unilever’s Sustainability Push</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2023, Unilever reaffirmed its commitment to achieving carbon neutrality by 2039. The company invested in sustainable packaging and renewable energy for its operations, responding to both regulatory requirements and growing consumer demand for eco-friendly products.</a:t>
            </a:r>
          </a:p>
          <a:p>
            <a:pPr marL="0" indent="0">
              <a:buNone/>
            </a:pPr>
            <a:endParaRPr lang="en-GB" sz="2400" b="1" dirty="0"/>
          </a:p>
          <a:p>
            <a:pPr marL="0" indent="0" algn="ctr">
              <a:buNone/>
            </a:pPr>
            <a:r>
              <a:rPr lang="en-GB" sz="2400" b="1" dirty="0"/>
              <a:t>Key Takeaway: Environmental concerns and regulatory pressures are increasingly pushing companies to adopt sustainability practices, which are critical to meet both consumer expectations and legal obligations.</a:t>
            </a:r>
          </a:p>
        </p:txBody>
      </p:sp>
    </p:spTree>
    <p:extLst>
      <p:ext uri="{BB962C8B-B14F-4D97-AF65-F5344CB8AC3E}">
        <p14:creationId xmlns:p14="http://schemas.microsoft.com/office/powerpoint/2010/main" val="3319072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2">
            <a:extLst>
              <a:ext uri="{FF2B5EF4-FFF2-40B4-BE49-F238E27FC236}">
                <a16:creationId xmlns:a16="http://schemas.microsoft.com/office/drawing/2014/main" id="{6ABDD663-CD18-46B6-A989-36037C48C34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4072" y="1772816"/>
            <a:ext cx="5565775" cy="382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C5920E70-DF9F-4426-BF45-586E085A3A61}"/>
              </a:ext>
            </a:extLst>
          </p:cNvPr>
          <p:cNvSpPr txBox="1">
            <a:spLocks noChangeArrowheads="1"/>
          </p:cNvSpPr>
          <p:nvPr/>
        </p:nvSpPr>
        <p:spPr bwMode="auto">
          <a:xfrm>
            <a:off x="623392" y="1484784"/>
            <a:ext cx="7488237"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Discrimination law</a:t>
            </a:r>
          </a:p>
          <a:p>
            <a:pPr algn="just" eaLnBrk="1" hangingPunct="1"/>
            <a:r>
              <a:rPr lang="en-GB" altLang="en-US" dirty="0">
                <a:solidFill>
                  <a:srgbClr val="002060"/>
                </a:solidFill>
                <a:latin typeface="Arial" panose="020B0604020202020204" pitchFamily="34" charset="0"/>
                <a:cs typeface="Arial" panose="020B0604020202020204" pitchFamily="34" charset="0"/>
              </a:rPr>
              <a:t>Copyright, patents / Intellectual property law</a:t>
            </a:r>
          </a:p>
          <a:p>
            <a:pPr algn="just" eaLnBrk="1" hangingPunct="1"/>
            <a:r>
              <a:rPr lang="en-GB" altLang="en-US" dirty="0">
                <a:solidFill>
                  <a:srgbClr val="002060"/>
                </a:solidFill>
                <a:latin typeface="Arial" panose="020B0604020202020204" pitchFamily="34" charset="0"/>
                <a:cs typeface="Arial" panose="020B0604020202020204" pitchFamily="34" charset="0"/>
              </a:rPr>
              <a:t>Consumer protection and e-commerce</a:t>
            </a:r>
          </a:p>
          <a:p>
            <a:pPr algn="just" eaLnBrk="1" hangingPunct="1"/>
            <a:r>
              <a:rPr lang="en-GB" altLang="en-US" dirty="0">
                <a:solidFill>
                  <a:srgbClr val="002060"/>
                </a:solidFill>
                <a:latin typeface="Arial" panose="020B0604020202020204" pitchFamily="34" charset="0"/>
                <a:cs typeface="Arial" panose="020B0604020202020204" pitchFamily="34" charset="0"/>
              </a:rPr>
              <a:t>Employment law</a:t>
            </a:r>
          </a:p>
          <a:p>
            <a:pPr algn="just" eaLnBrk="1" hangingPunct="1"/>
            <a:r>
              <a:rPr lang="en-GB" altLang="en-US" dirty="0">
                <a:solidFill>
                  <a:srgbClr val="002060"/>
                </a:solidFill>
                <a:latin typeface="Arial" panose="020B0604020202020204" pitchFamily="34" charset="0"/>
                <a:cs typeface="Arial" panose="020B0604020202020204" pitchFamily="34" charset="0"/>
              </a:rPr>
              <a:t>Health and safety law</a:t>
            </a:r>
          </a:p>
          <a:p>
            <a:pPr algn="just" eaLnBrk="1" hangingPunct="1"/>
            <a:r>
              <a:rPr lang="en-GB" altLang="en-US" dirty="0">
                <a:solidFill>
                  <a:srgbClr val="002060"/>
                </a:solidFill>
                <a:latin typeface="Arial" panose="020B0604020202020204" pitchFamily="34" charset="0"/>
                <a:cs typeface="Arial" panose="020B0604020202020204" pitchFamily="34" charset="0"/>
              </a:rPr>
              <a:t>Data Protection</a:t>
            </a:r>
          </a:p>
          <a:p>
            <a:pPr algn="just" eaLnBrk="1" hangingPunct="1"/>
            <a:r>
              <a:rPr lang="en-GB" altLang="en-US" dirty="0">
                <a:solidFill>
                  <a:srgbClr val="002060"/>
                </a:solidFill>
                <a:latin typeface="Arial" panose="020B0604020202020204" pitchFamily="34" charset="0"/>
                <a:cs typeface="Arial" panose="020B0604020202020204" pitchFamily="34" charset="0"/>
              </a:rPr>
              <a:t>Environmental Law</a:t>
            </a:r>
          </a:p>
          <a:p>
            <a:pPr algn="just" eaLnBrk="1" hangingPunct="1"/>
            <a:r>
              <a:rPr lang="en-GB" altLang="en-US" dirty="0">
                <a:solidFill>
                  <a:srgbClr val="002060"/>
                </a:solidFill>
                <a:latin typeface="Arial" panose="020B0604020202020204" pitchFamily="34" charset="0"/>
                <a:cs typeface="Arial" panose="020B0604020202020204" pitchFamily="34" charset="0"/>
              </a:rPr>
              <a:t>Education Law</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F826C9F6-BFEB-4E68-B69E-AAA2D1BC22F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Legal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6084"/>
                                        </p:tgtEl>
                                        <p:attrNameLst>
                                          <p:attrName>style.visibility</p:attrName>
                                        </p:attrNameLst>
                                      </p:cBhvr>
                                      <p:to>
                                        <p:strVal val="visible"/>
                                      </p:to>
                                    </p:set>
                                    <p:animEffect transition="in" filter="fade">
                                      <p:cBhvr>
                                        <p:cTn id="14" dur="2000"/>
                                        <p:tgtEl>
                                          <p:spTgt spid="46084"/>
                                        </p:tgtEl>
                                      </p:cBhvr>
                                    </p:animEffect>
                                    <p:anim calcmode="lin" valueType="num">
                                      <p:cBhvr>
                                        <p:cTn id="15" dur="2000" fill="hold"/>
                                        <p:tgtEl>
                                          <p:spTgt spid="46084"/>
                                        </p:tgtEl>
                                        <p:attrNameLst>
                                          <p:attrName>ppt_x</p:attrName>
                                        </p:attrNameLst>
                                      </p:cBhvr>
                                      <p:tavLst>
                                        <p:tav tm="0">
                                          <p:val>
                                            <p:strVal val="#ppt_x"/>
                                          </p:val>
                                        </p:tav>
                                        <p:tav tm="100000">
                                          <p:val>
                                            <p:strVal val="#ppt_x"/>
                                          </p:val>
                                        </p:tav>
                                      </p:tavLst>
                                    </p:anim>
                                    <p:anim calcmode="lin" valueType="num">
                                      <p:cBhvr>
                                        <p:cTn id="16" dur="2000" fill="hold"/>
                                        <p:tgtEl>
                                          <p:spTgt spid="460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Legal - Apple’s Antitrust Lawsuits</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 In 2022 and 2023, Apple faced ongoing legal challenges in the US and EU, including a major antitrust investigation into its App Store policies. Regulators alleged that Apple’s 30% commission fee and restrictive practices for app developers stifled competition, prompting potential policy changes and multi-billion dollar fines.</a:t>
            </a:r>
            <a:endParaRPr lang="en-GB" sz="2400" b="1" dirty="0"/>
          </a:p>
          <a:p>
            <a:pPr marL="0" indent="0" algn="ctr">
              <a:buNone/>
            </a:pPr>
            <a:r>
              <a:rPr lang="en-GB" sz="2400" b="1" dirty="0"/>
              <a:t>Legal challenges, particularly antitrust issues, can lead to costly lawsuits, regulatory scrutiny, and force companies to revise their business models to avoid market monopolization.</a:t>
            </a:r>
          </a:p>
        </p:txBody>
      </p:sp>
    </p:spTree>
    <p:extLst>
      <p:ext uri="{BB962C8B-B14F-4D97-AF65-F5344CB8AC3E}">
        <p14:creationId xmlns:p14="http://schemas.microsoft.com/office/powerpoint/2010/main" val="1101329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5A857480-D65A-41D7-8843-B7C18A7BC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1824" y="2420888"/>
            <a:ext cx="4176464" cy="3252768"/>
          </a:xfrm>
          <a:prstGeom prst="rect">
            <a:avLst/>
          </a:prstGeom>
        </p:spPr>
      </p:pic>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407193" y="1772816"/>
            <a:ext cx="11377613"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2800" dirty="0">
                <a:solidFill>
                  <a:srgbClr val="002060"/>
                </a:solidFill>
                <a:latin typeface="Arial" panose="020B0604020202020204" pitchFamily="34" charset="0"/>
                <a:cs typeface="Arial" panose="020B0604020202020204" pitchFamily="34" charset="0"/>
              </a:rPr>
              <a:t>Gathering information is just a first important step in doing PEST/PESTEL analysis. Once it is done, the information has to be evaluated. </a:t>
            </a:r>
          </a:p>
          <a:p>
            <a:pPr algn="just" eaLnBrk="1" hangingPunct="1"/>
            <a:endParaRPr lang="en-GB" altLang="en-US" sz="2800" dirty="0">
              <a:solidFill>
                <a:srgbClr val="002060"/>
              </a:solidFill>
              <a:latin typeface="Arial" panose="020B0604020202020204" pitchFamily="34" charset="0"/>
              <a:cs typeface="Arial" panose="020B0604020202020204" pitchFamily="34" charset="0"/>
            </a:endParaRPr>
          </a:p>
          <a:p>
            <a:pPr algn="just" eaLnBrk="1" hangingPunct="1"/>
            <a:endParaRPr lang="en-GB" altLang="en-US" sz="2800" dirty="0">
              <a:solidFill>
                <a:srgbClr val="002060"/>
              </a:solidFill>
              <a:latin typeface="Arial" panose="020B0604020202020204" pitchFamily="34" charset="0"/>
              <a:cs typeface="Arial" panose="020B0604020202020204" pitchFamily="34" charset="0"/>
            </a:endParaRPr>
          </a:p>
          <a:p>
            <a:pPr algn="just" eaLnBrk="1" hangingPunct="1"/>
            <a:r>
              <a:rPr lang="en-GB" altLang="en-US" sz="2800" dirty="0">
                <a:solidFill>
                  <a:srgbClr val="002060"/>
                </a:solidFill>
                <a:latin typeface="Arial" panose="020B0604020202020204" pitchFamily="34" charset="0"/>
                <a:cs typeface="Arial" panose="020B0604020202020204" pitchFamily="34" charset="0"/>
              </a:rPr>
              <a:t>It is essential to identify which PEST/PESTEL factors represent the opportunities or threats for the organisation.</a:t>
            </a: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Step 2: Identifying Opportunities and Threats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8131"/>
                                        </p:tgtEl>
                                        <p:attrNameLst>
                                          <p:attrName>style.visibility</p:attrName>
                                        </p:attrNameLst>
                                      </p:cBhvr>
                                      <p:to>
                                        <p:strVal val="visible"/>
                                      </p:to>
                                    </p:set>
                                    <p:anim calcmode="lin" valueType="num">
                                      <p:cBhvr>
                                        <p:cTn id="7" dur="1000" fill="hold"/>
                                        <p:tgtEl>
                                          <p:spTgt spid="48131"/>
                                        </p:tgtEl>
                                        <p:attrNameLst>
                                          <p:attrName>ppt_w</p:attrName>
                                        </p:attrNameLst>
                                      </p:cBhvr>
                                      <p:tavLst>
                                        <p:tav tm="0">
                                          <p:val>
                                            <p:fltVal val="0"/>
                                          </p:val>
                                        </p:tav>
                                        <p:tav tm="100000">
                                          <p:val>
                                            <p:strVal val="#ppt_w"/>
                                          </p:val>
                                        </p:tav>
                                      </p:tavLst>
                                    </p:anim>
                                    <p:anim calcmode="lin" valueType="num">
                                      <p:cBhvr>
                                        <p:cTn id="8" dur="1000" fill="hold"/>
                                        <p:tgtEl>
                                          <p:spTgt spid="48131"/>
                                        </p:tgtEl>
                                        <p:attrNameLst>
                                          <p:attrName>ppt_h</p:attrName>
                                        </p:attrNameLst>
                                      </p:cBhvr>
                                      <p:tavLst>
                                        <p:tav tm="0">
                                          <p:val>
                                            <p:fltVal val="0"/>
                                          </p:val>
                                        </p:tav>
                                        <p:tav tm="100000">
                                          <p:val>
                                            <p:strVal val="#ppt_h"/>
                                          </p:val>
                                        </p:tav>
                                      </p:tavLst>
                                    </p:anim>
                                    <p:anim calcmode="lin" valueType="num">
                                      <p:cBhvr>
                                        <p:cTn id="9" dur="1000" fill="hold"/>
                                        <p:tgtEl>
                                          <p:spTgt spid="48131"/>
                                        </p:tgtEl>
                                        <p:attrNameLst>
                                          <p:attrName>style.rotation</p:attrName>
                                        </p:attrNameLst>
                                      </p:cBhvr>
                                      <p:tavLst>
                                        <p:tav tm="0">
                                          <p:val>
                                            <p:fltVal val="90"/>
                                          </p:val>
                                        </p:tav>
                                        <p:tav tm="100000">
                                          <p:val>
                                            <p:fltVal val="0"/>
                                          </p:val>
                                        </p:tav>
                                      </p:tavLst>
                                    </p:anim>
                                    <p:animEffect transition="in" filter="fade">
                                      <p:cBhvr>
                                        <p:cTn id="10" dur="1000"/>
                                        <p:tgtEl>
                                          <p:spTgt spid="48131"/>
                                        </p:tgtEl>
                                      </p:cBhvr>
                                    </p:animEffect>
                                  </p:childTnLst>
                                </p:cTn>
                              </p:par>
                              <p:par>
                                <p:cTn id="11" presetID="3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263003" y="1052736"/>
            <a:ext cx="1137761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2600" b="1" dirty="0">
                <a:solidFill>
                  <a:srgbClr val="FF0000"/>
                </a:solidFill>
                <a:latin typeface="Arial" panose="020B0604020202020204" pitchFamily="34" charset="0"/>
              </a:rPr>
              <a:t>Key drivers for change</a:t>
            </a:r>
            <a:r>
              <a:rPr lang="en-GB" altLang="en-US" sz="2600" dirty="0">
                <a:solidFill>
                  <a:srgbClr val="002060"/>
                </a:solidFill>
                <a:latin typeface="Arial" panose="020B0604020202020204" pitchFamily="34" charset="0"/>
              </a:rPr>
              <a:t> are the environmental factors likely to have a high impact on industries and sectors, and the success or failure of strategies within them.</a:t>
            </a:r>
          </a:p>
          <a:p>
            <a:pPr algn="just" eaLnBrk="1" hangingPunct="1"/>
            <a:r>
              <a:rPr lang="en-GB" altLang="en-US" sz="2600" dirty="0">
                <a:solidFill>
                  <a:srgbClr val="002060"/>
                </a:solidFill>
                <a:latin typeface="Arial" panose="020B0604020202020204" pitchFamily="34" charset="0"/>
              </a:rPr>
              <a:t>Key drivers translate macro-environmental factors to the level of the specific industry or sector.</a:t>
            </a:r>
          </a:p>
          <a:p>
            <a:pPr algn="just" eaLnBrk="1" hangingPunct="1"/>
            <a:r>
              <a:rPr lang="en-GB" altLang="en-US" sz="2600" dirty="0">
                <a:solidFill>
                  <a:srgbClr val="002060"/>
                </a:solidFill>
                <a:latin typeface="Arial" panose="020B0604020202020204" pitchFamily="34" charset="0"/>
              </a:rPr>
              <a:t>Without a clear sense of the key drivers for change, managers will not be able to take the strategic decisions that allow for effective responses to environmental changes.</a:t>
            </a:r>
          </a:p>
          <a:p>
            <a:pPr algn="just" eaLnBrk="1" hangingPunct="1"/>
            <a:r>
              <a:rPr lang="en-GB" altLang="en-US" sz="2600" dirty="0">
                <a:solidFill>
                  <a:srgbClr val="002060"/>
                </a:solidFill>
                <a:latin typeface="Arial" panose="020B0604020202020204" pitchFamily="34" charset="0"/>
              </a:rPr>
              <a:t>It is important that an organisation’s strategists consider each of the key drivers for change, looking to minimise threats and, where possible, seize opportunities.</a:t>
            </a:r>
          </a:p>
          <a:p>
            <a:pPr algn="just" eaLnBrk="1" hangingPunct="1"/>
            <a:endParaRPr lang="en-GB" altLang="en-US" sz="2800" dirty="0">
              <a:solidFill>
                <a:srgbClr val="002060"/>
              </a:solidFill>
              <a:latin typeface="Arial" panose="020B0604020202020204" pitchFamily="34" charset="0"/>
            </a:endParaRPr>
          </a:p>
          <a:p>
            <a:pPr algn="just" eaLnBrk="1" hangingPunct="1"/>
            <a:endParaRPr lang="en-GB" altLang="en-US" sz="2800" dirty="0">
              <a:solidFill>
                <a:srgbClr val="002060"/>
              </a:solidFill>
              <a:latin typeface="Arial" panose="020B0604020202020204" pitchFamily="34" charset="0"/>
            </a:endParaRP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Key Drivers for Change</a:t>
            </a:r>
          </a:p>
        </p:txBody>
      </p:sp>
    </p:spTree>
    <p:extLst>
      <p:ext uri="{BB962C8B-B14F-4D97-AF65-F5344CB8AC3E}">
        <p14:creationId xmlns:p14="http://schemas.microsoft.com/office/powerpoint/2010/main" val="402688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fade">
                                      <p:cBhvr>
                                        <p:cTn id="7" dur="2000"/>
                                        <p:tgtEl>
                                          <p:spTgt spid="48131">
                                            <p:txEl>
                                              <p:pRg st="0" end="0"/>
                                            </p:txEl>
                                          </p:spTgt>
                                        </p:tgtEl>
                                      </p:cBhvr>
                                    </p:animEffect>
                                    <p:anim calcmode="lin" valueType="num">
                                      <p:cBhvr>
                                        <p:cTn id="8" dur="20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4813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Effect transition="in" filter="fade">
                                      <p:cBhvr>
                                        <p:cTn id="13" dur="2000"/>
                                        <p:tgtEl>
                                          <p:spTgt spid="48131">
                                            <p:txEl>
                                              <p:pRg st="1" end="1"/>
                                            </p:txEl>
                                          </p:spTgt>
                                        </p:tgtEl>
                                      </p:cBhvr>
                                    </p:animEffect>
                                    <p:anim calcmode="lin" valueType="num">
                                      <p:cBhvr>
                                        <p:cTn id="14" dur="20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4813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Effect transition="in" filter="fade">
                                      <p:cBhvr>
                                        <p:cTn id="19" dur="2000"/>
                                        <p:tgtEl>
                                          <p:spTgt spid="48131">
                                            <p:txEl>
                                              <p:pRg st="2" end="2"/>
                                            </p:txEl>
                                          </p:spTgt>
                                        </p:tgtEl>
                                      </p:cBhvr>
                                    </p:animEffect>
                                    <p:anim calcmode="lin" valueType="num">
                                      <p:cBhvr>
                                        <p:cTn id="20" dur="20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4813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Effect transition="in" filter="fade">
                                      <p:cBhvr>
                                        <p:cTn id="25" dur="2000"/>
                                        <p:tgtEl>
                                          <p:spTgt spid="48131">
                                            <p:txEl>
                                              <p:pRg st="3" end="3"/>
                                            </p:txEl>
                                          </p:spTgt>
                                        </p:tgtEl>
                                      </p:cBhvr>
                                    </p:animEffect>
                                    <p:anim calcmode="lin" valueType="num">
                                      <p:cBhvr>
                                        <p:cTn id="26" dur="20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4813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6C37-19C4-E8D5-3A17-F411C0346EF1}"/>
              </a:ext>
            </a:extLst>
          </p:cNvPr>
          <p:cNvSpPr>
            <a:spLocks noGrp="1"/>
          </p:cNvSpPr>
          <p:nvPr>
            <p:ph type="title"/>
          </p:nvPr>
        </p:nvSpPr>
        <p:spPr/>
        <p:txBody>
          <a:bodyPr/>
          <a:lstStyle/>
          <a:p>
            <a:r>
              <a:rPr lang="en-GB" sz="3200" b="1"/>
              <a:t>PESTLE </a:t>
            </a:r>
            <a:r>
              <a:rPr lang="en-GB" sz="3200" b="1" dirty="0"/>
              <a:t>Analysis Group Activity</a:t>
            </a:r>
          </a:p>
        </p:txBody>
      </p:sp>
      <p:sp>
        <p:nvSpPr>
          <p:cNvPr id="3" name="Content Placeholder 2">
            <a:extLst>
              <a:ext uri="{FF2B5EF4-FFF2-40B4-BE49-F238E27FC236}">
                <a16:creationId xmlns:a16="http://schemas.microsoft.com/office/drawing/2014/main" id="{027DD363-9681-49F7-1FE8-D2343888BFDB}"/>
              </a:ext>
            </a:extLst>
          </p:cNvPr>
          <p:cNvSpPr>
            <a:spLocks noGrp="1"/>
          </p:cNvSpPr>
          <p:nvPr>
            <p:ph idx="1"/>
          </p:nvPr>
        </p:nvSpPr>
        <p:spPr/>
        <p:txBody>
          <a:bodyPr/>
          <a:lstStyle/>
          <a:p>
            <a:pPr marL="0" indent="0">
              <a:buNone/>
            </a:pPr>
            <a:r>
              <a:rPr lang="en-GB" sz="2400" b="1" dirty="0"/>
              <a:t>Objective:</a:t>
            </a:r>
            <a:br>
              <a:rPr lang="en-GB" sz="2400" dirty="0"/>
            </a:br>
            <a:r>
              <a:rPr lang="en-GB" sz="2400" dirty="0"/>
              <a:t>Students will work in groups to analyse the PESTLE factors that recently impacted different companies. </a:t>
            </a:r>
          </a:p>
          <a:p>
            <a:r>
              <a:rPr lang="en-GB" sz="2400" dirty="0"/>
              <a:t>Each group will be assigned a different company and asked to evaluate the key opportunities and threats posed by external factors. </a:t>
            </a:r>
          </a:p>
          <a:p>
            <a:r>
              <a:rPr lang="en-GB" sz="2400" dirty="0"/>
              <a:t>The exercise will culminate in group presentations summarizing their findings.</a:t>
            </a:r>
          </a:p>
        </p:txBody>
      </p:sp>
    </p:spTree>
    <p:extLst>
      <p:ext uri="{BB962C8B-B14F-4D97-AF65-F5344CB8AC3E}">
        <p14:creationId xmlns:p14="http://schemas.microsoft.com/office/powerpoint/2010/main" val="1666975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6C37-19C4-E8D5-3A17-F411C0346EF1}"/>
              </a:ext>
            </a:extLst>
          </p:cNvPr>
          <p:cNvSpPr>
            <a:spLocks noGrp="1"/>
          </p:cNvSpPr>
          <p:nvPr>
            <p:ph type="title"/>
          </p:nvPr>
        </p:nvSpPr>
        <p:spPr>
          <a:xfrm>
            <a:off x="609600" y="274638"/>
            <a:ext cx="10972800" cy="490066"/>
          </a:xfrm>
        </p:spPr>
        <p:txBody>
          <a:bodyPr/>
          <a:lstStyle/>
          <a:p>
            <a:r>
              <a:rPr lang="en-GB" sz="2400" b="1" dirty="0"/>
              <a:t>Case Study Overview: PESTLE Analysis Group Activity Cont. </a:t>
            </a:r>
          </a:p>
        </p:txBody>
      </p:sp>
      <p:sp>
        <p:nvSpPr>
          <p:cNvPr id="3" name="Content Placeholder 2">
            <a:extLst>
              <a:ext uri="{FF2B5EF4-FFF2-40B4-BE49-F238E27FC236}">
                <a16:creationId xmlns:a16="http://schemas.microsoft.com/office/drawing/2014/main" id="{027DD363-9681-49F7-1FE8-D2343888BFDB}"/>
              </a:ext>
            </a:extLst>
          </p:cNvPr>
          <p:cNvSpPr>
            <a:spLocks noGrp="1"/>
          </p:cNvSpPr>
          <p:nvPr>
            <p:ph idx="1"/>
          </p:nvPr>
        </p:nvSpPr>
        <p:spPr>
          <a:xfrm>
            <a:off x="609600" y="908720"/>
            <a:ext cx="10972800" cy="4608513"/>
          </a:xfrm>
        </p:spPr>
        <p:txBody>
          <a:bodyPr/>
          <a:lstStyle/>
          <a:p>
            <a:pPr marL="0" indent="0">
              <a:buNone/>
            </a:pPr>
            <a:r>
              <a:rPr lang="en-GB" sz="1600" b="1" dirty="0"/>
              <a:t>Step 1: Company Assignment and Research</a:t>
            </a:r>
          </a:p>
          <a:p>
            <a:pPr marL="0" indent="0">
              <a:buNone/>
            </a:pPr>
            <a:r>
              <a:rPr lang="en-GB" sz="1600" dirty="0"/>
              <a:t>Each group will be assigned one of the following companies. You will conduct a PESTLE analysis based on recent events and evaluate how external factors have impacted the company:</a:t>
            </a:r>
          </a:p>
          <a:p>
            <a:pPr>
              <a:buFont typeface="+mj-lt"/>
              <a:buAutoNum type="arabicPeriod"/>
            </a:pPr>
            <a:r>
              <a:rPr lang="en-GB" sz="1600" b="1" dirty="0"/>
              <a:t>Apple</a:t>
            </a:r>
            <a:r>
              <a:rPr lang="en-GB" sz="1600" dirty="0"/>
              <a:t> (Political, Legal, Technological Factors)</a:t>
            </a:r>
          </a:p>
          <a:p>
            <a:pPr marL="742950" lvl="1" indent="-285750">
              <a:buFont typeface="+mj-lt"/>
              <a:buAutoNum type="arabicPeriod"/>
            </a:pPr>
            <a:r>
              <a:rPr lang="en-GB" sz="1600" b="1" dirty="0"/>
              <a:t>Focus:</a:t>
            </a:r>
            <a:r>
              <a:rPr lang="en-GB" sz="1600" dirty="0"/>
              <a:t> Impact of ongoing antitrust lawsuits (e.g., the App Store policies), political pressure in the US and EU for fair competition, and technological changes in app development and mobile devices.</a:t>
            </a:r>
          </a:p>
          <a:p>
            <a:pPr>
              <a:buFont typeface="+mj-lt"/>
              <a:buAutoNum type="arabicPeriod"/>
            </a:pPr>
            <a:r>
              <a:rPr lang="en-GB" sz="1600" b="1" dirty="0"/>
              <a:t>Amazon</a:t>
            </a:r>
            <a:r>
              <a:rPr lang="en-GB" sz="1600" dirty="0"/>
              <a:t> (Technological, Economic, Environmental Factors)</a:t>
            </a:r>
          </a:p>
          <a:p>
            <a:pPr marL="742950" lvl="1" indent="-285750">
              <a:buFont typeface="+mj-lt"/>
              <a:buAutoNum type="arabicPeriod"/>
            </a:pPr>
            <a:r>
              <a:rPr lang="en-GB" sz="1600" b="1" dirty="0"/>
              <a:t>Focus:</a:t>
            </a:r>
            <a:r>
              <a:rPr lang="en-GB" sz="1600" dirty="0"/>
              <a:t> How Amazon is leveraging AI and automation to optimize its supply chain, the effects of economic changes (e.g., inflation and interest rates), and environmental regulations related to sustainable packaging and logistics.</a:t>
            </a:r>
          </a:p>
          <a:p>
            <a:pPr>
              <a:buFont typeface="+mj-lt"/>
              <a:buAutoNum type="arabicPeriod"/>
            </a:pPr>
            <a:r>
              <a:rPr lang="en-GB" sz="1600" b="1" dirty="0"/>
              <a:t>Unilever</a:t>
            </a:r>
            <a:r>
              <a:rPr lang="en-GB" sz="1600" dirty="0"/>
              <a:t> (Environmental, Legal, Political Factors)</a:t>
            </a:r>
          </a:p>
          <a:p>
            <a:pPr marL="742950" lvl="1" indent="-285750">
              <a:buFont typeface="+mj-lt"/>
              <a:buAutoNum type="arabicPeriod"/>
            </a:pPr>
            <a:r>
              <a:rPr lang="en-GB" sz="1600" b="1" dirty="0"/>
              <a:t>Focus:</a:t>
            </a:r>
            <a:r>
              <a:rPr lang="en-GB" sz="1600" dirty="0"/>
              <a:t> Unilever’s sustainability initiatives (e.g., carbon neutrality by 2039), legal challenges around product labelling and environmental regulations, and the political challenges of operating in different countries with varying regulatory requirements.</a:t>
            </a:r>
          </a:p>
          <a:p>
            <a:pPr>
              <a:buFont typeface="+mj-lt"/>
              <a:buAutoNum type="arabicPeriod"/>
            </a:pPr>
            <a:r>
              <a:rPr lang="en-GB" sz="1600" b="1" dirty="0"/>
              <a:t>Tesla</a:t>
            </a:r>
            <a:r>
              <a:rPr lang="en-GB" sz="1600" dirty="0"/>
              <a:t> (Political, Economic, Environmental Factors)</a:t>
            </a:r>
          </a:p>
          <a:p>
            <a:pPr marL="742950" lvl="1" indent="-285750">
              <a:buFont typeface="+mj-lt"/>
              <a:buAutoNum type="arabicPeriod"/>
            </a:pPr>
            <a:r>
              <a:rPr lang="en-GB" sz="1600" b="1" dirty="0"/>
              <a:t>Focus:</a:t>
            </a:r>
            <a:r>
              <a:rPr lang="en-GB" sz="1600" dirty="0"/>
              <a:t> The political challenges of operating in China and the US, economic factors like inflation and changing consumer demand for electric vehicles, and Tesla’s environmental strategy for reducing carbon emissions.</a:t>
            </a:r>
          </a:p>
          <a:p>
            <a:pPr marL="0" indent="0">
              <a:buNone/>
            </a:pPr>
            <a:br>
              <a:rPr lang="en-GB" sz="1600" dirty="0"/>
            </a:br>
            <a:endParaRPr lang="en-GB" sz="1600" dirty="0"/>
          </a:p>
        </p:txBody>
      </p:sp>
    </p:spTree>
    <p:extLst>
      <p:ext uri="{BB962C8B-B14F-4D97-AF65-F5344CB8AC3E}">
        <p14:creationId xmlns:p14="http://schemas.microsoft.com/office/powerpoint/2010/main" val="15989178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6C37-19C4-E8D5-3A17-F411C0346EF1}"/>
              </a:ext>
            </a:extLst>
          </p:cNvPr>
          <p:cNvSpPr>
            <a:spLocks noGrp="1"/>
          </p:cNvSpPr>
          <p:nvPr>
            <p:ph type="title"/>
          </p:nvPr>
        </p:nvSpPr>
        <p:spPr>
          <a:xfrm>
            <a:off x="609600" y="274638"/>
            <a:ext cx="10972800" cy="490066"/>
          </a:xfrm>
        </p:spPr>
        <p:txBody>
          <a:bodyPr/>
          <a:lstStyle/>
          <a:p>
            <a:r>
              <a:rPr lang="en-GB" sz="2400" b="1" dirty="0"/>
              <a:t>Case Study Overview: PESTLE Analysis Group Activity Cont. </a:t>
            </a:r>
          </a:p>
        </p:txBody>
      </p:sp>
      <p:sp>
        <p:nvSpPr>
          <p:cNvPr id="3" name="Content Placeholder 2">
            <a:extLst>
              <a:ext uri="{FF2B5EF4-FFF2-40B4-BE49-F238E27FC236}">
                <a16:creationId xmlns:a16="http://schemas.microsoft.com/office/drawing/2014/main" id="{027DD363-9681-49F7-1FE8-D2343888BFDB}"/>
              </a:ext>
            </a:extLst>
          </p:cNvPr>
          <p:cNvSpPr>
            <a:spLocks noGrp="1"/>
          </p:cNvSpPr>
          <p:nvPr>
            <p:ph idx="1"/>
          </p:nvPr>
        </p:nvSpPr>
        <p:spPr>
          <a:xfrm>
            <a:off x="609600" y="908720"/>
            <a:ext cx="10972800" cy="4608513"/>
          </a:xfrm>
        </p:spPr>
        <p:txBody>
          <a:bodyPr/>
          <a:lstStyle/>
          <a:p>
            <a:pPr marL="0" indent="0">
              <a:buNone/>
            </a:pPr>
            <a:r>
              <a:rPr lang="en-GB" sz="2000" b="1" dirty="0"/>
              <a:t>Step 2: Prepare the Presentation</a:t>
            </a:r>
            <a:r>
              <a:rPr lang="en-GB" sz="2000" dirty="0"/>
              <a:t> (20 minutes):</a:t>
            </a:r>
            <a:endParaRPr lang="en-GB" sz="2000" b="1" dirty="0"/>
          </a:p>
          <a:p>
            <a:r>
              <a:rPr lang="en-GB" sz="2000" b="1" dirty="0"/>
              <a:t>PESTLE Analysis: </a:t>
            </a:r>
            <a:r>
              <a:rPr lang="en-GB" sz="2000" dirty="0"/>
              <a:t>Conduct a PESTLE analysis of your assigned company, evaluating the following components:</a:t>
            </a:r>
          </a:p>
          <a:p>
            <a:r>
              <a:rPr lang="en-GB" sz="2000" b="1" dirty="0"/>
              <a:t>Opportunities and Threats Identification: </a:t>
            </a:r>
            <a:r>
              <a:rPr lang="en-GB" sz="2000" dirty="0"/>
              <a:t>From your PESTLE analysis, identify at least:</a:t>
            </a:r>
          </a:p>
          <a:p>
            <a:pPr lvl="1">
              <a:buFont typeface="Arial" panose="020B0604020202020204" pitchFamily="34" charset="0"/>
              <a:buChar char="•"/>
            </a:pPr>
            <a:r>
              <a:rPr lang="en-GB" sz="2000" b="1" dirty="0"/>
              <a:t>Two key opportunities</a:t>
            </a:r>
            <a:r>
              <a:rPr lang="en-GB" sz="2000" dirty="0"/>
              <a:t> that the company can leverage.</a:t>
            </a:r>
          </a:p>
          <a:p>
            <a:pPr lvl="1">
              <a:buFont typeface="Arial" panose="020B0604020202020204" pitchFamily="34" charset="0"/>
              <a:buChar char="•"/>
            </a:pPr>
            <a:r>
              <a:rPr lang="en-GB" sz="2000" b="1" dirty="0"/>
              <a:t>Two major threats</a:t>
            </a:r>
            <a:r>
              <a:rPr lang="en-GB" sz="2000" dirty="0"/>
              <a:t> that the company needs to mitigate or address.</a:t>
            </a:r>
          </a:p>
          <a:p>
            <a:pPr>
              <a:buFont typeface="Arial" panose="020B0604020202020204" pitchFamily="34" charset="0"/>
              <a:buChar char="•"/>
            </a:pPr>
            <a:endParaRPr lang="en-GB" sz="2000" dirty="0"/>
          </a:p>
          <a:p>
            <a:pPr marL="0" indent="0">
              <a:buNone/>
            </a:pPr>
            <a:r>
              <a:rPr lang="en-GB" sz="2000" b="1" dirty="0"/>
              <a:t>Step 3: </a:t>
            </a:r>
            <a:r>
              <a:rPr lang="en-GB" sz="2000" dirty="0"/>
              <a:t>Each group will have </a:t>
            </a:r>
            <a:r>
              <a:rPr lang="en-GB" sz="2000" b="1" dirty="0"/>
              <a:t>10 minutes</a:t>
            </a:r>
            <a:r>
              <a:rPr lang="en-GB" sz="2000" dirty="0"/>
              <a:t> to present their findings</a:t>
            </a:r>
          </a:p>
        </p:txBody>
      </p:sp>
    </p:spTree>
    <p:extLst>
      <p:ext uri="{BB962C8B-B14F-4D97-AF65-F5344CB8AC3E}">
        <p14:creationId xmlns:p14="http://schemas.microsoft.com/office/powerpoint/2010/main" val="11612004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268760"/>
            <a:ext cx="1072919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Barney, J. B. &amp; </a:t>
            </a:r>
            <a:r>
              <a:rPr lang="en-GB" sz="1800" dirty="0" err="1"/>
              <a:t>Hesterly</a:t>
            </a:r>
            <a:r>
              <a:rPr lang="en-GB" sz="1800" dirty="0"/>
              <a:t>, W. S., 2015. </a:t>
            </a:r>
            <a:r>
              <a:rPr lang="en-GB" sz="1800" i="1" dirty="0"/>
              <a:t>Strategic Management and Competitive Advantage: Concepts and Cases</a:t>
            </a:r>
            <a:r>
              <a:rPr lang="en-GB" sz="1800" dirty="0"/>
              <a:t>. 5 ed. Essex: Pearson Education Limited.</a:t>
            </a:r>
          </a:p>
          <a:p>
            <a:r>
              <a:rPr lang="en-GB" sz="1800" dirty="0"/>
              <a:t>Grant, R. M., 2018. </a:t>
            </a:r>
            <a:r>
              <a:rPr lang="en-GB" sz="1800" i="1" dirty="0"/>
              <a:t>Contemporary Strategy Analysis</a:t>
            </a:r>
            <a:r>
              <a:rPr lang="en-GB" sz="1800" dirty="0"/>
              <a:t>. 10 ed. NJ : John Wiley &amp; Sons, Inc.</a:t>
            </a:r>
          </a:p>
          <a:p>
            <a:r>
              <a:rPr lang="en-GB" sz="1800" dirty="0"/>
              <a:t>Hill, C. W. L., Schilling, M. A. &amp; Jones, G. R., 2017. </a:t>
            </a:r>
            <a:r>
              <a:rPr lang="en-GB" sz="1800" i="1" dirty="0"/>
              <a:t>Strategic Management, Theory</a:t>
            </a:r>
            <a:r>
              <a:rPr lang="en-GB" sz="1800" dirty="0"/>
              <a:t>. 12 ed. Boston: Cengage Learning.</a:t>
            </a:r>
          </a:p>
          <a:p>
            <a:r>
              <a:rPr lang="en-GB" sz="1800" dirty="0"/>
              <a:t>Johnson, G. et al., 2017. </a:t>
            </a:r>
            <a:r>
              <a:rPr lang="en-GB" sz="1800" i="1" dirty="0"/>
              <a:t>Exploring Corporate: Text and Cases</a:t>
            </a:r>
            <a:r>
              <a:rPr lang="en-GB" sz="1800" dirty="0"/>
              <a:t>. 11 ed. Harlow: Pearson Education Limited.</a:t>
            </a:r>
          </a:p>
          <a:p>
            <a:r>
              <a:rPr lang="en-GB" sz="1800" dirty="0"/>
              <a:t>Lynch, R., 2015. </a:t>
            </a:r>
            <a:r>
              <a:rPr lang="en-GB" sz="1800" i="1" dirty="0"/>
              <a:t>Strategic Management</a:t>
            </a:r>
            <a:r>
              <a:rPr lang="en-GB" sz="1800" dirty="0"/>
              <a:t>. 7 ed. Harlow: Pearson Education Limited.</a:t>
            </a:r>
          </a:p>
          <a:p>
            <a:r>
              <a:rPr lang="en-GB" sz="1800" dirty="0"/>
              <a:t>Campbell, D., Stonehouse, G. &amp; Houston, B., 2002. </a:t>
            </a:r>
            <a:r>
              <a:rPr lang="en-GB" sz="1800" i="1" dirty="0"/>
              <a:t>Business Strategy: An Introduction</a:t>
            </a:r>
            <a:r>
              <a:rPr lang="en-GB" sz="1800" dirty="0"/>
              <a:t>. 2 ed. Oxford: Butterworth-Heinemann.</a:t>
            </a:r>
          </a:p>
          <a:p>
            <a:r>
              <a:rPr lang="en-GB" sz="1800" dirty="0"/>
              <a:t>Rugman, A. M. &amp; Collinson, S., 2012. International Business. 6 ed. Essex: Pearson Education Limited.</a:t>
            </a:r>
          </a:p>
          <a:p>
            <a:r>
              <a:rPr lang="en-GB" sz="1800" dirty="0"/>
              <a:t>Unicef, 2015. SWOT and PESTEL. [Online] Available at: https://www.unicef.org/knowledge-exchange/files/SWOT_and_PESTEL_production.pdf [Accessed 28 08 2019].</a:t>
            </a:r>
          </a:p>
          <a:p>
            <a:r>
              <a:rPr lang="en-GB" sz="1800" dirty="0">
                <a:effectLst/>
                <a:latin typeface="Myriad"/>
                <a:ea typeface="Times New Roman" panose="02020603050405020304" pitchFamily="18" charset="0"/>
                <a:cs typeface="Times New Roman" panose="02020603050405020304" pitchFamily="18" charset="0"/>
              </a:rPr>
              <a:t>Whittington, R. et al., 2020. </a:t>
            </a:r>
            <a:r>
              <a:rPr lang="en-GB" sz="1800" i="1" dirty="0">
                <a:effectLst/>
                <a:latin typeface="Myriad"/>
                <a:ea typeface="Times New Roman" panose="02020603050405020304" pitchFamily="18" charset="0"/>
                <a:cs typeface="Times New Roman" panose="02020603050405020304" pitchFamily="18" charset="0"/>
              </a:rPr>
              <a:t>Exploring Strategy</a:t>
            </a:r>
            <a:r>
              <a:rPr lang="en-GB" sz="1800" dirty="0">
                <a:effectLst/>
                <a:latin typeface="Myriad"/>
                <a:ea typeface="Times New Roman" panose="02020603050405020304" pitchFamily="18" charset="0"/>
                <a:cs typeface="Times New Roman" panose="02020603050405020304" pitchFamily="18" charset="0"/>
              </a:rPr>
              <a:t>. 12 ed. Harlow: Pearson Education Limited.</a:t>
            </a:r>
            <a:endParaRPr lang="en-GB" sz="18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2764</Words>
  <Application>Microsoft Office PowerPoint</Application>
  <PresentationFormat>Widescreen</PresentationFormat>
  <Paragraphs>445</Paragraphs>
  <Slides>38</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Aharoni</vt:lpstr>
      <vt:lpstr>Arial</vt:lpstr>
      <vt:lpstr>Calibri</vt:lpstr>
      <vt:lpstr>Candara</vt:lpstr>
      <vt:lpstr>Myriad</vt:lpstr>
      <vt:lpstr>Myriad Pro</vt:lpstr>
      <vt:lpstr>Symbol</vt:lpstr>
      <vt:lpstr>Verdana</vt:lpstr>
      <vt:lpstr>Wingdings</vt:lpstr>
      <vt:lpstr>20140311PresentationUWTSDTemplate</vt:lpstr>
      <vt:lpstr>LCBB6015 </vt:lpstr>
      <vt:lpstr>Learning Objectives</vt:lpstr>
      <vt:lpstr>Last week - Levels of Strategy</vt:lpstr>
      <vt:lpstr>Last Week - Core Areas of Strategic Management</vt:lpstr>
      <vt:lpstr>Why Studying the Competitive Environment is Important?</vt:lpstr>
      <vt:lpstr>The Basic Framework for Strategy Analysis</vt:lpstr>
      <vt:lpstr>Layers of the Business Environment</vt:lpstr>
      <vt:lpstr>PowerPoint Presentation</vt:lpstr>
      <vt:lpstr>PowerPoint Presentation</vt:lpstr>
      <vt:lpstr>PowerPoint Presentation</vt:lpstr>
      <vt:lpstr>PowerPoint Presentation</vt:lpstr>
      <vt:lpstr>PowerPoint Presentation</vt:lpstr>
      <vt:lpstr>PowerPoint Presentation</vt:lpstr>
      <vt:lpstr>Macro Environment</vt:lpstr>
      <vt:lpstr>The Basics of Strategic Environment</vt:lpstr>
      <vt:lpstr>PEST/PESTEL Analysis </vt:lpstr>
      <vt:lpstr>PowerPoint Presentation</vt:lpstr>
      <vt:lpstr>PowerPoint Presentation</vt:lpstr>
      <vt:lpstr>PowerPoint Presentation</vt:lpstr>
      <vt:lpstr>PowerPoint Presentation</vt:lpstr>
      <vt:lpstr>Political - Tesla and US-China Relations</vt:lpstr>
      <vt:lpstr>PowerPoint Presentation</vt:lpstr>
      <vt:lpstr>Economic - Meta's Impact of Global Recession</vt:lpstr>
      <vt:lpstr>PowerPoint Presentation</vt:lpstr>
      <vt:lpstr>Social - Starbucks and Changing Consumer Preferences</vt:lpstr>
      <vt:lpstr>PowerPoint Presentation</vt:lpstr>
      <vt:lpstr>Technological - Amazon's AI-Powered Supply Chain </vt:lpstr>
      <vt:lpstr>PowerPoint Presentation</vt:lpstr>
      <vt:lpstr>Environmental - Unilever’s Sustainability Push</vt:lpstr>
      <vt:lpstr>PowerPoint Presentation</vt:lpstr>
      <vt:lpstr>Legal - Apple’s Antitrust Lawsuits</vt:lpstr>
      <vt:lpstr>PowerPoint Presentation</vt:lpstr>
      <vt:lpstr>PowerPoint Presentation</vt:lpstr>
      <vt:lpstr>PESTLE Analysis Group Activity</vt:lpstr>
      <vt:lpstr>Case Study Overview: PESTLE Analysis Group Activity Cont. </vt:lpstr>
      <vt:lpstr>Case Study Overview: PESTLE Analysis Group Activity Cont. </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198</cp:revision>
  <cp:lastPrinted>2018-07-09T15:27:01Z</cp:lastPrinted>
  <dcterms:created xsi:type="dcterms:W3CDTF">2002-10-07T19:43:58Z</dcterms:created>
  <dcterms:modified xsi:type="dcterms:W3CDTF">2026-02-02T09:54:37Z</dcterms:modified>
</cp:coreProperties>
</file>