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6" r:id="rId5"/>
    <p:sldId id="267" r:id="rId6"/>
    <p:sldId id="261" r:id="rId7"/>
    <p:sldId id="262" r:id="rId8"/>
    <p:sldId id="264" r:id="rId9"/>
    <p:sldId id="265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0" d="100"/>
          <a:sy n="70" d="100"/>
        </p:scale>
        <p:origin x="512" y="3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4/27/2026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920163" y="2551837"/>
            <a:ext cx="6351675" cy="1754326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>
                <a:solidFill>
                  <a:srgbClr val="12284C"/>
                </a:solidFill>
              </a:defRPr>
            </a:pPr>
            <a:r>
              <a:rPr lang="en-GB" sz="3600" dirty="0"/>
              <a:t>Course: Digital Forensics Analysis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lang="en-GB" sz="3600" dirty="0"/>
              <a:t>Name: Md. Alif Khan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lang="en-GB" sz="3600" dirty="0"/>
              <a:t>ID: 2434999</a:t>
            </a:r>
            <a:endParaRPr sz="3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3084306" cy="5847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3200" b="1" dirty="0">
                <a:solidFill>
                  <a:srgbClr val="0F294D"/>
                </a:solidFill>
              </a:rPr>
              <a:t>Case Background</a:t>
            </a:r>
          </a:p>
        </p:txBody>
      </p:sp>
      <p:sp>
        <p:nvSpPr>
          <p:cNvPr id="13" name="Rectangle 12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0F29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EC23EB0-C9AD-0085-68FF-1E22D893E9A7}"/>
              </a:ext>
            </a:extLst>
          </p:cNvPr>
          <p:cNvSpPr txBox="1"/>
          <p:nvPr/>
        </p:nvSpPr>
        <p:spPr>
          <a:xfrm>
            <a:off x="868680" y="1481328"/>
            <a:ext cx="6556248" cy="19389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  <a:defRPr sz="1400">
                <a:solidFill>
                  <a:srgbClr val="12284C"/>
                </a:solidFill>
              </a:defRPr>
            </a:pPr>
            <a:r>
              <a:rPr sz="2000" dirty="0"/>
              <a:t>Quantum Tech detected unauthorized access to patent QT-AI-2025.</a:t>
            </a:r>
          </a:p>
          <a:p>
            <a:pPr marL="285750" indent="-285750">
              <a:buFont typeface="Arial" panose="020B0604020202020204" pitchFamily="34" charset="0"/>
              <a:buChar char="•"/>
              <a:defRPr sz="1400">
                <a:solidFill>
                  <a:srgbClr val="12284C"/>
                </a:solidFill>
              </a:defRPr>
            </a:pPr>
            <a:r>
              <a:rPr sz="2000" dirty="0"/>
              <a:t>Emma was suspected as the insider source.</a:t>
            </a:r>
          </a:p>
          <a:p>
            <a:pPr marL="285750" indent="-285750">
              <a:buFont typeface="Arial" panose="020B0604020202020204" pitchFamily="34" charset="0"/>
              <a:buChar char="•"/>
              <a:defRPr sz="1400">
                <a:solidFill>
                  <a:srgbClr val="12284C"/>
                </a:solidFill>
              </a:defRPr>
            </a:pPr>
            <a:r>
              <a:rPr sz="2000" dirty="0"/>
              <a:t>Joe acted as the intermediary.</a:t>
            </a:r>
          </a:p>
          <a:p>
            <a:pPr marL="285750" indent="-285750">
              <a:buFont typeface="Arial" panose="020B0604020202020204" pitchFamily="34" charset="0"/>
              <a:buChar char="•"/>
              <a:defRPr sz="1400">
                <a:solidFill>
                  <a:srgbClr val="12284C"/>
                </a:solidFill>
              </a:defRPr>
            </a:pPr>
            <a:r>
              <a:rPr sz="2000" dirty="0"/>
              <a:t>Norman appeared as the intended buyer.</a:t>
            </a:r>
            <a:endParaRPr lang="en-GB" sz="2000" dirty="0"/>
          </a:p>
          <a:p>
            <a:pPr marL="285750" indent="-285750">
              <a:buFont typeface="Arial" panose="020B0604020202020204" pitchFamily="34" charset="0"/>
              <a:buChar char="•"/>
              <a:defRPr sz="1400">
                <a:solidFill>
                  <a:srgbClr val="12284C"/>
                </a:solidFill>
              </a:defRPr>
            </a:pPr>
            <a:r>
              <a:rPr lang="en-GB" sz="2000" dirty="0"/>
              <a:t>Attempted sell to Competitor NexGen</a:t>
            </a:r>
            <a:endParaRPr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2576475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600" b="1" dirty="0">
                <a:solidFill>
                  <a:srgbClr val="0F294D"/>
                </a:solidFill>
              </a:rPr>
              <a:t>Aim</a:t>
            </a:r>
            <a:r>
              <a:rPr lang="en-GB" sz="2600" b="1" dirty="0">
                <a:solidFill>
                  <a:srgbClr val="0F294D"/>
                </a:solidFill>
              </a:rPr>
              <a:t> &amp; </a:t>
            </a:r>
            <a:r>
              <a:rPr sz="2600" b="1" dirty="0">
                <a:solidFill>
                  <a:srgbClr val="0F294D"/>
                </a:solidFill>
              </a:rPr>
              <a:t>Objectives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85800" y="1234440"/>
            <a:ext cx="10972800" cy="868680"/>
          </a:xfrm>
          <a:prstGeom prst="roundRect">
            <a:avLst/>
          </a:prstGeom>
          <a:solidFill>
            <a:srgbClr val="E8EFFA"/>
          </a:solidFill>
          <a:ln>
            <a:solidFill>
              <a:srgbClr val="2F68C4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822960" y="1293757"/>
            <a:ext cx="10592836" cy="800219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800" b="1" dirty="0">
                <a:solidFill>
                  <a:srgbClr val="12284C"/>
                </a:solidFill>
              </a:rPr>
              <a:t>Aim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Determine whether the recovered digital artefacts support the allegation that Emma attempted to sell confidential patent information through</a:t>
            </a:r>
            <a:endParaRPr lang="en-GB" dirty="0"/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 Joe to Norman.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822960" y="2331720"/>
            <a:ext cx="5303520" cy="178510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Acquire and review digital artefacts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Analyze messages, contacts, files, and metadata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Reconstruct the event sequence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Determine suspect roles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Assess support for attempted corporate espionage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400800" y="2331720"/>
            <a:ext cx="4754880" cy="19851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UFED used for acquisition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Physical Analyzer used for examination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Contacts, messages, timestamps, and metadata were correlated</a:t>
            </a:r>
          </a:p>
          <a:p>
            <a:pPr marL="285750" indent="-2857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dirty="0"/>
              <a:t>Findings were interpreted cautiously and linked to evidential support</a:t>
            </a:r>
          </a:p>
        </p:txBody>
      </p:sp>
      <p:sp>
        <p:nvSpPr>
          <p:cNvPr id="7" name="Rectangle 6"/>
          <p:cNvSpPr/>
          <p:nvPr/>
        </p:nvSpPr>
        <p:spPr>
          <a:xfrm>
            <a:off x="0" y="6537960"/>
            <a:ext cx="12191695" cy="320040"/>
          </a:xfrm>
          <a:prstGeom prst="rect">
            <a:avLst/>
          </a:prstGeom>
          <a:solidFill>
            <a:srgbClr val="0F294D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600" b="1">
                <a:solidFill>
                  <a:srgbClr val="59213A"/>
                </a:solidFill>
              </a:rPr>
              <a:t>Scope and Method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0" y="722376"/>
            <a:ext cx="2916936" cy="1362456"/>
          </a:xfrm>
          <a:prstGeom prst="roundRect">
            <a:avLst/>
          </a:prstGeom>
          <a:solidFill>
            <a:srgbClr val="FAF6EE"/>
          </a:solidFill>
          <a:ln>
            <a:solidFill>
              <a:srgbClr val="BD9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5" name="TextBox 4"/>
          <p:cNvSpPr txBox="1"/>
          <p:nvPr/>
        </p:nvSpPr>
        <p:spPr>
          <a:xfrm>
            <a:off x="268224" y="746903"/>
            <a:ext cx="2538984" cy="123110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12284C"/>
                </a:solidFill>
              </a:rPr>
              <a:t>Scope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UFED acquisition screenshots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Physical Analyzer artefacts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Messages, contacts, metadata, and travel traces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3075432" y="729576"/>
            <a:ext cx="3207600" cy="1364400"/>
          </a:xfrm>
          <a:prstGeom prst="roundRect">
            <a:avLst/>
          </a:prstGeom>
          <a:solidFill>
            <a:srgbClr val="FAF6EE"/>
          </a:solidFill>
          <a:ln>
            <a:solidFill>
              <a:srgbClr val="BD953D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extBox 6"/>
          <p:cNvSpPr txBox="1"/>
          <p:nvPr/>
        </p:nvSpPr>
        <p:spPr>
          <a:xfrm>
            <a:off x="3185160" y="702144"/>
            <a:ext cx="2926080" cy="144655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12284C"/>
                </a:solidFill>
              </a:rPr>
              <a:t>Method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Acquire and review artefacts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Correlate contacts, chats, timestamps, and metadata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Interpret findings cautiously against case issues</a:t>
            </a:r>
          </a:p>
        </p:txBody>
      </p:sp>
      <p:pic>
        <p:nvPicPr>
          <p:cNvPr id="8" name="Picture 7"/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5667248" y="3095244"/>
            <a:ext cx="6039104" cy="3534156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41224" y="3095244"/>
            <a:ext cx="5331968" cy="353415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08C63ADC-2D87-8588-5CA0-CE8230C89CD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62432" y="-100583"/>
            <a:ext cx="6039104" cy="339699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0" y="-64008"/>
            <a:ext cx="1561710" cy="49244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lang="en-GB" sz="2600" b="1" dirty="0"/>
              <a:t>Chat Start</a:t>
            </a:r>
            <a:endParaRPr sz="2600" b="1" dirty="0"/>
          </a:p>
        </p:txBody>
      </p:sp>
      <p:sp>
        <p:nvSpPr>
          <p:cNvPr id="4" name="TextBox 3"/>
          <p:cNvSpPr txBox="1"/>
          <p:nvPr/>
        </p:nvSpPr>
        <p:spPr>
          <a:xfrm>
            <a:off x="43806" y="292936"/>
            <a:ext cx="5140842" cy="200054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  <a:defRPr sz="1900">
                <a:solidFill>
                  <a:srgbClr val="59213A"/>
                </a:solidFill>
              </a:defRPr>
            </a:pPr>
            <a:r>
              <a:rPr dirty="0">
                <a:solidFill>
                  <a:schemeClr val="tx2"/>
                </a:solidFill>
              </a:rPr>
              <a:t>Emma initiated contact regarding “something sensitive”.</a:t>
            </a:r>
          </a:p>
          <a:p>
            <a:pPr>
              <a:spcAft>
                <a:spcPts val="600"/>
              </a:spcAft>
              <a:defRPr sz="1900">
                <a:solidFill>
                  <a:srgbClr val="59213A"/>
                </a:solidFill>
              </a:defRPr>
            </a:pPr>
            <a:r>
              <a:rPr dirty="0">
                <a:solidFill>
                  <a:schemeClr val="tx2"/>
                </a:solidFill>
              </a:rPr>
              <a:t>She disclosed access to valuable AI-related information.</a:t>
            </a:r>
          </a:p>
          <a:p>
            <a:pPr>
              <a:spcAft>
                <a:spcPts val="600"/>
              </a:spcAft>
              <a:defRPr sz="1900">
                <a:solidFill>
                  <a:srgbClr val="59213A"/>
                </a:solidFill>
              </a:defRPr>
            </a:pPr>
            <a:r>
              <a:rPr dirty="0">
                <a:solidFill>
                  <a:schemeClr val="tx2"/>
                </a:solidFill>
              </a:rPr>
              <a:t>The wording suggests knowledge of value and sensitivity.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76CA266-E12F-A8AE-BA09-9BECD570351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57984"/>
            <a:ext cx="5358384" cy="4700016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195A92AF-F132-D494-0AFD-42B0E92D5B4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5232" y="2157984"/>
            <a:ext cx="6675120" cy="4700016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03FFAECF-ACF9-8ECE-E299-709BDCDD155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85232" y="0"/>
            <a:ext cx="6675120" cy="405993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88265" y="188345"/>
            <a:ext cx="3551632" cy="6163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Transaction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419857" y="95690"/>
            <a:ext cx="7950214" cy="950180"/>
          </a:xfrm>
          <a:prstGeom prst="rect">
            <a:avLst/>
          </a:prstGeom>
        </p:spPr>
        <p:txBody>
          <a:bodyPr vert="horz" lIns="91440" tIns="45720" rIns="91440" bIns="45720" rtlCol="0" anchor="t">
            <a:normAutofit fontScale="47500" lnSpcReduction="20000"/>
          </a:bodyPr>
          <a:lstStyle/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>
                <a:solidFill>
                  <a:srgbClr val="12284C"/>
                </a:solidFill>
              </a:defRPr>
            </a:pPr>
            <a:r>
              <a:rPr lang="en-US" sz="2000" dirty="0"/>
              <a:t>Joe reported meetings with potential contacts.</a:t>
            </a:r>
          </a:p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>
                <a:solidFill>
                  <a:srgbClr val="12284C"/>
                </a:solidFill>
              </a:defRPr>
            </a:pPr>
            <a:r>
              <a:rPr lang="en-US" sz="2000" dirty="0"/>
              <a:t>Travel to Manchester and later negotiations were mentioned.</a:t>
            </a:r>
          </a:p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>
                <a:solidFill>
                  <a:srgbClr val="12284C"/>
                </a:solidFill>
              </a:defRPr>
            </a:pPr>
            <a:r>
              <a:rPr lang="en-US" sz="2000" dirty="0"/>
              <a:t>A buyer requested a sample.</a:t>
            </a:r>
          </a:p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>
                <a:solidFill>
                  <a:srgbClr val="12284C"/>
                </a:solidFill>
              </a:defRPr>
            </a:pPr>
            <a:r>
              <a:rPr lang="en-US" sz="2000" dirty="0"/>
              <a:t>Emma refused a full release but allowed a detailed breakdown.</a:t>
            </a:r>
          </a:p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700">
                <a:solidFill>
                  <a:srgbClr val="12284C"/>
                </a:solidFill>
              </a:defRPr>
            </a:pPr>
            <a:r>
              <a:rPr lang="en-US" sz="2000" dirty="0"/>
              <a:t>Offshore payment and “5M secured” were discussed.</a:t>
            </a:r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B1F52E2B-B4AB-AC68-7D93-F0AD4AE9C8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5025" y="6737718"/>
            <a:ext cx="12207200" cy="123363"/>
            <a:chOff x="-5025" y="6737718"/>
            <a:chExt cx="12207200" cy="123363"/>
          </a:xfrm>
        </p:grpSpPr>
        <p:sp>
          <p:nvSpPr>
            <p:cNvPr id="39" name="Rectangle 38">
              <a:extLst>
                <a:ext uri="{FF2B5EF4-FFF2-40B4-BE49-F238E27FC236}">
                  <a16:creationId xmlns:a16="http://schemas.microsoft.com/office/drawing/2014/main" id="{CAAAB502-A707-DE81-54AB-BA425D1F38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6036894" y="695800"/>
              <a:ext cx="123362" cy="12207199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3" name="Rectangle 42">
              <a:extLst>
                <a:ext uri="{FF2B5EF4-FFF2-40B4-BE49-F238E27FC236}">
                  <a16:creationId xmlns:a16="http://schemas.microsoft.com/office/drawing/2014/main" id="{3C269A07-A532-EA4C-809D-8D4F6EE5F6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9176406" y="3835311"/>
              <a:ext cx="123362" cy="5928176"/>
            </a:xfrm>
            <a:prstGeom prst="rect">
              <a:avLst/>
            </a:prstGeom>
            <a:gradFill>
              <a:gsLst>
                <a:gs pos="19000">
                  <a:schemeClr val="accent5"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11" name="Picture 10">
            <a:extLst>
              <a:ext uri="{FF2B5EF4-FFF2-40B4-BE49-F238E27FC236}">
                <a16:creationId xmlns:a16="http://schemas.microsoft.com/office/drawing/2014/main" id="{A94C0E25-3C85-4752-70E3-CE37D67D22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969264"/>
            <a:ext cx="5918002" cy="589181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24B1118-1EFC-F0BA-E0CE-15AACB03D21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18002" y="703608"/>
            <a:ext cx="6037289" cy="6154392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65760" y="-27432"/>
            <a:ext cx="111556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600" b="1" dirty="0">
                <a:solidFill>
                  <a:srgbClr val="0F294D"/>
                </a:solidFill>
              </a:rPr>
              <a:t>Buyer-Side Evidence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65760" y="512064"/>
            <a:ext cx="3840480" cy="116955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sz="1100" dirty="0"/>
              <a:t>Norman was linked directly to the transaction.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sz="1100" dirty="0"/>
              <a:t>The blueprint was discussed in chunks rather than one full release.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sz="1100" dirty="0"/>
              <a:t>Offshore payment was referenced.</a:t>
            </a:r>
          </a:p>
          <a:p>
            <a:pPr marL="171450" indent="-171450"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sz="1100" dirty="0"/>
              <a:t>Inbox delivery was expected within 48 hours.</a:t>
            </a:r>
          </a:p>
        </p:txBody>
      </p:sp>
      <p:pic>
        <p:nvPicPr>
          <p:cNvPr id="5" name="Picture 4" descr="Screenshot (33)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3280" y="1545336"/>
            <a:ext cx="8705089" cy="4389120"/>
          </a:xfrm>
          <a:prstGeom prst="rect">
            <a:avLst/>
          </a:prstGeom>
        </p:spPr>
      </p:pic>
      <p:pic>
        <p:nvPicPr>
          <p:cNvPr id="6" name="Picture 5" descr="Screenshot (34)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28016" y="2478024"/>
            <a:ext cx="8558783" cy="4389120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32814" y="169911"/>
            <a:ext cx="3893126" cy="14024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3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Travel Information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/>
          <p:cNvSpPr txBox="1"/>
          <p:nvPr/>
        </p:nvSpPr>
        <p:spPr>
          <a:xfrm>
            <a:off x="432814" y="871146"/>
            <a:ext cx="5711353" cy="24539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lang="en-US" sz="2000" dirty="0"/>
              <a:t>Geo-tagged images supported movement claims.</a:t>
            </a:r>
          </a:p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lang="en-US" sz="2000" dirty="0"/>
              <a:t>Travel artefacts aligned with the negotiation period.</a:t>
            </a:r>
          </a:p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lang="en-US" sz="2000" dirty="0"/>
              <a:t>Metadata strengthened the credibility of the chat evidence.</a:t>
            </a:r>
          </a:p>
          <a:p>
            <a:pPr marL="171450" indent="-228600" defTabSz="9144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  <a:defRPr sz="1800">
                <a:solidFill>
                  <a:srgbClr val="12284C"/>
                </a:solidFill>
              </a:defRPr>
            </a:pPr>
            <a:r>
              <a:rPr lang="en-US" sz="2000" dirty="0"/>
              <a:t>These artefacts were corroborative rather than standalone proof.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rcRect l="7096" r="7096"/>
          <a:stretch/>
        </p:blipFill>
        <p:spPr>
          <a:xfrm>
            <a:off x="6480647" y="0"/>
            <a:ext cx="5711353" cy="3744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1BAB03A7-4FCE-CACA-6ACB-D7791107B1C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035867"/>
            <a:ext cx="7040000" cy="396000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97A680B6-8F35-0C88-FDB7-FBA356546DD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87499" y="3744000"/>
            <a:ext cx="5614416" cy="3158109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502920" y="228600"/>
            <a:ext cx="11155680" cy="640080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2600" b="1">
                <a:solidFill>
                  <a:srgbClr val="0F294D"/>
                </a:solidFill>
              </a:rPr>
              <a:t>Findings and Conclusion</a:t>
            </a:r>
          </a:p>
        </p:txBody>
      </p:sp>
      <p:sp>
        <p:nvSpPr>
          <p:cNvPr id="3" name="Rounded Rectangle 2"/>
          <p:cNvSpPr/>
          <p:nvPr/>
        </p:nvSpPr>
        <p:spPr>
          <a:xfrm>
            <a:off x="640080" y="1371600"/>
            <a:ext cx="5212080" cy="4297680"/>
          </a:xfrm>
          <a:prstGeom prst="roundRect">
            <a:avLst/>
          </a:prstGeom>
          <a:solidFill>
            <a:srgbClr val="FCE8E6"/>
          </a:solidFill>
          <a:ln>
            <a:solidFill>
              <a:srgbClr val="C0392B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937260" y="2689444"/>
            <a:ext cx="4617720" cy="166199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sz="1800" b="1" dirty="0">
                <a:solidFill>
                  <a:srgbClr val="12284C"/>
                </a:solidFill>
              </a:rPr>
              <a:t>Findings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Emma initiated confidential contact with Joe.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Messages showed access to valuable AI-related information.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Joe progressed the communication into buyer negotiation.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Norman appeared in the recipient-side communication stream.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Metadata and travel artefacts corroborated the timeline.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6263640" y="1371600"/>
            <a:ext cx="5212080" cy="4297680"/>
          </a:xfrm>
          <a:prstGeom prst="roundRect">
            <a:avLst/>
          </a:prstGeom>
          <a:solidFill>
            <a:srgbClr val="E7F8EF"/>
          </a:solidFill>
          <a:ln>
            <a:solidFill>
              <a:srgbClr val="27AE60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6" name="TextBox 5"/>
          <p:cNvSpPr txBox="1"/>
          <p:nvPr/>
        </p:nvSpPr>
        <p:spPr>
          <a:xfrm>
            <a:off x="6492940" y="2581722"/>
            <a:ext cx="4753481" cy="18774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r>
              <a:rPr sz="1800" b="1" dirty="0">
                <a:solidFill>
                  <a:srgbClr val="12284C"/>
                </a:solidFill>
              </a:rPr>
              <a:t>Conclusion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The recovered artefacts strongly support attempted corporate </a:t>
            </a:r>
            <a:endParaRPr lang="en-GB" dirty="0"/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espionage.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The communication pattern developed from intent to </a:t>
            </a:r>
            <a:endParaRPr lang="en-GB" dirty="0"/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negotiation and planned transfer.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Emma acted as the insider source.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Joe acted as the intermediary.</a:t>
            </a:r>
          </a:p>
          <a:p>
            <a:pPr>
              <a:defRPr sz="1400">
                <a:solidFill>
                  <a:srgbClr val="12284C"/>
                </a:solidFill>
              </a:defRPr>
            </a:pPr>
            <a:r>
              <a:rPr dirty="0"/>
              <a:t>Norman acted as the intended buyer.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398</Words>
  <PresentationFormat>Widescreen</PresentationFormat>
  <Paragraphs>66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terms:created xsi:type="dcterms:W3CDTF">2013-01-27T09:14:16Z</dcterms:created>
  <dcterms:modified xsi:type="dcterms:W3CDTF">2026-04-27T19:17:09Z</dcterms:modified>
  <cp:category/>
</cp:coreProperties>
</file>