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1919"/>
    <a:srgbClr val="991111"/>
    <a:srgbClr val="631616"/>
    <a:srgbClr val="AD10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4170B4-82A5-47A9-880D-3021D90A85BA}" v="1" dt="2025-07-10T16:34:10.4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ta Robu (2440060)" userId="80fad4fd-5064-4e5f-a82f-bd4fbd6ef23e" providerId="ADAL" clId="{FC4170B4-82A5-47A9-880D-3021D90A85BA}"/>
    <pc:docChg chg="modSld">
      <pc:chgData name="Nicoleta Robu (2440060)" userId="80fad4fd-5064-4e5f-a82f-bd4fbd6ef23e" providerId="ADAL" clId="{FC4170B4-82A5-47A9-880D-3021D90A85BA}" dt="2025-07-10T16:34:35.709" v="29" actId="1076"/>
      <pc:docMkLst>
        <pc:docMk/>
      </pc:docMkLst>
      <pc:sldChg chg="addSp modSp mod">
        <pc:chgData name="Nicoleta Robu (2440060)" userId="80fad4fd-5064-4e5f-a82f-bd4fbd6ef23e" providerId="ADAL" clId="{FC4170B4-82A5-47A9-880D-3021D90A85BA}" dt="2025-07-10T16:34:35.709" v="29" actId="1076"/>
        <pc:sldMkLst>
          <pc:docMk/>
          <pc:sldMk cId="2094859488" sldId="256"/>
        </pc:sldMkLst>
        <pc:spChg chg="add mod">
          <ac:chgData name="Nicoleta Robu (2440060)" userId="80fad4fd-5064-4e5f-a82f-bd4fbd6ef23e" providerId="ADAL" clId="{FC4170B4-82A5-47A9-880D-3021D90A85BA}" dt="2025-07-10T16:34:35.709" v="29" actId="1076"/>
          <ac:spMkLst>
            <pc:docMk/>
            <pc:sldMk cId="2094859488" sldId="256"/>
            <ac:spMk id="23" creationId="{2BF0A6B1-5DA7-2E77-DD0E-094BC2B80EC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19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076FA97-5201-4EE8-DECA-FCAA5F2BBDCA}"/>
              </a:ext>
            </a:extLst>
          </p:cNvPr>
          <p:cNvSpPr/>
          <p:nvPr/>
        </p:nvSpPr>
        <p:spPr>
          <a:xfrm>
            <a:off x="6717568" y="3558881"/>
            <a:ext cx="2571037" cy="1381919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35268FFE-F584-FEDE-1710-F6D07966360E}"/>
              </a:ext>
            </a:extLst>
          </p:cNvPr>
          <p:cNvSpPr/>
          <p:nvPr/>
        </p:nvSpPr>
        <p:spPr>
          <a:xfrm>
            <a:off x="244703" y="4652990"/>
            <a:ext cx="3599709" cy="1995949"/>
          </a:xfrm>
          <a:prstGeom prst="homePlat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40CB23C-D3D2-1622-92EC-87FC043F4FCC}"/>
              </a:ext>
            </a:extLst>
          </p:cNvPr>
          <p:cNvSpPr/>
          <p:nvPr/>
        </p:nvSpPr>
        <p:spPr>
          <a:xfrm>
            <a:off x="1143327" y="2615156"/>
            <a:ext cx="5052560" cy="1887451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1BB3AF2-2E62-6465-2B5C-0C12675054F6}"/>
              </a:ext>
            </a:extLst>
          </p:cNvPr>
          <p:cNvSpPr/>
          <p:nvPr/>
        </p:nvSpPr>
        <p:spPr>
          <a:xfrm>
            <a:off x="285135" y="973476"/>
            <a:ext cx="4113013" cy="1381918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BC03A7-A7F8-6887-16CB-3AA9BC82C7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87" t="34111" r="46627" b="14860"/>
          <a:stretch/>
        </p:blipFill>
        <p:spPr>
          <a:xfrm>
            <a:off x="9521787" y="2185257"/>
            <a:ext cx="2327174" cy="3582341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2EDF7624-43D2-0159-26DC-DE813D2690B9}"/>
              </a:ext>
            </a:extLst>
          </p:cNvPr>
          <p:cNvSpPr/>
          <p:nvPr/>
        </p:nvSpPr>
        <p:spPr>
          <a:xfrm>
            <a:off x="7993626" y="994967"/>
            <a:ext cx="4074626" cy="1656761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Illustration of microsoft word, excel, power point mobile app logos 4532190  Vector Art at Vecteezy">
            <a:extLst>
              <a:ext uri="{FF2B5EF4-FFF2-40B4-BE49-F238E27FC236}">
                <a16:creationId xmlns:a16="http://schemas.microsoft.com/office/drawing/2014/main" id="{A36A7D73-D8BB-45ED-0C7A-D7B845D8D1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318" t="14844" r="7386" b="15341"/>
          <a:stretch>
            <a:fillRect/>
          </a:stretch>
        </p:blipFill>
        <p:spPr>
          <a:xfrm>
            <a:off x="6099644" y="1374213"/>
            <a:ext cx="1586132" cy="15714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1EF8437-92D7-ED1C-8CDC-BA2D2874B8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847" y="88701"/>
            <a:ext cx="8941594" cy="13819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How to insert </a:t>
            </a:r>
          </a:p>
          <a:p>
            <a:r>
              <a:rPr lang="en-US" sz="1800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   a </a:t>
            </a:r>
            <a:r>
              <a:rPr lang="en-US" sz="1800" dirty="0">
                <a:solidFill>
                  <a:schemeClr val="bg1"/>
                </a:solidFill>
                <a:highlight>
                  <a:srgbClr val="FFFF00"/>
                </a:highlight>
                <a:latin typeface="Aptos"/>
                <a:ea typeface="Calibri"/>
                <a:cs typeface="Calibri"/>
              </a:rPr>
              <a:t> </a:t>
            </a:r>
            <a:r>
              <a:rPr lang="en-US" sz="1800" b="1" i="1" dirty="0">
                <a:highlight>
                  <a:srgbClr val="FFFF00"/>
                </a:highlight>
                <a:latin typeface="Aptos"/>
                <a:ea typeface="Calibri"/>
                <a:cs typeface="Calibri"/>
              </a:rPr>
              <a:t>hyperlink</a:t>
            </a:r>
            <a:r>
              <a:rPr lang="en-US" sz="1800" b="1" i="1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1800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 in PowerPoint</a:t>
            </a:r>
            <a:r>
              <a:rPr lang="en-US" sz="2000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.</a:t>
            </a:r>
          </a:p>
          <a:p>
            <a:r>
              <a:rPr lang="en-US" sz="1400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( step-by-step guide)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1D6D37-99F3-0D4E-9DCA-34265BCC2173}"/>
              </a:ext>
            </a:extLst>
          </p:cNvPr>
          <p:cNvSpPr txBox="1"/>
          <p:nvPr/>
        </p:nvSpPr>
        <p:spPr>
          <a:xfrm>
            <a:off x="418384" y="1323483"/>
            <a:ext cx="387051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highlight>
                  <a:srgbClr val="FFFF00"/>
                </a:highlight>
                <a:latin typeface="Forte Forward" pitchFamily="2" charset="0"/>
                <a:cs typeface="Forte Forward" pitchFamily="2" charset="0"/>
              </a:rPr>
              <a:t>Step 1)</a:t>
            </a:r>
            <a:r>
              <a:rPr lang="en-US" sz="1600" dirty="0">
                <a:highlight>
                  <a:srgbClr val="FFFF00"/>
                </a:highlight>
              </a:rPr>
              <a:t> </a:t>
            </a:r>
            <a:r>
              <a:rPr lang="en-US" sz="1600" dirty="0"/>
              <a:t> </a:t>
            </a:r>
            <a:r>
              <a:rPr lang="en-US" sz="1600" dirty="0">
                <a:solidFill>
                  <a:schemeClr val="bg1"/>
                </a:solidFill>
              </a:rPr>
              <a:t> If you want to insert a "</a:t>
            </a:r>
            <a:r>
              <a:rPr lang="en-US" sz="1600" b="1" i="1" dirty="0">
                <a:solidFill>
                  <a:schemeClr val="bg1"/>
                </a:solidFill>
                <a:latin typeface="Aptos Display"/>
              </a:rPr>
              <a:t>hyperlink</a:t>
            </a:r>
            <a:r>
              <a:rPr lang="en-US" sz="1600" dirty="0">
                <a:solidFill>
                  <a:schemeClr val="bg1"/>
                </a:solidFill>
              </a:rPr>
              <a:t>"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you have to select the text or the object you want to hyperlink.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A24F63-32D0-E759-EE80-A4B4954827EE}"/>
              </a:ext>
            </a:extLst>
          </p:cNvPr>
          <p:cNvSpPr txBox="1"/>
          <p:nvPr/>
        </p:nvSpPr>
        <p:spPr>
          <a:xfrm>
            <a:off x="8193335" y="1281252"/>
            <a:ext cx="3675208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dirty="0">
                <a:highlight>
                  <a:srgbClr val="FFFF00"/>
                </a:highlight>
                <a:latin typeface="Forte Forward" pitchFamily="2" charset="0"/>
                <a:cs typeface="Forte Forward" pitchFamily="2" charset="0"/>
              </a:rPr>
              <a:t>Step 2)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1600" dirty="0">
                <a:solidFill>
                  <a:schemeClr val="bg1"/>
                </a:solidFill>
                <a:highlight>
                  <a:srgbClr val="FFFF00"/>
                </a:highlight>
              </a:rPr>
              <a:t> </a:t>
            </a:r>
            <a:r>
              <a:rPr lang="en-US" sz="1600" dirty="0">
                <a:solidFill>
                  <a:schemeClr val="bg1"/>
                </a:solidFill>
              </a:rPr>
              <a:t>Click right on the text or the object you want to </a:t>
            </a:r>
            <a:r>
              <a:rPr lang="en-US" sz="1600" b="1" i="1" dirty="0">
                <a:solidFill>
                  <a:schemeClr val="bg1"/>
                </a:solidFill>
                <a:latin typeface="Aptos Display"/>
              </a:rPr>
              <a:t>hyperlink</a:t>
            </a:r>
            <a:r>
              <a:rPr lang="en-US" sz="1600" dirty="0">
                <a:solidFill>
                  <a:schemeClr val="bg1"/>
                </a:solidFill>
              </a:rPr>
              <a:t>, the context menu will show up and you can choose the </a:t>
            </a:r>
            <a:r>
              <a:rPr lang="en-US" sz="1600" b="1" i="1" dirty="0">
                <a:solidFill>
                  <a:schemeClr val="bg1"/>
                </a:solidFill>
                <a:latin typeface="Aptos Display"/>
              </a:rPr>
              <a:t>hyperlink.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E8332A-A924-A7E7-DB49-E8144E8DE00C}"/>
              </a:ext>
            </a:extLst>
          </p:cNvPr>
          <p:cNvSpPr txBox="1"/>
          <p:nvPr/>
        </p:nvSpPr>
        <p:spPr>
          <a:xfrm>
            <a:off x="1287443" y="2837886"/>
            <a:ext cx="47073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highlight>
                  <a:srgbClr val="FFFF00"/>
                </a:highlight>
                <a:latin typeface="Forte Forward" panose="020F0502020204030204" pitchFamily="2" charset="0"/>
                <a:cs typeface="Forte Forward" panose="020F0502020204030204" pitchFamily="2" charset="0"/>
              </a:rPr>
              <a:t>Step 3)</a:t>
            </a:r>
            <a:r>
              <a:rPr lang="en-GB" sz="1600" dirty="0"/>
              <a:t> </a:t>
            </a:r>
            <a:r>
              <a:rPr lang="en-GB" sz="1600" dirty="0">
                <a:solidFill>
                  <a:schemeClr val="bg1"/>
                </a:solidFill>
              </a:rPr>
              <a:t>Insert hyperlink in dialog box, in a application like Microsoft Word or PowerPoint it allows you to create links such as a (link from a website, a place in the current document or an email address) from selected text or object to various destinations.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DE03EAF-355D-9839-686B-360005324BB9}"/>
              </a:ext>
            </a:extLst>
          </p:cNvPr>
          <p:cNvSpPr txBox="1"/>
          <p:nvPr/>
        </p:nvSpPr>
        <p:spPr>
          <a:xfrm>
            <a:off x="263273" y="4850745"/>
            <a:ext cx="295406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FFFF00"/>
                </a:highlight>
                <a:latin typeface="Forte Forward" pitchFamily="2" charset="0"/>
                <a:cs typeface="Forte Forward" pitchFamily="2" charset="0"/>
              </a:rPr>
              <a:t>Step 4)</a:t>
            </a:r>
            <a:r>
              <a:rPr lang="en-GB" sz="1600" dirty="0"/>
              <a:t> </a:t>
            </a:r>
            <a:r>
              <a:rPr lang="en-GB" sz="1600" dirty="0">
                <a:solidFill>
                  <a:schemeClr val="bg1"/>
                </a:solidFill>
              </a:rPr>
              <a:t>Enter the URL link, you can right-click the selected text or object and choose the hyperlink or to be more simply press “</a:t>
            </a:r>
            <a:r>
              <a:rPr lang="en-GB" sz="1600" dirty="0">
                <a:solidFill>
                  <a:schemeClr val="bg1"/>
                </a:solidFill>
                <a:latin typeface="Aptos Black" panose="020F0502020204030204" pitchFamily="34" charset="0"/>
              </a:rPr>
              <a:t>Ctrl + K</a:t>
            </a:r>
            <a:r>
              <a:rPr lang="en-GB" sz="1600" dirty="0">
                <a:solidFill>
                  <a:schemeClr val="bg1"/>
                </a:solidFill>
              </a:rPr>
              <a:t>” and it will open it automatically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B0F75FF-FF3B-71AA-B5B4-382D42F992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715" t="23039" r="26782" b="33750"/>
          <a:stretch/>
        </p:blipFill>
        <p:spPr>
          <a:xfrm>
            <a:off x="3967414" y="4572873"/>
            <a:ext cx="2571037" cy="187831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45A3E89-294B-03F8-9EC3-9D217FA8280B}"/>
              </a:ext>
            </a:extLst>
          </p:cNvPr>
          <p:cNvSpPr txBox="1"/>
          <p:nvPr/>
        </p:nvSpPr>
        <p:spPr>
          <a:xfrm>
            <a:off x="6781568" y="3773527"/>
            <a:ext cx="24430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highlight>
                  <a:srgbClr val="FFFF00"/>
                </a:highlight>
                <a:latin typeface="Forte Forward" pitchFamily="2" charset="0"/>
                <a:cs typeface="Forte Forward" pitchFamily="2" charset="0"/>
              </a:rPr>
              <a:t>Step 5)</a:t>
            </a:r>
            <a:r>
              <a:rPr lang="en-GB" sz="1600" dirty="0"/>
              <a:t> </a:t>
            </a:r>
            <a:r>
              <a:rPr lang="en-GB" sz="1600" dirty="0">
                <a:solidFill>
                  <a:schemeClr val="bg1"/>
                </a:solidFill>
              </a:rPr>
              <a:t>And the last step, always but always test the hyperlink to see if it’s working  correctly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BF0A6B1-5DA7-2E77-DD0E-094BC2B80EC9}"/>
              </a:ext>
            </a:extLst>
          </p:cNvPr>
          <p:cNvSpPr txBox="1"/>
          <p:nvPr/>
        </p:nvSpPr>
        <p:spPr>
          <a:xfrm>
            <a:off x="8632982" y="6266517"/>
            <a:ext cx="3874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Nicoleta Robu 2440060</a:t>
            </a:r>
          </a:p>
        </p:txBody>
      </p:sp>
    </p:spTree>
    <p:extLst>
      <p:ext uri="{BB962C8B-B14F-4D97-AF65-F5344CB8AC3E}">
        <p14:creationId xmlns:p14="http://schemas.microsoft.com/office/powerpoint/2010/main" val="20948594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5" ma:contentTypeDescription="Create a new document." ma:contentTypeScope="" ma:versionID="8adce12734005dae8e7288835ea6d5a2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0ebce6baf4ad9046ced73e627d6956d8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Props1.xml><?xml version="1.0" encoding="utf-8"?>
<ds:datastoreItem xmlns:ds="http://schemas.openxmlformats.org/officeDocument/2006/customXml" ds:itemID="{947E94DE-F372-4726-A746-E4CBB26AD7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A0A0EFF-80FB-4935-8549-C9A52417CB7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3BB66E-BFD2-44D1-BB7F-645776B72426}">
  <ds:schemaRefs>
    <ds:schemaRef ds:uri="http://purl.org/dc/elements/1.1/"/>
    <ds:schemaRef ds:uri="http://www.w3.org/XML/1998/namespace"/>
    <ds:schemaRef ds:uri="http://purl.org/dc/dcmitype/"/>
    <ds:schemaRef ds:uri="1db24759-c936-4417-b43c-e7856b46dbfa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</TotalTime>
  <Words>181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Black</vt:lpstr>
      <vt:lpstr>Aptos Display</vt:lpstr>
      <vt:lpstr>Arial</vt:lpstr>
      <vt:lpstr>Forte Forward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Nicoleta Robu (2440060)</cp:lastModifiedBy>
  <cp:revision>2</cp:revision>
  <dcterms:created xsi:type="dcterms:W3CDTF">2025-07-03T16:05:02Z</dcterms:created>
  <dcterms:modified xsi:type="dcterms:W3CDTF">2025-07-10T16:34:37Z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