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80" r:id="rId3"/>
    <p:sldId id="277" r:id="rId4"/>
    <p:sldId id="281" r:id="rId5"/>
    <p:sldId id="278" r:id="rId6"/>
    <p:sldId id="279" r:id="rId7"/>
    <p:sldId id="287" r:id="rId8"/>
    <p:sldId id="283" r:id="rId9"/>
    <p:sldId id="282" r:id="rId10"/>
    <p:sldId id="284" r:id="rId11"/>
    <p:sldId id="289" r:id="rId12"/>
    <p:sldId id="291" r:id="rId13"/>
    <p:sldId id="290" r:id="rId14"/>
    <p:sldId id="288" r:id="rId15"/>
    <p:sldId id="262" r:id="rId16"/>
    <p:sldId id="295" r:id="rId17"/>
    <p:sldId id="293" r:id="rId18"/>
    <p:sldId id="294" r:id="rId19"/>
    <p:sldId id="266" r:id="rId20"/>
    <p:sldId id="267" r:id="rId21"/>
    <p:sldId id="296" r:id="rId22"/>
    <p:sldId id="269" r:id="rId23"/>
    <p:sldId id="270" r:id="rId24"/>
    <p:sldId id="271" r:id="rId25"/>
    <p:sldId id="272" r:id="rId26"/>
    <p:sldId id="273" r:id="rId27"/>
    <p:sldId id="274" r:id="rId28"/>
    <p:sldId id="298" r:id="rId29"/>
    <p:sldId id="300" r:id="rId30"/>
    <p:sldId id="275" r:id="rId31"/>
    <p:sldId id="29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1975D-B15F-4867-8B9F-ACE71DE9AE60}" type="datetimeFigureOut">
              <a:rPr lang="en-GB" smtClean="0"/>
              <a:t>24/11/2020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E2C92E-46A8-49C5-B9E8-214F014DC3AB}" type="slidenum">
              <a:rPr lang="en-GB" smtClean="0"/>
              <a:t>‹#›</a:t>
            </a:fld>
            <a:endParaRPr lang="en-GB"/>
          </a:p>
        </p:txBody>
      </p:sp>
    </p:spTree>
    <p:extLst>
      <p:ext uri="{BB962C8B-B14F-4D97-AF65-F5344CB8AC3E}">
        <p14:creationId xmlns:p14="http://schemas.microsoft.com/office/powerpoint/2010/main" val="1734484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xfrm>
            <a:off x="84138" y="731838"/>
            <a:ext cx="6500812" cy="365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7</a:t>
            </a:fld>
            <a:endParaRPr lang="en-GB" altLang="en-US" smtClean="0">
              <a:solidFill>
                <a:srgbClr val="000000"/>
              </a:solidFill>
            </a:endParaRPr>
          </a:p>
        </p:txBody>
      </p:sp>
    </p:spTree>
    <p:extLst>
      <p:ext uri="{BB962C8B-B14F-4D97-AF65-F5344CB8AC3E}">
        <p14:creationId xmlns:p14="http://schemas.microsoft.com/office/powerpoint/2010/main" val="2585066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F5B7CD-08A5-42A0-85E0-F459631FDC47}" type="slidenum">
              <a:rPr lang="en-GB" altLang="en-US"/>
              <a:pPr/>
              <a:t>10</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3875009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3897226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83457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73055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306257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19</a:t>
            </a:fld>
            <a:endParaRPr lang="en-GB" altLang="en-US" smtClean="0">
              <a:solidFill>
                <a:srgbClr val="000000"/>
              </a:solidFill>
            </a:endParaRPr>
          </a:p>
        </p:txBody>
      </p:sp>
    </p:spTree>
    <p:extLst>
      <p:ext uri="{BB962C8B-B14F-4D97-AF65-F5344CB8AC3E}">
        <p14:creationId xmlns:p14="http://schemas.microsoft.com/office/powerpoint/2010/main" val="566112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528027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22</a:t>
            </a:fld>
            <a:endParaRPr lang="en-GB" altLang="en-US" smtClean="0">
              <a:solidFill>
                <a:srgbClr val="000000"/>
              </a:solidFill>
            </a:endParaRPr>
          </a:p>
        </p:txBody>
      </p:sp>
    </p:spTree>
    <p:extLst>
      <p:ext uri="{BB962C8B-B14F-4D97-AF65-F5344CB8AC3E}">
        <p14:creationId xmlns:p14="http://schemas.microsoft.com/office/powerpoint/2010/main" val="1737883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23</a:t>
            </a:fld>
            <a:endParaRPr lang="en-GB" altLang="en-US" smtClean="0">
              <a:solidFill>
                <a:srgbClr val="000000"/>
              </a:solidFill>
            </a:endParaRPr>
          </a:p>
        </p:txBody>
      </p:sp>
    </p:spTree>
    <p:extLst>
      <p:ext uri="{BB962C8B-B14F-4D97-AF65-F5344CB8AC3E}">
        <p14:creationId xmlns:p14="http://schemas.microsoft.com/office/powerpoint/2010/main" val="2315367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 prospective candidate, an important element of Carter’s appeal had been his reputation as an outsider to Washington politics –</a:t>
            </a:r>
            <a:r>
              <a:rPr lang="en-GB" sz="1200" kern="1200" baseline="0" dirty="0" smtClean="0">
                <a:solidFill>
                  <a:schemeClr val="tx1"/>
                </a:solidFill>
                <a:effectLst/>
                <a:latin typeface="+mn-lt"/>
                <a:ea typeface="+mn-ea"/>
                <a:cs typeface="+mn-cs"/>
              </a:rPr>
              <a:t> an anti-Nixon, the former Vice President and Congressmen</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previous office wa</a:t>
            </a:r>
            <a:r>
              <a:rPr lang="en-GB" sz="1200" kern="1200" baseline="0" dirty="0" smtClean="0">
                <a:solidFill>
                  <a:schemeClr val="tx1"/>
                </a:solidFill>
                <a:effectLst/>
                <a:latin typeface="+mn-lt"/>
                <a:ea typeface="+mn-ea"/>
                <a:cs typeface="+mn-cs"/>
              </a:rPr>
              <a:t>s</a:t>
            </a:r>
            <a:r>
              <a:rPr lang="en-GB" sz="1200" kern="1200" dirty="0" smtClean="0">
                <a:solidFill>
                  <a:schemeClr val="tx1"/>
                </a:solidFill>
                <a:effectLst/>
                <a:latin typeface="+mn-lt"/>
                <a:ea typeface="+mn-ea"/>
                <a:cs typeface="+mn-cs"/>
              </a:rPr>
              <a:t> a State Governor, and Carter came from a social background that marked him as atypical amongst previous incumbents of the White House: famously, he grew up as a peanut farmer in rural Georgia. </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 also promised to bring a new, moral approach to American politics at a time when respect for officeholders was at a low post-Watergate – an attitude which similarly informed the foreign policy of the Carter Administration.</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Rejecting the need to maintain polarities that had remained largely unchanged since the end of the Second World War, Cater challenged prevailing orthodoxies by at least entertaining the possibility of harmonious</a:t>
            </a:r>
            <a:r>
              <a:rPr lang="en-GB" sz="1200" kern="1200" baseline="0" dirty="0" smtClean="0">
                <a:solidFill>
                  <a:schemeClr val="tx1"/>
                </a:solidFill>
                <a:effectLst/>
                <a:latin typeface="+mn-lt"/>
                <a:ea typeface="+mn-ea"/>
                <a:cs typeface="+mn-cs"/>
              </a:rPr>
              <a:t> relations </a:t>
            </a:r>
            <a:r>
              <a:rPr lang="en-GB" sz="1200" kern="1200" dirty="0" smtClean="0">
                <a:solidFill>
                  <a:schemeClr val="tx1"/>
                </a:solidFill>
                <a:effectLst/>
                <a:latin typeface="+mn-lt"/>
                <a:ea typeface="+mn-ea"/>
                <a:cs typeface="+mn-cs"/>
              </a:rPr>
              <a:t>between the United States and the Soviet.</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“We can no longer separate the traditional issues of war and peace from the new global questions of justice, equity, and human rights.”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4027199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However laudable these sentiments were, though, Carter quickly received a number of setbacks to his favoured foreign policy strategy.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stark contrast to Carter’s general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hesitancy about military intervention overseas, the Soviet Union was rather less cautious about expanding its borders, invading Afghanistan in 1980 –</a:t>
            </a:r>
            <a:r>
              <a:rPr lang="en-GB" sz="1200" kern="1200" baseline="0" dirty="0" smtClean="0">
                <a:solidFill>
                  <a:schemeClr val="tx1"/>
                </a:solidFill>
                <a:effectLst/>
                <a:latin typeface="+mn-lt"/>
                <a:ea typeface="+mn-ea"/>
                <a:cs typeface="+mn-cs"/>
              </a:rPr>
              <a:t> something which proved disastrous for its in the long-term and which ultimately had similarly negative legacies for the US</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Prior</a:t>
            </a:r>
            <a:r>
              <a:rPr lang="en-GB" sz="1200" kern="1200" baseline="0" dirty="0" smtClean="0">
                <a:solidFill>
                  <a:schemeClr val="tx1"/>
                </a:solidFill>
                <a:effectLst/>
                <a:latin typeface="+mn-lt"/>
                <a:ea typeface="+mn-ea"/>
                <a:cs typeface="+mn-cs"/>
              </a:rPr>
              <a:t> to this, in</a:t>
            </a:r>
            <a:r>
              <a:rPr lang="en-GB" sz="1200" kern="1200" dirty="0" smtClean="0">
                <a:solidFill>
                  <a:schemeClr val="tx1"/>
                </a:solidFill>
                <a:effectLst/>
                <a:latin typeface="+mn-lt"/>
                <a:ea typeface="+mn-ea"/>
                <a:cs typeface="+mn-cs"/>
              </a:rPr>
              <a:t> 1979, the Iranian Revolution deposed the </a:t>
            </a:r>
            <a:r>
              <a:rPr lang="en-GB" sz="1200" kern="1200" dirty="0" err="1" smtClean="0">
                <a:solidFill>
                  <a:schemeClr val="tx1"/>
                </a:solidFill>
                <a:effectLst/>
                <a:latin typeface="+mn-lt"/>
                <a:ea typeface="+mn-ea"/>
                <a:cs typeface="+mn-cs"/>
              </a:rPr>
              <a:t>Westernh</a:t>
            </a:r>
            <a:r>
              <a:rPr lang="en-GB" sz="1200" kern="1200" dirty="0" smtClean="0">
                <a:solidFill>
                  <a:schemeClr val="tx1"/>
                </a:solidFill>
                <a:effectLst/>
                <a:latin typeface="+mn-lt"/>
                <a:ea typeface="+mn-ea"/>
                <a:cs typeface="+mn-cs"/>
              </a:rPr>
              <a:t>-backed Shah Royal Family, establishing an Islamic Republic under the leadership of the Grand Ayatollah </a:t>
            </a:r>
            <a:r>
              <a:rPr lang="en-GB" sz="1200" kern="1200" dirty="0" err="1" smtClean="0">
                <a:solidFill>
                  <a:schemeClr val="tx1"/>
                </a:solidFill>
                <a:effectLst/>
                <a:latin typeface="+mn-lt"/>
                <a:ea typeface="+mn-ea"/>
                <a:cs typeface="+mn-cs"/>
              </a:rPr>
              <a:t>Ruhollah</a:t>
            </a:r>
            <a:r>
              <a:rPr lang="en-GB" sz="1200" kern="1200" dirty="0" smtClean="0">
                <a:solidFill>
                  <a:schemeClr val="tx1"/>
                </a:solidFill>
                <a:effectLst/>
                <a:latin typeface="+mn-lt"/>
                <a:ea typeface="+mn-ea"/>
                <a:cs typeface="+mn-cs"/>
              </a:rPr>
              <a:t> Khomeini. This removed an important ally in the Middle East, replacing it with a regime hostile to the United States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Amidst the Iranian Revolution in 1979, a group of revolutionary students raided the US embassy in Tehran, taking sixty-six American civilians hostage – partly in an attempt to blackmail the United States into delivering Shah Mohammad Reza Pahlavi from safe custody to be tried and executed in Iran.</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Hostage Crisis created international headlines, and in the face of it the Carter Administration’s response was largely judged inept by public opinion in the United States. Negotiations with the Iranian authorities proved unsuccessful, and his previous visible backing for the autocratic Iranian royal family at a White House state function in 1977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 release of eventually negotiated for January 20 1981, four hundred and forty-four days after the crisis had begun. By this time Carter’s reputation and influence had largely dissipated,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with the return of the detainees to the United States occurred on the same day that  Ronald Reagan was inaugurated as the new President, having defeated Carter in the 1980 election.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940694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the interim, Carter’s Presidency had further been undermined by an ongoing energy crisis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uncertainty and chaos that coincided with the Iranian</a:t>
            </a:r>
            <a:r>
              <a:rPr lang="en-GB" sz="1200" kern="1200" baseline="0" dirty="0" smtClean="0">
                <a:solidFill>
                  <a:schemeClr val="tx1"/>
                </a:solidFill>
                <a:effectLst/>
                <a:latin typeface="+mn-lt"/>
                <a:ea typeface="+mn-ea"/>
                <a:cs typeface="+mn-cs"/>
              </a:rPr>
              <a:t> Revolution </a:t>
            </a:r>
            <a:r>
              <a:rPr lang="en-GB" sz="1200" kern="1200" dirty="0" smtClean="0">
                <a:solidFill>
                  <a:schemeClr val="tx1"/>
                </a:solidFill>
                <a:effectLst/>
                <a:latin typeface="+mn-lt"/>
                <a:ea typeface="+mn-ea"/>
                <a:cs typeface="+mn-cs"/>
              </a:rPr>
              <a:t>caused instability in the Middle East and a knock-on reduction in the supply of crude oil to the United States.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crisis</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Arial" pitchFamily="34" charset="0"/>
              </a:rPr>
              <a:t>came o</a:t>
            </a:r>
            <a:r>
              <a:rPr lang="en-GB" dirty="0" smtClean="0">
                <a:cs typeface="Arial" pitchFamily="34" charset="0"/>
              </a:rPr>
              <a:t>n heals of energy crisis caused by the 1973 Oil Embargo: placed on US by OPEC (Organisation of Petroleum Exporting Countries) nations – Saudi Arabia, Kuwait, Libya, Iraq, Algeria – for its support of Israel in Yom Kippur War, which had exposed the US dependency</a:t>
            </a:r>
            <a:r>
              <a:rPr lang="en-GB" baseline="0" dirty="0" smtClean="0">
                <a:cs typeface="Arial" pitchFamily="34" charset="0"/>
              </a:rPr>
              <a:t> on foreign </a:t>
            </a:r>
            <a:r>
              <a:rPr lang="en-GB" baseline="0" dirty="0" err="1" smtClean="0">
                <a:cs typeface="Arial" pitchFamily="34" charset="0"/>
              </a:rPr>
              <a:t>oild</a:t>
            </a:r>
            <a:endParaRPr lang="en-GB" dirty="0" smtClean="0">
              <a:cs typeface="Arial" pitchFamily="34" charset="0"/>
            </a:endParaRP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result in both 1973</a:t>
            </a:r>
            <a:r>
              <a:rPr lang="en-GB" sz="1200" kern="1200" baseline="0" dirty="0" smtClean="0">
                <a:solidFill>
                  <a:schemeClr val="tx1"/>
                </a:solidFill>
                <a:effectLst/>
                <a:latin typeface="+mn-lt"/>
                <a:ea typeface="+mn-ea"/>
                <a:cs typeface="+mn-cs"/>
              </a:rPr>
              <a:t> and 1979 </a:t>
            </a:r>
            <a:r>
              <a:rPr lang="en-GB" sz="1200" kern="1200" dirty="0" smtClean="0">
                <a:solidFill>
                  <a:schemeClr val="tx1"/>
                </a:solidFill>
                <a:effectLst/>
                <a:latin typeface="+mn-lt"/>
                <a:ea typeface="+mn-ea"/>
                <a:cs typeface="+mn-cs"/>
              </a:rPr>
              <a:t>was an increase in the cost of petrol, and a spate of panic buying at gas stations across North America.</a:t>
            </a: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Dealing with the issues of access to fossil fuels and energy conservation had in fact been an important plank of the Carter Presidency. He publically encouraged Americans to reduce energy consumption and to live thriftily, carrying this into effect at the White House: he installed solar panels and wore cardigans and sweaters in an effort to reduce heating costs – something which became the target of lampoonists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2453882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height of the 1979 energy crisis, Carter delivered an infamous speech, which twinned together the situation in the Middle East, domestic politics, and the Vietnam War.</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“true problems” affecting the United States, according to Carter, were “deeper than gasoline lines or energy shortages, deeper even than inflation or recession,” and rested with what he saw as “a fundamental threat to American democracy.”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threat,” he said “</a:t>
            </a:r>
            <a:r>
              <a:rPr lang="en-GB" sz="1200" kern="1200" dirty="0" err="1" smtClean="0">
                <a:solidFill>
                  <a:schemeClr val="tx1"/>
                </a:solidFill>
                <a:effectLst/>
                <a:latin typeface="+mn-lt"/>
                <a:ea typeface="+mn-ea"/>
                <a:cs typeface="+mn-cs"/>
              </a:rPr>
              <a:t>iis</a:t>
            </a:r>
            <a:r>
              <a:rPr lang="en-GB" sz="1200" kern="1200" dirty="0" smtClean="0">
                <a:solidFill>
                  <a:schemeClr val="tx1"/>
                </a:solidFill>
                <a:effectLst/>
                <a:latin typeface="+mn-lt"/>
                <a:ea typeface="+mn-ea"/>
                <a:cs typeface="+mn-cs"/>
              </a:rPr>
              <a:t> a crisis of confidence [which]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strikes at the very heart and soul and spirit of our national will. We can see this crisis in the growing doubt about the meaning of our own lives and in the loss of a unity of purpose for our nation.”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root of this crisis lay in the divisions and conflicts evinced during the 1960s. As Carter put it, “we were sure that ours was a nation of the ballot, not the bullet, until the murders of John Kennedy and Robert Kennedy and Martin Luther King. We were taught that our armies were always invincible and our causes were always just, only to suffer the agony of Vietnam. We respected the presidency as a place of honour until the shock of Watergate.”</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035891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naming this ‘crisis of confidence,’ Carter effectively sealed his epitaph as President – at least according to popular culture perception, as signified by the image from </a:t>
            </a:r>
            <a:r>
              <a:rPr lang="en-GB" sz="1200" i="1" kern="1200" dirty="0" smtClean="0">
                <a:solidFill>
                  <a:schemeClr val="tx1"/>
                </a:solidFill>
                <a:effectLst/>
                <a:latin typeface="+mn-lt"/>
                <a:ea typeface="+mn-ea"/>
                <a:cs typeface="+mn-cs"/>
              </a:rPr>
              <a:t>The Simpsons </a:t>
            </a:r>
            <a:r>
              <a:rPr lang="en-GB" sz="1200" kern="1200" dirty="0" smtClean="0">
                <a:solidFill>
                  <a:schemeClr val="tx1"/>
                </a:solidFill>
                <a:effectLst/>
                <a:latin typeface="+mn-lt"/>
                <a:ea typeface="+mn-ea"/>
                <a:cs typeface="+mn-cs"/>
              </a:rPr>
              <a:t>on-screen.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‘crisis of confidence’ seems to cement the stereotype of a dull, if well-meaning cardigan-wearing man who Americans were only too happy to drop in favour of Reagan’s Hollywood razzmatazz.</a:t>
            </a: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898925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5377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374240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526D10-52C8-4275-AC3C-CC21FC444E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3053751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B526D10-52C8-4275-AC3C-CC21FC444E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322881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B526D10-52C8-4275-AC3C-CC21FC444E0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6607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B526D10-52C8-4275-AC3C-CC21FC444E0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26499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526D10-52C8-4275-AC3C-CC21FC444E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214818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526D10-52C8-4275-AC3C-CC21FC444E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2140558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B526D10-52C8-4275-AC3C-CC21FC444E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1905230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4233744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26D10-52C8-4275-AC3C-CC21FC444E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9E272-7978-41B9-9E95-BC26BFA896B8}" type="slidenum">
              <a:rPr lang="en-GB" smtClean="0"/>
              <a:t>‹#›</a:t>
            </a:fld>
            <a:endParaRPr lang="en-GB"/>
          </a:p>
        </p:txBody>
      </p:sp>
    </p:spTree>
    <p:extLst>
      <p:ext uri="{BB962C8B-B14F-4D97-AF65-F5344CB8AC3E}">
        <p14:creationId xmlns:p14="http://schemas.microsoft.com/office/powerpoint/2010/main" val="398076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3603407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281099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alphaModFix amt="11000"/>
            <a:lum/>
          </a:blip>
          <a:srcRect/>
          <a:stretch>
            <a:fillRect l="-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526D10-52C8-4275-AC3C-CC21FC444E0A}" type="datetimeFigureOut">
              <a:rPr lang="en-GB" smtClean="0"/>
              <a:t>24/11/2020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E9E272-7978-41B9-9E95-BC26BFA896B8}" type="slidenum">
              <a:rPr lang="en-GB" smtClean="0"/>
              <a:t>‹#›</a:t>
            </a:fld>
            <a:endParaRPr lang="en-GB"/>
          </a:p>
        </p:txBody>
      </p:sp>
    </p:spTree>
    <p:extLst>
      <p:ext uri="{BB962C8B-B14F-4D97-AF65-F5344CB8AC3E}">
        <p14:creationId xmlns:p14="http://schemas.microsoft.com/office/powerpoint/2010/main" val="2836968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florida.universitypressscholarship.com/view/10.5744/florida/9780813054261.001.0001/upso-9780813054261-chapter-002"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hyperlink" Target="https://www.presidency.ucsb.edu/documents/annual-message-the-congress-the-state-the-union-22"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jpeg"/><Relationship Id="rId7" Type="http://schemas.openxmlformats.org/officeDocument/2006/relationships/image" Target="../media/image30.gi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hyperlink" Target="http://www.presidency.ucsb.edu/ws/?pid=7552"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slideLayout" Target="../slideLayouts/slideLayout7.xml"/><Relationship Id="rId1" Type="http://schemas.openxmlformats.org/officeDocument/2006/relationships/video" Target="https://www.youtube.com/embed/0tGd_9Tahzw"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8000"/>
            <a:lum/>
          </a:blip>
          <a:srcRect/>
          <a:stretch>
            <a:fillRect l="-9000"/>
          </a:stretch>
        </a:blipFill>
        <a:effectLst/>
      </p:bgPr>
    </p:bg>
    <p:spTree>
      <p:nvGrpSpPr>
        <p:cNvPr id="1" name=""/>
        <p:cNvGrpSpPr/>
        <p:nvPr/>
      </p:nvGrpSpPr>
      <p:grpSpPr>
        <a:xfrm>
          <a:off x="0" y="0"/>
          <a:ext cx="0" cy="0"/>
          <a:chOff x="0" y="0"/>
          <a:chExt cx="0" cy="0"/>
        </a:xfrm>
      </p:grpSpPr>
      <p:sp>
        <p:nvSpPr>
          <p:cNvPr id="8" name="TextBox 7"/>
          <p:cNvSpPr txBox="1"/>
          <p:nvPr/>
        </p:nvSpPr>
        <p:spPr>
          <a:xfrm>
            <a:off x="0" y="0"/>
            <a:ext cx="7984671" cy="3239167"/>
          </a:xfrm>
          <a:prstGeom prst="rect">
            <a:avLst/>
          </a:prstGeom>
          <a:noFill/>
        </p:spPr>
        <p:txBody>
          <a:bodyPr wrap="square" lIns="720000" tIns="720000" rIns="720000" bIns="720000" rtlCol="0">
            <a:spAutoFit/>
          </a:bodyPr>
          <a:lstStyle/>
          <a:p>
            <a:pPr algn="ctr"/>
            <a:r>
              <a:rPr lang="en-GB" sz="3200" b="1" dirty="0" smtClean="0">
                <a:solidFill>
                  <a:srgbClr val="FF0000"/>
                </a:solidFill>
                <a:effectLst>
                  <a:outerShdw blurRad="38100" dist="38100" dir="2700000" algn="tl">
                    <a:srgbClr val="000000">
                      <a:alpha val="43137"/>
                    </a:srgbClr>
                  </a:outerShdw>
                </a:effectLst>
                <a:latin typeface="Arial Black" panose="020B0A04020102020204" pitchFamily="34" charset="0"/>
              </a:rPr>
              <a:t>Week 1 Tuesday</a:t>
            </a:r>
          </a:p>
          <a:p>
            <a:pPr algn="ct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algn="ctr"/>
            <a:r>
              <a:rPr lang="en-GB" sz="3200" b="1" dirty="0" smtClean="0">
                <a:solidFill>
                  <a:srgbClr val="FFC000"/>
                </a:solidFill>
                <a:effectLst>
                  <a:outerShdw blurRad="38100" dist="38100" dir="2700000" algn="tl">
                    <a:srgbClr val="000000">
                      <a:alpha val="43137"/>
                    </a:srgbClr>
                  </a:outerShdw>
                </a:effectLst>
                <a:latin typeface="Arial Black" panose="020B0A04020102020204" pitchFamily="34" charset="0"/>
              </a:rPr>
              <a:t>The America Reagan Inherited and Invented</a:t>
            </a:r>
          </a:p>
        </p:txBody>
      </p:sp>
      <p:sp>
        <p:nvSpPr>
          <p:cNvPr id="9" name="Rectangle 8"/>
          <p:cNvSpPr/>
          <p:nvPr/>
        </p:nvSpPr>
        <p:spPr>
          <a:xfrm flipH="1">
            <a:off x="7788729" y="-16329"/>
            <a:ext cx="4403271" cy="4901160"/>
          </a:xfrm>
          <a:prstGeom prst="rect">
            <a:avLst/>
          </a:prstGeom>
        </p:spPr>
        <p:txBody>
          <a:bodyPr wrap="square" lIns="720000" tIns="720000" rIns="720000" bIns="720000">
            <a:spAutoFit/>
          </a:bodyPr>
          <a:lstStyle/>
          <a:p>
            <a:pPr algn="ctr"/>
            <a:r>
              <a:rPr lang="en-GB" sz="3200" b="1" dirty="0" smtClean="0">
                <a:solidFill>
                  <a:srgbClr val="002060"/>
                </a:solidFill>
                <a:effectLst>
                  <a:outerShdw blurRad="38100" dist="38100" dir="2700000" algn="tl">
                    <a:srgbClr val="000000">
                      <a:alpha val="43137"/>
                    </a:srgbClr>
                  </a:outerShdw>
                </a:effectLst>
                <a:latin typeface="Arial Black" panose="020B0A04020102020204" pitchFamily="34" charset="0"/>
              </a:rPr>
              <a:t>The Crisis of Confidence: </a:t>
            </a:r>
          </a:p>
          <a:p>
            <a:pPr algn="ctr"/>
            <a:r>
              <a:rPr lang="en-GB" sz="3200" b="1" dirty="0" smtClean="0">
                <a:solidFill>
                  <a:srgbClr val="002060"/>
                </a:solidFill>
                <a:effectLst>
                  <a:outerShdw blurRad="38100" dist="38100" dir="2700000" algn="tl">
                    <a:srgbClr val="000000">
                      <a:alpha val="43137"/>
                    </a:srgbClr>
                  </a:outerShdw>
                </a:effectLst>
                <a:latin typeface="Arial Black" panose="020B0A04020102020204" pitchFamily="34" charset="0"/>
              </a:rPr>
              <a:t>Jimmy Carter and the Post-Vietnam War ‘Malaise’</a:t>
            </a:r>
            <a:endParaRPr lang="en-GB" sz="3200" dirty="0">
              <a:solidFill>
                <a:srgbClr val="002060"/>
              </a:solidFill>
            </a:endParaRPr>
          </a:p>
        </p:txBody>
      </p:sp>
    </p:spTree>
    <p:extLst>
      <p:ext uri="{BB962C8B-B14F-4D97-AF65-F5344CB8AC3E}">
        <p14:creationId xmlns:p14="http://schemas.microsoft.com/office/powerpoint/2010/main" val="20216937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effectLst>
                  <a:outerShdw blurRad="38100" dist="38100" dir="2700000" algn="tl">
                    <a:srgbClr val="000000">
                      <a:alpha val="43137"/>
                    </a:srgbClr>
                  </a:outerShdw>
                </a:effectLst>
                <a:latin typeface="Arial Black" panose="020B0A04020102020204" pitchFamily="34" charset="0"/>
              </a:rPr>
              <a:t>BRITISH POST-WWII CONSENSUS</a:t>
            </a:r>
            <a:endParaRPr lang="en-GB" b="1" dirty="0">
              <a:effectLst>
                <a:outerShdw blurRad="38100" dist="38100" dir="2700000" algn="tl">
                  <a:srgbClr val="000000">
                    <a:alpha val="43137"/>
                  </a:srgbClr>
                </a:outerShdw>
              </a:effectLst>
              <a:latin typeface="Arial Black" panose="020B0A04020102020204" pitchFamily="34" charset="0"/>
            </a:endParaRPr>
          </a:p>
        </p:txBody>
      </p:sp>
      <p:sp>
        <p:nvSpPr>
          <p:cNvPr id="3" name="Content Placeholder 2"/>
          <p:cNvSpPr>
            <a:spLocks noGrp="1"/>
          </p:cNvSpPr>
          <p:nvPr>
            <p:ph idx="1"/>
          </p:nvPr>
        </p:nvSpPr>
        <p:spPr>
          <a:xfrm>
            <a:off x="838200" y="1690688"/>
            <a:ext cx="10515600" cy="4791076"/>
          </a:xfrm>
        </p:spPr>
        <p:txBody>
          <a:bodyPr>
            <a:normAutofit fontScale="85000" lnSpcReduction="10000"/>
          </a:bodyPr>
          <a:lstStyle/>
          <a:p>
            <a:r>
              <a:rPr lang="en-GB" dirty="0" smtClean="0">
                <a:solidFill>
                  <a:srgbClr val="7030A0"/>
                </a:solidFill>
                <a:latin typeface="Arial Black" panose="020B0A04020102020204" pitchFamily="34" charset="0"/>
              </a:rPr>
              <a:t>Keynesian</a:t>
            </a:r>
            <a:r>
              <a:rPr lang="en-GB" dirty="0" smtClean="0">
                <a:latin typeface="Arial Black" panose="020B0A04020102020204" pitchFamily="34" charset="0"/>
              </a:rPr>
              <a:t> economics – </a:t>
            </a:r>
            <a:r>
              <a:rPr lang="en-GB" dirty="0" smtClean="0">
                <a:solidFill>
                  <a:srgbClr val="7030A0"/>
                </a:solidFill>
                <a:latin typeface="Arial Black" panose="020B0A04020102020204" pitchFamily="34" charset="0"/>
              </a:rPr>
              <a:t>interventionist</a:t>
            </a:r>
            <a:r>
              <a:rPr lang="en-GB" dirty="0" smtClean="0">
                <a:latin typeface="Arial Black" panose="020B0A04020102020204" pitchFamily="34" charset="0"/>
              </a:rPr>
              <a:t> state</a:t>
            </a:r>
          </a:p>
          <a:p>
            <a:r>
              <a:rPr lang="en-GB" dirty="0" smtClean="0">
                <a:latin typeface="Arial Black" panose="020B0A04020102020204" pitchFamily="34" charset="0"/>
              </a:rPr>
              <a:t>High state spending and aspiration for </a:t>
            </a:r>
            <a:r>
              <a:rPr lang="en-GB" dirty="0" smtClean="0">
                <a:solidFill>
                  <a:srgbClr val="7030A0"/>
                </a:solidFill>
                <a:latin typeface="Arial Black" panose="020B0A04020102020204" pitchFamily="34" charset="0"/>
              </a:rPr>
              <a:t>full employment</a:t>
            </a:r>
          </a:p>
          <a:p>
            <a:r>
              <a:rPr lang="en-GB" dirty="0" smtClean="0">
                <a:latin typeface="Arial Black" panose="020B0A04020102020204" pitchFamily="34" charset="0"/>
              </a:rPr>
              <a:t>Collaboration between state and </a:t>
            </a:r>
            <a:r>
              <a:rPr lang="en-GB" dirty="0" smtClean="0">
                <a:solidFill>
                  <a:srgbClr val="7030A0"/>
                </a:solidFill>
                <a:latin typeface="Arial Black" panose="020B0A04020102020204" pitchFamily="34" charset="0"/>
              </a:rPr>
              <a:t>trade unions</a:t>
            </a:r>
          </a:p>
          <a:p>
            <a:r>
              <a:rPr lang="en-GB" dirty="0" smtClean="0">
                <a:solidFill>
                  <a:srgbClr val="7030A0"/>
                </a:solidFill>
                <a:latin typeface="Arial Black" panose="020B0A04020102020204" pitchFamily="34" charset="0"/>
              </a:rPr>
              <a:t>Mixed economy</a:t>
            </a:r>
            <a:r>
              <a:rPr lang="en-GB" dirty="0" smtClean="0">
                <a:latin typeface="Arial Black" panose="020B0A04020102020204" pitchFamily="34" charset="0"/>
              </a:rPr>
              <a:t>: state </a:t>
            </a:r>
            <a:r>
              <a:rPr lang="en-GB" dirty="0" smtClean="0">
                <a:solidFill>
                  <a:srgbClr val="7030A0"/>
                </a:solidFill>
                <a:latin typeface="Arial Black" panose="020B0A04020102020204" pitchFamily="34" charset="0"/>
              </a:rPr>
              <a:t>planning</a:t>
            </a:r>
            <a:r>
              <a:rPr lang="en-GB" dirty="0" smtClean="0">
                <a:latin typeface="Arial Black" panose="020B0A04020102020204" pitchFamily="34" charset="0"/>
              </a:rPr>
              <a:t> and </a:t>
            </a:r>
            <a:r>
              <a:rPr lang="en-GB" dirty="0" smtClean="0">
                <a:solidFill>
                  <a:srgbClr val="7030A0"/>
                </a:solidFill>
                <a:latin typeface="Arial Black" panose="020B0A04020102020204" pitchFamily="34" charset="0"/>
              </a:rPr>
              <a:t>state ownership </a:t>
            </a:r>
            <a:r>
              <a:rPr lang="en-GB" dirty="0" smtClean="0">
                <a:latin typeface="Arial Black" panose="020B0A04020102020204" pitchFamily="34" charset="0"/>
              </a:rPr>
              <a:t>coinciding with </a:t>
            </a:r>
            <a:r>
              <a:rPr lang="en-GB" dirty="0">
                <a:latin typeface="Arial Black" panose="020B0A04020102020204" pitchFamily="34" charset="0"/>
              </a:rPr>
              <a:t>(and sometimes intervening in</a:t>
            </a:r>
            <a:r>
              <a:rPr lang="en-GB" dirty="0" smtClean="0">
                <a:latin typeface="Arial Black" panose="020B0A04020102020204" pitchFamily="34" charset="0"/>
              </a:rPr>
              <a:t>) the free market</a:t>
            </a:r>
          </a:p>
          <a:p>
            <a:r>
              <a:rPr lang="en-GB" dirty="0" smtClean="0">
                <a:solidFill>
                  <a:srgbClr val="7030A0"/>
                </a:solidFill>
                <a:latin typeface="Arial Black" panose="020B0A04020102020204" pitchFamily="34" charset="0"/>
              </a:rPr>
              <a:t>Welfare state</a:t>
            </a:r>
            <a:r>
              <a:rPr lang="en-GB" dirty="0" smtClean="0">
                <a:latin typeface="Arial Black" panose="020B0A04020102020204" pitchFamily="34" charset="0"/>
              </a:rPr>
              <a:t>: NHS, National Insurance, etc.</a:t>
            </a:r>
          </a:p>
          <a:p>
            <a:r>
              <a:rPr lang="en-GB" dirty="0" smtClean="0">
                <a:solidFill>
                  <a:srgbClr val="7030A0"/>
                </a:solidFill>
                <a:latin typeface="Arial Black" panose="020B0A04020102020204" pitchFamily="34" charset="0"/>
              </a:rPr>
              <a:t>Progressive taxation </a:t>
            </a:r>
            <a:r>
              <a:rPr lang="en-GB" dirty="0" smtClean="0">
                <a:latin typeface="Arial Black" panose="020B0A04020102020204" pitchFamily="34" charset="0"/>
              </a:rPr>
              <a:t>and </a:t>
            </a:r>
            <a:r>
              <a:rPr lang="en-GB" dirty="0" smtClean="0">
                <a:solidFill>
                  <a:srgbClr val="7030A0"/>
                </a:solidFill>
                <a:latin typeface="Arial Black" panose="020B0A04020102020204" pitchFamily="34" charset="0"/>
              </a:rPr>
              <a:t>wealth redistribution</a:t>
            </a:r>
          </a:p>
          <a:p>
            <a:r>
              <a:rPr lang="en-GB" dirty="0">
                <a:latin typeface="Arial Black" panose="020B0A04020102020204" pitchFamily="34" charset="0"/>
              </a:rPr>
              <a:t>Foreign policy support </a:t>
            </a:r>
            <a:r>
              <a:rPr lang="en-GB" dirty="0" smtClean="0">
                <a:latin typeface="Arial Black" panose="020B0A04020102020204" pitchFamily="34" charset="0"/>
              </a:rPr>
              <a:t>for</a:t>
            </a:r>
            <a:endParaRPr lang="en-GB" dirty="0">
              <a:latin typeface="Arial Black" panose="020B0A04020102020204" pitchFamily="34" charset="0"/>
            </a:endParaRPr>
          </a:p>
          <a:p>
            <a:pPr lvl="1">
              <a:buFontTx/>
              <a:buChar char="-"/>
            </a:pPr>
            <a:r>
              <a:rPr lang="en-GB" sz="2600" dirty="0" smtClean="0">
                <a:latin typeface="Arial Black" panose="020B0A04020102020204" pitchFamily="34" charset="0"/>
              </a:rPr>
              <a:t>Transition </a:t>
            </a:r>
            <a:r>
              <a:rPr lang="en-GB" sz="2600" dirty="0">
                <a:latin typeface="Arial Black" panose="020B0A04020102020204" pitchFamily="34" charset="0"/>
              </a:rPr>
              <a:t>of the British Empire to the </a:t>
            </a:r>
            <a:r>
              <a:rPr lang="en-GB" sz="2600" dirty="0" smtClean="0">
                <a:latin typeface="Arial Black" panose="020B0A04020102020204" pitchFamily="34" charset="0"/>
              </a:rPr>
              <a:t>Commonwealth</a:t>
            </a:r>
          </a:p>
          <a:p>
            <a:pPr lvl="1">
              <a:buFontTx/>
              <a:buChar char="-"/>
            </a:pPr>
            <a:r>
              <a:rPr lang="en-GB" sz="2600" dirty="0" smtClean="0">
                <a:latin typeface="Arial Black" panose="020B0A04020102020204" pitchFamily="34" charset="0"/>
              </a:rPr>
              <a:t>British </a:t>
            </a:r>
            <a:r>
              <a:rPr lang="en-GB" sz="2600" dirty="0">
                <a:latin typeface="Arial Black" panose="020B0A04020102020204" pitchFamily="34" charset="0"/>
              </a:rPr>
              <a:t>membership of the North Atlantic Treaty Organisation (</a:t>
            </a:r>
            <a:r>
              <a:rPr lang="en-GB" sz="2600" dirty="0" err="1">
                <a:latin typeface="Arial Black" panose="020B0A04020102020204" pitchFamily="34" charset="0"/>
              </a:rPr>
              <a:t>Nato</a:t>
            </a:r>
            <a:r>
              <a:rPr lang="en-GB" sz="2600" dirty="0" smtClean="0">
                <a:latin typeface="Arial Black" panose="020B0A04020102020204" pitchFamily="34" charset="0"/>
              </a:rPr>
              <a:t>)</a:t>
            </a:r>
          </a:p>
          <a:p>
            <a:pPr lvl="1">
              <a:buFontTx/>
              <a:buChar char="-"/>
            </a:pPr>
            <a:r>
              <a:rPr lang="en-GB" sz="2600" dirty="0" smtClean="0">
                <a:latin typeface="Arial Black" panose="020B0A04020102020204" pitchFamily="34" charset="0"/>
              </a:rPr>
              <a:t>Acquisition </a:t>
            </a:r>
            <a:r>
              <a:rPr lang="en-GB" sz="2600" dirty="0">
                <a:latin typeface="Arial Black" panose="020B0A04020102020204" pitchFamily="34" charset="0"/>
              </a:rPr>
              <a:t>and retention of independent nuclear deterrent</a:t>
            </a:r>
          </a:p>
          <a:p>
            <a:endParaRPr lang="en-GB" dirty="0"/>
          </a:p>
        </p:txBody>
      </p:sp>
    </p:spTree>
    <p:extLst>
      <p:ext uri="{BB962C8B-B14F-4D97-AF65-F5344CB8AC3E}">
        <p14:creationId xmlns:p14="http://schemas.microsoft.com/office/powerpoint/2010/main" val="338422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American Liberal Consensus</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1951869" y="1825625"/>
            <a:ext cx="8288262" cy="4351338"/>
          </a:xfrm>
          <a:prstGeom prst="rect">
            <a:avLst/>
          </a:prstGeom>
        </p:spPr>
      </p:pic>
    </p:spTree>
    <p:extLst>
      <p:ext uri="{BB962C8B-B14F-4D97-AF65-F5344CB8AC3E}">
        <p14:creationId xmlns:p14="http://schemas.microsoft.com/office/powerpoint/2010/main" val="27252710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24269" cy="8049205"/>
          </a:xfrm>
          <a:prstGeom prst="rect">
            <a:avLst/>
          </a:prstGeom>
          <a:noFill/>
        </p:spPr>
        <p:txBody>
          <a:bodyPr wrap="square" lIns="540000" tIns="540000" rIns="540000" bIns="360000" rtlCol="0">
            <a:spAutoFit/>
          </a:bodyPr>
          <a:lstStyle/>
          <a:p>
            <a:pPr algn="just"/>
            <a:r>
              <a:rPr lang="en-GB" sz="3200" dirty="0" smtClean="0"/>
              <a:t>“In </a:t>
            </a:r>
            <a:r>
              <a:rPr lang="en-GB" sz="3200" i="1" dirty="0" smtClean="0"/>
              <a:t>America in Our Time</a:t>
            </a:r>
            <a:r>
              <a:rPr lang="en-GB" sz="3200" dirty="0" smtClean="0"/>
              <a:t>, I suggested that for a certain period after the coming of the Cold War and the domestic anticommunism of the immediate </a:t>
            </a:r>
            <a:r>
              <a:rPr lang="en-GB" sz="3200" dirty="0" err="1" smtClean="0"/>
              <a:t>postwar</a:t>
            </a:r>
            <a:r>
              <a:rPr lang="en-GB" sz="3200" dirty="0" smtClean="0"/>
              <a:t> years, the prevailing public philosophy in the United States was what I called the ‘</a:t>
            </a:r>
            <a:r>
              <a:rPr lang="en-GB" sz="3200" b="1" dirty="0" smtClean="0">
                <a:effectLst>
                  <a:outerShdw blurRad="38100" dist="38100" dir="2700000" algn="tl">
                    <a:srgbClr val="000000">
                      <a:alpha val="43137"/>
                    </a:srgbClr>
                  </a:outerShdw>
                </a:effectLst>
              </a:rPr>
              <a:t>liberal consensus</a:t>
            </a:r>
            <a:r>
              <a:rPr lang="en-GB" sz="3200" dirty="0" smtClean="0"/>
              <a:t>.’ … I used it to describe what I conceived as a gigantic, unspoken deal between liberals and conservatives.”</a:t>
            </a:r>
          </a:p>
          <a:p>
            <a:pPr marL="457200" indent="-457200" algn="r">
              <a:buFontTx/>
              <a:buChar char="-"/>
            </a:pPr>
            <a:r>
              <a:rPr lang="en-GB" dirty="0" smtClean="0"/>
              <a:t>Godfrey Hodgson, ‘</a:t>
            </a:r>
            <a:r>
              <a:rPr lang="en-GB" dirty="0"/>
              <a:t>Revisiting the Liberal </a:t>
            </a:r>
            <a:r>
              <a:rPr lang="en-GB" dirty="0" smtClean="0"/>
              <a:t>Consensus’ in </a:t>
            </a:r>
            <a:r>
              <a:rPr lang="en-GB" i="1" dirty="0" smtClean="0"/>
              <a:t>The Liberal Consensus Reconsidered: American Politics and Society in the Post-War Era</a:t>
            </a:r>
            <a:r>
              <a:rPr lang="en-GB" dirty="0" smtClean="0"/>
              <a:t>, edited by Robert Mason and </a:t>
            </a:r>
            <a:r>
              <a:rPr lang="en-GB" dirty="0" err="1" smtClean="0"/>
              <a:t>Iwan</a:t>
            </a:r>
            <a:r>
              <a:rPr lang="en-GB" dirty="0" smtClean="0"/>
              <a:t> Morgan (Gainesville: University Press of Florida, 2017), p. 12 (available: </a:t>
            </a:r>
            <a:r>
              <a:rPr lang="en-GB" sz="1400" dirty="0" smtClean="0">
                <a:hlinkClick r:id="rId2"/>
              </a:rPr>
              <a:t>http://florida.universitypressscholarship.com/view/10.5744/florida/9780813054261.001.0001/upso-9780813054261-chapter-002</a:t>
            </a:r>
            <a:r>
              <a:rPr lang="en-GB" sz="1400" dirty="0" smtClean="0"/>
              <a:t>).</a:t>
            </a:r>
          </a:p>
          <a:p>
            <a:pPr marL="457200" indent="-457200" algn="just">
              <a:buFontTx/>
              <a:buChar char="-"/>
            </a:pPr>
            <a:endParaRPr lang="en-GB" dirty="0" smtClean="0"/>
          </a:p>
          <a:p>
            <a:pPr marL="285750" indent="-285750" algn="just">
              <a:buFontTx/>
              <a:buChar char="-"/>
            </a:pPr>
            <a:endParaRPr lang="en-GB" i="1" dirty="0" smtClean="0"/>
          </a:p>
          <a:p>
            <a:pPr algn="just"/>
            <a:endParaRPr lang="en-GB" sz="3200" dirty="0"/>
          </a:p>
        </p:txBody>
      </p:sp>
      <p:pic>
        <p:nvPicPr>
          <p:cNvPr id="3" name="Picture 2"/>
          <p:cNvPicPr>
            <a:picLocks noChangeAspect="1"/>
          </p:cNvPicPr>
          <p:nvPr/>
        </p:nvPicPr>
        <p:blipFill>
          <a:blip r:embed="rId3"/>
          <a:stretch>
            <a:fillRect/>
          </a:stretch>
        </p:blipFill>
        <p:spPr>
          <a:xfrm>
            <a:off x="9146852" y="2333625"/>
            <a:ext cx="2924175" cy="4524375"/>
          </a:xfrm>
          <a:prstGeom prst="rect">
            <a:avLst/>
          </a:prstGeom>
        </p:spPr>
      </p:pic>
      <p:sp>
        <p:nvSpPr>
          <p:cNvPr id="5" name="TextBox 4"/>
          <p:cNvSpPr txBox="1"/>
          <p:nvPr/>
        </p:nvSpPr>
        <p:spPr>
          <a:xfrm>
            <a:off x="8606385" y="0"/>
            <a:ext cx="3959942" cy="2931390"/>
          </a:xfrm>
          <a:prstGeom prst="rect">
            <a:avLst/>
          </a:prstGeom>
          <a:noFill/>
        </p:spPr>
        <p:txBody>
          <a:bodyPr wrap="square" lIns="720000" tIns="720000" rIns="720000" bIns="720000" rtlCol="0">
            <a:spAutoFit/>
          </a:bodyPr>
          <a:lstStyle/>
          <a:p>
            <a:pPr algn="ctr"/>
            <a:r>
              <a:rPr lang="en-GB" sz="3200" b="1" dirty="0" smtClean="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a:t>
            </a:r>
          </a:p>
        </p:txBody>
      </p:sp>
    </p:spTree>
    <p:extLst>
      <p:ext uri="{BB962C8B-B14F-4D97-AF65-F5344CB8AC3E}">
        <p14:creationId xmlns:p14="http://schemas.microsoft.com/office/powerpoint/2010/main" val="17696654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4538"/>
            <a:ext cx="9124269" cy="6994041"/>
          </a:xfrm>
          <a:prstGeom prst="rect">
            <a:avLst/>
          </a:prstGeom>
          <a:noFill/>
        </p:spPr>
        <p:txBody>
          <a:bodyPr wrap="square" lIns="720000" tIns="720000" rIns="720000" bIns="720000" rtlCol="0">
            <a:spAutoFit/>
          </a:bodyPr>
          <a:lstStyle/>
          <a:p>
            <a:pPr algn="just"/>
            <a:endParaRPr lang="en-GB" dirty="0" smtClean="0">
              <a:latin typeface="Arial Black" panose="020B0A04020102020204" pitchFamily="34" charset="0"/>
            </a:endParaRPr>
          </a:p>
          <a:p>
            <a:pPr algn="just"/>
            <a:r>
              <a:rPr lang="en-GB" sz="3600" dirty="0" smtClean="0"/>
              <a:t>“… Conservatives, in part because of the </a:t>
            </a:r>
            <a:r>
              <a:rPr lang="en-GB" sz="3600" i="1" dirty="0" smtClean="0"/>
              <a:t>general perception that conservative Republicans in general and Herbert Hoover in particular bore much of the responsibility for the Depression</a:t>
            </a:r>
            <a:r>
              <a:rPr lang="en-GB" sz="3600" dirty="0" smtClean="0"/>
              <a:t>, accepted, albeit grudgingly, important elements of the ‘liberal’ </a:t>
            </a:r>
            <a:r>
              <a:rPr lang="en-GB" sz="3600" dirty="0" smtClean="0">
                <a:solidFill>
                  <a:srgbClr val="7030A0"/>
                </a:solidFill>
              </a:rPr>
              <a:t>New Deal domestic philosophy</a:t>
            </a:r>
            <a:r>
              <a:rPr lang="en-GB" sz="3600" dirty="0" smtClean="0"/>
              <a:t>.”</a:t>
            </a:r>
          </a:p>
          <a:p>
            <a:pPr marL="285750" indent="-285750" algn="r">
              <a:buFontTx/>
              <a:buChar char="-"/>
            </a:pPr>
            <a:r>
              <a:rPr lang="en-GB" dirty="0" smtClean="0">
                <a:solidFill>
                  <a:prstClr val="black"/>
                </a:solidFill>
              </a:rPr>
              <a:t>Hodgson, ‘Revisiting the Liberal Consensus,’ p. 12.</a:t>
            </a:r>
          </a:p>
          <a:p>
            <a:pPr marL="571500" indent="-571500" algn="just">
              <a:buFontTx/>
              <a:buChar char="-"/>
            </a:pPr>
            <a:endParaRPr lang="en-GB" sz="3600" dirty="0"/>
          </a:p>
        </p:txBody>
      </p:sp>
      <p:pic>
        <p:nvPicPr>
          <p:cNvPr id="3" name="Picture 2"/>
          <p:cNvPicPr>
            <a:picLocks noChangeAspect="1"/>
          </p:cNvPicPr>
          <p:nvPr/>
        </p:nvPicPr>
        <p:blipFill>
          <a:blip r:embed="rId2"/>
          <a:stretch>
            <a:fillRect/>
          </a:stretch>
        </p:blipFill>
        <p:spPr>
          <a:xfrm>
            <a:off x="9124269" y="970869"/>
            <a:ext cx="2924175" cy="4524375"/>
          </a:xfrm>
          <a:prstGeom prst="rect">
            <a:avLst/>
          </a:prstGeom>
        </p:spPr>
      </p:pic>
      <p:sp>
        <p:nvSpPr>
          <p:cNvPr id="5" name="Rectangle 4"/>
          <p:cNvSpPr/>
          <p:nvPr/>
        </p:nvSpPr>
        <p:spPr>
          <a:xfrm>
            <a:off x="-419100" y="324538"/>
            <a:ext cx="12467544" cy="646331"/>
          </a:xfrm>
          <a:prstGeom prst="rect">
            <a:avLst/>
          </a:prstGeom>
        </p:spPr>
        <p:txBody>
          <a:bodyPr wrap="square">
            <a:spAutoFit/>
          </a:bodyPr>
          <a:lstStyle/>
          <a:p>
            <a:pPr algn="ctr"/>
            <a:r>
              <a:rPr lang="en-GB" sz="3600" b="1" dirty="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a:t>
            </a:r>
            <a:r>
              <a:rPr lang="en-GB" sz="3600" b="1" dirty="0" smtClean="0">
                <a:solidFill>
                  <a:srgbClr val="7030A0"/>
                </a:solidFill>
                <a:effectLst>
                  <a:outerShdw blurRad="38100" dist="38100" dir="2700000" algn="tl">
                    <a:srgbClr val="000000">
                      <a:alpha val="43137"/>
                    </a:srgbClr>
                  </a:outerShdw>
                </a:effectLst>
                <a:latin typeface="Arial Black" panose="020B0A04020102020204" pitchFamily="34" charset="0"/>
              </a:rPr>
              <a:t>: New </a:t>
            </a:r>
            <a:r>
              <a:rPr lang="en-GB" sz="3600" b="1" dirty="0">
                <a:solidFill>
                  <a:srgbClr val="7030A0"/>
                </a:solidFill>
                <a:effectLst>
                  <a:outerShdw blurRad="38100" dist="38100" dir="2700000" algn="tl">
                    <a:srgbClr val="000000">
                      <a:alpha val="43137"/>
                    </a:srgbClr>
                  </a:outerShdw>
                </a:effectLst>
                <a:latin typeface="Arial Black" panose="020B0A04020102020204" pitchFamily="34" charset="0"/>
              </a:rPr>
              <a:t>Deal</a:t>
            </a:r>
          </a:p>
        </p:txBody>
      </p:sp>
    </p:spTree>
    <p:extLst>
      <p:ext uri="{BB962C8B-B14F-4D97-AF65-F5344CB8AC3E}">
        <p14:creationId xmlns:p14="http://schemas.microsoft.com/office/powerpoint/2010/main" val="29281738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864549" y="212792"/>
            <a:ext cx="5809090" cy="4636793"/>
          </a:xfrm>
          <a:prstGeom prst="rect">
            <a:avLst/>
          </a:prstGeom>
        </p:spPr>
      </p:pic>
      <p:sp>
        <p:nvSpPr>
          <p:cNvPr id="4" name="Rectangle 3"/>
          <p:cNvSpPr/>
          <p:nvPr/>
        </p:nvSpPr>
        <p:spPr>
          <a:xfrm>
            <a:off x="7601872" y="4849585"/>
            <a:ext cx="3647101" cy="1157918"/>
          </a:xfrm>
          <a:prstGeom prst="rect">
            <a:avLst/>
          </a:prstGeom>
        </p:spPr>
        <p:txBody>
          <a:bodyPr wrap="square" lIns="540000" tIns="360000" rIns="540000" bIns="360000">
            <a:sp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kumimoji="0" lang="en-GB" sz="1400" b="0" i="0" u="none" strike="noStrike" kern="0" cap="none" spc="0" normalizeH="0" baseline="0" noProof="0" dirty="0" smtClean="0">
                <a:ln>
                  <a:noFill/>
                </a:ln>
                <a:solidFill>
                  <a:prstClr val="black"/>
                </a:solidFill>
                <a:effectLst/>
                <a:uLnTx/>
                <a:uFillTx/>
              </a:rPr>
              <a:t>FDR</a:t>
            </a:r>
            <a:r>
              <a:rPr kumimoji="0" lang="en-GB" sz="1400" b="0" i="0" u="none" strike="noStrike" kern="0" cap="none" spc="0" normalizeH="0" noProof="0" dirty="0" smtClean="0">
                <a:ln>
                  <a:noFill/>
                </a:ln>
                <a:solidFill>
                  <a:prstClr val="black"/>
                </a:solidFill>
                <a:effectLst/>
                <a:uLnTx/>
                <a:uFillTx/>
              </a:rPr>
              <a:t> election posters 1932, and ‘Hooverville Settlement in </a:t>
            </a:r>
            <a:endParaRPr kumimoji="0" lang="en-GB" sz="1400" b="0" i="0" u="none" strike="noStrike" kern="0" cap="none" spc="0" normalizeH="0" baseline="0" noProof="0" dirty="0">
              <a:ln>
                <a:noFill/>
              </a:ln>
              <a:solidFill>
                <a:prstClr val="black"/>
              </a:solidFill>
              <a:effectLst/>
              <a:uLnTx/>
              <a:uFillTx/>
            </a:endParaRPr>
          </a:p>
        </p:txBody>
      </p:sp>
      <p:pic>
        <p:nvPicPr>
          <p:cNvPr id="1026" name="Picture 2" descr="http://bp0.blogger.com/_AkHeUaEva5k/RiseBKDLkFI/AAAAAAAACdA/wZ7RI8ijgDc/s1600/roosevelt_ad_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243" y="-34371"/>
            <a:ext cx="5129640" cy="689237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942212" y="5745893"/>
            <a:ext cx="5731427" cy="523220"/>
          </a:xfrm>
          <a:prstGeom prst="rect">
            <a:avLst/>
          </a:prstGeom>
        </p:spPr>
        <p:txBody>
          <a:bodyPr wrap="square">
            <a:spAutoFit/>
          </a:bodyPr>
          <a:lstStyle/>
          <a:p>
            <a:pPr algn="ctr"/>
            <a:r>
              <a:rPr lang="en-GB" sz="2800" dirty="0" smtClean="0">
                <a:latin typeface="Arial Black" panose="020B0A04020102020204" pitchFamily="34" charset="0"/>
              </a:rPr>
              <a:t>Depression and New Deal</a:t>
            </a:r>
            <a:endParaRPr lang="en-GB" sz="2800" dirty="0">
              <a:latin typeface="Arial Black" panose="020B0A04020102020204" pitchFamily="34" charset="0"/>
            </a:endParaRPr>
          </a:p>
        </p:txBody>
      </p:sp>
    </p:spTree>
    <p:extLst>
      <p:ext uri="{BB962C8B-B14F-4D97-AF65-F5344CB8AC3E}">
        <p14:creationId xmlns:p14="http://schemas.microsoft.com/office/powerpoint/2010/main" val="39889189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9582377" y="3982369"/>
            <a:ext cx="2270539" cy="2666024"/>
          </a:xfrm>
          <a:prstGeom prst="rect">
            <a:avLst/>
          </a:prstGeom>
        </p:spPr>
        <p:txBody>
          <a:bodyPr wrap="square" lIns="540000" tIns="360000" rIns="540000" bIns="360000">
            <a:spAutoFit/>
          </a:bodyPr>
          <a:lstStyle/>
          <a:p>
            <a:pPr algn="r">
              <a:defRPr/>
            </a:pPr>
            <a:r>
              <a:rPr lang="en-GB" dirty="0"/>
              <a:t>1928 Hoover ticket poster; </a:t>
            </a:r>
            <a:r>
              <a:rPr lang="en-GB" i="1" dirty="0"/>
              <a:t>Magazine of Wall Street  </a:t>
            </a:r>
            <a:r>
              <a:rPr lang="en-GB" dirty="0"/>
              <a:t>advert 1929</a:t>
            </a:r>
            <a:endParaRPr lang="en-GB" i="1" dirty="0"/>
          </a:p>
        </p:txBody>
      </p:sp>
      <p:pic>
        <p:nvPicPr>
          <p:cNvPr id="10" name="Picture 17" title="A campaign poster shows a house in a neighborhood with a car driving in front. In the background, there are pictures that show working cities, a plane, and the Capitol building."/>
          <p:cNvPicPr>
            <a:picLocks noChangeAspect="1" noChangeArrowheads="1"/>
          </p:cNvPicPr>
          <p:nvPr/>
        </p:nvPicPr>
        <p:blipFill>
          <a:blip r:embed="rId3"/>
          <a:srcRect l="1990" t="2448" r="1743" b="2309"/>
          <a:stretch>
            <a:fillRect/>
          </a:stretch>
        </p:blipFill>
        <p:spPr bwMode="auto">
          <a:xfrm>
            <a:off x="293914" y="143093"/>
            <a:ext cx="6732532" cy="5963793"/>
          </a:xfrm>
          <a:prstGeom prst="rect">
            <a:avLst/>
          </a:prstGeom>
          <a:noFill/>
          <a:ln w="9525">
            <a:noFill/>
            <a:miter lim="800000"/>
            <a:headEnd/>
            <a:tailEnd/>
          </a:ln>
        </p:spPr>
      </p:pic>
      <p:pic>
        <p:nvPicPr>
          <p:cNvPr id="2253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35587" y="143093"/>
            <a:ext cx="4446562" cy="3839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62999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332595"/>
          </a:xfrm>
          <a:prstGeom prst="rect">
            <a:avLst/>
          </a:prstGeom>
          <a:noFill/>
        </p:spPr>
        <p:txBody>
          <a:bodyPr wrap="square" lIns="720000" tIns="720000" rIns="720000" bIns="720000" rtlCol="0">
            <a:spAutoFit/>
          </a:bodyPr>
          <a:lstStyle/>
          <a:p>
            <a:pPr algn="ctr"/>
            <a:r>
              <a:rPr lang="en-GB" sz="3200" dirty="0" smtClean="0">
                <a:solidFill>
                  <a:srgbClr val="7030A0"/>
                </a:solidFill>
                <a:latin typeface="Arial Black" panose="020B0A04020102020204" pitchFamily="34" charset="0"/>
              </a:rPr>
              <a:t>HOOVER and LAISSEZ-FAIRE</a:t>
            </a:r>
          </a:p>
          <a:p>
            <a:pPr algn="just"/>
            <a:endParaRPr lang="en-GB" sz="2800" dirty="0" smtClean="0"/>
          </a:p>
          <a:p>
            <a:pPr algn="just"/>
            <a:r>
              <a:rPr lang="en-GB" sz="2800" dirty="0" smtClean="0">
                <a:latin typeface="Arial Black" panose="020B0A04020102020204" pitchFamily="34" charset="0"/>
              </a:rPr>
              <a:t>“</a:t>
            </a:r>
            <a:r>
              <a:rPr lang="en-GB" sz="2800" b="1" dirty="0" smtClean="0">
                <a:solidFill>
                  <a:srgbClr val="7030A0"/>
                </a:solidFill>
                <a:latin typeface="Arial Black" panose="020B0A04020102020204" pitchFamily="34" charset="0"/>
              </a:rPr>
              <a:t>Economic </a:t>
            </a:r>
            <a:r>
              <a:rPr lang="en-GB" sz="2800" b="1" dirty="0">
                <a:solidFill>
                  <a:srgbClr val="7030A0"/>
                </a:solidFill>
                <a:latin typeface="Arial Black" panose="020B0A04020102020204" pitchFamily="34" charset="0"/>
              </a:rPr>
              <a:t>depression </a:t>
            </a:r>
            <a:r>
              <a:rPr lang="en-GB" sz="2800" b="1" dirty="0" smtClean="0">
                <a:solidFill>
                  <a:srgbClr val="7030A0"/>
                </a:solidFill>
                <a:latin typeface="Arial Black" panose="020B0A04020102020204" pitchFamily="34" charset="0"/>
              </a:rPr>
              <a:t>cannot </a:t>
            </a:r>
            <a:r>
              <a:rPr lang="en-GB" sz="2800" b="1" dirty="0">
                <a:solidFill>
                  <a:srgbClr val="7030A0"/>
                </a:solidFill>
                <a:latin typeface="Arial Black" panose="020B0A04020102020204" pitchFamily="34" charset="0"/>
              </a:rPr>
              <a:t>be cured by legislative action or executive pronouncement</a:t>
            </a:r>
            <a:r>
              <a:rPr lang="en-GB" sz="2800" dirty="0">
                <a:latin typeface="Arial Black" panose="020B0A04020102020204" pitchFamily="34" charset="0"/>
              </a:rPr>
              <a:t>. Economic wounds must be healed by the action of the cells of the economic </a:t>
            </a:r>
            <a:r>
              <a:rPr lang="en-GB" sz="2800" dirty="0" smtClean="0">
                <a:latin typeface="Arial Black" panose="020B0A04020102020204" pitchFamily="34" charset="0"/>
              </a:rPr>
              <a:t>body – the </a:t>
            </a:r>
            <a:r>
              <a:rPr lang="en-GB" sz="2800" dirty="0">
                <a:solidFill>
                  <a:srgbClr val="7030A0"/>
                </a:solidFill>
                <a:latin typeface="Arial Black" panose="020B0A04020102020204" pitchFamily="34" charset="0"/>
              </a:rPr>
              <a:t>producers and consumers </a:t>
            </a:r>
            <a:r>
              <a:rPr lang="en-GB" sz="2800" dirty="0" smtClean="0">
                <a:latin typeface="Arial Black" panose="020B0A04020102020204" pitchFamily="34" charset="0"/>
              </a:rPr>
              <a:t>themselves. </a:t>
            </a:r>
            <a:r>
              <a:rPr lang="en-GB" sz="2800" dirty="0">
                <a:latin typeface="Arial Black" panose="020B0A04020102020204" pitchFamily="34" charset="0"/>
              </a:rPr>
              <a:t>Recovery can be expedited and its effects mitigated by cooperative action. That cooperation requires that every individual should </a:t>
            </a:r>
            <a:r>
              <a:rPr lang="en-GB" sz="2800" dirty="0" smtClean="0">
                <a:latin typeface="Arial Black" panose="020B0A04020102020204" pitchFamily="34" charset="0"/>
              </a:rPr>
              <a:t>… should </a:t>
            </a:r>
            <a:r>
              <a:rPr lang="en-GB" sz="2800" dirty="0">
                <a:latin typeface="Arial Black" panose="020B0A04020102020204" pitchFamily="34" charset="0"/>
              </a:rPr>
              <a:t>maintain his </a:t>
            </a:r>
            <a:r>
              <a:rPr lang="en-GB" sz="2800" b="1" dirty="0">
                <a:solidFill>
                  <a:srgbClr val="7030A0"/>
                </a:solidFill>
                <a:latin typeface="Arial Black" panose="020B0A04020102020204" pitchFamily="34" charset="0"/>
              </a:rPr>
              <a:t>self-reliance;</a:t>
            </a:r>
            <a:r>
              <a:rPr lang="en-GB" sz="2800" dirty="0">
                <a:latin typeface="Arial Black" panose="020B0A04020102020204" pitchFamily="34" charset="0"/>
              </a:rPr>
              <a:t> that each and every one should search for methods of improving his business or </a:t>
            </a:r>
            <a:r>
              <a:rPr lang="en-GB" sz="2800" dirty="0" smtClean="0">
                <a:latin typeface="Arial Black" panose="020B0A04020102020204" pitchFamily="34" charset="0"/>
              </a:rPr>
              <a:t>service</a:t>
            </a:r>
            <a:r>
              <a:rPr lang="en-GB" sz="2800" dirty="0">
                <a:latin typeface="Arial Black" panose="020B0A04020102020204" pitchFamily="34" charset="0"/>
              </a:rPr>
              <a:t> </a:t>
            </a:r>
            <a:r>
              <a:rPr lang="en-GB" sz="2800" dirty="0" smtClean="0">
                <a:latin typeface="Arial Black" panose="020B0A04020102020204" pitchFamily="34" charset="0"/>
              </a:rPr>
              <a:t>…”</a:t>
            </a:r>
          </a:p>
          <a:p>
            <a:pPr marL="457200" indent="-457200" algn="r">
              <a:buFontTx/>
              <a:buChar char="-"/>
            </a:pPr>
            <a:r>
              <a:rPr lang="en-GB" sz="2400" dirty="0" smtClean="0"/>
              <a:t>President Herbert Hoover, State of the Union address, 2 December 1930</a:t>
            </a:r>
            <a:r>
              <a:rPr lang="en-GB" sz="2800" dirty="0" smtClean="0"/>
              <a:t> </a:t>
            </a:r>
            <a:r>
              <a:rPr lang="en-GB" sz="1400" dirty="0" smtClean="0"/>
              <a:t>(</a:t>
            </a:r>
            <a:r>
              <a:rPr lang="en-GB" sz="1400" dirty="0" smtClean="0">
                <a:hlinkClick r:id="rId2"/>
              </a:rPr>
              <a:t>https://www.presidency.ucsb.edu/documents/annual-message-the-congress-the-state-the-union-22</a:t>
            </a:r>
            <a:endParaRPr lang="en-GB" sz="2800" dirty="0"/>
          </a:p>
        </p:txBody>
      </p:sp>
    </p:spTree>
    <p:extLst>
      <p:ext uri="{BB962C8B-B14F-4D97-AF65-F5344CB8AC3E}">
        <p14:creationId xmlns:p14="http://schemas.microsoft.com/office/powerpoint/2010/main" val="42686909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24269" cy="6532376"/>
          </a:xfrm>
          <a:prstGeom prst="rect">
            <a:avLst/>
          </a:prstGeom>
          <a:noFill/>
        </p:spPr>
        <p:txBody>
          <a:bodyPr wrap="square" lIns="720000" tIns="720000" rIns="720000" bIns="720000" rtlCol="0">
            <a:spAutoFit/>
          </a:bodyPr>
          <a:lstStyle/>
          <a:p>
            <a:pPr algn="ctr"/>
            <a:r>
              <a:rPr lang="en-GB" sz="3200" dirty="0" smtClean="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 </a:t>
            </a:r>
          </a:p>
          <a:p>
            <a:pPr algn="ctr"/>
            <a:r>
              <a:rPr lang="en-GB" sz="3200" dirty="0" smtClean="0">
                <a:solidFill>
                  <a:srgbClr val="7030A0"/>
                </a:solidFill>
                <a:effectLst>
                  <a:outerShdw blurRad="38100" dist="38100" dir="2700000" algn="tl">
                    <a:srgbClr val="000000">
                      <a:alpha val="43137"/>
                    </a:srgbClr>
                  </a:outerShdw>
                </a:effectLst>
                <a:latin typeface="Arial Black" panose="020B0A04020102020204" pitchFamily="34" charset="0"/>
              </a:rPr>
              <a:t>Cold War</a:t>
            </a:r>
          </a:p>
          <a:p>
            <a:pPr algn="just"/>
            <a:endParaRPr lang="en-GB" sz="3200" dirty="0" smtClean="0"/>
          </a:p>
          <a:p>
            <a:pPr algn="just"/>
            <a:r>
              <a:rPr lang="en-GB" sz="3600" dirty="0" smtClean="0"/>
              <a:t>“… Liberals, in part because of ‘</a:t>
            </a:r>
            <a:r>
              <a:rPr lang="en-GB" sz="3600" b="1" dirty="0" smtClean="0">
                <a:solidFill>
                  <a:srgbClr val="FF0000"/>
                </a:solidFill>
              </a:rPr>
              <a:t>McCarthyism</a:t>
            </a:r>
            <a:r>
              <a:rPr lang="en-GB" sz="3600" dirty="0" smtClean="0"/>
              <a:t>’ and because of a genuine fear of international communism, accepted an essentially  conservative </a:t>
            </a:r>
            <a:r>
              <a:rPr lang="en-GB" sz="3600" b="1" dirty="0" smtClean="0">
                <a:solidFill>
                  <a:srgbClr val="FF0000"/>
                </a:solidFill>
              </a:rPr>
              <a:t>anti-Communist foreign policy</a:t>
            </a:r>
            <a:r>
              <a:rPr lang="en-GB" sz="3600" dirty="0" smtClean="0"/>
              <a:t>.”</a:t>
            </a:r>
          </a:p>
          <a:p>
            <a:pPr marL="285750" lvl="0" indent="-285750" algn="r">
              <a:buFontTx/>
              <a:buChar char="-"/>
            </a:pPr>
            <a:r>
              <a:rPr lang="en-GB" dirty="0">
                <a:solidFill>
                  <a:prstClr val="black"/>
                </a:solidFill>
              </a:rPr>
              <a:t>Hodgson, ‘Revisiting the Liberal Consensus,’ p. </a:t>
            </a:r>
            <a:r>
              <a:rPr lang="en-GB" dirty="0" smtClean="0">
                <a:solidFill>
                  <a:prstClr val="black"/>
                </a:solidFill>
              </a:rPr>
              <a:t>12.</a:t>
            </a:r>
            <a:endParaRPr lang="en-GB" dirty="0">
              <a:solidFill>
                <a:prstClr val="black"/>
              </a:solidFill>
            </a:endParaRPr>
          </a:p>
          <a:p>
            <a:pPr algn="just"/>
            <a:endParaRPr lang="en-GB" sz="3600" dirty="0"/>
          </a:p>
        </p:txBody>
      </p:sp>
      <p:pic>
        <p:nvPicPr>
          <p:cNvPr id="3" name="Picture 2"/>
          <p:cNvPicPr>
            <a:picLocks noChangeAspect="1"/>
          </p:cNvPicPr>
          <p:nvPr/>
        </p:nvPicPr>
        <p:blipFill>
          <a:blip r:embed="rId2"/>
          <a:stretch>
            <a:fillRect/>
          </a:stretch>
        </p:blipFill>
        <p:spPr>
          <a:xfrm>
            <a:off x="9124269" y="970869"/>
            <a:ext cx="2924175" cy="4524375"/>
          </a:xfrm>
          <a:prstGeom prst="rect">
            <a:avLst/>
          </a:prstGeom>
        </p:spPr>
      </p:pic>
    </p:spTree>
    <p:extLst>
      <p:ext uri="{BB962C8B-B14F-4D97-AF65-F5344CB8AC3E}">
        <p14:creationId xmlns:p14="http://schemas.microsoft.com/office/powerpoint/2010/main" val="7192229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lornebair.com/pictures/252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590" y="-3174"/>
            <a:ext cx="3674793" cy="482010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0" y="-3174"/>
            <a:ext cx="7620590" cy="6999857"/>
          </a:xfrm>
          <a:prstGeom prst="rect">
            <a:avLst/>
          </a:prstGeom>
        </p:spPr>
        <p:txBody>
          <a:bodyPr wrap="square" lIns="540000" tIns="540000" rIns="540000" bIns="540000">
            <a:spAutoFit/>
          </a:bodyPr>
          <a:lstStyle/>
          <a:p>
            <a:pPr marL="342900" indent="-342900" algn="just">
              <a:buFont typeface="Arial" panose="020B0604020202020204" pitchFamily="34" charset="0"/>
              <a:buChar char="•"/>
            </a:pPr>
            <a:r>
              <a:rPr lang="en-GB" altLang="en-US" sz="2400" dirty="0">
                <a:solidFill>
                  <a:prstClr val="black"/>
                </a:solidFill>
              </a:rPr>
              <a:t>In 1946, Republicans take control of House of Representatives and Senate for the first time since pre-FDR era</a:t>
            </a:r>
          </a:p>
          <a:p>
            <a:pPr marL="342900" indent="-342900" algn="just">
              <a:buFont typeface="Arial" panose="020B0604020202020204" pitchFamily="34" charset="0"/>
              <a:buChar char="•"/>
            </a:pPr>
            <a:r>
              <a:rPr lang="en-GB" altLang="en-US" sz="2400" dirty="0">
                <a:solidFill>
                  <a:prstClr val="black"/>
                </a:solidFill>
              </a:rPr>
              <a:t>Increased conservatism and hostility to New Deal social interventionism</a:t>
            </a:r>
          </a:p>
          <a:p>
            <a:pPr marL="342900" indent="-342900" algn="just">
              <a:buFont typeface="Arial" panose="020B0604020202020204" pitchFamily="34" charset="0"/>
              <a:buChar char="•"/>
            </a:pPr>
            <a:r>
              <a:rPr lang="en-GB" altLang="en-US" sz="2400" dirty="0">
                <a:solidFill>
                  <a:prstClr val="black"/>
                </a:solidFill>
              </a:rPr>
              <a:t>January 1947, Republican </a:t>
            </a:r>
            <a:r>
              <a:rPr lang="en-GB" altLang="en-US" sz="2400" dirty="0">
                <a:solidFill>
                  <a:srgbClr val="FF3300"/>
                </a:solidFill>
              </a:rPr>
              <a:t>Senator Joseph </a:t>
            </a:r>
            <a:r>
              <a:rPr lang="en-GB" altLang="en-US" sz="2400" dirty="0" smtClean="0">
                <a:solidFill>
                  <a:srgbClr val="FF3300"/>
                </a:solidFill>
              </a:rPr>
              <a:t>McCarthy (1908–1957)</a:t>
            </a:r>
            <a:r>
              <a:rPr lang="en-GB" altLang="en-US" sz="2400" dirty="0" smtClean="0">
                <a:solidFill>
                  <a:prstClr val="black"/>
                </a:solidFill>
              </a:rPr>
              <a:t> </a:t>
            </a:r>
            <a:r>
              <a:rPr lang="en-GB" altLang="en-US" sz="2400" dirty="0">
                <a:solidFill>
                  <a:prstClr val="black"/>
                </a:solidFill>
              </a:rPr>
              <a:t>from Wisconsin takes office</a:t>
            </a:r>
          </a:p>
          <a:p>
            <a:pPr lvl="0" algn="just"/>
            <a:r>
              <a:rPr lang="en-GB" altLang="en-US" sz="2400" dirty="0">
                <a:solidFill>
                  <a:srgbClr val="FF3300"/>
                </a:solidFill>
              </a:rPr>
              <a:t>“McCarthyism”:</a:t>
            </a:r>
            <a:r>
              <a:rPr lang="en-GB" altLang="en-US" sz="2400" dirty="0">
                <a:solidFill>
                  <a:prstClr val="black"/>
                </a:solidFill>
              </a:rPr>
              <a:t> </a:t>
            </a:r>
          </a:p>
          <a:p>
            <a:pPr marL="800100" lvl="1" indent="-342900" algn="just">
              <a:buFontTx/>
              <a:buChar char="-"/>
            </a:pPr>
            <a:r>
              <a:rPr lang="en-GB" altLang="en-US" sz="2400" dirty="0">
                <a:solidFill>
                  <a:prstClr val="black"/>
                </a:solidFill>
              </a:rPr>
              <a:t>synonymous with anti-Communist witch-hunt </a:t>
            </a:r>
          </a:p>
          <a:p>
            <a:pPr marL="800100" lvl="1" indent="-342900" algn="just">
              <a:buFontTx/>
              <a:buChar char="-"/>
            </a:pPr>
            <a:r>
              <a:rPr lang="en-GB" altLang="en-US" sz="2400" dirty="0">
                <a:solidFill>
                  <a:prstClr val="black"/>
                </a:solidFill>
              </a:rPr>
              <a:t>smear campaign against New Deal advocates and members of anti-fascist organisations</a:t>
            </a:r>
          </a:p>
          <a:p>
            <a:pPr marL="800100" lvl="1" indent="-342900" algn="just">
              <a:buFontTx/>
              <a:buChar char="-"/>
            </a:pPr>
            <a:r>
              <a:rPr lang="en-GB" altLang="en-US" sz="2400" dirty="0">
                <a:solidFill>
                  <a:prstClr val="black"/>
                </a:solidFill>
              </a:rPr>
              <a:t>enforced a culture of “naming names” (made informing a patriotic act)</a:t>
            </a:r>
          </a:p>
          <a:p>
            <a:pPr marL="342900" indent="-342900" algn="just">
              <a:buFont typeface="Arial" panose="020B0604020202020204" pitchFamily="34" charset="0"/>
              <a:buChar char="•"/>
            </a:pPr>
            <a:r>
              <a:rPr lang="en-GB" altLang="en-US" sz="2400" dirty="0">
                <a:solidFill>
                  <a:prstClr val="black"/>
                </a:solidFill>
              </a:rPr>
              <a:t>Information fed by FBI and its director J Edgar Hoover (in office 1924 to 1972, pictured)</a:t>
            </a:r>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3714" y="3878016"/>
            <a:ext cx="2068286" cy="2979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23816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r="892" b="7812"/>
          <a:stretch/>
        </p:blipFill>
        <p:spPr>
          <a:xfrm>
            <a:off x="0" y="1061356"/>
            <a:ext cx="8308989" cy="5796643"/>
          </a:xfrm>
          <a:prstGeom prst="rect">
            <a:avLst/>
          </a:prstGeom>
        </p:spPr>
      </p:pic>
      <p:sp>
        <p:nvSpPr>
          <p:cNvPr id="3" name="Rectangle 2"/>
          <p:cNvSpPr/>
          <p:nvPr/>
        </p:nvSpPr>
        <p:spPr>
          <a:xfrm>
            <a:off x="628689" y="212271"/>
            <a:ext cx="1698171" cy="156966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1" i="0" u="sng" strike="noStrike" kern="0" cap="none" spc="0" normalizeH="0" baseline="0" noProof="0" dirty="0">
                <a:ln>
                  <a:noFill/>
                </a:ln>
                <a:solidFill>
                  <a:srgbClr val="0000FF"/>
                </a:solidFill>
                <a:effectLst/>
                <a:uLnTx/>
                <a:uFillTx/>
              </a:rPr>
              <a:t>Cuban Missile Crisis (1962)</a:t>
            </a:r>
            <a:endParaRPr kumimoji="0" lang="en-GB" sz="1000" b="1" i="0" u="sng" strike="noStrike" kern="0" cap="none" spc="0" normalizeH="0" baseline="0" noProof="0" dirty="0">
              <a:ln>
                <a:noFill/>
              </a:ln>
              <a:solidFill>
                <a:srgbClr val="0000FF"/>
              </a:solidFill>
              <a:effectLst/>
              <a:uLnTx/>
              <a:uFillTx/>
            </a:endParaRPr>
          </a:p>
        </p:txBody>
      </p:sp>
      <p:pic>
        <p:nvPicPr>
          <p:cNvPr id="4" name="Picture 3"/>
          <p:cNvPicPr>
            <a:picLocks noChangeAspect="1"/>
          </p:cNvPicPr>
          <p:nvPr/>
        </p:nvPicPr>
        <p:blipFill>
          <a:blip r:embed="rId3"/>
          <a:stretch>
            <a:fillRect/>
          </a:stretch>
        </p:blipFill>
        <p:spPr>
          <a:xfrm>
            <a:off x="6923315" y="-12715"/>
            <a:ext cx="5268685" cy="3589292"/>
          </a:xfrm>
          <a:prstGeom prst="rect">
            <a:avLst/>
          </a:prstGeom>
        </p:spPr>
      </p:pic>
      <p:sp>
        <p:nvSpPr>
          <p:cNvPr id="5" name="Rectangle 4"/>
          <p:cNvSpPr/>
          <p:nvPr/>
        </p:nvSpPr>
        <p:spPr>
          <a:xfrm>
            <a:off x="8708571" y="3647628"/>
            <a:ext cx="1698171" cy="3046988"/>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400" b="1" kern="0" dirty="0" smtClean="0">
                <a:solidFill>
                  <a:srgbClr val="0000FF"/>
                </a:solidFill>
              </a:rPr>
              <a:t>President Lyndon B Johnson visiting US troops in Vietnam, December 1967</a:t>
            </a:r>
            <a:endParaRPr kumimoji="0" lang="en-GB" sz="1000" b="1" i="0" strike="noStrike" kern="0" cap="none" spc="0" normalizeH="0" baseline="0" noProof="0" dirty="0">
              <a:ln>
                <a:noFill/>
              </a:ln>
              <a:solidFill>
                <a:srgbClr val="0000FF"/>
              </a:solidFill>
              <a:effectLst/>
              <a:uLnTx/>
              <a:uFillTx/>
            </a:endParaRPr>
          </a:p>
        </p:txBody>
      </p:sp>
    </p:spTree>
    <p:extLst>
      <p:ext uri="{BB962C8B-B14F-4D97-AF65-F5344CB8AC3E}">
        <p14:creationId xmlns:p14="http://schemas.microsoft.com/office/powerpoint/2010/main" val="37622814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3175"/>
            <a:ext cx="12192000" cy="7015246"/>
          </a:xfrm>
          <a:prstGeom prst="rect">
            <a:avLst/>
          </a:prstGeom>
        </p:spPr>
        <p:txBody>
          <a:bodyPr wrap="square" lIns="540000" tIns="540000" rIns="540000" bIns="540000">
            <a:spAutoFit/>
          </a:bodyPr>
          <a:lstStyle/>
          <a:p>
            <a:pPr algn="just"/>
            <a:r>
              <a:rPr lang="en-GB" sz="2400" b="1" u="sng" dirty="0" smtClean="0">
                <a:solidFill>
                  <a:prstClr val="black"/>
                </a:solidFill>
              </a:rPr>
              <a:t>Domino </a:t>
            </a:r>
            <a:r>
              <a:rPr lang="en-GB" sz="2400" b="1" u="sng" dirty="0">
                <a:solidFill>
                  <a:prstClr val="black"/>
                </a:solidFill>
              </a:rPr>
              <a:t>Effect</a:t>
            </a: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r>
              <a:rPr lang="en-GB" sz="2100" dirty="0"/>
              <a:t>Q: “Mr. President, would you mind commenting on the strategic importance of Indochina to the free world? I think there has been across the country some lack of understanding on just what it means to us.”</a:t>
            </a:r>
          </a:p>
          <a:p>
            <a:pPr algn="just"/>
            <a:endParaRPr lang="en-GB" sz="2100" dirty="0"/>
          </a:p>
          <a:p>
            <a:pPr algn="just"/>
            <a:r>
              <a:rPr lang="en-GB" sz="2100" dirty="0"/>
              <a:t>A. “First of all, you have the specific value of a locality in its production of materials that the world needs.</a:t>
            </a:r>
          </a:p>
          <a:p>
            <a:pPr algn="just"/>
            <a:r>
              <a:rPr lang="en-GB" sz="2100" dirty="0"/>
              <a:t>	“Then you have the possibility that many human beings pass under a dictatorship that is inimical to the free world.</a:t>
            </a:r>
          </a:p>
          <a:p>
            <a:pPr algn="just"/>
            <a:r>
              <a:rPr lang="en-GB" sz="2100" dirty="0"/>
              <a:t>	“Finally, you have broader considerations that might follow what you would call the ‘</a:t>
            </a:r>
            <a:r>
              <a:rPr lang="en-GB" sz="2100" b="1" dirty="0"/>
              <a:t>falling domino principle</a:t>
            </a:r>
            <a:r>
              <a:rPr lang="en-GB" sz="2100" dirty="0"/>
              <a:t>.’ You have a row of dominoes set up, you knock over the first one, and what will happen to the last one is the certainty that it will go over very quickly. </a:t>
            </a:r>
          </a:p>
          <a:p>
            <a:pPr algn="just"/>
            <a:r>
              <a:rPr lang="en-GB" sz="2100" dirty="0"/>
              <a:t>	“ … Asia, after all, has already lost some 450 million of its peoples to the Communist dictatorship, and we simply can't afford greater losses.”</a:t>
            </a:r>
          </a:p>
          <a:p>
            <a:pPr marL="342900" indent="-342900" algn="r">
              <a:buFontTx/>
              <a:buChar char="-"/>
            </a:pPr>
            <a:r>
              <a:rPr lang="en-GB" sz="1600" dirty="0">
                <a:solidFill>
                  <a:prstClr val="black"/>
                </a:solidFill>
              </a:rPr>
              <a:t>President Eisenhower press conference, April 7 </a:t>
            </a:r>
            <a:r>
              <a:rPr lang="en-GB" sz="1600" dirty="0" smtClean="0">
                <a:solidFill>
                  <a:prstClr val="black"/>
                </a:solidFill>
              </a:rPr>
              <a:t>1954</a:t>
            </a:r>
            <a:endParaRPr lang="en-GB" dirty="0"/>
          </a:p>
        </p:txBody>
      </p:sp>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8675" y="-3175"/>
            <a:ext cx="3648621" cy="1924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749840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83" y="0"/>
            <a:ext cx="9124269" cy="7159561"/>
          </a:xfrm>
          <a:prstGeom prst="rect">
            <a:avLst/>
          </a:prstGeom>
          <a:noFill/>
        </p:spPr>
        <p:txBody>
          <a:bodyPr wrap="square" lIns="540000" tIns="540000" rIns="540000" bIns="180000" rtlCol="0">
            <a:spAutoFit/>
          </a:bodyPr>
          <a:lstStyle/>
          <a:p>
            <a:pPr algn="just"/>
            <a:r>
              <a:rPr lang="en-GB" sz="2400" dirty="0" smtClean="0"/>
              <a:t>“I promulgated </a:t>
            </a:r>
            <a:r>
              <a:rPr lang="en-GB" sz="2400" dirty="0"/>
              <a:t>six interrelated assumptions underlying the consensus, which can be summarized as </a:t>
            </a:r>
            <a:r>
              <a:rPr lang="en-GB" sz="2400" dirty="0" smtClean="0"/>
              <a:t>follows:</a:t>
            </a:r>
          </a:p>
          <a:p>
            <a:pPr algn="just"/>
            <a:endParaRPr lang="en-GB" sz="2400" dirty="0"/>
          </a:p>
          <a:p>
            <a:pPr marL="342900" indent="-342900" algn="just">
              <a:buFont typeface="+mj-lt"/>
              <a:buAutoNum type="arabicPeriod"/>
            </a:pPr>
            <a:r>
              <a:rPr lang="en-GB" sz="2400" dirty="0" smtClean="0"/>
              <a:t>post-war </a:t>
            </a:r>
            <a:r>
              <a:rPr lang="en-GB" sz="2400" dirty="0"/>
              <a:t>American </a:t>
            </a:r>
            <a:r>
              <a:rPr lang="en-GB" sz="2400" b="1" dirty="0">
                <a:solidFill>
                  <a:srgbClr val="FF0000"/>
                </a:solidFill>
              </a:rPr>
              <a:t>capitalism </a:t>
            </a:r>
            <a:r>
              <a:rPr lang="en-GB" sz="2400" dirty="0"/>
              <a:t>can generate </a:t>
            </a:r>
            <a:r>
              <a:rPr lang="en-GB" sz="2400" dirty="0">
                <a:solidFill>
                  <a:srgbClr val="7030A0"/>
                </a:solidFill>
              </a:rPr>
              <a:t>abundance for </a:t>
            </a:r>
            <a:r>
              <a:rPr lang="en-GB" sz="2400" dirty="0" smtClean="0">
                <a:solidFill>
                  <a:srgbClr val="7030A0"/>
                </a:solidFill>
              </a:rPr>
              <a:t>all</a:t>
            </a:r>
          </a:p>
          <a:p>
            <a:pPr marL="342900" indent="-342900" algn="just">
              <a:buFont typeface="+mj-lt"/>
              <a:buAutoNum type="arabicPeriod"/>
            </a:pPr>
            <a:r>
              <a:rPr lang="en-GB" sz="2400" dirty="0" smtClean="0"/>
              <a:t>its </a:t>
            </a:r>
            <a:r>
              <a:rPr lang="en-GB" sz="2400" dirty="0"/>
              <a:t>capacity to do so derives from the </a:t>
            </a:r>
            <a:r>
              <a:rPr lang="en-GB" sz="2400" dirty="0">
                <a:solidFill>
                  <a:srgbClr val="7030A0"/>
                </a:solidFill>
              </a:rPr>
              <a:t>endless potential for economic </a:t>
            </a:r>
            <a:r>
              <a:rPr lang="en-GB" sz="2400" dirty="0" smtClean="0">
                <a:solidFill>
                  <a:srgbClr val="7030A0"/>
                </a:solidFill>
              </a:rPr>
              <a:t>growth</a:t>
            </a:r>
          </a:p>
          <a:p>
            <a:pPr marL="342900" indent="-342900" algn="just">
              <a:buFont typeface="+mj-lt"/>
              <a:buAutoNum type="arabicPeriod"/>
            </a:pPr>
            <a:r>
              <a:rPr lang="en-GB" sz="2400" dirty="0" smtClean="0"/>
              <a:t>this </a:t>
            </a:r>
            <a:r>
              <a:rPr lang="en-GB" sz="2400" dirty="0"/>
              <a:t>creates a natural harmony of interests by promoting a </a:t>
            </a:r>
            <a:r>
              <a:rPr lang="en-GB" sz="2400" dirty="0">
                <a:solidFill>
                  <a:srgbClr val="7030A0"/>
                </a:solidFill>
              </a:rPr>
              <a:t>more equal </a:t>
            </a:r>
            <a:r>
              <a:rPr lang="en-GB" sz="2400" dirty="0" smtClean="0">
                <a:solidFill>
                  <a:srgbClr val="7030A0"/>
                </a:solidFill>
              </a:rPr>
              <a:t>society</a:t>
            </a:r>
          </a:p>
          <a:p>
            <a:pPr marL="342900" indent="-342900" algn="just">
              <a:buFont typeface="+mj-lt"/>
              <a:buAutoNum type="arabicPeriod"/>
            </a:pPr>
            <a:r>
              <a:rPr lang="en-GB" sz="2400" dirty="0" smtClean="0"/>
              <a:t>it </a:t>
            </a:r>
            <a:r>
              <a:rPr lang="en-GB" sz="2400" dirty="0"/>
              <a:t>also </a:t>
            </a:r>
            <a:r>
              <a:rPr lang="en-GB" sz="2400" dirty="0">
                <a:solidFill>
                  <a:srgbClr val="7030A0"/>
                </a:solidFill>
              </a:rPr>
              <a:t>furnishes the resources for </a:t>
            </a:r>
            <a:r>
              <a:rPr lang="en-GB" sz="2400" u="sng" dirty="0">
                <a:solidFill>
                  <a:srgbClr val="FF0000"/>
                </a:solidFill>
                <a:effectLst>
                  <a:outerShdw blurRad="38100" dist="38100" dir="2700000" algn="tl">
                    <a:srgbClr val="000000">
                      <a:alpha val="43137"/>
                    </a:srgbClr>
                  </a:outerShdw>
                </a:effectLst>
              </a:rPr>
              <a:t>government</a:t>
            </a:r>
            <a:r>
              <a:rPr lang="en-GB" sz="2400" dirty="0">
                <a:solidFill>
                  <a:srgbClr val="7030A0"/>
                </a:solidFill>
              </a:rPr>
              <a:t> to resolve social </a:t>
            </a:r>
            <a:r>
              <a:rPr lang="en-GB" sz="2400" dirty="0" smtClean="0">
                <a:solidFill>
                  <a:srgbClr val="7030A0"/>
                </a:solidFill>
              </a:rPr>
              <a:t>problems</a:t>
            </a:r>
          </a:p>
          <a:p>
            <a:pPr marL="342900" indent="-342900" algn="just">
              <a:buFont typeface="+mj-lt"/>
              <a:buAutoNum type="arabicPeriod"/>
            </a:pPr>
            <a:r>
              <a:rPr lang="en-GB" sz="2400" dirty="0" smtClean="0"/>
              <a:t>the </a:t>
            </a:r>
            <a:r>
              <a:rPr lang="en-GB" sz="2400" dirty="0"/>
              <a:t>main </a:t>
            </a:r>
            <a:r>
              <a:rPr lang="en-GB" sz="2400" dirty="0">
                <a:solidFill>
                  <a:srgbClr val="7030A0"/>
                </a:solidFill>
              </a:rPr>
              <a:t>threat</a:t>
            </a:r>
            <a:r>
              <a:rPr lang="en-GB" sz="2400" dirty="0"/>
              <a:t> to this beneficent system comes from </a:t>
            </a:r>
            <a:r>
              <a:rPr lang="en-GB" sz="2400" dirty="0">
                <a:solidFill>
                  <a:srgbClr val="7030A0"/>
                </a:solidFill>
              </a:rPr>
              <a:t>communism</a:t>
            </a:r>
            <a:r>
              <a:rPr lang="en-GB" sz="2400" dirty="0"/>
              <a:t>, against which America and its allies must engage in prolonged </a:t>
            </a:r>
            <a:r>
              <a:rPr lang="en-GB" sz="2400" dirty="0" smtClean="0"/>
              <a:t>struggle</a:t>
            </a:r>
          </a:p>
          <a:p>
            <a:pPr marL="342900" indent="-342900" algn="just">
              <a:buFont typeface="+mj-lt"/>
              <a:buAutoNum type="arabicPeriod"/>
            </a:pPr>
            <a:r>
              <a:rPr lang="en-GB" sz="2400" dirty="0" smtClean="0">
                <a:solidFill>
                  <a:srgbClr val="7030A0"/>
                </a:solidFill>
              </a:rPr>
              <a:t>America’s </a:t>
            </a:r>
            <a:r>
              <a:rPr lang="en-GB" sz="2400" dirty="0">
                <a:solidFill>
                  <a:srgbClr val="7030A0"/>
                </a:solidFill>
              </a:rPr>
              <a:t>destiny is to spread the message of the benefits of capitalism to the rest of the world</a:t>
            </a:r>
            <a:r>
              <a:rPr lang="en-GB" sz="2400" dirty="0" smtClean="0"/>
              <a:t>.”</a:t>
            </a:r>
          </a:p>
          <a:p>
            <a:pPr marL="800100" lvl="1" indent="-342900">
              <a:buFont typeface="+mj-lt"/>
              <a:buAutoNum type="arabicPeriod"/>
            </a:pPr>
            <a:endParaRPr lang="en-GB" sz="2000" dirty="0"/>
          </a:p>
          <a:p>
            <a:pPr marL="742950" lvl="1" indent="-285750" algn="r">
              <a:buFontTx/>
              <a:buChar char="-"/>
            </a:pPr>
            <a:r>
              <a:rPr lang="en-GB" dirty="0" smtClean="0">
                <a:solidFill>
                  <a:prstClr val="black"/>
                </a:solidFill>
              </a:rPr>
              <a:t>Hodgson</a:t>
            </a:r>
            <a:r>
              <a:rPr lang="en-GB" dirty="0">
                <a:solidFill>
                  <a:prstClr val="black"/>
                </a:solidFill>
              </a:rPr>
              <a:t>, ‘Revisiting the Liberal Consensus,’ p. </a:t>
            </a:r>
            <a:r>
              <a:rPr lang="en-GB" dirty="0" smtClean="0">
                <a:solidFill>
                  <a:prstClr val="black"/>
                </a:solidFill>
              </a:rPr>
              <a:t>14.</a:t>
            </a:r>
          </a:p>
          <a:p>
            <a:pPr marL="800100" lvl="1" indent="-342900">
              <a:buFontTx/>
              <a:buChar char="-"/>
            </a:pPr>
            <a:endParaRPr lang="en-GB" sz="2000" dirty="0"/>
          </a:p>
        </p:txBody>
      </p:sp>
      <p:pic>
        <p:nvPicPr>
          <p:cNvPr id="3" name="Picture 2"/>
          <p:cNvPicPr>
            <a:picLocks noChangeAspect="1"/>
          </p:cNvPicPr>
          <p:nvPr/>
        </p:nvPicPr>
        <p:blipFill>
          <a:blip r:embed="rId2"/>
          <a:stretch>
            <a:fillRect/>
          </a:stretch>
        </p:blipFill>
        <p:spPr>
          <a:xfrm>
            <a:off x="9146852" y="2333625"/>
            <a:ext cx="2924175" cy="4524375"/>
          </a:xfrm>
          <a:prstGeom prst="rect">
            <a:avLst/>
          </a:prstGeom>
        </p:spPr>
      </p:pic>
      <p:sp>
        <p:nvSpPr>
          <p:cNvPr id="5" name="TextBox 4"/>
          <p:cNvSpPr txBox="1"/>
          <p:nvPr/>
        </p:nvSpPr>
        <p:spPr>
          <a:xfrm>
            <a:off x="8606385" y="0"/>
            <a:ext cx="3959942" cy="2931390"/>
          </a:xfrm>
          <a:prstGeom prst="rect">
            <a:avLst/>
          </a:prstGeom>
          <a:noFill/>
        </p:spPr>
        <p:txBody>
          <a:bodyPr wrap="square" lIns="720000" tIns="720000" rIns="720000" bIns="720000" rtlCol="0">
            <a:spAutoFit/>
          </a:bodyPr>
          <a:lstStyle/>
          <a:p>
            <a:pPr algn="ctr"/>
            <a:r>
              <a:rPr lang="en-GB" sz="3200" b="1" dirty="0" smtClean="0">
                <a:solidFill>
                  <a:srgbClr val="7030A0"/>
                </a:solidFill>
                <a:effectLst>
                  <a:outerShdw blurRad="38100" dist="38100" dir="2700000" algn="tl">
                    <a:srgbClr val="000000">
                      <a:alpha val="43137"/>
                    </a:srgbClr>
                  </a:outerShdw>
                </a:effectLst>
                <a:latin typeface="Arial Black" panose="020B0A04020102020204" pitchFamily="34" charset="0"/>
              </a:rPr>
              <a:t>American Liberal Consensus</a:t>
            </a:r>
          </a:p>
        </p:txBody>
      </p:sp>
    </p:spTree>
    <p:extLst>
      <p:ext uri="{BB962C8B-B14F-4D97-AF65-F5344CB8AC3E}">
        <p14:creationId xmlns:p14="http://schemas.microsoft.com/office/powerpoint/2010/main" val="31176746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7030A0"/>
                </a:solidFill>
                <a:effectLst>
                  <a:outerShdw blurRad="38100" dist="38100" dir="2700000" algn="tl">
                    <a:srgbClr val="000000">
                      <a:alpha val="43137"/>
                    </a:srgbClr>
                  </a:outerShdw>
                </a:effectLst>
                <a:latin typeface="Arial Black" panose="020B0A04020102020204" pitchFamily="34" charset="0"/>
              </a:rPr>
              <a:t>1960s and the End of Consensus</a:t>
            </a:r>
            <a:endParaRPr lang="en-GB" b="1" dirty="0">
              <a:solidFill>
                <a:srgbClr val="7030A0"/>
              </a:solidFill>
              <a:effectLst>
                <a:outerShdw blurRad="38100" dist="38100" dir="2700000" algn="tl">
                  <a:srgbClr val="000000">
                    <a:alpha val="43137"/>
                  </a:srgbClr>
                </a:outerShdw>
              </a:effectLst>
              <a:latin typeface="Arial Black" panose="020B0A04020102020204" pitchFamily="34" charset="0"/>
            </a:endParaRPr>
          </a:p>
        </p:txBody>
      </p:sp>
      <p:pic>
        <p:nvPicPr>
          <p:cNvPr id="5" name="Picture 4"/>
          <p:cNvPicPr>
            <a:picLocks noChangeAspect="1"/>
          </p:cNvPicPr>
          <p:nvPr/>
        </p:nvPicPr>
        <p:blipFill>
          <a:blip r:embed="rId2"/>
          <a:stretch>
            <a:fillRect/>
          </a:stretch>
        </p:blipFill>
        <p:spPr>
          <a:xfrm>
            <a:off x="2222500" y="1417638"/>
            <a:ext cx="6667500" cy="5334000"/>
          </a:xfrm>
          <a:prstGeom prst="rect">
            <a:avLst/>
          </a:prstGeom>
        </p:spPr>
      </p:pic>
      <p:sp>
        <p:nvSpPr>
          <p:cNvPr id="3" name="Text Placeholder 2"/>
          <p:cNvSpPr>
            <a:spLocks noGrp="1"/>
          </p:cNvSpPr>
          <p:nvPr>
            <p:ph type="body"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dirty="0"/>
          </a:p>
        </p:txBody>
      </p:sp>
      <p:sp>
        <p:nvSpPr>
          <p:cNvPr id="6" name="Rectangle 5"/>
          <p:cNvSpPr/>
          <p:nvPr/>
        </p:nvSpPr>
        <p:spPr>
          <a:xfrm>
            <a:off x="9708243" y="1979163"/>
            <a:ext cx="1589314" cy="1754326"/>
          </a:xfrm>
          <a:prstGeom prst="rect">
            <a:avLst/>
          </a:prstGeom>
        </p:spPr>
        <p:txBody>
          <a:bodyPr wrap="square">
            <a:spAutoFit/>
          </a:bodyPr>
          <a:lstStyle/>
          <a:p>
            <a:r>
              <a:rPr lang="en-GB" dirty="0"/>
              <a:t>Anti-Vietnam war demonstrators burn the flag in Central Park, 1967.</a:t>
            </a:r>
          </a:p>
        </p:txBody>
      </p:sp>
    </p:spTree>
    <p:extLst>
      <p:ext uri="{BB962C8B-B14F-4D97-AF65-F5344CB8AC3E}">
        <p14:creationId xmlns:p14="http://schemas.microsoft.com/office/powerpoint/2010/main" val="38499986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6114" y="1028877"/>
            <a:ext cx="3819377" cy="2514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98" y="1077170"/>
            <a:ext cx="4588631" cy="3059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84" y="3737328"/>
            <a:ext cx="4576589" cy="3053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16114" y="3827946"/>
            <a:ext cx="3819378" cy="2972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27759" y="1077170"/>
            <a:ext cx="2892462" cy="4001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512888" y="-3175"/>
            <a:ext cx="9155113" cy="1736878"/>
          </a:xfrm>
          <a:prstGeom prst="rect">
            <a:avLst/>
          </a:prstGeom>
        </p:spPr>
        <p:txBody>
          <a:bodyPr wrap="square" lIns="540000" tIns="540000" rIns="540000" bIns="540000">
            <a:spAutoFit/>
          </a:bodyPr>
          <a:lstStyle/>
          <a:p>
            <a:pPr algn="just"/>
            <a:r>
              <a:rPr lang="en-GB" sz="2400" b="1" dirty="0" smtClean="0">
                <a:solidFill>
                  <a:srgbClr val="7030A0"/>
                </a:solidFill>
                <a:effectLst>
                  <a:outerShdw blurRad="38100" dist="38100" dir="2700000" algn="tl">
                    <a:srgbClr val="000000">
                      <a:alpha val="43137"/>
                    </a:srgbClr>
                  </a:outerShdw>
                </a:effectLst>
                <a:latin typeface="Arial Black" panose="020B0A04020102020204" pitchFamily="34" charset="0"/>
              </a:rPr>
              <a:t>1960s and the End of Consensus: Vietnam War</a:t>
            </a:r>
            <a:endParaRPr lang="en-GB" sz="1000" dirty="0"/>
          </a:p>
          <a:p>
            <a:pPr algn="just"/>
            <a:endParaRPr lang="en-GB" dirty="0"/>
          </a:p>
        </p:txBody>
      </p:sp>
    </p:spTree>
    <p:extLst>
      <p:ext uri="{BB962C8B-B14F-4D97-AF65-F5344CB8AC3E}">
        <p14:creationId xmlns:p14="http://schemas.microsoft.com/office/powerpoint/2010/main" val="39629123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406"/>
            <a:ext cx="12192000" cy="1311807"/>
          </a:xfrm>
          <a:prstGeom prst="rect">
            <a:avLst/>
          </a:prstGeom>
        </p:spPr>
        <p:txBody>
          <a:bodyPr wrap="square" lIns="540000" tIns="360000" rIns="540000" bIns="360000">
            <a:spAutoFit/>
          </a:bodyPr>
          <a:lstStyle/>
          <a:p>
            <a:pPr algn="ctr">
              <a:defRPr/>
            </a:pPr>
            <a:r>
              <a:rPr lang="en-GB" sz="2800" b="1" dirty="0" smtClean="0">
                <a:solidFill>
                  <a:srgbClr val="7030A0"/>
                </a:solidFill>
                <a:latin typeface="Arial Black" panose="020B0A04020102020204" pitchFamily="34" charset="0"/>
                <a:cs typeface="Arial" charset="0"/>
              </a:rPr>
              <a:t>Civil Rights, Counterculture </a:t>
            </a:r>
            <a:r>
              <a:rPr lang="en-GB" sz="2800" b="1" dirty="0">
                <a:solidFill>
                  <a:srgbClr val="7030A0"/>
                </a:solidFill>
                <a:latin typeface="Arial Black" panose="020B0A04020102020204" pitchFamily="34" charset="0"/>
                <a:cs typeface="Arial" charset="0"/>
              </a:rPr>
              <a:t>and Protest</a:t>
            </a:r>
          </a:p>
          <a:p>
            <a:pPr algn="just">
              <a:defRPr/>
            </a:pPr>
            <a:endParaRPr lang="en-GB" sz="1000" b="1" u="sng" dirty="0">
              <a:solidFill>
                <a:prstClr val="black"/>
              </a:solidFill>
              <a:cs typeface="Arial" charset="0"/>
            </a:endParaRPr>
          </a:p>
        </p:txBody>
      </p:sp>
      <p:pic>
        <p:nvPicPr>
          <p:cNvPr id="3" name="Picture 2"/>
          <p:cNvPicPr>
            <a:picLocks noChangeAspect="1"/>
          </p:cNvPicPr>
          <p:nvPr/>
        </p:nvPicPr>
        <p:blipFill>
          <a:blip r:embed="rId2"/>
          <a:stretch>
            <a:fillRect/>
          </a:stretch>
        </p:blipFill>
        <p:spPr>
          <a:xfrm>
            <a:off x="2457450" y="1133713"/>
            <a:ext cx="7277100" cy="4851400"/>
          </a:xfrm>
          <a:prstGeom prst="rect">
            <a:avLst/>
          </a:prstGeom>
        </p:spPr>
      </p:pic>
      <p:sp>
        <p:nvSpPr>
          <p:cNvPr id="4" name="Rectangle 3"/>
          <p:cNvSpPr/>
          <p:nvPr/>
        </p:nvSpPr>
        <p:spPr>
          <a:xfrm>
            <a:off x="1905000" y="6211669"/>
            <a:ext cx="7829550" cy="369332"/>
          </a:xfrm>
          <a:prstGeom prst="rect">
            <a:avLst/>
          </a:prstGeom>
        </p:spPr>
        <p:txBody>
          <a:bodyPr wrap="square">
            <a:spAutoFit/>
          </a:bodyPr>
          <a:lstStyle/>
          <a:p>
            <a:r>
              <a:rPr lang="en-GB" dirty="0" smtClean="0"/>
              <a:t>Martin Luther King leads an anti-war demonstration in Chicago, March 21 1967</a:t>
            </a:r>
            <a:endParaRPr lang="en-GB" dirty="0"/>
          </a:p>
        </p:txBody>
      </p:sp>
    </p:spTree>
    <p:extLst>
      <p:ext uri="{BB962C8B-B14F-4D97-AF65-F5344CB8AC3E}">
        <p14:creationId xmlns:p14="http://schemas.microsoft.com/office/powerpoint/2010/main" val="61839269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80810" y="4124605"/>
            <a:ext cx="2915816" cy="2733395"/>
          </a:xfrm>
          <a:prstGeom prst="rect">
            <a:avLst/>
          </a:prstGeom>
          <a:noFill/>
        </p:spPr>
        <p:txBody>
          <a:bodyPr wrap="square" lIns="180000" tIns="180000" rIns="180000" bIns="180000" rtlCol="0">
            <a:spAutoFit/>
          </a:bodyPr>
          <a:lstStyle/>
          <a:p>
            <a:pPr algn="r"/>
            <a:r>
              <a:rPr lang="en-GB" sz="1400" b="1" dirty="0"/>
              <a:t>Geographic proximity: </a:t>
            </a:r>
          </a:p>
          <a:p>
            <a:pPr algn="r"/>
            <a:r>
              <a:rPr lang="en-GB" sz="1400" dirty="0"/>
              <a:t>San Francisco Bay Area as centre of the Black Panther Party (Oakland, pictured top), the student movement (Berkeley, middle) hippie counterculture (San Francisco, bottom). See also: anti-war protests in San Francisco (bottom) and</a:t>
            </a:r>
            <a:r>
              <a:rPr lang="en-GB" sz="1400" i="1" dirty="0"/>
              <a:t> </a:t>
            </a:r>
            <a:r>
              <a:rPr lang="en-GB" sz="1400" dirty="0"/>
              <a:t>Native American  occupation (middle) of Alcatraz (circled on map)</a:t>
            </a:r>
          </a:p>
        </p:txBody>
      </p:sp>
      <p:pic>
        <p:nvPicPr>
          <p:cNvPr id="1029" name="Picture 5" descr="https://s-media-cache-ak0.pinimg.com/originals/aa/d9/7d/aad97dff45b576e55ea8bc780c679f9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50961"/>
            <a:ext cx="4040768" cy="27013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7" y="12406"/>
            <a:ext cx="2680096" cy="3530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83937" y="155163"/>
            <a:ext cx="2350107" cy="23435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000318" y="12406"/>
            <a:ext cx="6191682" cy="4512683"/>
          </a:xfrm>
          <a:prstGeom prst="rect">
            <a:avLst/>
          </a:prstGeom>
        </p:spPr>
        <p:txBody>
          <a:bodyPr wrap="square" lIns="540000" tIns="360000" rIns="540000" bIns="360000">
            <a:spAutoFit/>
          </a:bodyPr>
          <a:lstStyle/>
          <a:p>
            <a:pPr>
              <a:defRPr/>
            </a:pPr>
            <a:r>
              <a:rPr lang="en-GB" sz="2800" b="1" dirty="0" smtClean="0">
                <a:solidFill>
                  <a:srgbClr val="7030A0"/>
                </a:solidFill>
                <a:latin typeface="Arial Black" panose="020B0A04020102020204" pitchFamily="34" charset="0"/>
                <a:cs typeface="Arial" charset="0"/>
              </a:rPr>
              <a:t>Civil Rights, Counterculture </a:t>
            </a:r>
            <a:r>
              <a:rPr lang="en-GB" sz="2800" b="1" dirty="0">
                <a:solidFill>
                  <a:srgbClr val="7030A0"/>
                </a:solidFill>
                <a:latin typeface="Arial Black" panose="020B0A04020102020204" pitchFamily="34" charset="0"/>
                <a:cs typeface="Arial" charset="0"/>
              </a:rPr>
              <a:t>and Protest</a:t>
            </a:r>
          </a:p>
          <a:p>
            <a:pPr algn="just">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1900" dirty="0">
                <a:solidFill>
                  <a:prstClr val="black"/>
                </a:solidFill>
              </a:rPr>
              <a:t>In the 1960s, the African American Civil Rights (mainstream and Black Power) movement coincided – and sometimes interacted with – a raft political campaigns  which asserted different demographics’ Civil Rights and/or challenged social, cultural and political norms/orthodoxies – e.g. </a:t>
            </a:r>
            <a:r>
              <a:rPr lang="en-GB" sz="1900" dirty="0"/>
              <a:t>student protests, counterculture (hippies, Weathermen), anti-war movement … </a:t>
            </a:r>
            <a:endParaRPr lang="en-GB" sz="1900" dirty="0">
              <a:solidFill>
                <a:prstClr val="black"/>
              </a:solidFill>
            </a:endParaRPr>
          </a:p>
        </p:txBody>
      </p:sp>
      <p:pic>
        <p:nvPicPr>
          <p:cNvPr id="512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9354" y="4094203"/>
            <a:ext cx="3973576" cy="2758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69354" y="2268899"/>
            <a:ext cx="1747933" cy="2548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val 2"/>
          <p:cNvSpPr/>
          <p:nvPr/>
        </p:nvSpPr>
        <p:spPr>
          <a:xfrm>
            <a:off x="4007768" y="620688"/>
            <a:ext cx="144016" cy="216024"/>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7" descr="http://jewishcurrents.org/wp-content/uploads/2011/09/csp_savio-rally_hyjc.jpg"/>
          <p:cNvPicPr>
            <a:picLocks noChangeAspect="1" noChangeArrowheads="1"/>
          </p:cNvPicPr>
          <p:nvPr/>
        </p:nvPicPr>
        <p:blipFill rotWithShape="1">
          <a:blip r:embed="rId8">
            <a:extLst>
              <a:ext uri="{28A0092B-C50C-407E-A947-70E740481C1C}">
                <a14:useLocalDpi xmlns:a14="http://schemas.microsoft.com/office/drawing/2010/main" val="0"/>
              </a:ext>
            </a:extLst>
          </a:blip>
          <a:srcRect b="5294"/>
          <a:stretch/>
        </p:blipFill>
        <p:spPr bwMode="auto">
          <a:xfrm>
            <a:off x="1497998" y="2488932"/>
            <a:ext cx="3252265" cy="2240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8086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1524000" y="-32668"/>
            <a:ext cx="4275325" cy="1194512"/>
          </a:xfrm>
          <a:prstGeom prst="rect">
            <a:avLst/>
          </a:prstGeom>
          <a:noFill/>
        </p:spPr>
        <p:txBody>
          <a:bodyPr wrap="square" lIns="360000" tIns="180000" rIns="18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p>
        </p:txBody>
      </p:sp>
      <p:pic>
        <p:nvPicPr>
          <p:cNvPr id="2052" name="Picture 4" descr="http://forwardlatino.files.wordpress.com/2011/01/chicano20power.jpg"/>
          <p:cNvPicPr>
            <a:picLocks noChangeAspect="1" noChangeArrowheads="1"/>
          </p:cNvPicPr>
          <p:nvPr/>
        </p:nvPicPr>
        <p:blipFill rotWithShape="1">
          <a:blip r:embed="rId3">
            <a:extLst>
              <a:ext uri="{28A0092B-C50C-407E-A947-70E740481C1C}">
                <a14:useLocalDpi xmlns:a14="http://schemas.microsoft.com/office/drawing/2010/main" val="0"/>
              </a:ext>
            </a:extLst>
          </a:blip>
          <a:srcRect b="4036"/>
          <a:stretch/>
        </p:blipFill>
        <p:spPr bwMode="auto">
          <a:xfrm>
            <a:off x="7350750" y="0"/>
            <a:ext cx="4868673" cy="375659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hswstatic.com/gif/feminism-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3325" y="3993090"/>
            <a:ext cx="3748675" cy="2811506"/>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3462" y="2116867"/>
            <a:ext cx="3563888" cy="308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7425" y="688907"/>
            <a:ext cx="7856975" cy="1465695"/>
          </a:xfrm>
          <a:prstGeom prst="rect">
            <a:avLst/>
          </a:prstGeom>
        </p:spPr>
        <p:txBody>
          <a:bodyPr wrap="square" lIns="540000" tIns="360000" rIns="540000" bIns="360000">
            <a:spAutoFit/>
          </a:bodyPr>
          <a:lstStyle/>
          <a:p>
            <a:pPr>
              <a:defRPr/>
            </a:pPr>
            <a:r>
              <a:rPr lang="en-GB" sz="2000" b="1" dirty="0" smtClean="0"/>
              <a:t>… </a:t>
            </a:r>
            <a:r>
              <a:rPr lang="en-GB" sz="2400" b="1" dirty="0">
                <a:solidFill>
                  <a:prstClr val="black"/>
                </a:solidFill>
                <a:cs typeface="Arial" charset="0"/>
              </a:rPr>
              <a:t>e.g. Chicano Movement, </a:t>
            </a:r>
            <a:r>
              <a:rPr lang="en-GB" sz="2400" b="1" dirty="0"/>
              <a:t>American Indian Movement, Gay Rights, </a:t>
            </a:r>
            <a:r>
              <a:rPr lang="en-GB" sz="2400" b="1" dirty="0" smtClean="0"/>
              <a:t>Women’s  </a:t>
            </a:r>
            <a:r>
              <a:rPr lang="en-GB" sz="2400" b="1" dirty="0"/>
              <a:t>Liberation</a:t>
            </a:r>
            <a:endParaRPr lang="en-GB" sz="2400" b="1" dirty="0">
              <a:solidFill>
                <a:prstClr val="black"/>
              </a:solidFill>
              <a:cs typeface="Arial" charset="0"/>
            </a:endParaRPr>
          </a:p>
        </p:txBody>
      </p:sp>
      <p:pic>
        <p:nvPicPr>
          <p:cNvPr id="717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29408" y="3993090"/>
            <a:ext cx="3109257" cy="27927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descr="http://www.dickshovel.com/AIM.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7876" y="3325850"/>
            <a:ext cx="1340544" cy="133447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4113899"/>
            <a:ext cx="2151375" cy="2744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0" y="0"/>
            <a:ext cx="15384025" cy="1311807"/>
          </a:xfrm>
          <a:prstGeom prst="rect">
            <a:avLst/>
          </a:prstGeom>
        </p:spPr>
        <p:txBody>
          <a:bodyPr wrap="square" lIns="540000" tIns="360000" rIns="540000" bIns="360000">
            <a:spAutoFit/>
          </a:bodyPr>
          <a:lstStyle/>
          <a:p>
            <a:pPr>
              <a:defRPr/>
            </a:pPr>
            <a:r>
              <a:rPr lang="en-GB" sz="2800" b="1" dirty="0" smtClean="0">
                <a:solidFill>
                  <a:srgbClr val="7030A0"/>
                </a:solidFill>
                <a:latin typeface="Arial Black" panose="020B0A04020102020204" pitchFamily="34" charset="0"/>
                <a:cs typeface="Arial" charset="0"/>
              </a:rPr>
              <a:t>Civil Rights, Counterculture </a:t>
            </a:r>
            <a:r>
              <a:rPr lang="en-GB" sz="2800" b="1" dirty="0">
                <a:solidFill>
                  <a:srgbClr val="7030A0"/>
                </a:solidFill>
                <a:latin typeface="Arial Black" panose="020B0A04020102020204" pitchFamily="34" charset="0"/>
                <a:cs typeface="Arial" charset="0"/>
              </a:rPr>
              <a:t>and Protest</a:t>
            </a:r>
          </a:p>
          <a:p>
            <a:pPr algn="just">
              <a:defRPr/>
            </a:pPr>
            <a:endParaRPr lang="en-GB" sz="1000" b="1" u="sng" dirty="0">
              <a:solidFill>
                <a:prstClr val="black"/>
              </a:solidFill>
              <a:cs typeface="Arial" charset="0"/>
            </a:endParaRPr>
          </a:p>
        </p:txBody>
      </p:sp>
    </p:spTree>
    <p:extLst>
      <p:ext uri="{BB962C8B-B14F-4D97-AF65-F5344CB8AC3E}">
        <p14:creationId xmlns:p14="http://schemas.microsoft.com/office/powerpoint/2010/main" val="15160601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 y="-3176"/>
            <a:ext cx="5576346" cy="4383756"/>
          </a:xfrm>
          <a:prstGeom prst="rect">
            <a:avLst/>
          </a:prstGeom>
        </p:spPr>
        <p:txBody>
          <a:bodyPr wrap="square" lIns="540000" tIns="540000" rIns="540000" bIns="540000">
            <a:spAutoFit/>
          </a:bodyPr>
          <a:lstStyle/>
          <a:p>
            <a:pPr>
              <a:defRPr/>
            </a:pPr>
            <a:endParaRPr lang="en-GB" sz="1000" u="sng" dirty="0">
              <a:solidFill>
                <a:prstClr val="black"/>
              </a:solidFill>
            </a:endParaRPr>
          </a:p>
          <a:p>
            <a:pPr marL="171450" indent="-171450" algn="just">
              <a:buFont typeface="Arial" panose="020B0604020202020204" pitchFamily="34" charset="0"/>
              <a:buChar char="•"/>
            </a:pPr>
            <a:r>
              <a:rPr lang="en-GB" sz="2000" b="1" dirty="0">
                <a:solidFill>
                  <a:prstClr val="black"/>
                </a:solidFill>
              </a:rPr>
              <a:t>Tet offensive</a:t>
            </a:r>
          </a:p>
          <a:p>
            <a:pPr marL="171450" indent="-171450" algn="just">
              <a:buFont typeface="Arial" panose="020B0604020202020204" pitchFamily="34" charset="0"/>
              <a:buChar char="•"/>
            </a:pPr>
            <a:r>
              <a:rPr lang="en-GB" sz="2000" b="1" dirty="0">
                <a:solidFill>
                  <a:prstClr val="black"/>
                </a:solidFill>
              </a:rPr>
              <a:t>Johnson shock withdrawal from Democrat presidential primary </a:t>
            </a:r>
          </a:p>
          <a:p>
            <a:pPr marL="171450" indent="-171450" algn="just">
              <a:buFont typeface="Arial" panose="020B0604020202020204" pitchFamily="34" charset="0"/>
              <a:buChar char="•"/>
            </a:pPr>
            <a:r>
              <a:rPr lang="en-GB" sz="2000" b="1" dirty="0">
                <a:solidFill>
                  <a:prstClr val="black"/>
                </a:solidFill>
              </a:rPr>
              <a:t>Assassinations of Robert Kennedy and Martin Luther King</a:t>
            </a:r>
          </a:p>
          <a:p>
            <a:pPr marL="171450" indent="-171450" algn="just">
              <a:buFont typeface="Arial" panose="020B0604020202020204" pitchFamily="34" charset="0"/>
              <a:buChar char="•"/>
            </a:pPr>
            <a:r>
              <a:rPr lang="en-GB" sz="2000" b="1" dirty="0" smtClean="0">
                <a:solidFill>
                  <a:prstClr val="black"/>
                </a:solidFill>
              </a:rPr>
              <a:t>Riots in cities throughout US</a:t>
            </a:r>
          </a:p>
          <a:p>
            <a:pPr marL="171450" indent="-171450" algn="just">
              <a:buFont typeface="Arial" panose="020B0604020202020204" pitchFamily="34" charset="0"/>
              <a:buChar char="•"/>
            </a:pPr>
            <a:r>
              <a:rPr lang="en-GB" sz="2000" b="1" dirty="0" smtClean="0">
                <a:solidFill>
                  <a:prstClr val="black"/>
                </a:solidFill>
              </a:rPr>
              <a:t>Riots </a:t>
            </a:r>
            <a:r>
              <a:rPr lang="en-GB" sz="2000" b="1" dirty="0">
                <a:solidFill>
                  <a:prstClr val="black"/>
                </a:solidFill>
              </a:rPr>
              <a:t>at Chicago Democratic National Convention</a:t>
            </a:r>
          </a:p>
          <a:p>
            <a:pPr marL="171450" indent="-171450" algn="just">
              <a:buFont typeface="Arial" panose="020B0604020202020204" pitchFamily="34" charset="0"/>
              <a:buChar char="•"/>
            </a:pPr>
            <a:r>
              <a:rPr lang="en-GB" sz="2000" b="1" dirty="0">
                <a:solidFill>
                  <a:prstClr val="black"/>
                </a:solidFill>
              </a:rPr>
              <a:t>International uprisings: Prague, Paris</a:t>
            </a:r>
          </a:p>
          <a:p>
            <a:pPr lvl="0" algn="just"/>
            <a:endParaRPr lang="en-GB" sz="2400" b="1" u="sng" dirty="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2421" y="-20604"/>
            <a:ext cx="4532121" cy="2670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24964" y="3640251"/>
            <a:ext cx="4767036" cy="3217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36979" y="4173219"/>
            <a:ext cx="1804466" cy="2584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9087" y="4203395"/>
            <a:ext cx="2021040" cy="2554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41919" y="2067260"/>
            <a:ext cx="4083534" cy="2722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28297" y="4789616"/>
            <a:ext cx="2268537" cy="196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5104711" y="44424"/>
            <a:ext cx="2823491" cy="2746724"/>
          </a:xfrm>
          <a:prstGeom prst="rect">
            <a:avLst/>
          </a:prstGeom>
        </p:spPr>
        <p:txBody>
          <a:bodyPr wrap="square" tIns="720000" bIns="720000">
            <a:spAutoFit/>
          </a:bodyPr>
          <a:lstStyle/>
          <a:p>
            <a:pPr algn="ctr">
              <a:defRPr/>
            </a:pPr>
            <a:r>
              <a:rPr lang="en-GB" sz="2800" dirty="0" smtClean="0">
                <a:solidFill>
                  <a:srgbClr val="7030A0"/>
                </a:solidFill>
                <a:latin typeface="Arial Black" panose="020B0A04020102020204" pitchFamily="34" charset="0"/>
              </a:rPr>
              <a:t>End of Consensus: 1968</a:t>
            </a:r>
            <a:endParaRPr lang="en-GB" sz="2800"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3409968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37"/>
            <a:ext cx="3463755" cy="444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2900" y="-38370"/>
            <a:ext cx="8039099" cy="4530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4074682"/>
            <a:ext cx="12191999" cy="2783318"/>
          </a:xfrm>
          <a:prstGeom prst="rect">
            <a:avLst/>
          </a:prstGeom>
        </p:spPr>
        <p:txBody>
          <a:bodyPr wrap="square" lIns="540000" tIns="540000" rIns="540000" bIns="540000">
            <a:spAutoFit/>
          </a:bodyPr>
          <a:lstStyle/>
          <a:p>
            <a:pPr marL="171450" indent="-171450" algn="just">
              <a:buFont typeface="Arial" panose="020B0604020202020204" pitchFamily="34" charset="0"/>
              <a:buChar char="•"/>
            </a:pPr>
            <a:r>
              <a:rPr lang="en-GB" sz="2200" b="1" dirty="0">
                <a:solidFill>
                  <a:prstClr val="black"/>
                </a:solidFill>
              </a:rPr>
              <a:t>Nixon wins presidential election for Republican Party – ran on a ticket promising “law and order” and on behalf of </a:t>
            </a:r>
            <a:r>
              <a:rPr lang="en-GB" sz="2200" b="1" dirty="0"/>
              <a:t>“the great, </a:t>
            </a:r>
            <a:r>
              <a:rPr lang="en-GB" sz="2200" b="1" dirty="0" smtClean="0"/>
              <a:t>quiet forgotten </a:t>
            </a:r>
            <a:r>
              <a:rPr lang="en-GB" sz="2200" b="1" dirty="0"/>
              <a:t>majority – the </a:t>
            </a:r>
            <a:r>
              <a:rPr lang="en-GB" sz="2200" b="1" dirty="0" err="1"/>
              <a:t>nonshouters</a:t>
            </a:r>
            <a:r>
              <a:rPr lang="en-GB" sz="2200" b="1" dirty="0"/>
              <a:t> and the </a:t>
            </a:r>
            <a:r>
              <a:rPr lang="en-GB" sz="2200" b="1" dirty="0" err="1"/>
              <a:t>nondemonstrators</a:t>
            </a:r>
            <a:r>
              <a:rPr lang="en-GB" sz="2200" b="1" dirty="0"/>
              <a:t>”</a:t>
            </a:r>
          </a:p>
          <a:p>
            <a:pPr marL="171450" indent="-171450" algn="just">
              <a:buFont typeface="Arial" panose="020B0604020202020204" pitchFamily="34" charset="0"/>
              <a:buChar char="•"/>
            </a:pPr>
            <a:endParaRPr lang="en-GB" sz="2200" dirty="0"/>
          </a:p>
          <a:p>
            <a:pPr marL="171450" indent="-171450" algn="just">
              <a:buFont typeface="Arial" panose="020B0604020202020204" pitchFamily="34" charset="0"/>
              <a:buChar char="•"/>
            </a:pPr>
            <a:r>
              <a:rPr lang="en-GB" sz="2200" b="1" dirty="0">
                <a:solidFill>
                  <a:prstClr val="black"/>
                </a:solidFill>
              </a:rPr>
              <a:t>Promised to “end the war and win the peace” in Vietnam</a:t>
            </a:r>
            <a:endParaRPr lang="en-GB" sz="2200" b="1" u="sng" dirty="0">
              <a:solidFill>
                <a:prstClr val="black"/>
              </a:solidFill>
            </a:endParaRPr>
          </a:p>
        </p:txBody>
      </p:sp>
      <p:sp>
        <p:nvSpPr>
          <p:cNvPr id="8" name="Rectangle 7"/>
          <p:cNvSpPr/>
          <p:nvPr/>
        </p:nvSpPr>
        <p:spPr>
          <a:xfrm>
            <a:off x="0" y="44424"/>
            <a:ext cx="12191999" cy="1884950"/>
          </a:xfrm>
          <a:prstGeom prst="rect">
            <a:avLst/>
          </a:prstGeom>
        </p:spPr>
        <p:txBody>
          <a:bodyPr wrap="square" tIns="720000" bIns="720000">
            <a:spAutoFit/>
          </a:bodyPr>
          <a:lstStyle/>
          <a:p>
            <a:pPr algn="ctr">
              <a:defRPr/>
            </a:pPr>
            <a:r>
              <a:rPr lang="en-GB" sz="2800" dirty="0" smtClean="0">
                <a:solidFill>
                  <a:srgbClr val="7030A0"/>
                </a:solidFill>
                <a:latin typeface="Arial Black" panose="020B0A04020102020204" pitchFamily="34" charset="0"/>
              </a:rPr>
              <a:t>End of Consensus: 1968</a:t>
            </a:r>
            <a:endParaRPr lang="en-GB" sz="2800"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12697330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2551" y="2585561"/>
            <a:ext cx="5614863" cy="4210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998341" y="1856815"/>
            <a:ext cx="5015160" cy="800219"/>
          </a:xfrm>
          <a:prstGeom prst="rect">
            <a:avLst/>
          </a:prstGeom>
        </p:spPr>
        <p:txBody>
          <a:bodyPr wrap="square">
            <a:spAutoFit/>
          </a:bodyPr>
          <a:lstStyle/>
          <a:p>
            <a:pPr algn="r"/>
            <a:r>
              <a:rPr lang="en-GB" sz="1400" dirty="0"/>
              <a:t> Richard Nixon and Robert Stripling (HUAC Investigator) examining microfilm of papers used in Hiss Trial</a:t>
            </a:r>
            <a:r>
              <a:rPr lang="en-GB" dirty="0"/>
              <a:t/>
            </a:r>
            <a:br>
              <a:rPr lang="en-GB" dirty="0"/>
            </a:b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835" y="3010474"/>
            <a:ext cx="3785245" cy="37852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 y="-3175"/>
            <a:ext cx="7691166" cy="3060317"/>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000" dirty="0" smtClean="0">
                <a:solidFill>
                  <a:prstClr val="black"/>
                </a:solidFill>
              </a:rPr>
              <a:t>Congressman </a:t>
            </a:r>
            <a:r>
              <a:rPr lang="en-GB" sz="2000" dirty="0">
                <a:solidFill>
                  <a:prstClr val="black"/>
                </a:solidFill>
              </a:rPr>
              <a:t>Richard Nixon </a:t>
            </a:r>
            <a:r>
              <a:rPr lang="en-GB" sz="2000" dirty="0" smtClean="0">
                <a:solidFill>
                  <a:prstClr val="black"/>
                </a:solidFill>
              </a:rPr>
              <a:t>first sprang to </a:t>
            </a:r>
            <a:r>
              <a:rPr lang="en-GB" sz="2000" dirty="0">
                <a:solidFill>
                  <a:prstClr val="black"/>
                </a:solidFill>
              </a:rPr>
              <a:t>national </a:t>
            </a:r>
            <a:r>
              <a:rPr lang="en-GB" sz="2000" dirty="0" smtClean="0">
                <a:solidFill>
                  <a:prstClr val="black"/>
                </a:solidFill>
              </a:rPr>
              <a:t>attention in late 1940s pursuing </a:t>
            </a:r>
            <a:r>
              <a:rPr lang="en-GB" sz="2000" dirty="0">
                <a:solidFill>
                  <a:prstClr val="black"/>
                </a:solidFill>
              </a:rPr>
              <a:t>accused Communist and spy Alger Hiss, a government employee (pictured)</a:t>
            </a:r>
          </a:p>
          <a:p>
            <a:pPr marL="342900" indent="-342900" algn="just">
              <a:buFont typeface="Arial" panose="020B0604020202020204" pitchFamily="34" charset="0"/>
              <a:buChar char="•"/>
              <a:defRPr/>
            </a:pPr>
            <a:r>
              <a:rPr lang="en-GB" sz="2000" dirty="0">
                <a:solidFill>
                  <a:prstClr val="black"/>
                </a:solidFill>
              </a:rPr>
              <a:t>Hiss convicted of perjury 1950</a:t>
            </a:r>
          </a:p>
          <a:p>
            <a:pPr>
              <a:defRPr/>
            </a:pPr>
            <a:endParaRPr lang="en-GB" sz="2400" b="1" u="sng" dirty="0">
              <a:solidFill>
                <a:prstClr val="black"/>
              </a:solidFill>
            </a:endParaRPr>
          </a:p>
          <a:p>
            <a:pPr>
              <a:defRPr/>
            </a:pPr>
            <a:endParaRPr lang="en-GB" sz="2400" b="1" u="sng" dirty="0">
              <a:solidFill>
                <a:prstClr val="black"/>
              </a:solidFill>
            </a:endParaRPr>
          </a:p>
        </p:txBody>
      </p:sp>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5835" y="-1"/>
            <a:ext cx="3856165" cy="301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44051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4476751" y="3956098"/>
            <a:ext cx="7715249" cy="2937206"/>
          </a:xfrm>
          <a:prstGeom prst="rect">
            <a:avLst/>
          </a:prstGeom>
        </p:spPr>
        <p:txBody>
          <a:bodyPr wrap="square" lIns="540000" tIns="540000" rIns="540000" bIns="540000">
            <a:spAutoFit/>
          </a:bodyPr>
          <a:lstStyle/>
          <a:p>
            <a:pPr marL="285750" indent="-285750" algn="r">
              <a:buFont typeface="Arial" panose="020B0604020202020204" pitchFamily="34" charset="0"/>
              <a:buChar char="•"/>
            </a:pPr>
            <a:r>
              <a:rPr lang="en-GB" sz="2000" b="1" dirty="0"/>
              <a:t>1972: Nixon in China</a:t>
            </a:r>
          </a:p>
          <a:p>
            <a:pPr marL="285750" indent="-285750" algn="r">
              <a:buFont typeface="Arial" panose="020B0604020202020204" pitchFamily="34" charset="0"/>
              <a:buChar char="•"/>
            </a:pPr>
            <a:endParaRPr lang="en-GB" sz="2000" b="1" dirty="0"/>
          </a:p>
          <a:p>
            <a:pPr marL="285750" indent="-285750" algn="r">
              <a:buFont typeface="Arial" panose="020B0604020202020204" pitchFamily="34" charset="0"/>
              <a:buChar char="•"/>
            </a:pPr>
            <a:r>
              <a:rPr lang="en-GB" sz="2000" b="1" dirty="0"/>
              <a:t>1973: Cease-fire between US and north Vietnam</a:t>
            </a:r>
          </a:p>
          <a:p>
            <a:pPr marL="285750" indent="-285750" algn="r">
              <a:buFont typeface="Arial" panose="020B0604020202020204" pitchFamily="34" charset="0"/>
              <a:buChar char="•"/>
            </a:pPr>
            <a:endParaRPr lang="en-GB" sz="2000" b="1" dirty="0"/>
          </a:p>
          <a:p>
            <a:pPr marL="285750" indent="-285750" algn="r">
              <a:buFont typeface="Arial" panose="020B0604020202020204" pitchFamily="34" charset="0"/>
              <a:buChar char="•"/>
            </a:pPr>
            <a:r>
              <a:rPr lang="en-GB" sz="2000" b="1" dirty="0"/>
              <a:t>1975: Fall of Saigon; US forces leave Vietnam; unified Socialist Republic of Vietnam formed</a:t>
            </a:r>
            <a:endParaRPr lang="en-GB" sz="1000" b="1" u="sng"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068"/>
            <a:ext cx="12192000" cy="3831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91392"/>
            <a:ext cx="5429250" cy="3566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3313537"/>
            <a:ext cx="12192001" cy="1798433"/>
          </a:xfrm>
          <a:prstGeom prst="rect">
            <a:avLst/>
          </a:prstGeom>
        </p:spPr>
        <p:txBody>
          <a:bodyPr wrap="square" lIns="540000" tIns="540000" rIns="540000" bIns="540000">
            <a:spAutoFit/>
          </a:bodyPr>
          <a:lstStyle/>
          <a:p>
            <a:pPr algn="ctr">
              <a:defRPr/>
            </a:pPr>
            <a:r>
              <a:rPr lang="en-GB" sz="3600" b="1" u="sng" dirty="0" smtClean="0">
                <a:solidFill>
                  <a:srgbClr val="7030A0"/>
                </a:solidFill>
                <a:latin typeface="Arial Black" panose="020B0A04020102020204" pitchFamily="34" charset="0"/>
              </a:rPr>
              <a:t>1970s Cold </a:t>
            </a:r>
            <a:r>
              <a:rPr lang="en-GB" sz="3600" b="1" u="sng" dirty="0">
                <a:solidFill>
                  <a:srgbClr val="7030A0"/>
                </a:solidFill>
                <a:latin typeface="Arial Black" panose="020B0A04020102020204" pitchFamily="34" charset="0"/>
              </a:rPr>
              <a:t>War Thaw</a:t>
            </a:r>
          </a:p>
          <a:p>
            <a:endParaRPr lang="en-GB" sz="1000" dirty="0"/>
          </a:p>
        </p:txBody>
      </p:sp>
    </p:spTree>
    <p:extLst>
      <p:ext uri="{BB962C8B-B14F-4D97-AF65-F5344CB8AC3E}">
        <p14:creationId xmlns:p14="http://schemas.microsoft.com/office/powerpoint/2010/main" val="30446589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40714" cy="43743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50178" y="7937"/>
            <a:ext cx="6771663" cy="4734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238500"/>
            <a:ext cx="2475839" cy="361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61991" y="4729905"/>
            <a:ext cx="2459850" cy="1967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62149" y="4904689"/>
            <a:ext cx="4087871" cy="1631216"/>
          </a:xfrm>
          <a:prstGeom prst="rect">
            <a:avLst/>
          </a:prstGeom>
        </p:spPr>
        <p:txBody>
          <a:bodyPr wrap="square">
            <a:spAutoFit/>
          </a:bodyPr>
          <a:lstStyle/>
          <a:p>
            <a:pPr marL="285750" indent="-285750">
              <a:buFont typeface="Arial" panose="020B0604020202020204" pitchFamily="34" charset="0"/>
              <a:buChar char="•"/>
            </a:pPr>
            <a:r>
              <a:rPr lang="en-GB" sz="2000" dirty="0"/>
              <a:t>Wire tapping of Democratic Party </a:t>
            </a:r>
          </a:p>
          <a:p>
            <a:pPr marL="285750" indent="-285750">
              <a:buFont typeface="Arial" panose="020B0604020202020204" pitchFamily="34" charset="0"/>
              <a:buChar char="•"/>
            </a:pPr>
            <a:r>
              <a:rPr lang="en-GB" sz="2000" dirty="0"/>
              <a:t>Nixon resigned the presidency on August 9 1974</a:t>
            </a:r>
          </a:p>
          <a:p>
            <a:pPr marL="285750" indent="-285750">
              <a:buFont typeface="Arial" panose="020B0604020202020204" pitchFamily="34" charset="0"/>
              <a:buChar char="•"/>
            </a:pPr>
            <a:r>
              <a:rPr lang="en-GB" sz="2000" dirty="0"/>
              <a:t>Successor Gerald Ford quickly pardoned Nixon over Watergate</a:t>
            </a:r>
          </a:p>
        </p:txBody>
      </p:sp>
      <p:sp>
        <p:nvSpPr>
          <p:cNvPr id="9" name="Rectangle 8"/>
          <p:cNvSpPr/>
          <p:nvPr/>
        </p:nvSpPr>
        <p:spPr>
          <a:xfrm>
            <a:off x="-1608431" y="4747728"/>
            <a:ext cx="7333271" cy="1736878"/>
          </a:xfrm>
          <a:prstGeom prst="rect">
            <a:avLst/>
          </a:prstGeom>
        </p:spPr>
        <p:txBody>
          <a:bodyPr wrap="square" lIns="540000" tIns="540000" rIns="540000" bIns="540000">
            <a:spAutoFit/>
          </a:bodyPr>
          <a:lstStyle/>
          <a:p>
            <a:pPr algn="r">
              <a:defRPr/>
            </a:pPr>
            <a:r>
              <a:rPr lang="en-GB" sz="3200" b="1" u="sng" dirty="0" smtClean="0">
                <a:solidFill>
                  <a:srgbClr val="7030A0"/>
                </a:solidFill>
                <a:latin typeface="Arial Black" panose="020B0A04020102020204" pitchFamily="34" charset="0"/>
              </a:rPr>
              <a:t>Watergate</a:t>
            </a:r>
            <a:endParaRPr lang="en-GB" sz="3200" b="1" u="sng" dirty="0">
              <a:solidFill>
                <a:srgbClr val="7030A0"/>
              </a:solidFill>
              <a:latin typeface="Arial Black" panose="020B0A04020102020204" pitchFamily="34" charset="0"/>
            </a:endParaRPr>
          </a:p>
          <a:p>
            <a:endParaRPr lang="en-GB" sz="1000" dirty="0"/>
          </a:p>
        </p:txBody>
      </p:sp>
    </p:spTree>
    <p:extLst>
      <p:ext uri="{BB962C8B-B14F-4D97-AF65-F5344CB8AC3E}">
        <p14:creationId xmlns:p14="http://schemas.microsoft.com/office/powerpoint/2010/main" val="23791882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37320"/>
            <a:ext cx="8934450" cy="5841938"/>
          </a:xfrm>
          <a:prstGeom prst="rect">
            <a:avLst/>
          </a:prstGeom>
          <a:noFill/>
        </p:spPr>
        <p:txBody>
          <a:bodyPr wrap="square" lIns="180000" tIns="180000" rIns="180000" bIns="180000" rtlCol="0">
            <a:spAutoFit/>
          </a:bodyPr>
          <a:lstStyle/>
          <a:p>
            <a:pPr marL="742950" lvl="1" indent="-285750">
              <a:buFont typeface="Arial" panose="020B0604020202020204" pitchFamily="34" charset="0"/>
              <a:buChar char="•"/>
            </a:pPr>
            <a:r>
              <a:rPr lang="en-GB" sz="2800" dirty="0" smtClean="0">
                <a:cs typeface="Arial" pitchFamily="34" charset="0"/>
              </a:rPr>
              <a:t>Carter elected as outsider </a:t>
            </a:r>
            <a:r>
              <a:rPr lang="en-GB" sz="2800" dirty="0">
                <a:cs typeface="Arial" pitchFamily="34" charset="0"/>
              </a:rPr>
              <a:t>to Washington politics: </a:t>
            </a:r>
            <a:r>
              <a:rPr lang="en-GB" sz="2800" dirty="0" smtClean="0">
                <a:cs typeface="Arial" pitchFamily="34" charset="0"/>
              </a:rPr>
              <a:t>Democratic </a:t>
            </a:r>
            <a:r>
              <a:rPr lang="en-GB" sz="2800" dirty="0">
                <a:cs typeface="Arial" pitchFamily="34" charset="0"/>
              </a:rPr>
              <a:t>Governor of Georgia, </a:t>
            </a:r>
            <a:r>
              <a:rPr lang="en-GB" sz="2800" dirty="0" smtClean="0">
                <a:cs typeface="Arial" pitchFamily="34" charset="0"/>
              </a:rPr>
              <a:t>and </a:t>
            </a:r>
            <a:r>
              <a:rPr lang="en-GB" sz="2800" dirty="0">
                <a:cs typeface="Arial" pitchFamily="34" charset="0"/>
              </a:rPr>
              <a:t>famously previously </a:t>
            </a:r>
            <a:r>
              <a:rPr lang="en-GB" sz="2800" dirty="0" smtClean="0">
                <a:cs typeface="Arial" pitchFamily="34" charset="0"/>
              </a:rPr>
              <a:t>a </a:t>
            </a:r>
            <a:r>
              <a:rPr lang="en-GB" sz="2800" dirty="0">
                <a:cs typeface="Arial" pitchFamily="34" charset="0"/>
              </a:rPr>
              <a:t>peanut farmer</a:t>
            </a:r>
          </a:p>
          <a:p>
            <a:pPr marL="742950" lvl="1" indent="-285750">
              <a:buFont typeface="Arial" panose="020B0604020202020204" pitchFamily="34" charset="0"/>
              <a:buChar char="•"/>
            </a:pPr>
            <a:r>
              <a:rPr lang="en-GB" sz="2800" dirty="0">
                <a:cs typeface="Arial" pitchFamily="34" charset="0"/>
              </a:rPr>
              <a:t>Promised to bring a new, moral approach to politics, and to restore dignity to the office of Presidency</a:t>
            </a:r>
          </a:p>
          <a:p>
            <a:pPr marL="742950" lvl="1" indent="-285750">
              <a:buFont typeface="Arial" panose="020B0604020202020204" pitchFamily="34" charset="0"/>
              <a:buChar char="•"/>
            </a:pPr>
            <a:r>
              <a:rPr lang="en-GB" sz="2800" dirty="0" smtClean="0">
                <a:cs typeface="Arial" pitchFamily="34" charset="0"/>
              </a:rPr>
              <a:t>Challenged Cold </a:t>
            </a:r>
            <a:r>
              <a:rPr lang="en-GB" sz="2800" dirty="0">
                <a:cs typeface="Arial" pitchFamily="34" charset="0"/>
              </a:rPr>
              <a:t>War </a:t>
            </a:r>
            <a:r>
              <a:rPr lang="en-GB" sz="2800" dirty="0" smtClean="0">
                <a:cs typeface="Arial" pitchFamily="34" charset="0"/>
              </a:rPr>
              <a:t>orthodoxies </a:t>
            </a:r>
          </a:p>
          <a:p>
            <a:pPr marL="742950" lvl="1" indent="-285750">
              <a:buFont typeface="Arial" panose="020B0604020202020204" pitchFamily="34" charset="0"/>
              <a:buChar char="•"/>
            </a:pPr>
            <a:r>
              <a:rPr lang="en-GB" sz="2800" dirty="0" smtClean="0">
                <a:cs typeface="Arial" pitchFamily="34" charset="0"/>
              </a:rPr>
              <a:t>Advocated </a:t>
            </a:r>
            <a:r>
              <a:rPr lang="en-GB" sz="2800" dirty="0">
                <a:cs typeface="Arial" pitchFamily="34" charset="0"/>
              </a:rPr>
              <a:t>a foreign policy that placed an emphasis on Human Rights: </a:t>
            </a:r>
            <a:r>
              <a:rPr lang="en-GB" sz="2800" dirty="0"/>
              <a:t>“We can no longer separate the traditional issues of war and peace from the new global questions of justice, equity, and human rights”  </a:t>
            </a:r>
            <a:r>
              <a:rPr lang="en-GB" sz="2400" dirty="0"/>
              <a:t>(</a:t>
            </a:r>
            <a:r>
              <a:rPr lang="en-GB" sz="2400" dirty="0">
                <a:cs typeface="Arial" pitchFamily="34" charset="0"/>
              </a:rPr>
              <a:t>University of Notre Dame, Indiana, May 22 1977 </a:t>
            </a:r>
            <a:r>
              <a:rPr lang="en-GB" sz="2000" dirty="0">
                <a:cs typeface="Arial" pitchFamily="34" charset="0"/>
              </a:rPr>
              <a:t>(</a:t>
            </a:r>
            <a:r>
              <a:rPr lang="en-GB" sz="2000" dirty="0">
                <a:cs typeface="Arial" pitchFamily="34" charset="0"/>
                <a:hlinkClick r:id="rId3"/>
              </a:rPr>
              <a:t>http://www.presidency.ucsb.edu/ws/?pid=7552</a:t>
            </a:r>
            <a:r>
              <a:rPr lang="en-GB" sz="2000" dirty="0">
                <a:cs typeface="Arial" pitchFamily="34" charset="0"/>
              </a:rPr>
              <a:t>)</a:t>
            </a:r>
          </a:p>
          <a:p>
            <a:pPr marL="742950" lvl="1" indent="-285750">
              <a:buFont typeface="Arial" panose="020B0604020202020204" pitchFamily="34" charset="0"/>
              <a:buChar char="•"/>
            </a:pPr>
            <a:endParaRPr lang="en-GB" sz="1600" dirty="0"/>
          </a:p>
          <a:p>
            <a:pPr marL="742950" lvl="1" indent="-285750">
              <a:buFont typeface="Arial" panose="020B0604020202020204" pitchFamily="34" charset="0"/>
              <a:buChar char="•"/>
            </a:pPr>
            <a:endParaRPr lang="en-GB" sz="1600" dirty="0">
              <a:cs typeface="Arial" pitchFamily="34" charset="0"/>
            </a:endParaRPr>
          </a:p>
        </p:txBody>
      </p:sp>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7349" y="56565"/>
            <a:ext cx="2914651" cy="3585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1"/>
            <a:ext cx="12191999" cy="1582989"/>
          </a:xfrm>
          <a:prstGeom prst="rect">
            <a:avLst/>
          </a:prstGeom>
        </p:spPr>
        <p:txBody>
          <a:bodyPr wrap="square" lIns="540000" tIns="540000" rIns="540000" bIns="540000">
            <a:spAutoFit/>
          </a:bodyPr>
          <a:lstStyle/>
          <a:p>
            <a:pPr algn="ctr">
              <a:defRPr/>
            </a:pPr>
            <a:r>
              <a:rPr lang="pt-BR" sz="3200" b="1" u="sng" dirty="0" smtClean="0">
                <a:solidFill>
                  <a:srgbClr val="7030A0"/>
                </a:solidFill>
                <a:latin typeface="Arial Black" panose="020B0A04020102020204" pitchFamily="34" charset="0"/>
                <a:cs typeface="Arial" pitchFamily="34" charset="0"/>
              </a:rPr>
              <a:t>Carter </a:t>
            </a:r>
            <a:r>
              <a:rPr lang="pt-BR" sz="3200" b="1" u="sng" dirty="0">
                <a:solidFill>
                  <a:srgbClr val="7030A0"/>
                </a:solidFill>
                <a:latin typeface="Arial Black" panose="020B0A04020102020204" pitchFamily="34" charset="0"/>
                <a:cs typeface="Arial" pitchFamily="34" charset="0"/>
              </a:rPr>
              <a:t>Presidency </a:t>
            </a:r>
            <a:endParaRPr lang="en-GB" sz="1100" u="sng" dirty="0">
              <a:solidFill>
                <a:srgbClr val="7030A0"/>
              </a:solidFill>
              <a:latin typeface="Arial Black" panose="020B0A04020102020204" pitchFamily="34" charset="0"/>
            </a:endParaRPr>
          </a:p>
        </p:txBody>
      </p:sp>
      <p:pic>
        <p:nvPicPr>
          <p:cNvPr id="5" name="Picture 4"/>
          <p:cNvPicPr>
            <a:picLocks noChangeAspect="1"/>
          </p:cNvPicPr>
          <p:nvPr/>
        </p:nvPicPr>
        <p:blipFill>
          <a:blip r:embed="rId5"/>
          <a:stretch>
            <a:fillRect/>
          </a:stretch>
        </p:blipFill>
        <p:spPr>
          <a:xfrm>
            <a:off x="9277349" y="2940544"/>
            <a:ext cx="2914650" cy="3883035"/>
          </a:xfrm>
          <a:prstGeom prst="rect">
            <a:avLst/>
          </a:prstGeom>
        </p:spPr>
      </p:pic>
    </p:spTree>
    <p:extLst>
      <p:ext uri="{BB962C8B-B14F-4D97-AF65-F5344CB8AC3E}">
        <p14:creationId xmlns:p14="http://schemas.microsoft.com/office/powerpoint/2010/main" val="28195186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676077"/>
            <a:ext cx="8688288" cy="5010942"/>
          </a:xfrm>
          <a:prstGeom prst="rect">
            <a:avLst/>
          </a:prstGeom>
          <a:noFill/>
        </p:spPr>
        <p:txBody>
          <a:bodyPr wrap="square" lIns="180000" tIns="180000" rIns="36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sz="2000" b="1" dirty="0" smtClean="0">
              <a:cs typeface="Arial" pitchFamily="34" charset="0"/>
            </a:endParaRPr>
          </a:p>
          <a:p>
            <a:pPr marL="742950" lvl="1" indent="-285750">
              <a:buFont typeface="Arial" panose="020B0604020202020204" pitchFamily="34" charset="0"/>
              <a:buChar char="•"/>
            </a:pPr>
            <a:r>
              <a:rPr lang="en-GB" altLang="en-US" sz="2000" dirty="0" smtClean="0"/>
              <a:t>In </a:t>
            </a:r>
            <a:r>
              <a:rPr lang="en-GB" altLang="en-US" sz="2000" dirty="0"/>
              <a:t>1980, the Soviet Union invaded  Afghanistan (embarking on its own ‘Vietnam’)</a:t>
            </a:r>
          </a:p>
          <a:p>
            <a:pPr marL="742950" lvl="1" indent="-285750">
              <a:buFont typeface="Arial" panose="020B0604020202020204" pitchFamily="34" charset="0"/>
              <a:buChar char="•"/>
            </a:pPr>
            <a:r>
              <a:rPr lang="en-GB" altLang="en-US" sz="2000" dirty="0"/>
              <a:t>Iranian Revolution in 1979 usurped the US-backed Shah, and brought an anti-American regime into power (Carter had outspokenly endorsed Shah Mohammad Reza Pahlavi in a state reception at the White House in 1977, see above)</a:t>
            </a:r>
          </a:p>
        </p:txBody>
      </p:sp>
      <p:sp>
        <p:nvSpPr>
          <p:cNvPr id="5" name="Rectangle 4"/>
          <p:cNvSpPr/>
          <p:nvPr/>
        </p:nvSpPr>
        <p:spPr>
          <a:xfrm>
            <a:off x="0" y="1"/>
            <a:ext cx="12325349" cy="1952321"/>
          </a:xfrm>
          <a:prstGeom prst="rect">
            <a:avLst/>
          </a:prstGeom>
        </p:spPr>
        <p:txBody>
          <a:bodyPr wrap="square" lIns="540000" tIns="540000" rIns="540000" bIns="540000">
            <a:spAutoFit/>
          </a:bodyPr>
          <a:lstStyle/>
          <a:p>
            <a:pPr algn="r">
              <a:defRPr/>
            </a:pPr>
            <a:r>
              <a:rPr lang="pt-BR" sz="3200" dirty="0" smtClean="0">
                <a:solidFill>
                  <a:srgbClr val="7030A0"/>
                </a:solidFill>
                <a:latin typeface="Arial Black" panose="020B0A04020102020204" pitchFamily="34" charset="0"/>
                <a:cs typeface="Arial" pitchFamily="34" charset="0"/>
              </a:rPr>
              <a:t>Carter Presidency: </a:t>
            </a:r>
            <a:r>
              <a:rPr lang="en-GB" sz="3200" dirty="0" smtClean="0">
                <a:solidFill>
                  <a:srgbClr val="7030A0"/>
                </a:solidFill>
                <a:latin typeface="Arial Black" panose="020B0A04020102020204" pitchFamily="34" charset="0"/>
                <a:cs typeface="Arial" pitchFamily="34" charset="0"/>
              </a:rPr>
              <a:t>Setbacks</a:t>
            </a:r>
            <a:endParaRPr lang="en-GB" sz="3200" dirty="0">
              <a:solidFill>
                <a:srgbClr val="7030A0"/>
              </a:solidFill>
              <a:latin typeface="Arial Black" panose="020B0A04020102020204" pitchFamily="34" charset="0"/>
              <a:cs typeface="Arial" pitchFamily="34" charset="0"/>
            </a:endParaRPr>
          </a:p>
          <a:p>
            <a:pPr>
              <a:defRPr/>
            </a:pPr>
            <a:r>
              <a:rPr lang="pt-BR" sz="2400" b="1" u="sng" dirty="0" smtClean="0">
                <a:cs typeface="Arial" pitchFamily="34" charset="0"/>
              </a:rPr>
              <a:t> </a:t>
            </a:r>
            <a:endParaRPr lang="en-GB" sz="1000" u="sng" dirty="0"/>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482"/>
            <a:ext cx="4339967" cy="43399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0100" y="1307414"/>
            <a:ext cx="3771900" cy="5520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899504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052737"/>
            <a:ext cx="12192002" cy="5287941"/>
          </a:xfrm>
          <a:prstGeom prst="rect">
            <a:avLst/>
          </a:prstGeom>
          <a:noFill/>
        </p:spPr>
        <p:txBody>
          <a:bodyPr wrap="square" lIns="180000" tIns="180000" rIns="360000" bIns="180000" rtlCol="0">
            <a:spAutoFit/>
          </a:bodyPr>
          <a:lstStyle/>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b="1" dirty="0">
              <a:cs typeface="Arial" pitchFamily="34" charset="0"/>
            </a:endParaRPr>
          </a:p>
          <a:p>
            <a:pPr lvl="1"/>
            <a:endParaRPr lang="en-GB" sz="1400" b="1" i="1" dirty="0">
              <a:cs typeface="Arial" pitchFamily="34" charset="0"/>
            </a:endParaRPr>
          </a:p>
          <a:p>
            <a:pPr marL="742950" lvl="1" indent="-285750">
              <a:buFontTx/>
              <a:buChar char="-"/>
            </a:pPr>
            <a:endParaRPr lang="en-GB" dirty="0">
              <a:cs typeface="Arial" pitchFamily="34" charset="0"/>
            </a:endParaRPr>
          </a:p>
          <a:p>
            <a:pPr marL="742950" lvl="1" indent="-285750" algn="just">
              <a:buFont typeface="Arial" panose="020B0604020202020204" pitchFamily="34" charset="0"/>
              <a:buChar char="•"/>
            </a:pPr>
            <a:r>
              <a:rPr lang="en-GB" dirty="0"/>
              <a:t>1979 oil </a:t>
            </a:r>
            <a:r>
              <a:rPr lang="en-GB" dirty="0" smtClean="0"/>
              <a:t>crisis (aftermath of Iranian Revolution)</a:t>
            </a:r>
            <a:endParaRPr lang="en-GB" dirty="0"/>
          </a:p>
          <a:p>
            <a:pPr marL="742950" lvl="1" indent="-285750" algn="just">
              <a:buFont typeface="Arial" panose="020B0604020202020204" pitchFamily="34" charset="0"/>
              <a:buChar char="•"/>
            </a:pPr>
            <a:endParaRPr lang="en-GB" dirty="0">
              <a:cs typeface="Arial" pitchFamily="34" charset="0"/>
            </a:endParaRPr>
          </a:p>
          <a:p>
            <a:pPr marL="742950" lvl="1" indent="-285750" algn="just">
              <a:buFont typeface="Arial" panose="020B0604020202020204" pitchFamily="34" charset="0"/>
              <a:buChar char="•"/>
            </a:pPr>
            <a:r>
              <a:rPr lang="en-GB" dirty="0" smtClean="0">
                <a:cs typeface="Arial" pitchFamily="34" charset="0"/>
              </a:rPr>
              <a:t>On </a:t>
            </a:r>
            <a:r>
              <a:rPr lang="en-GB" dirty="0">
                <a:cs typeface="Arial" pitchFamily="34" charset="0"/>
              </a:rPr>
              <a:t>heals of energy crisis caused by the 1973 Oil Embargo: placed on US by OPEC (Organisation of Petroleum Exporting Countries) nations – Saudi Arabia, Kuwait, Libya, Iraq, Algeria – for its support of Israel in Yom Kippur War</a:t>
            </a:r>
          </a:p>
          <a:p>
            <a:pPr marL="742950" lvl="1" indent="-285750" algn="just">
              <a:buFont typeface="Arial" panose="020B0604020202020204" pitchFamily="34" charset="0"/>
              <a:buChar char="•"/>
            </a:pPr>
            <a:endParaRPr lang="en-GB" dirty="0">
              <a:cs typeface="Arial" pitchFamily="34" charset="0"/>
            </a:endParaRPr>
          </a:p>
          <a:p>
            <a:pPr marL="742950" lvl="1" indent="-285750" algn="just">
              <a:buFont typeface="Arial" panose="020B0604020202020204" pitchFamily="34" charset="0"/>
              <a:buChar char="•"/>
            </a:pPr>
            <a:r>
              <a:rPr lang="en-GB" dirty="0">
                <a:cs typeface="Arial" pitchFamily="34" charset="0"/>
              </a:rPr>
              <a:t>Energy conservation had been an important plank of Carter’s presidency: he installed solar panels and wore sweaters to reduce fuel consumption at the White House, and encouraged other Americans to do </a:t>
            </a:r>
            <a:r>
              <a:rPr lang="en-GB" dirty="0" smtClean="0">
                <a:cs typeface="Arial" pitchFamily="34" charset="0"/>
              </a:rPr>
              <a:t>likewise</a:t>
            </a:r>
            <a:endParaRPr lang="en-GB" dirty="0">
              <a:cs typeface="Arial" pitchFamily="34" charset="0"/>
            </a:endParaRPr>
          </a:p>
        </p:txBody>
      </p:sp>
      <p:pic>
        <p:nvPicPr>
          <p:cNvPr id="3" name="Picture 2"/>
          <p:cNvPicPr>
            <a:picLocks noChangeAspect="1"/>
          </p:cNvPicPr>
          <p:nvPr/>
        </p:nvPicPr>
        <p:blipFill>
          <a:blip r:embed="rId3"/>
          <a:stretch>
            <a:fillRect/>
          </a:stretch>
        </p:blipFill>
        <p:spPr>
          <a:xfrm>
            <a:off x="-1" y="-5668"/>
            <a:ext cx="5332901" cy="3587068"/>
          </a:xfrm>
          <a:prstGeom prst="rect">
            <a:avLst/>
          </a:prstGeom>
        </p:spPr>
      </p:pic>
      <p:pic>
        <p:nvPicPr>
          <p:cNvPr id="4" name="Picture 3"/>
          <p:cNvPicPr>
            <a:picLocks noChangeAspect="1"/>
          </p:cNvPicPr>
          <p:nvPr/>
        </p:nvPicPr>
        <p:blipFill>
          <a:blip r:embed="rId4"/>
          <a:stretch>
            <a:fillRect/>
          </a:stretch>
        </p:blipFill>
        <p:spPr>
          <a:xfrm>
            <a:off x="8763000" y="-5668"/>
            <a:ext cx="3429000" cy="4568276"/>
          </a:xfrm>
          <a:prstGeom prst="rect">
            <a:avLst/>
          </a:prstGeom>
        </p:spPr>
      </p:pic>
      <p:sp>
        <p:nvSpPr>
          <p:cNvPr id="6" name="Rectangle 5"/>
          <p:cNvSpPr/>
          <p:nvPr/>
        </p:nvSpPr>
        <p:spPr>
          <a:xfrm>
            <a:off x="4895851" y="-76278"/>
            <a:ext cx="4133849" cy="2946695"/>
          </a:xfrm>
          <a:prstGeom prst="rect">
            <a:avLst/>
          </a:prstGeom>
        </p:spPr>
        <p:txBody>
          <a:bodyPr wrap="square" lIns="540000" tIns="540000" rIns="540000" bIns="540000">
            <a:spAutoFit/>
          </a:bodyPr>
          <a:lstStyle/>
          <a:p>
            <a:pPr algn="r">
              <a:defRPr/>
            </a:pPr>
            <a:r>
              <a:rPr lang="pt-BR" sz="3200" dirty="0" smtClean="0">
                <a:solidFill>
                  <a:srgbClr val="7030A0"/>
                </a:solidFill>
                <a:latin typeface="Arial Black" panose="020B0A04020102020204" pitchFamily="34" charset="0"/>
                <a:cs typeface="Arial" pitchFamily="34" charset="0"/>
              </a:rPr>
              <a:t>Carter Presidency: </a:t>
            </a:r>
            <a:r>
              <a:rPr lang="en-GB" sz="3200" dirty="0" smtClean="0">
                <a:solidFill>
                  <a:srgbClr val="7030A0"/>
                </a:solidFill>
                <a:latin typeface="Arial Black" panose="020B0A04020102020204" pitchFamily="34" charset="0"/>
                <a:cs typeface="Arial" pitchFamily="34" charset="0"/>
              </a:rPr>
              <a:t>Setbacks</a:t>
            </a:r>
            <a:endParaRPr lang="en-GB" sz="3200" dirty="0">
              <a:solidFill>
                <a:srgbClr val="7030A0"/>
              </a:solidFill>
              <a:latin typeface="Arial Black" panose="020B0A04020102020204" pitchFamily="34" charset="0"/>
              <a:cs typeface="Arial" pitchFamily="34" charset="0"/>
            </a:endParaRPr>
          </a:p>
          <a:p>
            <a:pPr>
              <a:defRPr/>
            </a:pPr>
            <a:r>
              <a:rPr lang="pt-BR" sz="2400" b="1" u="sng" dirty="0" smtClean="0">
                <a:cs typeface="Arial" pitchFamily="34" charset="0"/>
              </a:rPr>
              <a:t> </a:t>
            </a:r>
            <a:endParaRPr lang="en-GB" sz="1000" u="sng" dirty="0"/>
          </a:p>
        </p:txBody>
      </p:sp>
      <p:sp>
        <p:nvSpPr>
          <p:cNvPr id="8" name="Rectangle 7"/>
          <p:cNvSpPr/>
          <p:nvPr/>
        </p:nvSpPr>
        <p:spPr>
          <a:xfrm>
            <a:off x="3088770" y="2587706"/>
            <a:ext cx="2244130" cy="738664"/>
          </a:xfrm>
          <a:prstGeom prst="rect">
            <a:avLst/>
          </a:prstGeom>
        </p:spPr>
        <p:txBody>
          <a:bodyPr wrap="square">
            <a:spAutoFit/>
          </a:bodyPr>
          <a:lstStyle/>
          <a:p>
            <a:pPr lvl="1"/>
            <a:r>
              <a:rPr lang="en-GB" sz="1400" b="1" i="1" dirty="0" smtClean="0">
                <a:cs typeface="Arial" pitchFamily="34" charset="0"/>
              </a:rPr>
              <a:t>Cars queueing at a Maryland gas station, June 1979</a:t>
            </a:r>
            <a:endParaRPr lang="en-GB" sz="1400" b="1" i="1" dirty="0">
              <a:cs typeface="Arial" pitchFamily="34" charset="0"/>
            </a:endParaRPr>
          </a:p>
        </p:txBody>
      </p:sp>
    </p:spTree>
    <p:extLst>
      <p:ext uri="{BB962C8B-B14F-4D97-AF65-F5344CB8AC3E}">
        <p14:creationId xmlns:p14="http://schemas.microsoft.com/office/powerpoint/2010/main" val="15434618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2856506"/>
          </a:xfrm>
          <a:prstGeom prst="rect">
            <a:avLst/>
          </a:prstGeom>
          <a:noFill/>
        </p:spPr>
        <p:txBody>
          <a:bodyPr wrap="square" lIns="360000" tIns="180000" rIns="360000" bIns="180000" rtlCol="0">
            <a:spAutoFit/>
          </a:bodyPr>
          <a:lstStyle/>
          <a:p>
            <a:pPr lvl="1" algn="ctr"/>
            <a:endParaRPr lang="en-GB" sz="3600" dirty="0">
              <a:solidFill>
                <a:srgbClr val="7030A0"/>
              </a:solidFill>
              <a:effectLst>
                <a:outerShdw blurRad="38100" dist="38100" dir="2700000" algn="tl">
                  <a:srgbClr val="000000">
                    <a:alpha val="43137"/>
                  </a:srgbClr>
                </a:outerShdw>
              </a:effectLst>
              <a:cs typeface="Arial" pitchFamily="34" charset="0"/>
            </a:endParaRPr>
          </a:p>
          <a:p>
            <a:pPr lvl="1" algn="ctr"/>
            <a:endParaRPr lang="en-GB" sz="3600" dirty="0">
              <a:solidFill>
                <a:srgbClr val="7030A0"/>
              </a:solidFill>
              <a:effectLst>
                <a:outerShdw blurRad="38100" dist="38100" dir="2700000" algn="tl">
                  <a:srgbClr val="000000">
                    <a:alpha val="43137"/>
                  </a:srgbClr>
                </a:outerShdw>
              </a:effectLst>
              <a:cs typeface="Arial" pitchFamily="34" charset="0"/>
            </a:endParaRPr>
          </a:p>
          <a:p>
            <a:pPr algn="ctr"/>
            <a:r>
              <a:rPr lang="en-GB" sz="3600" dirty="0" smtClean="0">
                <a:solidFill>
                  <a:srgbClr val="7030A0"/>
                </a:solidFill>
                <a:effectLst>
                  <a:outerShdw blurRad="38100" dist="38100" dir="2700000" algn="tl">
                    <a:srgbClr val="000000">
                      <a:alpha val="43137"/>
                    </a:srgbClr>
                  </a:outerShdw>
                </a:effectLst>
              </a:rPr>
              <a:t>Jimmy </a:t>
            </a:r>
            <a:r>
              <a:rPr lang="en-GB" sz="3600" dirty="0">
                <a:solidFill>
                  <a:srgbClr val="7030A0"/>
                </a:solidFill>
                <a:effectLst>
                  <a:outerShdw blurRad="38100" dist="38100" dir="2700000" algn="tl">
                    <a:srgbClr val="000000">
                      <a:alpha val="43137"/>
                    </a:srgbClr>
                  </a:outerShdw>
                </a:effectLst>
              </a:rPr>
              <a:t>Carter, ‘Address to the Nation on Energy and National Goals,’ </a:t>
            </a:r>
            <a:r>
              <a:rPr lang="en-GB" sz="3600" dirty="0" smtClean="0">
                <a:solidFill>
                  <a:srgbClr val="7030A0"/>
                </a:solidFill>
                <a:effectLst>
                  <a:outerShdw blurRad="38100" dist="38100" dir="2700000" algn="tl">
                    <a:srgbClr val="000000">
                      <a:alpha val="43137"/>
                    </a:srgbClr>
                  </a:outerShdw>
                </a:effectLst>
              </a:rPr>
              <a:t>15 </a:t>
            </a:r>
            <a:r>
              <a:rPr lang="en-GB" sz="3600" dirty="0">
                <a:solidFill>
                  <a:srgbClr val="7030A0"/>
                </a:solidFill>
                <a:effectLst>
                  <a:outerShdw blurRad="38100" dist="38100" dir="2700000" algn="tl">
                    <a:srgbClr val="000000">
                      <a:alpha val="43137"/>
                    </a:srgbClr>
                  </a:outerShdw>
                </a:effectLst>
              </a:rPr>
              <a:t>July </a:t>
            </a:r>
            <a:r>
              <a:rPr lang="en-GB" sz="3600" dirty="0" smtClean="0">
                <a:solidFill>
                  <a:srgbClr val="7030A0"/>
                </a:solidFill>
                <a:effectLst>
                  <a:outerShdw blurRad="38100" dist="38100" dir="2700000" algn="tl">
                    <a:srgbClr val="000000">
                      <a:alpha val="43137"/>
                    </a:srgbClr>
                  </a:outerShdw>
                </a:effectLst>
              </a:rPr>
              <a:t>1979 </a:t>
            </a:r>
            <a:endParaRPr lang="en-GB" sz="3600" dirty="0">
              <a:solidFill>
                <a:srgbClr val="7030A0"/>
              </a:solidFill>
              <a:effectLst>
                <a:outerShdw blurRad="38100" dist="38100" dir="2700000" algn="tl">
                  <a:srgbClr val="000000">
                    <a:alpha val="43137"/>
                  </a:srgbClr>
                </a:outerShdw>
              </a:effectLst>
            </a:endParaRPr>
          </a:p>
          <a:p>
            <a:pPr algn="just"/>
            <a:endParaRPr lang="en-GB" dirty="0">
              <a:cs typeface="Arial" pitchFamily="34" charset="0"/>
            </a:endParaRPr>
          </a:p>
        </p:txBody>
      </p:sp>
      <p:pic>
        <p:nvPicPr>
          <p:cNvPr id="3" name="Picture 2"/>
          <p:cNvPicPr>
            <a:picLocks noChangeAspect="1"/>
          </p:cNvPicPr>
          <p:nvPr/>
        </p:nvPicPr>
        <p:blipFill>
          <a:blip r:embed="rId3"/>
          <a:stretch>
            <a:fillRect/>
          </a:stretch>
        </p:blipFill>
        <p:spPr>
          <a:xfrm>
            <a:off x="3238500" y="2856507"/>
            <a:ext cx="6477000" cy="3643313"/>
          </a:xfrm>
          <a:prstGeom prst="rect">
            <a:avLst/>
          </a:prstGeom>
        </p:spPr>
      </p:pic>
    </p:spTree>
    <p:extLst>
      <p:ext uri="{BB962C8B-B14F-4D97-AF65-F5344CB8AC3E}">
        <p14:creationId xmlns:p14="http://schemas.microsoft.com/office/powerpoint/2010/main" val="9350486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9207"/>
            <a:ext cx="12192000" cy="7098006"/>
          </a:xfrm>
          <a:prstGeom prst="rect">
            <a:avLst/>
          </a:prstGeom>
          <a:noFill/>
        </p:spPr>
        <p:txBody>
          <a:bodyPr wrap="square" lIns="360000" tIns="360000" rIns="360000" bIns="360000" rtlCol="0">
            <a:spAutoFit/>
          </a:bodyPr>
          <a:lstStyle/>
          <a:p>
            <a:pPr marL="285750" indent="-285750">
              <a:buFont typeface="Arial" panose="020B0604020202020204" pitchFamily="34" charset="0"/>
              <a:buChar char="•"/>
            </a:pPr>
            <a:r>
              <a:rPr lang="en-GB" sz="2000" b="1" dirty="0" smtClean="0">
                <a:solidFill>
                  <a:srgbClr val="7030A0"/>
                </a:solidFill>
                <a:latin typeface="Arial Black" panose="020B0A04020102020204" pitchFamily="34" charset="0"/>
              </a:rPr>
              <a:t>What </a:t>
            </a:r>
            <a:r>
              <a:rPr lang="en-GB" sz="2000" b="1" dirty="0">
                <a:solidFill>
                  <a:srgbClr val="7030A0"/>
                </a:solidFill>
                <a:latin typeface="Arial Black" panose="020B0A04020102020204" pitchFamily="34" charset="0"/>
              </a:rPr>
              <a:t>is the ‘Crisis of Confidence’ to which Carter refers, and what does he see as its source(s)?</a:t>
            </a:r>
          </a:p>
          <a:p>
            <a:pPr marL="285750" indent="-285750">
              <a:buFont typeface="Arial" panose="020B0604020202020204" pitchFamily="34" charset="0"/>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What historical events does Carter mention with respect to the ‘crisis’ of confidence</a:t>
            </a:r>
            <a:r>
              <a:rPr lang="en-GB" sz="2000" dirty="0" smtClean="0">
                <a:solidFill>
                  <a:srgbClr val="7030A0"/>
                </a:solidFill>
                <a:latin typeface="Arial Black" panose="020B0A04020102020204" pitchFamily="34" charset="0"/>
              </a:rPr>
              <a:t>?</a:t>
            </a:r>
          </a:p>
          <a:p>
            <a:pPr marL="742950" lvl="1" indent="-285750">
              <a:buFontTx/>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smtClean="0">
                <a:solidFill>
                  <a:srgbClr val="7030A0"/>
                </a:solidFill>
                <a:latin typeface="Arial Black" panose="020B0A04020102020204" pitchFamily="34" charset="0"/>
              </a:rPr>
              <a:t>What </a:t>
            </a:r>
            <a:r>
              <a:rPr lang="en-GB" sz="2000" dirty="0">
                <a:solidFill>
                  <a:srgbClr val="7030A0"/>
                </a:solidFill>
                <a:latin typeface="Arial Black" panose="020B0A04020102020204" pitchFamily="34" charset="0"/>
              </a:rPr>
              <a:t>types of concerns does Carter claim that members of the public had addressed to him?</a:t>
            </a:r>
          </a:p>
          <a:p>
            <a:pPr marL="742950" lvl="1" indent="-285750">
              <a:buFontTx/>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What major domestic and geopolitical issues does Carter mention and what does he have to say about them?</a:t>
            </a:r>
          </a:p>
          <a:p>
            <a:pPr marL="742950" lvl="1" indent="-285750">
              <a:buFontTx/>
              <a:buChar char="-"/>
            </a:pPr>
            <a:endParaRPr lang="en-GB" sz="2000" dirty="0">
              <a:solidFill>
                <a:srgbClr val="7030A0"/>
              </a:solidFill>
              <a:latin typeface="Arial Black" panose="020B0A04020102020204" pitchFamily="34" charset="0"/>
            </a:endParaRPr>
          </a:p>
          <a:p>
            <a:pPr marL="285750" indent="-285750">
              <a:buFont typeface="Arial" panose="020B0604020202020204" pitchFamily="34" charset="0"/>
              <a:buChar char="•"/>
            </a:pPr>
            <a:r>
              <a:rPr lang="en-GB" sz="2000" b="1" dirty="0" smtClean="0">
                <a:solidFill>
                  <a:srgbClr val="7030A0"/>
                </a:solidFill>
                <a:latin typeface="Arial Black" panose="020B0A04020102020204" pitchFamily="34" charset="0"/>
              </a:rPr>
              <a:t>Based </a:t>
            </a:r>
            <a:r>
              <a:rPr lang="en-GB" sz="2000" b="1" dirty="0">
                <a:solidFill>
                  <a:srgbClr val="7030A0"/>
                </a:solidFill>
                <a:latin typeface="Arial Black" panose="020B0A04020102020204" pitchFamily="34" charset="0"/>
              </a:rPr>
              <a:t>on the speech, what would you characterise as Carter’s key foreign and domestic policies?</a:t>
            </a:r>
          </a:p>
          <a:p>
            <a:pPr marL="285750" indent="-285750">
              <a:buFont typeface="Arial" panose="020B0604020202020204" pitchFamily="34" charset="0"/>
              <a:buChar char="•"/>
            </a:pPr>
            <a:endParaRPr lang="en-GB" sz="2000" dirty="0">
              <a:solidFill>
                <a:srgbClr val="7030A0"/>
              </a:solidFill>
              <a:latin typeface="Arial Black" panose="020B0A04020102020204" pitchFamily="34" charset="0"/>
            </a:endParaRPr>
          </a:p>
          <a:p>
            <a:pPr marL="742950" lvl="1" indent="-285750">
              <a:buFontTx/>
              <a:buChar char="-"/>
            </a:pPr>
            <a:r>
              <a:rPr lang="en-GB" sz="2000" dirty="0">
                <a:solidFill>
                  <a:srgbClr val="7030A0"/>
                </a:solidFill>
                <a:latin typeface="Arial Black" panose="020B0A04020102020204" pitchFamily="34" charset="0"/>
              </a:rPr>
              <a:t>Can you intuit whether or not policies of this ilk were actualised in the 1980s and subsequent decades?</a:t>
            </a:r>
          </a:p>
          <a:p>
            <a:endParaRPr lang="en-GB" sz="2000" dirty="0" smtClean="0">
              <a:solidFill>
                <a:srgbClr val="7030A0"/>
              </a:solidFill>
              <a:latin typeface="Arial Black" panose="020B0A04020102020204" pitchFamily="34" charset="0"/>
            </a:endParaRPr>
          </a:p>
          <a:p>
            <a:pPr marL="285750" indent="-285750">
              <a:buFont typeface="Arial" panose="020B0604020202020204" pitchFamily="34" charset="0"/>
              <a:buChar char="•"/>
            </a:pPr>
            <a:r>
              <a:rPr lang="en-GB" sz="2000" dirty="0" smtClean="0">
                <a:solidFill>
                  <a:srgbClr val="7030A0"/>
                </a:solidFill>
                <a:latin typeface="Arial Black" panose="020B0A04020102020204" pitchFamily="34" charset="0"/>
              </a:rPr>
              <a:t>What sorts of response might this speech have elicited from audiences?</a:t>
            </a:r>
            <a:endParaRPr lang="en-GB" sz="2000" dirty="0">
              <a:solidFill>
                <a:srgbClr val="7030A0"/>
              </a:solidFill>
              <a:latin typeface="Arial Black" panose="020B0A04020102020204" pitchFamily="34" charset="0"/>
            </a:endParaRPr>
          </a:p>
          <a:p>
            <a:pPr algn="just"/>
            <a:endParaRPr lang="en-GB" dirty="0"/>
          </a:p>
        </p:txBody>
      </p:sp>
    </p:spTree>
    <p:extLst>
      <p:ext uri="{BB962C8B-B14F-4D97-AF65-F5344CB8AC3E}">
        <p14:creationId xmlns:p14="http://schemas.microsoft.com/office/powerpoint/2010/main" val="19615106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0tGd_9Tahzw"/>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51495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15576" y="0"/>
            <a:ext cx="9152424" cy="1194512"/>
          </a:xfrm>
          <a:prstGeom prst="rect">
            <a:avLst/>
          </a:prstGeom>
          <a:noFill/>
        </p:spPr>
        <p:txBody>
          <a:bodyPr wrap="square" lIns="360000" tIns="180000" rIns="360000" bIns="180000" rtlCol="0">
            <a:spAutoFit/>
          </a:bodyPr>
          <a:lstStyle/>
          <a:p>
            <a:endParaRPr lang="en-GB" dirty="0">
              <a:cs typeface="Arial" pitchFamily="34" charset="0"/>
            </a:endParaRPr>
          </a:p>
          <a:p>
            <a:endParaRPr lang="en-GB" dirty="0">
              <a:cs typeface="Arial" pitchFamily="34" charset="0"/>
            </a:endParaRPr>
          </a:p>
          <a:p>
            <a:endParaRPr lang="en-GB" dirty="0">
              <a:cs typeface="Arial" pitchFamily="34" charset="0"/>
            </a:endParaRPr>
          </a:p>
        </p:txBody>
      </p:sp>
      <p:pic>
        <p:nvPicPr>
          <p:cNvPr id="512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333" t="18746" r="57826" b="19105"/>
          <a:stretch/>
        </p:blipFill>
        <p:spPr bwMode="auto">
          <a:xfrm>
            <a:off x="3588566" y="0"/>
            <a:ext cx="4755334" cy="68606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524000" y="2060848"/>
            <a:ext cx="2245230" cy="738664"/>
          </a:xfrm>
          <a:prstGeom prst="rect">
            <a:avLst/>
          </a:prstGeom>
        </p:spPr>
        <p:txBody>
          <a:bodyPr wrap="square">
            <a:spAutoFit/>
          </a:bodyPr>
          <a:lstStyle/>
          <a:p>
            <a:pPr lvl="1"/>
            <a:r>
              <a:rPr lang="en-GB" sz="1400" dirty="0">
                <a:cs typeface="Arial" pitchFamily="34" charset="0"/>
              </a:rPr>
              <a:t>Jimmy Carter as depicted in </a:t>
            </a:r>
            <a:r>
              <a:rPr lang="en-GB" sz="1400" i="1" dirty="0">
                <a:cs typeface="Arial" pitchFamily="34" charset="0"/>
              </a:rPr>
              <a:t>The Simpsons</a:t>
            </a:r>
          </a:p>
        </p:txBody>
      </p:sp>
    </p:spTree>
    <p:extLst>
      <p:ext uri="{BB962C8B-B14F-4D97-AF65-F5344CB8AC3E}">
        <p14:creationId xmlns:p14="http://schemas.microsoft.com/office/powerpoint/2010/main" val="403515594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13400" y="0"/>
            <a:ext cx="6578600" cy="6697897"/>
          </a:xfrm>
          <a:prstGeom prst="rect">
            <a:avLst/>
          </a:prstGeom>
          <a:noFill/>
        </p:spPr>
        <p:txBody>
          <a:bodyPr wrap="square" lIns="360000" tIns="360000" rIns="360000" bIns="360000" rtlCol="0">
            <a:spAutoFit/>
          </a:bodyPr>
          <a:lstStyle/>
          <a:p>
            <a:pPr algn="r"/>
            <a:r>
              <a:rPr lang="en-GB" sz="2800" b="1" dirty="0"/>
              <a:t>Jimmy </a:t>
            </a:r>
            <a:r>
              <a:rPr lang="en-GB" sz="2800" b="1" dirty="0" smtClean="0"/>
              <a:t>Carter: </a:t>
            </a:r>
            <a:r>
              <a:rPr lang="en-GB" sz="2400" b="1" dirty="0" smtClean="0"/>
              <a:t>Post-White House</a:t>
            </a:r>
          </a:p>
          <a:p>
            <a:pPr marL="285750" indent="-285750" algn="r">
              <a:buFont typeface="Arial" panose="020B0604020202020204" pitchFamily="34" charset="0"/>
              <a:buChar char="•"/>
            </a:pPr>
            <a:endParaRPr lang="en-GB" sz="2400" smtClean="0"/>
          </a:p>
          <a:p>
            <a:pPr marL="285750" indent="-285750" algn="r">
              <a:buFont typeface="Arial" panose="020B0604020202020204" pitchFamily="34" charset="0"/>
              <a:buChar char="•"/>
            </a:pPr>
            <a:r>
              <a:rPr lang="en-GB" sz="2400" smtClean="0"/>
              <a:t>National </a:t>
            </a:r>
            <a:r>
              <a:rPr lang="en-GB" sz="2400" dirty="0" smtClean="0"/>
              <a:t>and international charity and human rights campaigner</a:t>
            </a:r>
          </a:p>
          <a:p>
            <a:pPr marL="285750" indent="-285750" algn="r">
              <a:buFont typeface="Arial" panose="020B0604020202020204" pitchFamily="34" charset="0"/>
              <a:buChar char="•"/>
            </a:pPr>
            <a:r>
              <a:rPr lang="en-GB" sz="2400" dirty="0" smtClean="0"/>
              <a:t>UN and US diplomatic envoy</a:t>
            </a:r>
          </a:p>
          <a:p>
            <a:pPr marL="285750" indent="-285750" algn="r">
              <a:buFont typeface="Arial" panose="020B0604020202020204" pitchFamily="34" charset="0"/>
              <a:buChar char="•"/>
            </a:pPr>
            <a:r>
              <a:rPr lang="en-GB" sz="2400" dirty="0" smtClean="0"/>
              <a:t>Critic US foreign policy: e.g. opposed to Iraq War, drone strikes</a:t>
            </a:r>
          </a:p>
          <a:p>
            <a:pPr marL="285750" lvl="1" indent="-285750" algn="r">
              <a:buFont typeface="Arial" panose="020B0604020202020204" pitchFamily="34" charset="0"/>
              <a:buChar char="•"/>
            </a:pPr>
            <a:r>
              <a:rPr lang="en-GB" sz="2400" dirty="0" smtClean="0">
                <a:cs typeface="Arial" pitchFamily="34" charset="0"/>
              </a:rPr>
              <a:t>Awarded the </a:t>
            </a:r>
            <a:r>
              <a:rPr lang="en-GB" sz="2400" dirty="0" smtClean="0"/>
              <a:t>for Nobel Peace Prize for “his decades of untiring effort to find peaceful solutions to international conflicts, to advance democracy and human rights, and to promote economic and social development” (2002)</a:t>
            </a:r>
            <a:endParaRPr lang="en-GB" sz="2400" dirty="0" smtClean="0">
              <a:cs typeface="Arial" pitchFamily="34" charset="0"/>
            </a:endParaRPr>
          </a:p>
          <a:p>
            <a:pPr marL="285750" indent="-285750">
              <a:buFont typeface="Arial" panose="020B0604020202020204" pitchFamily="34" charset="0"/>
              <a:buChar char="•"/>
            </a:pPr>
            <a:endParaRPr lang="en-GB" dirty="0"/>
          </a:p>
          <a:p>
            <a:endParaRPr lang="en-GB" b="1" dirty="0" smtClean="0"/>
          </a:p>
          <a:p>
            <a:endParaRPr lang="en-GB" dirty="0"/>
          </a:p>
          <a:p>
            <a:pPr algn="just"/>
            <a:endParaRPr lang="en-GB" dirty="0"/>
          </a:p>
        </p:txBody>
      </p:sp>
      <p:pic>
        <p:nvPicPr>
          <p:cNvPr id="6" name="Picture 5"/>
          <p:cNvPicPr>
            <a:picLocks noChangeAspect="1"/>
          </p:cNvPicPr>
          <p:nvPr/>
        </p:nvPicPr>
        <p:blipFill>
          <a:blip r:embed="rId2"/>
          <a:stretch>
            <a:fillRect/>
          </a:stretch>
        </p:blipFill>
        <p:spPr>
          <a:xfrm>
            <a:off x="0" y="3314559"/>
            <a:ext cx="5315163" cy="3543442"/>
          </a:xfrm>
          <a:prstGeom prst="rect">
            <a:avLst/>
          </a:prstGeom>
        </p:spPr>
      </p:pic>
      <p:pic>
        <p:nvPicPr>
          <p:cNvPr id="7" name="Picture 6"/>
          <p:cNvPicPr>
            <a:picLocks noChangeAspect="1"/>
          </p:cNvPicPr>
          <p:nvPr/>
        </p:nvPicPr>
        <p:blipFill>
          <a:blip r:embed="rId3"/>
          <a:stretch>
            <a:fillRect/>
          </a:stretch>
        </p:blipFill>
        <p:spPr>
          <a:xfrm>
            <a:off x="0" y="0"/>
            <a:ext cx="5270500" cy="3314559"/>
          </a:xfrm>
          <a:prstGeom prst="rect">
            <a:avLst/>
          </a:prstGeom>
        </p:spPr>
      </p:pic>
      <p:sp>
        <p:nvSpPr>
          <p:cNvPr id="8" name="Rectangle 7"/>
          <p:cNvSpPr/>
          <p:nvPr/>
        </p:nvSpPr>
        <p:spPr>
          <a:xfrm>
            <a:off x="0" y="3314559"/>
            <a:ext cx="2428768" cy="2308324"/>
          </a:xfrm>
          <a:prstGeom prst="rect">
            <a:avLst/>
          </a:prstGeom>
        </p:spPr>
        <p:txBody>
          <a:bodyPr wrap="square">
            <a:spAutoFit/>
          </a:bodyPr>
          <a:lstStyle/>
          <a:p>
            <a:r>
              <a:rPr lang="en-GB" dirty="0">
                <a:solidFill>
                  <a:srgbClr val="FFFF00"/>
                </a:solidFill>
              </a:rPr>
              <a:t>Carter shows off his new solar panels at the installation ceremony in </a:t>
            </a:r>
            <a:r>
              <a:rPr lang="en-GB" dirty="0" smtClean="0">
                <a:solidFill>
                  <a:srgbClr val="FFFF00"/>
                </a:solidFill>
              </a:rPr>
              <a:t>1977; </a:t>
            </a:r>
          </a:p>
          <a:p>
            <a:r>
              <a:rPr lang="en-GB" dirty="0" smtClean="0">
                <a:solidFill>
                  <a:srgbClr val="FFFF00"/>
                </a:solidFill>
              </a:rPr>
              <a:t>removed by Reagan 1981; </a:t>
            </a:r>
          </a:p>
          <a:p>
            <a:r>
              <a:rPr lang="en-GB" dirty="0" smtClean="0">
                <a:solidFill>
                  <a:srgbClr val="FFFF00"/>
                </a:solidFill>
              </a:rPr>
              <a:t>restored by Barack Obama 2010</a:t>
            </a:r>
            <a:endParaRPr lang="en-GB" dirty="0">
              <a:solidFill>
                <a:srgbClr val="FFFF00"/>
              </a:solidFill>
            </a:endParaRPr>
          </a:p>
        </p:txBody>
      </p:sp>
    </p:spTree>
    <p:extLst>
      <p:ext uri="{BB962C8B-B14F-4D97-AF65-F5344CB8AC3E}">
        <p14:creationId xmlns:p14="http://schemas.microsoft.com/office/powerpoint/2010/main" val="40955655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1603</TotalTime>
  <Words>2774</Words>
  <Application>Microsoft Office PowerPoint</Application>
  <PresentationFormat>Widescreen</PresentationFormat>
  <Paragraphs>234</Paragraphs>
  <Slides>31</Slides>
  <Notes>15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 Black</vt:lpstr>
      <vt:lpstr>Calibri</vt:lpstr>
      <vt:lpstr>Calibri Light</vt:lpstr>
      <vt:lpstr>Office Theme</vt:lpstr>
      <vt:lpstr>PowerPoint Presentation</vt:lpstr>
      <vt:lpstr>BRITISH POST-WWII CONSENSUS</vt:lpstr>
      <vt:lpstr>American Liberal Consensus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1960s and the End of Consensus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34</cp:revision>
  <dcterms:created xsi:type="dcterms:W3CDTF">2019-01-16T09:44:58Z</dcterms:created>
  <dcterms:modified xsi:type="dcterms:W3CDTF">2020-11-24T15:18:43Z</dcterms:modified>
</cp:coreProperties>
</file>