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notesMasterIdLst>
    <p:notesMasterId r:id="rId12"/>
  </p:notesMasterIdLst>
  <p:sldIdLst>
    <p:sldId id="256"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C15CF"/>
    <a:srgbClr val="E54DE8"/>
    <a:srgbClr val="F5F5F5"/>
    <a:srgbClr val="EB1AC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BAD1C7-3CFF-C075-599F-30DAB8E6AD93}" v="1986" dt="2026-02-15T16:21:20.613"/>
    <p1510:client id="{6165DAFB-74C5-796A-495B-B6445EEBB1E3}" v="37" dt="2026-02-15T19:17:32.7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eta Cerasela Enache (2504652)" userId="S::2504652@student.uwtsd.ac.uk::556cc6c1-8e70-4fb2-8706-ffe84a9a6a06" providerId="AD" clId="Web-{38BAD1C7-3CFF-C075-599F-30DAB8E6AD93}"/>
    <pc:docChg chg="addSld delSld modSld sldOrd">
      <pc:chgData name="Georgeta Cerasela Enache (2504652)" userId="S::2504652@student.uwtsd.ac.uk::556cc6c1-8e70-4fb2-8706-ffe84a9a6a06" providerId="AD" clId="Web-{38BAD1C7-3CFF-C075-599F-30DAB8E6AD93}" dt="2026-02-15T16:21:20.613" v="1733" actId="20577"/>
      <pc:docMkLst>
        <pc:docMk/>
      </pc:docMkLst>
      <pc:sldChg chg="modSp">
        <pc:chgData name="Georgeta Cerasela Enache (2504652)" userId="S::2504652@student.uwtsd.ac.uk::556cc6c1-8e70-4fb2-8706-ffe84a9a6a06" providerId="AD" clId="Web-{38BAD1C7-3CFF-C075-599F-30DAB8E6AD93}" dt="2026-02-15T15:59:29.064" v="1549" actId="14100"/>
        <pc:sldMkLst>
          <pc:docMk/>
          <pc:sldMk cId="109857222" sldId="256"/>
        </pc:sldMkLst>
        <pc:spChg chg="mod">
          <ac:chgData name="Georgeta Cerasela Enache (2504652)" userId="S::2504652@student.uwtsd.ac.uk::556cc6c1-8e70-4fb2-8706-ffe84a9a6a06" providerId="AD" clId="Web-{38BAD1C7-3CFF-C075-599F-30DAB8E6AD93}" dt="2026-02-13T17:23:26.895" v="115" actId="20577"/>
          <ac:spMkLst>
            <pc:docMk/>
            <pc:sldMk cId="109857222" sldId="256"/>
            <ac:spMk id="13" creationId="{FF5A5958-5235-1047-25E9-0BFC0D4B508C}"/>
          </ac:spMkLst>
        </pc:spChg>
        <pc:picChg chg="mod">
          <ac:chgData name="Georgeta Cerasela Enache (2504652)" userId="S::2504652@student.uwtsd.ac.uk::556cc6c1-8e70-4fb2-8706-ffe84a9a6a06" providerId="AD" clId="Web-{38BAD1C7-3CFF-C075-599F-30DAB8E6AD93}" dt="2026-02-15T15:59:29.064" v="1549" actId="14100"/>
          <ac:picMkLst>
            <pc:docMk/>
            <pc:sldMk cId="109857222" sldId="256"/>
            <ac:picMk id="8" creationId="{95B1068F-9BB5-6DFA-7AA7-32C2B2598CD7}"/>
          </ac:picMkLst>
        </pc:picChg>
      </pc:sldChg>
      <pc:sldChg chg="addSp delSp modSp new mod ord setBg">
        <pc:chgData name="Georgeta Cerasela Enache (2504652)" userId="S::2504652@student.uwtsd.ac.uk::556cc6c1-8e70-4fb2-8706-ffe84a9a6a06" providerId="AD" clId="Web-{38BAD1C7-3CFF-C075-599F-30DAB8E6AD93}" dt="2026-02-15T14:29:38.921" v="549"/>
        <pc:sldMkLst>
          <pc:docMk/>
          <pc:sldMk cId="2011972254" sldId="258"/>
        </pc:sldMkLst>
        <pc:spChg chg="add mod">
          <ac:chgData name="Georgeta Cerasela Enache (2504652)" userId="S::2504652@student.uwtsd.ac.uk::556cc6c1-8e70-4fb2-8706-ffe84a9a6a06" providerId="AD" clId="Web-{38BAD1C7-3CFF-C075-599F-30DAB8E6AD93}" dt="2026-02-13T17:34:46.521" v="258" actId="20577"/>
          <ac:spMkLst>
            <pc:docMk/>
            <pc:sldMk cId="2011972254" sldId="258"/>
            <ac:spMk id="9" creationId="{3280CC4F-90FD-2295-B606-A71F0187C1E1}"/>
          </ac:spMkLst>
        </pc:spChg>
        <pc:spChg chg="add">
          <ac:chgData name="Georgeta Cerasela Enache (2504652)" userId="S::2504652@student.uwtsd.ac.uk::556cc6c1-8e70-4fb2-8706-ffe84a9a6a06" providerId="AD" clId="Web-{38BAD1C7-3CFF-C075-599F-30DAB8E6AD93}" dt="2026-02-13T17:24:57.836" v="118"/>
          <ac:spMkLst>
            <pc:docMk/>
            <pc:sldMk cId="2011972254" sldId="258"/>
            <ac:spMk id="40" creationId="{744CAA32-F237-419C-A2DD-43C28D920D3C}"/>
          </ac:spMkLst>
        </pc:spChg>
        <pc:picChg chg="add mod">
          <ac:chgData name="Georgeta Cerasela Enache (2504652)" userId="S::2504652@student.uwtsd.ac.uk::556cc6c1-8e70-4fb2-8706-ffe84a9a6a06" providerId="AD" clId="Web-{38BAD1C7-3CFF-C075-599F-30DAB8E6AD93}" dt="2026-02-13T17:24:57.836" v="118"/>
          <ac:picMkLst>
            <pc:docMk/>
            <pc:sldMk cId="2011972254" sldId="258"/>
            <ac:picMk id="13" creationId="{FE1EFAEA-C44E-32FB-8D64-8F5E8F69F00E}"/>
          </ac:picMkLst>
        </pc:picChg>
        <pc:cxnChg chg="add">
          <ac:chgData name="Georgeta Cerasela Enache (2504652)" userId="S::2504652@student.uwtsd.ac.uk::556cc6c1-8e70-4fb2-8706-ffe84a9a6a06" providerId="AD" clId="Web-{38BAD1C7-3CFF-C075-599F-30DAB8E6AD93}" dt="2026-02-13T17:24:57.836" v="118"/>
          <ac:cxnSpMkLst>
            <pc:docMk/>
            <pc:sldMk cId="2011972254" sldId="258"/>
            <ac:cxnSpMk id="42" creationId="{753FE100-D0AB-4AE2-824B-60CFA31EC6A2}"/>
          </ac:cxnSpMkLst>
        </pc:cxnChg>
      </pc:sldChg>
      <pc:sldChg chg="addSp delSp modSp new ord">
        <pc:chgData name="Georgeta Cerasela Enache (2504652)" userId="S::2504652@student.uwtsd.ac.uk::556cc6c1-8e70-4fb2-8706-ffe84a9a6a06" providerId="AD" clId="Web-{38BAD1C7-3CFF-C075-599F-30DAB8E6AD93}" dt="2026-02-15T15:56:45.139" v="1525" actId="14100"/>
        <pc:sldMkLst>
          <pc:docMk/>
          <pc:sldMk cId="3259142682" sldId="259"/>
        </pc:sldMkLst>
        <pc:spChg chg="add mod">
          <ac:chgData name="Georgeta Cerasela Enache (2504652)" userId="S::2504652@student.uwtsd.ac.uk::556cc6c1-8e70-4fb2-8706-ffe84a9a6a06" providerId="AD" clId="Web-{38BAD1C7-3CFF-C075-599F-30DAB8E6AD93}" dt="2026-02-13T17:34:18.692" v="255" actId="20577"/>
          <ac:spMkLst>
            <pc:docMk/>
            <pc:sldMk cId="3259142682" sldId="259"/>
            <ac:spMk id="12" creationId="{BDA6DEC0-881D-D0F6-3E79-322BE683278A}"/>
          </ac:spMkLst>
        </pc:spChg>
        <pc:graphicFrameChg chg="add mod ord modGraphic">
          <ac:chgData name="Georgeta Cerasela Enache (2504652)" userId="S::2504652@student.uwtsd.ac.uk::556cc6c1-8e70-4fb2-8706-ffe84a9a6a06" providerId="AD" clId="Web-{38BAD1C7-3CFF-C075-599F-30DAB8E6AD93}" dt="2026-02-13T17:29:37.109" v="142"/>
          <ac:graphicFrameMkLst>
            <pc:docMk/>
            <pc:sldMk cId="3259142682" sldId="259"/>
            <ac:graphicFrameMk id="5" creationId="{8733A0FC-F33A-FCA7-2292-B8C8053C0939}"/>
          </ac:graphicFrameMkLst>
        </pc:graphicFrameChg>
        <pc:graphicFrameChg chg="add mod modGraphic">
          <ac:chgData name="Georgeta Cerasela Enache (2504652)" userId="S::2504652@student.uwtsd.ac.uk::556cc6c1-8e70-4fb2-8706-ffe84a9a6a06" providerId="AD" clId="Web-{38BAD1C7-3CFF-C075-599F-30DAB8E6AD93}" dt="2026-02-13T17:32:44.706" v="231"/>
          <ac:graphicFrameMkLst>
            <pc:docMk/>
            <pc:sldMk cId="3259142682" sldId="259"/>
            <ac:graphicFrameMk id="11" creationId="{96E14F47-F52D-3E52-7571-2E5126878E2E}"/>
          </ac:graphicFrameMkLst>
        </pc:graphicFrameChg>
        <pc:picChg chg="add mod">
          <ac:chgData name="Georgeta Cerasela Enache (2504652)" userId="S::2504652@student.uwtsd.ac.uk::556cc6c1-8e70-4fb2-8706-ffe84a9a6a06" providerId="AD" clId="Web-{38BAD1C7-3CFF-C075-599F-30DAB8E6AD93}" dt="2026-02-15T15:56:45.139" v="1525" actId="14100"/>
          <ac:picMkLst>
            <pc:docMk/>
            <pc:sldMk cId="3259142682" sldId="259"/>
            <ac:picMk id="2" creationId="{1A7FCF2E-3F03-0CC5-6FB1-AA0C5145537B}"/>
          </ac:picMkLst>
        </pc:picChg>
      </pc:sldChg>
      <pc:sldChg chg="addSp delSp modSp new ord">
        <pc:chgData name="Georgeta Cerasela Enache (2504652)" userId="S::2504652@student.uwtsd.ac.uk::556cc6c1-8e70-4fb2-8706-ffe84a9a6a06" providerId="AD" clId="Web-{38BAD1C7-3CFF-C075-599F-30DAB8E6AD93}" dt="2026-02-15T16:00:12.974" v="1550" actId="1076"/>
        <pc:sldMkLst>
          <pc:docMk/>
          <pc:sldMk cId="1357341488" sldId="260"/>
        </pc:sldMkLst>
        <pc:spChg chg="add mod">
          <ac:chgData name="Georgeta Cerasela Enache (2504652)" userId="S::2504652@student.uwtsd.ac.uk::556cc6c1-8e70-4fb2-8706-ffe84a9a6a06" providerId="AD" clId="Web-{38BAD1C7-3CFF-C075-599F-30DAB8E6AD93}" dt="2026-02-13T17:58:56.857" v="427" actId="20577"/>
          <ac:spMkLst>
            <pc:docMk/>
            <pc:sldMk cId="1357341488" sldId="260"/>
            <ac:spMk id="4" creationId="{0D9E5833-1813-85DD-E84B-F387FE01B2D6}"/>
          </ac:spMkLst>
        </pc:spChg>
        <pc:spChg chg="add mod">
          <ac:chgData name="Georgeta Cerasela Enache (2504652)" userId="S::2504652@student.uwtsd.ac.uk::556cc6c1-8e70-4fb2-8706-ffe84a9a6a06" providerId="AD" clId="Web-{38BAD1C7-3CFF-C075-599F-30DAB8E6AD93}" dt="2026-02-13T17:58:18.418" v="420" actId="14100"/>
          <ac:spMkLst>
            <pc:docMk/>
            <pc:sldMk cId="1357341488" sldId="260"/>
            <ac:spMk id="6" creationId="{22644D40-12C2-22A8-0A35-2F44CFDAC50C}"/>
          </ac:spMkLst>
        </pc:spChg>
        <pc:picChg chg="add mod">
          <ac:chgData name="Georgeta Cerasela Enache (2504652)" userId="S::2504652@student.uwtsd.ac.uk::556cc6c1-8e70-4fb2-8706-ffe84a9a6a06" providerId="AD" clId="Web-{38BAD1C7-3CFF-C075-599F-30DAB8E6AD93}" dt="2026-02-15T16:00:12.974" v="1550" actId="1076"/>
          <ac:picMkLst>
            <pc:docMk/>
            <pc:sldMk cId="1357341488" sldId="260"/>
            <ac:picMk id="2" creationId="{251F980F-FF86-ABAF-216C-C9B7FAC259D7}"/>
          </ac:picMkLst>
        </pc:picChg>
      </pc:sldChg>
      <pc:sldChg chg="addSp delSp modSp new ord modNotes">
        <pc:chgData name="Georgeta Cerasela Enache (2504652)" userId="S::2504652@student.uwtsd.ac.uk::556cc6c1-8e70-4fb2-8706-ffe84a9a6a06" providerId="AD" clId="Web-{38BAD1C7-3CFF-C075-599F-30DAB8E6AD93}" dt="2026-02-15T14:29:38.921" v="546"/>
        <pc:sldMkLst>
          <pc:docMk/>
          <pc:sldMk cId="1481899024" sldId="261"/>
        </pc:sldMkLst>
        <pc:spChg chg="del">
          <ac:chgData name="Georgeta Cerasela Enache (2504652)" userId="S::2504652@student.uwtsd.ac.uk::556cc6c1-8e70-4fb2-8706-ffe84a9a6a06" providerId="AD" clId="Web-{38BAD1C7-3CFF-C075-599F-30DAB8E6AD93}" dt="2026-02-15T14:13:56.527" v="462"/>
          <ac:spMkLst>
            <pc:docMk/>
            <pc:sldMk cId="1481899024" sldId="261"/>
            <ac:spMk id="2" creationId="{B2F95A48-303B-F1AC-705E-CAB08FDC8421}"/>
          </ac:spMkLst>
        </pc:spChg>
        <pc:spChg chg="mod">
          <ac:chgData name="Georgeta Cerasela Enache (2504652)" userId="S::2504652@student.uwtsd.ac.uk::556cc6c1-8e70-4fb2-8706-ffe84a9a6a06" providerId="AD" clId="Web-{38BAD1C7-3CFF-C075-599F-30DAB8E6AD93}" dt="2026-02-15T14:27:06.669" v="520" actId="20577"/>
          <ac:spMkLst>
            <pc:docMk/>
            <pc:sldMk cId="1481899024" sldId="261"/>
            <ac:spMk id="3" creationId="{9A69EE5E-4F58-817D-E223-BF64B54CC11B}"/>
          </ac:spMkLst>
        </pc:spChg>
        <pc:spChg chg="add mod">
          <ac:chgData name="Georgeta Cerasela Enache (2504652)" userId="S::2504652@student.uwtsd.ac.uk::556cc6c1-8e70-4fb2-8706-ffe84a9a6a06" providerId="AD" clId="Web-{38BAD1C7-3CFF-C075-599F-30DAB8E6AD93}" dt="2026-02-15T14:28:43.608" v="541" actId="20577"/>
          <ac:spMkLst>
            <pc:docMk/>
            <pc:sldMk cId="1481899024" sldId="261"/>
            <ac:spMk id="5" creationId="{FA23A5AE-DECF-8106-CF7A-2B53672B326C}"/>
          </ac:spMkLst>
        </pc:spChg>
        <pc:picChg chg="add mod">
          <ac:chgData name="Georgeta Cerasela Enache (2504652)" userId="S::2504652@student.uwtsd.ac.uk::556cc6c1-8e70-4fb2-8706-ffe84a9a6a06" providerId="AD" clId="Web-{38BAD1C7-3CFF-C075-599F-30DAB8E6AD93}" dt="2026-02-15T14:27:38.482" v="525" actId="14100"/>
          <ac:picMkLst>
            <pc:docMk/>
            <pc:sldMk cId="1481899024" sldId="261"/>
            <ac:picMk id="4" creationId="{C1038DAE-DD20-91FC-26AE-D09B380BCB4B}"/>
          </ac:picMkLst>
        </pc:picChg>
      </pc:sldChg>
      <pc:sldChg chg="addSp delSp modSp new del mod setBg">
        <pc:chgData name="Georgeta Cerasela Enache (2504652)" userId="S::2504652@student.uwtsd.ac.uk::556cc6c1-8e70-4fb2-8706-ffe84a9a6a06" providerId="AD" clId="Web-{38BAD1C7-3CFF-C075-599F-30DAB8E6AD93}" dt="2026-02-15T14:13:46.902" v="460"/>
        <pc:sldMkLst>
          <pc:docMk/>
          <pc:sldMk cId="3614733465" sldId="261"/>
        </pc:sldMkLst>
        <pc:spChg chg="del mod">
          <ac:chgData name="Georgeta Cerasela Enache (2504652)" userId="S::2504652@student.uwtsd.ac.uk::556cc6c1-8e70-4fb2-8706-ffe84a9a6a06" providerId="AD" clId="Web-{38BAD1C7-3CFF-C075-599F-30DAB8E6AD93}" dt="2026-02-15T14:07:57.801" v="431"/>
          <ac:spMkLst>
            <pc:docMk/>
            <pc:sldMk cId="3614733465" sldId="261"/>
            <ac:spMk id="2" creationId="{8FC7078B-4522-CAAF-A15C-25796DA695F2}"/>
          </ac:spMkLst>
        </pc:spChg>
        <pc:spChg chg="del">
          <ac:chgData name="Georgeta Cerasela Enache (2504652)" userId="S::2504652@student.uwtsd.ac.uk::556cc6c1-8e70-4fb2-8706-ffe84a9a6a06" providerId="AD" clId="Web-{38BAD1C7-3CFF-C075-599F-30DAB8E6AD93}" dt="2026-02-15T14:07:41.473" v="429"/>
          <ac:spMkLst>
            <pc:docMk/>
            <pc:sldMk cId="3614733465" sldId="261"/>
            <ac:spMk id="3" creationId="{130D9504-C75A-30CA-BB55-8A7D4894EDB0}"/>
          </ac:spMkLst>
        </pc:spChg>
        <pc:spChg chg="add mod">
          <ac:chgData name="Georgeta Cerasela Enache (2504652)" userId="S::2504652@student.uwtsd.ac.uk::556cc6c1-8e70-4fb2-8706-ffe84a9a6a06" providerId="AD" clId="Web-{38BAD1C7-3CFF-C075-599F-30DAB8E6AD93}" dt="2026-02-15T14:13:43.745" v="459"/>
          <ac:spMkLst>
            <pc:docMk/>
            <pc:sldMk cId="3614733465" sldId="261"/>
            <ac:spMk id="6" creationId="{80636127-19FB-7B4C-0AF4-C4FA75587244}"/>
          </ac:spMkLst>
        </pc:spChg>
        <pc:spChg chg="add del mod">
          <ac:chgData name="Georgeta Cerasela Enache (2504652)" userId="S::2504652@student.uwtsd.ac.uk::556cc6c1-8e70-4fb2-8706-ffe84a9a6a06" providerId="AD" clId="Web-{38BAD1C7-3CFF-C075-599F-30DAB8E6AD93}" dt="2026-02-15T14:13:43.745" v="459"/>
          <ac:spMkLst>
            <pc:docMk/>
            <pc:sldMk cId="3614733465" sldId="261"/>
            <ac:spMk id="8" creationId="{C35D678B-531B-208B-F159-A9B04BD5DB53}"/>
          </ac:spMkLst>
        </pc:spChg>
        <pc:spChg chg="add del">
          <ac:chgData name="Georgeta Cerasela Enache (2504652)" userId="S::2504652@student.uwtsd.ac.uk::556cc6c1-8e70-4fb2-8706-ffe84a9a6a06" providerId="AD" clId="Web-{38BAD1C7-3CFF-C075-599F-30DAB8E6AD93}" dt="2026-02-15T14:08:02.505" v="432"/>
          <ac:spMkLst>
            <pc:docMk/>
            <pc:sldMk cId="3614733465" sldId="261"/>
            <ac:spMk id="11" creationId="{DBDA151C-5770-45E4-AAFF-59E7F403866D}"/>
          </ac:spMkLst>
        </pc:spChg>
        <pc:spChg chg="add">
          <ac:chgData name="Georgeta Cerasela Enache (2504652)" userId="S::2504652@student.uwtsd.ac.uk::556cc6c1-8e70-4fb2-8706-ffe84a9a6a06" providerId="AD" clId="Web-{38BAD1C7-3CFF-C075-599F-30DAB8E6AD93}" dt="2026-02-15T14:08:02.505" v="432"/>
          <ac:spMkLst>
            <pc:docMk/>
            <pc:sldMk cId="3614733465" sldId="261"/>
            <ac:spMk id="18" creationId="{DBDA151C-5770-45E4-AAFF-59E7F403866D}"/>
          </ac:spMkLst>
        </pc:spChg>
        <pc:picChg chg="add del mod ord modCrop">
          <ac:chgData name="Georgeta Cerasela Enache (2504652)" userId="S::2504652@student.uwtsd.ac.uk::556cc6c1-8e70-4fb2-8706-ffe84a9a6a06" providerId="AD" clId="Web-{38BAD1C7-3CFF-C075-599F-30DAB8E6AD93}" dt="2026-02-15T14:10:49.055" v="439"/>
          <ac:picMkLst>
            <pc:docMk/>
            <pc:sldMk cId="3614733465" sldId="261"/>
            <ac:picMk id="4" creationId="{9EC727E2-B68A-D859-2F76-304F2E0DFE71}"/>
          </ac:picMkLst>
        </pc:picChg>
        <pc:cxnChg chg="add del">
          <ac:chgData name="Georgeta Cerasela Enache (2504652)" userId="S::2504652@student.uwtsd.ac.uk::556cc6c1-8e70-4fb2-8706-ffe84a9a6a06" providerId="AD" clId="Web-{38BAD1C7-3CFF-C075-599F-30DAB8E6AD93}" dt="2026-02-15T14:08:02.505" v="432"/>
          <ac:cxnSpMkLst>
            <pc:docMk/>
            <pc:sldMk cId="3614733465" sldId="261"/>
            <ac:cxnSpMk id="13" creationId="{2EA0F4A6-3CC9-C9E2-BA02-58FA29F7DD8E}"/>
          </ac:cxnSpMkLst>
        </pc:cxnChg>
        <pc:cxnChg chg="add">
          <ac:chgData name="Georgeta Cerasela Enache (2504652)" userId="S::2504652@student.uwtsd.ac.uk::556cc6c1-8e70-4fb2-8706-ffe84a9a6a06" providerId="AD" clId="Web-{38BAD1C7-3CFF-C075-599F-30DAB8E6AD93}" dt="2026-02-15T14:08:02.505" v="432"/>
          <ac:cxnSpMkLst>
            <pc:docMk/>
            <pc:sldMk cId="3614733465" sldId="261"/>
            <ac:cxnSpMk id="20" creationId="{2EA0F4A6-3CC9-C9E2-BA02-58FA29F7DD8E}"/>
          </ac:cxnSpMkLst>
        </pc:cxnChg>
      </pc:sldChg>
      <pc:sldChg chg="addSp delSp modSp new ord modNotes">
        <pc:chgData name="Georgeta Cerasela Enache (2504652)" userId="S::2504652@student.uwtsd.ac.uk::556cc6c1-8e70-4fb2-8706-ffe84a9a6a06" providerId="AD" clId="Web-{38BAD1C7-3CFF-C075-599F-30DAB8E6AD93}" dt="2026-02-15T15:32:33.485" v="1348"/>
        <pc:sldMkLst>
          <pc:docMk/>
          <pc:sldMk cId="2944309358" sldId="262"/>
        </pc:sldMkLst>
        <pc:spChg chg="del">
          <ac:chgData name="Georgeta Cerasela Enache (2504652)" userId="S::2504652@student.uwtsd.ac.uk::556cc6c1-8e70-4fb2-8706-ffe84a9a6a06" providerId="AD" clId="Web-{38BAD1C7-3CFF-C075-599F-30DAB8E6AD93}" dt="2026-02-15T14:29:45.484" v="550"/>
          <ac:spMkLst>
            <pc:docMk/>
            <pc:sldMk cId="2944309358" sldId="262"/>
            <ac:spMk id="2" creationId="{80D54A20-CEA7-32FF-6D06-433423A3354B}"/>
          </ac:spMkLst>
        </pc:spChg>
        <pc:spChg chg="del mod">
          <ac:chgData name="Georgeta Cerasela Enache (2504652)" userId="S::2504652@student.uwtsd.ac.uk::556cc6c1-8e70-4fb2-8706-ffe84a9a6a06" providerId="AD" clId="Web-{38BAD1C7-3CFF-C075-599F-30DAB8E6AD93}" dt="2026-02-15T14:30:48.625" v="552"/>
          <ac:spMkLst>
            <pc:docMk/>
            <pc:sldMk cId="2944309358" sldId="262"/>
            <ac:spMk id="3" creationId="{7A2F82FA-ECEA-7D96-5F7F-978A172C138D}"/>
          </ac:spMkLst>
        </pc:spChg>
        <pc:spChg chg="add del mod">
          <ac:chgData name="Georgeta Cerasela Enache (2504652)" userId="S::2504652@student.uwtsd.ac.uk::556cc6c1-8e70-4fb2-8706-ffe84a9a6a06" providerId="AD" clId="Web-{38BAD1C7-3CFF-C075-599F-30DAB8E6AD93}" dt="2026-02-15T14:32:14.157" v="559"/>
          <ac:spMkLst>
            <pc:docMk/>
            <pc:sldMk cId="2944309358" sldId="262"/>
            <ac:spMk id="6" creationId="{F7B0E8DE-6289-1ED7-F82E-0C9FEF7E01F5}"/>
          </ac:spMkLst>
        </pc:spChg>
        <pc:spChg chg="add del">
          <ac:chgData name="Georgeta Cerasela Enache (2504652)" userId="S::2504652@student.uwtsd.ac.uk::556cc6c1-8e70-4fb2-8706-ffe84a9a6a06" providerId="AD" clId="Web-{38BAD1C7-3CFF-C075-599F-30DAB8E6AD93}" dt="2026-02-15T14:31:35.766" v="557"/>
          <ac:spMkLst>
            <pc:docMk/>
            <pc:sldMk cId="2944309358" sldId="262"/>
            <ac:spMk id="7" creationId="{E9929A33-E548-C480-C8BA-EE66BA298F71}"/>
          </ac:spMkLst>
        </pc:spChg>
        <pc:spChg chg="add del">
          <ac:chgData name="Georgeta Cerasela Enache (2504652)" userId="S::2504652@student.uwtsd.ac.uk::556cc6c1-8e70-4fb2-8706-ffe84a9a6a06" providerId="AD" clId="Web-{38BAD1C7-3CFF-C075-599F-30DAB8E6AD93}" dt="2026-02-15T14:32:17.595" v="560"/>
          <ac:spMkLst>
            <pc:docMk/>
            <pc:sldMk cId="2944309358" sldId="262"/>
            <ac:spMk id="8" creationId="{C2B97C38-0E06-9F87-CBFA-BCE7448C9B97}"/>
          </ac:spMkLst>
        </pc:spChg>
        <pc:spChg chg="add mod">
          <ac:chgData name="Georgeta Cerasela Enache (2504652)" userId="S::2504652@student.uwtsd.ac.uk::556cc6c1-8e70-4fb2-8706-ffe84a9a6a06" providerId="AD" clId="Web-{38BAD1C7-3CFF-C075-599F-30DAB8E6AD93}" dt="2026-02-15T15:01:00.444" v="1134" actId="20577"/>
          <ac:spMkLst>
            <pc:docMk/>
            <pc:sldMk cId="2944309358" sldId="262"/>
            <ac:spMk id="16" creationId="{4F7CCD69-81E4-5972-1F93-8DCA17F4F1A4}"/>
          </ac:spMkLst>
        </pc:spChg>
        <pc:spChg chg="add mod">
          <ac:chgData name="Georgeta Cerasela Enache (2504652)" userId="S::2504652@student.uwtsd.ac.uk::556cc6c1-8e70-4fb2-8706-ffe84a9a6a06" providerId="AD" clId="Web-{38BAD1C7-3CFF-C075-599F-30DAB8E6AD93}" dt="2026-02-15T15:01:10.084" v="1136" actId="20577"/>
          <ac:spMkLst>
            <pc:docMk/>
            <pc:sldMk cId="2944309358" sldId="262"/>
            <ac:spMk id="17" creationId="{DD90FD3B-3237-254D-5CD0-3504FA76FF70}"/>
          </ac:spMkLst>
        </pc:spChg>
        <pc:spChg chg="add mod">
          <ac:chgData name="Georgeta Cerasela Enache (2504652)" userId="S::2504652@student.uwtsd.ac.uk::556cc6c1-8e70-4fb2-8706-ffe84a9a6a06" providerId="AD" clId="Web-{38BAD1C7-3CFF-C075-599F-30DAB8E6AD93}" dt="2026-02-15T15:03:30.602" v="1154" actId="20577"/>
          <ac:spMkLst>
            <pc:docMk/>
            <pc:sldMk cId="2944309358" sldId="262"/>
            <ac:spMk id="18" creationId="{7C87E75C-3612-A6EF-A50E-6F635012B84F}"/>
          </ac:spMkLst>
        </pc:spChg>
        <pc:graphicFrameChg chg="add mod modGraphic">
          <ac:chgData name="Georgeta Cerasela Enache (2504652)" userId="S::2504652@student.uwtsd.ac.uk::556cc6c1-8e70-4fb2-8706-ffe84a9a6a06" providerId="AD" clId="Web-{38BAD1C7-3CFF-C075-599F-30DAB8E6AD93}" dt="2026-02-15T15:29:37.885" v="1333"/>
          <ac:graphicFrameMkLst>
            <pc:docMk/>
            <pc:sldMk cId="2944309358" sldId="262"/>
            <ac:graphicFrameMk id="9" creationId="{6640B354-E2F3-C38A-2710-526C5C85F9FD}"/>
          </ac:graphicFrameMkLst>
        </pc:graphicFrameChg>
        <pc:graphicFrameChg chg="add del mod">
          <ac:chgData name="Georgeta Cerasela Enache (2504652)" userId="S::2504652@student.uwtsd.ac.uk::556cc6c1-8e70-4fb2-8706-ffe84a9a6a06" providerId="AD" clId="Web-{38BAD1C7-3CFF-C075-599F-30DAB8E6AD93}" dt="2026-02-15T15:07:08.824" v="1164"/>
          <ac:graphicFrameMkLst>
            <pc:docMk/>
            <pc:sldMk cId="2944309358" sldId="262"/>
            <ac:graphicFrameMk id="20" creationId="{AFF14134-A001-A954-3427-E517B894D105}"/>
          </ac:graphicFrameMkLst>
        </pc:graphicFrameChg>
        <pc:picChg chg="add del mod ord modCrop">
          <ac:chgData name="Georgeta Cerasela Enache (2504652)" userId="S::2504652@student.uwtsd.ac.uk::556cc6c1-8e70-4fb2-8706-ffe84a9a6a06" providerId="AD" clId="Web-{38BAD1C7-3CFF-C075-599F-30DAB8E6AD93}" dt="2026-02-15T14:31:12.719" v="555"/>
          <ac:picMkLst>
            <pc:docMk/>
            <pc:sldMk cId="2944309358" sldId="262"/>
            <ac:picMk id="4" creationId="{AAC37A1B-EF98-8355-6456-F01388B49072}"/>
          </ac:picMkLst>
        </pc:picChg>
        <pc:picChg chg="add mod">
          <ac:chgData name="Georgeta Cerasela Enache (2504652)" userId="S::2504652@student.uwtsd.ac.uk::556cc6c1-8e70-4fb2-8706-ffe84a9a6a06" providerId="AD" clId="Web-{38BAD1C7-3CFF-C075-599F-30DAB8E6AD93}" dt="2026-02-15T14:54:32.305" v="1023" actId="1076"/>
          <ac:picMkLst>
            <pc:docMk/>
            <pc:sldMk cId="2944309358" sldId="262"/>
            <ac:picMk id="10" creationId="{442EF92F-D1FA-2385-B9C0-BB37DF60F76E}"/>
          </ac:picMkLst>
        </pc:picChg>
        <pc:picChg chg="add mod">
          <ac:chgData name="Georgeta Cerasela Enache (2504652)" userId="S::2504652@student.uwtsd.ac.uk::556cc6c1-8e70-4fb2-8706-ffe84a9a6a06" providerId="AD" clId="Web-{38BAD1C7-3CFF-C075-599F-30DAB8E6AD93}" dt="2026-02-15T14:54:30.477" v="1022" actId="1076"/>
          <ac:picMkLst>
            <pc:docMk/>
            <pc:sldMk cId="2944309358" sldId="262"/>
            <ac:picMk id="11" creationId="{59BDBC15-75E3-68A0-56F7-7507BF7ECB6D}"/>
          </ac:picMkLst>
        </pc:picChg>
        <pc:picChg chg="add mod">
          <ac:chgData name="Georgeta Cerasela Enache (2504652)" userId="S::2504652@student.uwtsd.ac.uk::556cc6c1-8e70-4fb2-8706-ffe84a9a6a06" providerId="AD" clId="Web-{38BAD1C7-3CFF-C075-599F-30DAB8E6AD93}" dt="2026-02-15T14:54:27.430" v="1021" actId="1076"/>
          <ac:picMkLst>
            <pc:docMk/>
            <pc:sldMk cId="2944309358" sldId="262"/>
            <ac:picMk id="12" creationId="{40928238-0A22-B6DB-70B6-D54C66047D05}"/>
          </ac:picMkLst>
        </pc:picChg>
        <pc:picChg chg="add mod">
          <ac:chgData name="Georgeta Cerasela Enache (2504652)" userId="S::2504652@student.uwtsd.ac.uk::556cc6c1-8e70-4fb2-8706-ffe84a9a6a06" providerId="AD" clId="Web-{38BAD1C7-3CFF-C075-599F-30DAB8E6AD93}" dt="2026-02-15T14:54:35.133" v="1024" actId="1076"/>
          <ac:picMkLst>
            <pc:docMk/>
            <pc:sldMk cId="2944309358" sldId="262"/>
            <ac:picMk id="13" creationId="{D463EA0F-71F4-975D-9849-ABD05F94FFB6}"/>
          </ac:picMkLst>
        </pc:picChg>
        <pc:picChg chg="add mod">
          <ac:chgData name="Georgeta Cerasela Enache (2504652)" userId="S::2504652@student.uwtsd.ac.uk::556cc6c1-8e70-4fb2-8706-ffe84a9a6a06" providerId="AD" clId="Web-{38BAD1C7-3CFF-C075-599F-30DAB8E6AD93}" dt="2026-02-15T14:54:37.759" v="1025" actId="1076"/>
          <ac:picMkLst>
            <pc:docMk/>
            <pc:sldMk cId="2944309358" sldId="262"/>
            <ac:picMk id="14" creationId="{1D4D8444-C32D-2103-78E4-A9B3983ABBE0}"/>
          </ac:picMkLst>
        </pc:picChg>
        <pc:picChg chg="add mod">
          <ac:chgData name="Georgeta Cerasela Enache (2504652)" userId="S::2504652@student.uwtsd.ac.uk::556cc6c1-8e70-4fb2-8706-ffe84a9a6a06" providerId="AD" clId="Web-{38BAD1C7-3CFF-C075-599F-30DAB8E6AD93}" dt="2026-02-15T14:54:40.743" v="1026" actId="1076"/>
          <ac:picMkLst>
            <pc:docMk/>
            <pc:sldMk cId="2944309358" sldId="262"/>
            <ac:picMk id="15" creationId="{9CE78715-0802-16E2-5633-4A35525DBCF3}"/>
          </ac:picMkLst>
        </pc:picChg>
        <pc:cxnChg chg="add mod">
          <ac:chgData name="Georgeta Cerasela Enache (2504652)" userId="S::2504652@student.uwtsd.ac.uk::556cc6c1-8e70-4fb2-8706-ffe84a9a6a06" providerId="AD" clId="Web-{38BAD1C7-3CFF-C075-599F-30DAB8E6AD93}" dt="2026-02-15T15:30:00.886" v="1335" actId="14100"/>
          <ac:cxnSpMkLst>
            <pc:docMk/>
            <pc:sldMk cId="2944309358" sldId="262"/>
            <ac:cxnSpMk id="21" creationId="{5D103ABF-4349-C89E-54A3-F441099F4669}"/>
          </ac:cxnSpMkLst>
        </pc:cxnChg>
        <pc:cxnChg chg="add mod">
          <ac:chgData name="Georgeta Cerasela Enache (2504652)" userId="S::2504652@student.uwtsd.ac.uk::556cc6c1-8e70-4fb2-8706-ffe84a9a6a06" providerId="AD" clId="Web-{38BAD1C7-3CFF-C075-599F-30DAB8E6AD93}" dt="2026-02-15T15:30:46.404" v="1338"/>
          <ac:cxnSpMkLst>
            <pc:docMk/>
            <pc:sldMk cId="2944309358" sldId="262"/>
            <ac:cxnSpMk id="22" creationId="{D4D7BFDC-B4FD-003A-9DD9-47A2FE322296}"/>
          </ac:cxnSpMkLst>
        </pc:cxnChg>
        <pc:cxnChg chg="add mod">
          <ac:chgData name="Georgeta Cerasela Enache (2504652)" userId="S::2504652@student.uwtsd.ac.uk::556cc6c1-8e70-4fb2-8706-ffe84a9a6a06" providerId="AD" clId="Web-{38BAD1C7-3CFF-C075-599F-30DAB8E6AD93}" dt="2026-02-15T15:31:39.734" v="1342" actId="14100"/>
          <ac:cxnSpMkLst>
            <pc:docMk/>
            <pc:sldMk cId="2944309358" sldId="262"/>
            <ac:cxnSpMk id="23" creationId="{425ACA20-15C8-8AA0-D964-1037B1D191A1}"/>
          </ac:cxnSpMkLst>
        </pc:cxnChg>
        <pc:cxnChg chg="add mod">
          <ac:chgData name="Georgeta Cerasela Enache (2504652)" userId="S::2504652@student.uwtsd.ac.uk::556cc6c1-8e70-4fb2-8706-ffe84a9a6a06" providerId="AD" clId="Web-{38BAD1C7-3CFF-C075-599F-30DAB8E6AD93}" dt="2026-02-15T15:32:12" v="1345"/>
          <ac:cxnSpMkLst>
            <pc:docMk/>
            <pc:sldMk cId="2944309358" sldId="262"/>
            <ac:cxnSpMk id="24" creationId="{B88ACF6B-E03F-9E11-52A9-AF34CB59A935}"/>
          </ac:cxnSpMkLst>
        </pc:cxnChg>
        <pc:cxnChg chg="add mod">
          <ac:chgData name="Georgeta Cerasela Enache (2504652)" userId="S::2504652@student.uwtsd.ac.uk::556cc6c1-8e70-4fb2-8706-ffe84a9a6a06" providerId="AD" clId="Web-{38BAD1C7-3CFF-C075-599F-30DAB8E6AD93}" dt="2026-02-15T15:32:33.485" v="1348"/>
          <ac:cxnSpMkLst>
            <pc:docMk/>
            <pc:sldMk cId="2944309358" sldId="262"/>
            <ac:cxnSpMk id="25" creationId="{D26D6296-2AFF-EF8B-D0A2-7D2F7A42714E}"/>
          </ac:cxnSpMkLst>
        </pc:cxnChg>
      </pc:sldChg>
      <pc:sldChg chg="addSp delSp modSp new modNotes">
        <pc:chgData name="Georgeta Cerasela Enache (2504652)" userId="S::2504652@student.uwtsd.ac.uk::556cc6c1-8e70-4fb2-8706-ffe84a9a6a06" providerId="AD" clId="Web-{38BAD1C7-3CFF-C075-599F-30DAB8E6AD93}" dt="2026-02-15T16:21:20.613" v="1733" actId="20577"/>
        <pc:sldMkLst>
          <pc:docMk/>
          <pc:sldMk cId="841195829" sldId="263"/>
        </pc:sldMkLst>
        <pc:spChg chg="del">
          <ac:chgData name="Georgeta Cerasela Enache (2504652)" userId="S::2504652@student.uwtsd.ac.uk::556cc6c1-8e70-4fb2-8706-ffe84a9a6a06" providerId="AD" clId="Web-{38BAD1C7-3CFF-C075-599F-30DAB8E6AD93}" dt="2026-02-15T15:04:54.604" v="1156"/>
          <ac:spMkLst>
            <pc:docMk/>
            <pc:sldMk cId="841195829" sldId="263"/>
            <ac:spMk id="2" creationId="{99B2D950-4D4C-FD07-C79C-7CB55DEA2E80}"/>
          </ac:spMkLst>
        </pc:spChg>
        <pc:spChg chg="del">
          <ac:chgData name="Georgeta Cerasela Enache (2504652)" userId="S::2504652@student.uwtsd.ac.uk::556cc6c1-8e70-4fb2-8706-ffe84a9a6a06" providerId="AD" clId="Web-{38BAD1C7-3CFF-C075-599F-30DAB8E6AD93}" dt="2026-02-15T15:34:24.457" v="1349"/>
          <ac:spMkLst>
            <pc:docMk/>
            <pc:sldMk cId="841195829" sldId="263"/>
            <ac:spMk id="3" creationId="{1783D5A8-B74E-04B6-33ED-A842C9E75D21}"/>
          </ac:spMkLst>
        </pc:spChg>
        <pc:spChg chg="add del">
          <ac:chgData name="Georgeta Cerasela Enache (2504652)" userId="S::2504652@student.uwtsd.ac.uk::556cc6c1-8e70-4fb2-8706-ffe84a9a6a06" providerId="AD" clId="Web-{38BAD1C7-3CFF-C075-599F-30DAB8E6AD93}" dt="2026-02-15T15:36:57.054" v="1356"/>
          <ac:spMkLst>
            <pc:docMk/>
            <pc:sldMk cId="841195829" sldId="263"/>
            <ac:spMk id="5" creationId="{086203DF-EBB9-3FC9-E087-48ADBE8B05F3}"/>
          </ac:spMkLst>
        </pc:spChg>
        <pc:spChg chg="add del mod">
          <ac:chgData name="Georgeta Cerasela Enache (2504652)" userId="S::2504652@student.uwtsd.ac.uk::556cc6c1-8e70-4fb2-8706-ffe84a9a6a06" providerId="AD" clId="Web-{38BAD1C7-3CFF-C075-599F-30DAB8E6AD93}" dt="2026-02-15T15:38:46.384" v="1360"/>
          <ac:spMkLst>
            <pc:docMk/>
            <pc:sldMk cId="841195829" sldId="263"/>
            <ac:spMk id="6" creationId="{7454D135-CBA6-D3E8-7469-8F49E4885F92}"/>
          </ac:spMkLst>
        </pc:spChg>
        <pc:spChg chg="add del">
          <ac:chgData name="Georgeta Cerasela Enache (2504652)" userId="S::2504652@student.uwtsd.ac.uk::556cc6c1-8e70-4fb2-8706-ffe84a9a6a06" providerId="AD" clId="Web-{38BAD1C7-3CFF-C075-599F-30DAB8E6AD93}" dt="2026-02-15T15:39:27.181" v="1366"/>
          <ac:spMkLst>
            <pc:docMk/>
            <pc:sldMk cId="841195829" sldId="263"/>
            <ac:spMk id="7" creationId="{7454D135-CBA6-D3E8-7469-8F49E4885F92}"/>
          </ac:spMkLst>
        </pc:spChg>
        <pc:spChg chg="add del">
          <ac:chgData name="Georgeta Cerasela Enache (2504652)" userId="S::2504652@student.uwtsd.ac.uk::556cc6c1-8e70-4fb2-8706-ffe84a9a6a06" providerId="AD" clId="Web-{38BAD1C7-3CFF-C075-599F-30DAB8E6AD93}" dt="2026-02-15T15:39:25.431" v="1365"/>
          <ac:spMkLst>
            <pc:docMk/>
            <pc:sldMk cId="841195829" sldId="263"/>
            <ac:spMk id="8" creationId="{B012FA8C-DE68-0422-4DF1-1C61BB30A09A}"/>
          </ac:spMkLst>
        </pc:spChg>
        <pc:spChg chg="add del">
          <ac:chgData name="Georgeta Cerasela Enache (2504652)" userId="S::2504652@student.uwtsd.ac.uk::556cc6c1-8e70-4fb2-8706-ffe84a9a6a06" providerId="AD" clId="Web-{38BAD1C7-3CFF-C075-599F-30DAB8E6AD93}" dt="2026-02-15T15:39:20.806" v="1364"/>
          <ac:spMkLst>
            <pc:docMk/>
            <pc:sldMk cId="841195829" sldId="263"/>
            <ac:spMk id="9" creationId="{610275FE-EDAD-A682-A1BC-38DA5E788C27}"/>
          </ac:spMkLst>
        </pc:spChg>
        <pc:spChg chg="add mod">
          <ac:chgData name="Georgeta Cerasela Enache (2504652)" userId="S::2504652@student.uwtsd.ac.uk::556cc6c1-8e70-4fb2-8706-ffe84a9a6a06" providerId="AD" clId="Web-{38BAD1C7-3CFF-C075-599F-30DAB8E6AD93}" dt="2026-02-15T16:07:11.532" v="1579" actId="20577"/>
          <ac:spMkLst>
            <pc:docMk/>
            <pc:sldMk cId="841195829" sldId="263"/>
            <ac:spMk id="15" creationId="{2CEC831D-899D-6BA0-970D-80841540C74A}"/>
          </ac:spMkLst>
        </pc:spChg>
        <pc:spChg chg="add mod">
          <ac:chgData name="Georgeta Cerasela Enache (2504652)" userId="S::2504652@student.uwtsd.ac.uk::556cc6c1-8e70-4fb2-8706-ffe84a9a6a06" providerId="AD" clId="Web-{38BAD1C7-3CFF-C075-599F-30DAB8E6AD93}" dt="2026-02-15T16:08:02.939" v="1589" actId="20577"/>
          <ac:spMkLst>
            <pc:docMk/>
            <pc:sldMk cId="841195829" sldId="263"/>
            <ac:spMk id="16" creationId="{3107556D-B6AF-3099-AE76-BA9B862A960F}"/>
          </ac:spMkLst>
        </pc:spChg>
        <pc:spChg chg="add del mod">
          <ac:chgData name="Georgeta Cerasela Enache (2504652)" userId="S::2504652@student.uwtsd.ac.uk::556cc6c1-8e70-4fb2-8706-ffe84a9a6a06" providerId="AD" clId="Web-{38BAD1C7-3CFF-C075-599F-30DAB8E6AD93}" dt="2026-02-15T16:08:51.987" v="1593"/>
          <ac:spMkLst>
            <pc:docMk/>
            <pc:sldMk cId="841195829" sldId="263"/>
            <ac:spMk id="17" creationId="{09664C83-BBEF-1AC6-4608-997D1E70F3ED}"/>
          </ac:spMkLst>
        </pc:spChg>
        <pc:spChg chg="add mod">
          <ac:chgData name="Georgeta Cerasela Enache (2504652)" userId="S::2504652@student.uwtsd.ac.uk::556cc6c1-8e70-4fb2-8706-ffe84a9a6a06" providerId="AD" clId="Web-{38BAD1C7-3CFF-C075-599F-30DAB8E6AD93}" dt="2026-02-15T16:09:41.769" v="1605" actId="20577"/>
          <ac:spMkLst>
            <pc:docMk/>
            <pc:sldMk cId="841195829" sldId="263"/>
            <ac:spMk id="18" creationId="{EECEA058-2EFE-EB3E-8356-04344028831F}"/>
          </ac:spMkLst>
        </pc:spChg>
        <pc:spChg chg="add mod">
          <ac:chgData name="Georgeta Cerasela Enache (2504652)" userId="S::2504652@student.uwtsd.ac.uk::556cc6c1-8e70-4fb2-8706-ffe84a9a6a06" providerId="AD" clId="Web-{38BAD1C7-3CFF-C075-599F-30DAB8E6AD93}" dt="2026-02-15T16:10:07.598" v="1612" actId="20577"/>
          <ac:spMkLst>
            <pc:docMk/>
            <pc:sldMk cId="841195829" sldId="263"/>
            <ac:spMk id="19" creationId="{AE0AFDB7-B1EB-E512-43C0-114C02FB1318}"/>
          </ac:spMkLst>
        </pc:spChg>
        <pc:spChg chg="add mod">
          <ac:chgData name="Georgeta Cerasela Enache (2504652)" userId="S::2504652@student.uwtsd.ac.uk::556cc6c1-8e70-4fb2-8706-ffe84a9a6a06" providerId="AD" clId="Web-{38BAD1C7-3CFF-C075-599F-30DAB8E6AD93}" dt="2026-02-15T16:16:31.844" v="1694" actId="1076"/>
          <ac:spMkLst>
            <pc:docMk/>
            <pc:sldMk cId="841195829" sldId="263"/>
            <ac:spMk id="20" creationId="{D492D312-FFFB-682B-1A03-2ABC9F072078}"/>
          </ac:spMkLst>
        </pc:spChg>
        <pc:spChg chg="add mod">
          <ac:chgData name="Georgeta Cerasela Enache (2504652)" userId="S::2504652@student.uwtsd.ac.uk::556cc6c1-8e70-4fb2-8706-ffe84a9a6a06" providerId="AD" clId="Web-{38BAD1C7-3CFF-C075-599F-30DAB8E6AD93}" dt="2026-02-15T16:11:41.133" v="1650" actId="1076"/>
          <ac:spMkLst>
            <pc:docMk/>
            <pc:sldMk cId="841195829" sldId="263"/>
            <ac:spMk id="21" creationId="{A6BAA9D3-2EC7-06DA-56BE-DA116C6D4E4D}"/>
          </ac:spMkLst>
        </pc:spChg>
        <pc:spChg chg="add mod">
          <ac:chgData name="Georgeta Cerasela Enache (2504652)" userId="S::2504652@student.uwtsd.ac.uk::556cc6c1-8e70-4fb2-8706-ffe84a9a6a06" providerId="AD" clId="Web-{38BAD1C7-3CFF-C075-599F-30DAB8E6AD93}" dt="2026-02-15T16:12:13.711" v="1659" actId="14100"/>
          <ac:spMkLst>
            <pc:docMk/>
            <pc:sldMk cId="841195829" sldId="263"/>
            <ac:spMk id="22" creationId="{DACDEEE6-37C7-B935-CDF8-C98E91234B25}"/>
          </ac:spMkLst>
        </pc:spChg>
        <pc:spChg chg="add mod">
          <ac:chgData name="Georgeta Cerasela Enache (2504652)" userId="S::2504652@student.uwtsd.ac.uk::556cc6c1-8e70-4fb2-8706-ffe84a9a6a06" providerId="AD" clId="Web-{38BAD1C7-3CFF-C075-599F-30DAB8E6AD93}" dt="2026-02-15T16:12:50.884" v="1667" actId="14100"/>
          <ac:spMkLst>
            <pc:docMk/>
            <pc:sldMk cId="841195829" sldId="263"/>
            <ac:spMk id="23" creationId="{1608DF4C-34B8-7BDF-8206-215AE7154BEB}"/>
          </ac:spMkLst>
        </pc:spChg>
        <pc:spChg chg="add mod">
          <ac:chgData name="Georgeta Cerasela Enache (2504652)" userId="S::2504652@student.uwtsd.ac.uk::556cc6c1-8e70-4fb2-8706-ffe84a9a6a06" providerId="AD" clId="Web-{38BAD1C7-3CFF-C075-599F-30DAB8E6AD93}" dt="2026-02-15T16:13:15.731" v="1673" actId="20577"/>
          <ac:spMkLst>
            <pc:docMk/>
            <pc:sldMk cId="841195829" sldId="263"/>
            <ac:spMk id="24" creationId="{0036A0A0-9B7D-0E54-A007-BEF3F119DA10}"/>
          </ac:spMkLst>
        </pc:spChg>
        <pc:spChg chg="add mod">
          <ac:chgData name="Georgeta Cerasela Enache (2504652)" userId="S::2504652@student.uwtsd.ac.uk::556cc6c1-8e70-4fb2-8706-ffe84a9a6a06" providerId="AD" clId="Web-{38BAD1C7-3CFF-C075-599F-30DAB8E6AD93}" dt="2026-02-15T16:18:06.086" v="1701" actId="1076"/>
          <ac:spMkLst>
            <pc:docMk/>
            <pc:sldMk cId="841195829" sldId="263"/>
            <ac:spMk id="25" creationId="{E94B259B-143A-8DB9-AB70-B9C387FBF6C5}"/>
          </ac:spMkLst>
        </pc:spChg>
        <pc:spChg chg="add mod">
          <ac:chgData name="Georgeta Cerasela Enache (2504652)" userId="S::2504652@student.uwtsd.ac.uk::556cc6c1-8e70-4fb2-8706-ffe84a9a6a06" providerId="AD" clId="Web-{38BAD1C7-3CFF-C075-599F-30DAB8E6AD93}" dt="2026-02-15T16:19:17.951" v="1713" actId="20577"/>
          <ac:spMkLst>
            <pc:docMk/>
            <pc:sldMk cId="841195829" sldId="263"/>
            <ac:spMk id="31" creationId="{89B56FD6-CD6C-5990-6A17-DC20CEE1597F}"/>
          </ac:spMkLst>
        </pc:spChg>
        <pc:spChg chg="add mod">
          <ac:chgData name="Georgeta Cerasela Enache (2504652)" userId="S::2504652@student.uwtsd.ac.uk::556cc6c1-8e70-4fb2-8706-ffe84a9a6a06" providerId="AD" clId="Web-{38BAD1C7-3CFF-C075-599F-30DAB8E6AD93}" dt="2026-02-15T16:21:20.613" v="1733" actId="20577"/>
          <ac:spMkLst>
            <pc:docMk/>
            <pc:sldMk cId="841195829" sldId="263"/>
            <ac:spMk id="32" creationId="{FB6CF5F7-96D1-4098-BA98-24C777160A9F}"/>
          </ac:spMkLst>
        </pc:spChg>
        <pc:picChg chg="add del mod modCrop">
          <ac:chgData name="Georgeta Cerasela Enache (2504652)" userId="S::2504652@student.uwtsd.ac.uk::556cc6c1-8e70-4fb2-8706-ffe84a9a6a06" providerId="AD" clId="Web-{38BAD1C7-3CFF-C075-599F-30DAB8E6AD93}" dt="2026-02-15T15:42:25.778" v="1390"/>
          <ac:picMkLst>
            <pc:docMk/>
            <pc:sldMk cId="841195829" sldId="263"/>
            <ac:picMk id="10" creationId="{3BA6B5A1-4FA9-0F29-143A-6F3C62A790CE}"/>
          </ac:picMkLst>
        </pc:picChg>
        <pc:picChg chg="add del mod">
          <ac:chgData name="Georgeta Cerasela Enache (2504652)" userId="S::2504652@student.uwtsd.ac.uk::556cc6c1-8e70-4fb2-8706-ffe84a9a6a06" providerId="AD" clId="Web-{38BAD1C7-3CFF-C075-599F-30DAB8E6AD93}" dt="2026-02-15T15:43:13.642" v="1391"/>
          <ac:picMkLst>
            <pc:docMk/>
            <pc:sldMk cId="841195829" sldId="263"/>
            <ac:picMk id="11" creationId="{CBB3EE48-C856-5114-2228-A025A0696E3D}"/>
          </ac:picMkLst>
        </pc:picChg>
        <pc:picChg chg="add del mod">
          <ac:chgData name="Georgeta Cerasela Enache (2504652)" userId="S::2504652@student.uwtsd.ac.uk::556cc6c1-8e70-4fb2-8706-ffe84a9a6a06" providerId="AD" clId="Web-{38BAD1C7-3CFF-C075-599F-30DAB8E6AD93}" dt="2026-02-15T15:43:15.564" v="1392"/>
          <ac:picMkLst>
            <pc:docMk/>
            <pc:sldMk cId="841195829" sldId="263"/>
            <ac:picMk id="12" creationId="{2924CC31-27D7-6068-B1F1-AA8E76D2D71E}"/>
          </ac:picMkLst>
        </pc:picChg>
        <pc:picChg chg="add del mod">
          <ac:chgData name="Georgeta Cerasela Enache (2504652)" userId="S::2504652@student.uwtsd.ac.uk::556cc6c1-8e70-4fb2-8706-ffe84a9a6a06" providerId="AD" clId="Web-{38BAD1C7-3CFF-C075-599F-30DAB8E6AD93}" dt="2026-02-15T15:43:16.955" v="1393"/>
          <ac:picMkLst>
            <pc:docMk/>
            <pc:sldMk cId="841195829" sldId="263"/>
            <ac:picMk id="13" creationId="{970CAFC2-54C0-3943-80FA-CE378760697A}"/>
          </ac:picMkLst>
        </pc:picChg>
        <pc:picChg chg="add del mod">
          <ac:chgData name="Georgeta Cerasela Enache (2504652)" userId="S::2504652@student.uwtsd.ac.uk::556cc6c1-8e70-4fb2-8706-ffe84a9a6a06" providerId="AD" clId="Web-{38BAD1C7-3CFF-C075-599F-30DAB8E6AD93}" dt="2026-02-15T15:43:18.502" v="1394"/>
          <ac:picMkLst>
            <pc:docMk/>
            <pc:sldMk cId="841195829" sldId="263"/>
            <ac:picMk id="14" creationId="{0362FE96-BE36-FB1B-0E0D-656E05A4B9E5}"/>
          </ac:picMkLst>
        </pc:picChg>
        <pc:cxnChg chg="add mod">
          <ac:chgData name="Georgeta Cerasela Enache (2504652)" userId="S::2504652@student.uwtsd.ac.uk::556cc6c1-8e70-4fb2-8706-ffe84a9a6a06" providerId="AD" clId="Web-{38BAD1C7-3CFF-C075-599F-30DAB8E6AD93}" dt="2026-02-15T16:17:48.851" v="1698" actId="14100"/>
          <ac:cxnSpMkLst>
            <pc:docMk/>
            <pc:sldMk cId="841195829" sldId="263"/>
            <ac:cxnSpMk id="4" creationId="{D544F73B-76C8-C3C2-F3D2-2FE5BCB05A96}"/>
          </ac:cxnSpMkLst>
        </pc:cxnChg>
        <pc:cxnChg chg="add mod">
          <ac:chgData name="Georgeta Cerasela Enache (2504652)" userId="S::2504652@student.uwtsd.ac.uk::556cc6c1-8e70-4fb2-8706-ffe84a9a6a06" providerId="AD" clId="Web-{38BAD1C7-3CFF-C075-599F-30DAB8E6AD93}" dt="2026-02-15T16:15:38.968" v="1686" actId="14100"/>
          <ac:cxnSpMkLst>
            <pc:docMk/>
            <pc:sldMk cId="841195829" sldId="263"/>
            <ac:cxnSpMk id="26" creationId="{FF6E9F53-C73E-CAF1-54A5-910EDD2E5028}"/>
          </ac:cxnSpMkLst>
        </pc:cxnChg>
        <pc:cxnChg chg="add mod">
          <ac:chgData name="Georgeta Cerasela Enache (2504652)" userId="S::2504652@student.uwtsd.ac.uk::556cc6c1-8e70-4fb2-8706-ffe84a9a6a06" providerId="AD" clId="Web-{38BAD1C7-3CFF-C075-599F-30DAB8E6AD93}" dt="2026-02-15T16:15:56.093" v="1688" actId="1076"/>
          <ac:cxnSpMkLst>
            <pc:docMk/>
            <pc:sldMk cId="841195829" sldId="263"/>
            <ac:cxnSpMk id="27" creationId="{D9CFA293-4387-BB7A-4468-BEC481D1CFAD}"/>
          </ac:cxnSpMkLst>
        </pc:cxnChg>
        <pc:cxnChg chg="add mod">
          <ac:chgData name="Georgeta Cerasela Enache (2504652)" userId="S::2504652@student.uwtsd.ac.uk::556cc6c1-8e70-4fb2-8706-ffe84a9a6a06" providerId="AD" clId="Web-{38BAD1C7-3CFF-C075-599F-30DAB8E6AD93}" dt="2026-02-15T16:16:27.703" v="1693" actId="14100"/>
          <ac:cxnSpMkLst>
            <pc:docMk/>
            <pc:sldMk cId="841195829" sldId="263"/>
            <ac:cxnSpMk id="28" creationId="{851C7258-5D90-9DBB-0F3E-18A1B4C42E82}"/>
          </ac:cxnSpMkLst>
        </pc:cxnChg>
        <pc:cxnChg chg="add mod">
          <ac:chgData name="Georgeta Cerasela Enache (2504652)" userId="S::2504652@student.uwtsd.ac.uk::556cc6c1-8e70-4fb2-8706-ffe84a9a6a06" providerId="AD" clId="Web-{38BAD1C7-3CFF-C075-599F-30DAB8E6AD93}" dt="2026-02-15T16:17:29.865" v="1697" actId="14100"/>
          <ac:cxnSpMkLst>
            <pc:docMk/>
            <pc:sldMk cId="841195829" sldId="263"/>
            <ac:cxnSpMk id="29" creationId="{AA86E0D2-0FA6-824D-B981-965105987106}"/>
          </ac:cxnSpMkLst>
        </pc:cxnChg>
        <pc:cxnChg chg="add mod">
          <ac:chgData name="Georgeta Cerasela Enache (2504652)" userId="S::2504652@student.uwtsd.ac.uk::556cc6c1-8e70-4fb2-8706-ffe84a9a6a06" providerId="AD" clId="Web-{38BAD1C7-3CFF-C075-599F-30DAB8E6AD93}" dt="2026-02-15T16:18:26.822" v="1703" actId="14100"/>
          <ac:cxnSpMkLst>
            <pc:docMk/>
            <pc:sldMk cId="841195829" sldId="263"/>
            <ac:cxnSpMk id="30" creationId="{4858338F-F5C4-8F15-6457-9098CC156B86}"/>
          </ac:cxnSpMkLst>
        </pc:cxnChg>
      </pc:sldChg>
      <pc:sldChg chg="addSp delSp modSp new mod setBg">
        <pc:chgData name="Georgeta Cerasela Enache (2504652)" userId="S::2504652@student.uwtsd.ac.uk::556cc6c1-8e70-4fb2-8706-ffe84a9a6a06" providerId="AD" clId="Web-{38BAD1C7-3CFF-C075-599F-30DAB8E6AD93}" dt="2026-02-15T15:58:20.625" v="1545" actId="14100"/>
        <pc:sldMkLst>
          <pc:docMk/>
          <pc:sldMk cId="1529774171" sldId="264"/>
        </pc:sldMkLst>
        <pc:spChg chg="del">
          <ac:chgData name="Georgeta Cerasela Enache (2504652)" userId="S::2504652@student.uwtsd.ac.uk::556cc6c1-8e70-4fb2-8706-ffe84a9a6a06" providerId="AD" clId="Web-{38BAD1C7-3CFF-C075-599F-30DAB8E6AD93}" dt="2026-02-15T15:43:50.723" v="1396"/>
          <ac:spMkLst>
            <pc:docMk/>
            <pc:sldMk cId="1529774171" sldId="264"/>
            <ac:spMk id="2" creationId="{070C54E2-EF98-2F25-7BD3-563462A61BAE}"/>
          </ac:spMkLst>
        </pc:spChg>
        <pc:spChg chg="mod">
          <ac:chgData name="Georgeta Cerasela Enache (2504652)" userId="S::2504652@student.uwtsd.ac.uk::556cc6c1-8e70-4fb2-8706-ffe84a9a6a06" providerId="AD" clId="Web-{38BAD1C7-3CFF-C075-599F-30DAB8E6AD93}" dt="2026-02-15T15:47:46.565" v="1413" actId="20577"/>
          <ac:spMkLst>
            <pc:docMk/>
            <pc:sldMk cId="1529774171" sldId="264"/>
            <ac:spMk id="3" creationId="{4970AB3A-5F65-E95A-43D7-87AA5F728FA2}"/>
          </ac:spMkLst>
        </pc:spChg>
        <pc:spChg chg="add mod">
          <ac:chgData name="Georgeta Cerasela Enache (2504652)" userId="S::2504652@student.uwtsd.ac.uk::556cc6c1-8e70-4fb2-8706-ffe84a9a6a06" providerId="AD" clId="Web-{38BAD1C7-3CFF-C075-599F-30DAB8E6AD93}" dt="2026-02-15T15:48:40.316" v="1426" actId="20577"/>
          <ac:spMkLst>
            <pc:docMk/>
            <pc:sldMk cId="1529774171" sldId="264"/>
            <ac:spMk id="5" creationId="{54EEFC2C-A175-FE64-B0F3-6808FA1E4753}"/>
          </ac:spMkLst>
        </pc:spChg>
        <pc:spChg chg="add">
          <ac:chgData name="Georgeta Cerasela Enache (2504652)" userId="S::2504652@student.uwtsd.ac.uk::556cc6c1-8e70-4fb2-8706-ffe84a9a6a06" providerId="AD" clId="Web-{38BAD1C7-3CFF-C075-599F-30DAB8E6AD93}" dt="2026-02-15T15:47:27.642" v="1409"/>
          <ac:spMkLst>
            <pc:docMk/>
            <pc:sldMk cId="1529774171" sldId="264"/>
            <ac:spMk id="9" creationId="{744CAA32-F237-419C-A2DD-43C28D920D3C}"/>
          </ac:spMkLst>
        </pc:spChg>
        <pc:picChg chg="add mod">
          <ac:chgData name="Georgeta Cerasela Enache (2504652)" userId="S::2504652@student.uwtsd.ac.uk::556cc6c1-8e70-4fb2-8706-ffe84a9a6a06" providerId="AD" clId="Web-{38BAD1C7-3CFF-C075-599F-30DAB8E6AD93}" dt="2026-02-15T15:47:37.252" v="1411" actId="1076"/>
          <ac:picMkLst>
            <pc:docMk/>
            <pc:sldMk cId="1529774171" sldId="264"/>
            <ac:picMk id="4" creationId="{658A1603-C2CA-3D38-3E42-E524D7222157}"/>
          </ac:picMkLst>
        </pc:picChg>
        <pc:picChg chg="add mod">
          <ac:chgData name="Georgeta Cerasela Enache (2504652)" userId="S::2504652@student.uwtsd.ac.uk::556cc6c1-8e70-4fb2-8706-ffe84a9a6a06" providerId="AD" clId="Web-{38BAD1C7-3CFF-C075-599F-30DAB8E6AD93}" dt="2026-02-15T15:58:20.625" v="1545" actId="14100"/>
          <ac:picMkLst>
            <pc:docMk/>
            <pc:sldMk cId="1529774171" sldId="264"/>
            <ac:picMk id="6" creationId="{ACD0FA1F-A239-EDDA-67A5-6953E9FE9067}"/>
          </ac:picMkLst>
        </pc:picChg>
        <pc:cxnChg chg="add">
          <ac:chgData name="Georgeta Cerasela Enache (2504652)" userId="S::2504652@student.uwtsd.ac.uk::556cc6c1-8e70-4fb2-8706-ffe84a9a6a06" providerId="AD" clId="Web-{38BAD1C7-3CFF-C075-599F-30DAB8E6AD93}" dt="2026-02-15T15:47:27.642" v="1409"/>
          <ac:cxnSpMkLst>
            <pc:docMk/>
            <pc:sldMk cId="1529774171" sldId="264"/>
            <ac:cxnSpMk id="11" creationId="{753FE100-D0AB-4AE2-824B-60CFA31EC6A2}"/>
          </ac:cxnSpMkLst>
        </pc:cxnChg>
      </pc:sldChg>
      <pc:sldChg chg="addSp delSp modSp new">
        <pc:chgData name="Georgeta Cerasela Enache (2504652)" userId="S::2504652@student.uwtsd.ac.uk::556cc6c1-8e70-4fb2-8706-ffe84a9a6a06" providerId="AD" clId="Web-{38BAD1C7-3CFF-C075-599F-30DAB8E6AD93}" dt="2026-02-15T15:58:32.688" v="1546" actId="1076"/>
        <pc:sldMkLst>
          <pc:docMk/>
          <pc:sldMk cId="2902735964" sldId="265"/>
        </pc:sldMkLst>
        <pc:spChg chg="del">
          <ac:chgData name="Georgeta Cerasela Enache (2504652)" userId="S::2504652@student.uwtsd.ac.uk::556cc6c1-8e70-4fb2-8706-ffe84a9a6a06" providerId="AD" clId="Web-{38BAD1C7-3CFF-C075-599F-30DAB8E6AD93}" dt="2026-02-15T15:48:58.645" v="1428"/>
          <ac:spMkLst>
            <pc:docMk/>
            <pc:sldMk cId="2902735964" sldId="265"/>
            <ac:spMk id="2" creationId="{09C896B1-A72A-195E-E61B-1FE5E894AFBA}"/>
          </ac:spMkLst>
        </pc:spChg>
        <pc:spChg chg="del">
          <ac:chgData name="Georgeta Cerasela Enache (2504652)" userId="S::2504652@student.uwtsd.ac.uk::556cc6c1-8e70-4fb2-8706-ffe84a9a6a06" providerId="AD" clId="Web-{38BAD1C7-3CFF-C075-599F-30DAB8E6AD93}" dt="2026-02-15T15:49:04.145" v="1429"/>
          <ac:spMkLst>
            <pc:docMk/>
            <pc:sldMk cId="2902735964" sldId="265"/>
            <ac:spMk id="3" creationId="{9DE597F1-BA02-FC2A-95A8-1F8A1B37C042}"/>
          </ac:spMkLst>
        </pc:spChg>
        <pc:spChg chg="add mod">
          <ac:chgData name="Georgeta Cerasela Enache (2504652)" userId="S::2504652@student.uwtsd.ac.uk::556cc6c1-8e70-4fb2-8706-ffe84a9a6a06" providerId="AD" clId="Web-{38BAD1C7-3CFF-C075-599F-30DAB8E6AD93}" dt="2026-02-15T15:58:06.578" v="1544" actId="20577"/>
          <ac:spMkLst>
            <pc:docMk/>
            <pc:sldMk cId="2902735964" sldId="265"/>
            <ac:spMk id="4" creationId="{5568F502-97A8-0E93-FD93-B18913585DF7}"/>
          </ac:spMkLst>
        </pc:spChg>
        <pc:spChg chg="add del mod">
          <ac:chgData name="Georgeta Cerasela Enache (2504652)" userId="S::2504652@student.uwtsd.ac.uk::556cc6c1-8e70-4fb2-8706-ffe84a9a6a06" providerId="AD" clId="Web-{38BAD1C7-3CFF-C075-599F-30DAB8E6AD93}" dt="2026-02-15T15:50:33.195" v="1454"/>
          <ac:spMkLst>
            <pc:docMk/>
            <pc:sldMk cId="2902735964" sldId="265"/>
            <ac:spMk id="5" creationId="{9FAE5900-6FE4-C417-4294-537368FD5865}"/>
          </ac:spMkLst>
        </pc:spChg>
        <pc:spChg chg="add del mod">
          <ac:chgData name="Georgeta Cerasela Enache (2504652)" userId="S::2504652@student.uwtsd.ac.uk::556cc6c1-8e70-4fb2-8706-ffe84a9a6a06" providerId="AD" clId="Web-{38BAD1C7-3CFF-C075-599F-30DAB8E6AD93}" dt="2026-02-15T15:50:58.242" v="1480"/>
          <ac:spMkLst>
            <pc:docMk/>
            <pc:sldMk cId="2902735964" sldId="265"/>
            <ac:spMk id="6" creationId="{B6CAE973-907E-1E8F-9628-548FF2132AA4}"/>
          </ac:spMkLst>
        </pc:spChg>
        <pc:spChg chg="add mod">
          <ac:chgData name="Georgeta Cerasela Enache (2504652)" userId="S::2504652@student.uwtsd.ac.uk::556cc6c1-8e70-4fb2-8706-ffe84a9a6a06" providerId="AD" clId="Web-{38BAD1C7-3CFF-C075-599F-30DAB8E6AD93}" dt="2026-02-15T15:52:28.026" v="1507" actId="20577"/>
          <ac:spMkLst>
            <pc:docMk/>
            <pc:sldMk cId="2902735964" sldId="265"/>
            <ac:spMk id="7" creationId="{B6CAE973-907E-1E8F-9628-548FF2132AA4}"/>
          </ac:spMkLst>
        </pc:spChg>
        <pc:picChg chg="add mod">
          <ac:chgData name="Georgeta Cerasela Enache (2504652)" userId="S::2504652@student.uwtsd.ac.uk::556cc6c1-8e70-4fb2-8706-ffe84a9a6a06" providerId="AD" clId="Web-{38BAD1C7-3CFF-C075-599F-30DAB8E6AD93}" dt="2026-02-15T15:57:39.531" v="1534" actId="14100"/>
          <ac:picMkLst>
            <pc:docMk/>
            <pc:sldMk cId="2902735964" sldId="265"/>
            <ac:picMk id="8" creationId="{4E121370-8049-83BE-BD57-7FE35FD5047D}"/>
          </ac:picMkLst>
        </pc:picChg>
        <pc:picChg chg="add mod">
          <ac:chgData name="Georgeta Cerasela Enache (2504652)" userId="S::2504652@student.uwtsd.ac.uk::556cc6c1-8e70-4fb2-8706-ffe84a9a6a06" providerId="AD" clId="Web-{38BAD1C7-3CFF-C075-599F-30DAB8E6AD93}" dt="2026-02-15T15:58:32.688" v="1546" actId="1076"/>
          <ac:picMkLst>
            <pc:docMk/>
            <pc:sldMk cId="2902735964" sldId="265"/>
            <ac:picMk id="9" creationId="{D811B013-3AF2-1F3A-EC90-E47C176528CE}"/>
          </ac:picMkLst>
        </pc:picChg>
      </pc:sldChg>
      <pc:sldChg chg="addSp delSp modSp new mod setBg">
        <pc:chgData name="Georgeta Cerasela Enache (2504652)" userId="S::2504652@student.uwtsd.ac.uk::556cc6c1-8e70-4fb2-8706-ffe84a9a6a06" providerId="AD" clId="Web-{38BAD1C7-3CFF-C075-599F-30DAB8E6AD93}" dt="2026-02-15T15:54:11.278" v="1512"/>
        <pc:sldMkLst>
          <pc:docMk/>
          <pc:sldMk cId="3613953780" sldId="266"/>
        </pc:sldMkLst>
        <pc:spChg chg="del">
          <ac:chgData name="Georgeta Cerasela Enache (2504652)" userId="S::2504652@student.uwtsd.ac.uk::556cc6c1-8e70-4fb2-8706-ffe84a9a6a06" providerId="AD" clId="Web-{38BAD1C7-3CFF-C075-599F-30DAB8E6AD93}" dt="2026-02-15T15:52:46.729" v="1509"/>
          <ac:spMkLst>
            <pc:docMk/>
            <pc:sldMk cId="3613953780" sldId="266"/>
            <ac:spMk id="2" creationId="{23F1B017-6023-B7B1-AE72-BEAB21F8ADA6}"/>
          </ac:spMkLst>
        </pc:spChg>
        <pc:spChg chg="del">
          <ac:chgData name="Georgeta Cerasela Enache (2504652)" userId="S::2504652@student.uwtsd.ac.uk::556cc6c1-8e70-4fb2-8706-ffe84a9a6a06" providerId="AD" clId="Web-{38BAD1C7-3CFF-C075-599F-30DAB8E6AD93}" dt="2026-02-15T15:52:49.589" v="1510"/>
          <ac:spMkLst>
            <pc:docMk/>
            <pc:sldMk cId="3613953780" sldId="266"/>
            <ac:spMk id="3" creationId="{6007F9A4-96F1-5821-C427-FB5770B0DC1C}"/>
          </ac:spMkLst>
        </pc:spChg>
        <pc:spChg chg="add">
          <ac:chgData name="Georgeta Cerasela Enache (2504652)" userId="S::2504652@student.uwtsd.ac.uk::556cc6c1-8e70-4fb2-8706-ffe84a9a6a06" providerId="AD" clId="Web-{38BAD1C7-3CFF-C075-599F-30DAB8E6AD93}" dt="2026-02-15T15:54:11.278" v="1512"/>
          <ac:spMkLst>
            <pc:docMk/>
            <pc:sldMk cId="3613953780" sldId="266"/>
            <ac:spMk id="11" creationId="{149F9F0F-FB8C-5565-247C-BDCC156B5CAF}"/>
          </ac:spMkLst>
        </pc:spChg>
        <pc:spChg chg="add">
          <ac:chgData name="Georgeta Cerasela Enache (2504652)" userId="S::2504652@student.uwtsd.ac.uk::556cc6c1-8e70-4fb2-8706-ffe84a9a6a06" providerId="AD" clId="Web-{38BAD1C7-3CFF-C075-599F-30DAB8E6AD93}" dt="2026-02-15T15:54:11.278" v="1512"/>
          <ac:spMkLst>
            <pc:docMk/>
            <pc:sldMk cId="3613953780" sldId="266"/>
            <ac:spMk id="13" creationId="{ABA4FDDF-F59C-428B-8603-3A86D75931AB}"/>
          </ac:spMkLst>
        </pc:spChg>
        <pc:picChg chg="add mod">
          <ac:chgData name="Georgeta Cerasela Enache (2504652)" userId="S::2504652@student.uwtsd.ac.uk::556cc6c1-8e70-4fb2-8706-ffe84a9a6a06" providerId="AD" clId="Web-{38BAD1C7-3CFF-C075-599F-30DAB8E6AD93}" dt="2026-02-15T15:54:11.278" v="1512"/>
          <ac:picMkLst>
            <pc:docMk/>
            <pc:sldMk cId="3613953780" sldId="266"/>
            <ac:picMk id="4" creationId="{A4618A17-B88E-1B74-95C7-BB342AD5A6FE}"/>
          </ac:picMkLst>
        </pc:picChg>
        <pc:cxnChg chg="add">
          <ac:chgData name="Georgeta Cerasela Enache (2504652)" userId="S::2504652@student.uwtsd.ac.uk::556cc6c1-8e70-4fb2-8706-ffe84a9a6a06" providerId="AD" clId="Web-{38BAD1C7-3CFF-C075-599F-30DAB8E6AD93}" dt="2026-02-15T15:54:11.278" v="1512"/>
          <ac:cxnSpMkLst>
            <pc:docMk/>
            <pc:sldMk cId="3613953780" sldId="266"/>
            <ac:cxnSpMk id="9" creationId="{118E06E4-607B-144B-382B-AD3D06B1EE8C}"/>
          </ac:cxnSpMkLst>
        </pc:cxnChg>
      </pc:sldChg>
      <pc:sldChg chg="add del replId">
        <pc:chgData name="Georgeta Cerasela Enache (2504652)" userId="S::2504652@student.uwtsd.ac.uk::556cc6c1-8e70-4fb2-8706-ffe84a9a6a06" providerId="AD" clId="Web-{38BAD1C7-3CFF-C075-599F-30DAB8E6AD93}" dt="2026-02-15T16:20:31.095" v="1719"/>
        <pc:sldMkLst>
          <pc:docMk/>
          <pc:sldMk cId="2483396666" sldId="267"/>
        </pc:sldMkLst>
      </pc:sldChg>
      <pc:sldChg chg="add del replId">
        <pc:chgData name="Georgeta Cerasela Enache (2504652)" userId="S::2504652@student.uwtsd.ac.uk::556cc6c1-8e70-4fb2-8706-ffe84a9a6a06" providerId="AD" clId="Web-{38BAD1C7-3CFF-C075-599F-30DAB8E6AD93}" dt="2026-02-15T16:20:27.173" v="1718"/>
        <pc:sldMkLst>
          <pc:docMk/>
          <pc:sldMk cId="2841380007" sldId="268"/>
        </pc:sldMkLst>
      </pc:sldChg>
    </pc:docChg>
  </pc:docChgLst>
  <pc:docChgLst>
    <pc:chgData name="Georgeta Cerasela Enache (2504652)" userId="S::2504652@student.uwtsd.ac.uk::556cc6c1-8e70-4fb2-8706-ffe84a9a6a06" providerId="AD" clId="Web-{E0B98A5B-0D91-EF6E-5573-3FB5D7E1AE57}"/>
    <pc:docChg chg="addSld modSld addMainMaster delMainMaster">
      <pc:chgData name="Georgeta Cerasela Enache (2504652)" userId="S::2504652@student.uwtsd.ac.uk::556cc6c1-8e70-4fb2-8706-ffe84a9a6a06" providerId="AD" clId="Web-{E0B98A5B-0D91-EF6E-5573-3FB5D7E1AE57}" dt="2026-02-11T03:19:48.812" v="90"/>
      <pc:docMkLst>
        <pc:docMk/>
      </pc:docMkLst>
      <pc:sldChg chg="addSp delSp modSp mod setBg modClrScheme chgLayout">
        <pc:chgData name="Georgeta Cerasela Enache (2504652)" userId="S::2504652@student.uwtsd.ac.uk::556cc6c1-8e70-4fb2-8706-ffe84a9a6a06" providerId="AD" clId="Web-{E0B98A5B-0D91-EF6E-5573-3FB5D7E1AE57}" dt="2026-02-11T03:19:48.812" v="90"/>
        <pc:sldMkLst>
          <pc:docMk/>
          <pc:sldMk cId="109857222" sldId="256"/>
        </pc:sldMkLst>
        <pc:spChg chg="add mod">
          <ac:chgData name="Georgeta Cerasela Enache (2504652)" userId="S::2504652@student.uwtsd.ac.uk::556cc6c1-8e70-4fb2-8706-ffe84a9a6a06" providerId="AD" clId="Web-{E0B98A5B-0D91-EF6E-5573-3FB5D7E1AE57}" dt="2026-02-11T03:10:28.818" v="46" actId="14100"/>
          <ac:spMkLst>
            <pc:docMk/>
            <pc:sldMk cId="109857222" sldId="256"/>
            <ac:spMk id="12" creationId="{AF34BC60-820C-14DD-F14E-987DB4946F35}"/>
          </ac:spMkLst>
        </pc:spChg>
        <pc:spChg chg="add mod">
          <ac:chgData name="Georgeta Cerasela Enache (2504652)" userId="S::2504652@student.uwtsd.ac.uk::556cc6c1-8e70-4fb2-8706-ffe84a9a6a06" providerId="AD" clId="Web-{E0B98A5B-0D91-EF6E-5573-3FB5D7E1AE57}" dt="2026-02-11T03:18:38.827" v="86" actId="20577"/>
          <ac:spMkLst>
            <pc:docMk/>
            <pc:sldMk cId="109857222" sldId="256"/>
            <ac:spMk id="13" creationId="{FF5A5958-5235-1047-25E9-0BFC0D4B508C}"/>
          </ac:spMkLst>
        </pc:spChg>
        <pc:spChg chg="add">
          <ac:chgData name="Georgeta Cerasela Enache (2504652)" userId="S::2504652@student.uwtsd.ac.uk::556cc6c1-8e70-4fb2-8706-ffe84a9a6a06" providerId="AD" clId="Web-{E0B98A5B-0D91-EF6E-5573-3FB5D7E1AE57}" dt="2026-02-11T03:06:45.916" v="28"/>
          <ac:spMkLst>
            <pc:docMk/>
            <pc:sldMk cId="109857222" sldId="256"/>
            <ac:spMk id="27" creationId="{149F9F0F-FB8C-5565-247C-BDCC156B5CAF}"/>
          </ac:spMkLst>
        </pc:spChg>
        <pc:spChg chg="add">
          <ac:chgData name="Georgeta Cerasela Enache (2504652)" userId="S::2504652@student.uwtsd.ac.uk::556cc6c1-8e70-4fb2-8706-ffe84a9a6a06" providerId="AD" clId="Web-{E0B98A5B-0D91-EF6E-5573-3FB5D7E1AE57}" dt="2026-02-11T03:06:45.916" v="28"/>
          <ac:spMkLst>
            <pc:docMk/>
            <pc:sldMk cId="109857222" sldId="256"/>
            <ac:spMk id="29" creationId="{ABA4FDDF-F59C-428B-8603-3A86D75931AB}"/>
          </ac:spMkLst>
        </pc:spChg>
        <pc:picChg chg="add mod ord modCrop">
          <ac:chgData name="Georgeta Cerasela Enache (2504652)" userId="S::2504652@student.uwtsd.ac.uk::556cc6c1-8e70-4fb2-8706-ffe84a9a6a06" providerId="AD" clId="Web-{E0B98A5B-0D91-EF6E-5573-3FB5D7E1AE57}" dt="2026-02-11T03:19:48.812" v="90"/>
          <ac:picMkLst>
            <pc:docMk/>
            <pc:sldMk cId="109857222" sldId="256"/>
            <ac:picMk id="8" creationId="{95B1068F-9BB5-6DFA-7AA7-32C2B2598CD7}"/>
          </ac:picMkLst>
        </pc:picChg>
        <pc:cxnChg chg="add">
          <ac:chgData name="Georgeta Cerasela Enache (2504652)" userId="S::2504652@student.uwtsd.ac.uk::556cc6c1-8e70-4fb2-8706-ffe84a9a6a06" providerId="AD" clId="Web-{E0B98A5B-0D91-EF6E-5573-3FB5D7E1AE57}" dt="2026-02-11T03:06:45.916" v="28"/>
          <ac:cxnSpMkLst>
            <pc:docMk/>
            <pc:sldMk cId="109857222" sldId="256"/>
            <ac:cxnSpMk id="25" creationId="{118E06E4-607B-144B-382B-AD3D06B1EE8C}"/>
          </ac:cxnSpMkLst>
        </pc:cxnChg>
      </pc:sldChg>
      <pc:sldMasterChg chg="add addSldLayout">
        <pc:chgData name="Georgeta Cerasela Enache (2504652)" userId="S::2504652@student.uwtsd.ac.uk::556cc6c1-8e70-4fb2-8706-ffe84a9a6a06" providerId="AD" clId="Web-{E0B98A5B-0D91-EF6E-5573-3FB5D7E1AE57}" dt="2026-02-11T03:03:35.566" v="12"/>
        <pc:sldMasterMkLst>
          <pc:docMk/>
          <pc:sldMasterMk cId="3523537255" sldId="2147483758"/>
        </pc:sldMasterMkLst>
        <pc:sldLayoutChg chg="add">
          <pc:chgData name="Georgeta Cerasela Enache (2504652)" userId="S::2504652@student.uwtsd.ac.uk::556cc6c1-8e70-4fb2-8706-ffe84a9a6a06" providerId="AD" clId="Web-{E0B98A5B-0D91-EF6E-5573-3FB5D7E1AE57}" dt="2026-02-11T03:03:35.566" v="12"/>
          <pc:sldLayoutMkLst>
            <pc:docMk/>
            <pc:sldMasterMk cId="3523537255" sldId="2147483758"/>
            <pc:sldLayoutMk cId="518124157" sldId="2147483747"/>
          </pc:sldLayoutMkLst>
        </pc:sldLayoutChg>
        <pc:sldLayoutChg chg="add">
          <pc:chgData name="Georgeta Cerasela Enache (2504652)" userId="S::2504652@student.uwtsd.ac.uk::556cc6c1-8e70-4fb2-8706-ffe84a9a6a06" providerId="AD" clId="Web-{E0B98A5B-0D91-EF6E-5573-3FB5D7E1AE57}" dt="2026-02-11T03:03:35.566" v="12"/>
          <pc:sldLayoutMkLst>
            <pc:docMk/>
            <pc:sldMasterMk cId="3523537255" sldId="2147483758"/>
            <pc:sldLayoutMk cId="2059121273" sldId="2147483748"/>
          </pc:sldLayoutMkLst>
        </pc:sldLayoutChg>
        <pc:sldLayoutChg chg="add">
          <pc:chgData name="Georgeta Cerasela Enache (2504652)" userId="S::2504652@student.uwtsd.ac.uk::556cc6c1-8e70-4fb2-8706-ffe84a9a6a06" providerId="AD" clId="Web-{E0B98A5B-0D91-EF6E-5573-3FB5D7E1AE57}" dt="2026-02-11T03:03:35.566" v="12"/>
          <pc:sldLayoutMkLst>
            <pc:docMk/>
            <pc:sldMasterMk cId="3523537255" sldId="2147483758"/>
            <pc:sldLayoutMk cId="3478400526" sldId="2147483749"/>
          </pc:sldLayoutMkLst>
        </pc:sldLayoutChg>
        <pc:sldLayoutChg chg="add">
          <pc:chgData name="Georgeta Cerasela Enache (2504652)" userId="S::2504652@student.uwtsd.ac.uk::556cc6c1-8e70-4fb2-8706-ffe84a9a6a06" providerId="AD" clId="Web-{E0B98A5B-0D91-EF6E-5573-3FB5D7E1AE57}" dt="2026-02-11T03:03:35.566" v="12"/>
          <pc:sldLayoutMkLst>
            <pc:docMk/>
            <pc:sldMasterMk cId="3523537255" sldId="2147483758"/>
            <pc:sldLayoutMk cId="1437093327" sldId="2147483750"/>
          </pc:sldLayoutMkLst>
        </pc:sldLayoutChg>
        <pc:sldLayoutChg chg="add">
          <pc:chgData name="Georgeta Cerasela Enache (2504652)" userId="S::2504652@student.uwtsd.ac.uk::556cc6c1-8e70-4fb2-8706-ffe84a9a6a06" providerId="AD" clId="Web-{E0B98A5B-0D91-EF6E-5573-3FB5D7E1AE57}" dt="2026-02-11T03:03:35.566" v="12"/>
          <pc:sldLayoutMkLst>
            <pc:docMk/>
            <pc:sldMasterMk cId="3523537255" sldId="2147483758"/>
            <pc:sldLayoutMk cId="4255124324" sldId="2147483751"/>
          </pc:sldLayoutMkLst>
        </pc:sldLayoutChg>
        <pc:sldLayoutChg chg="add">
          <pc:chgData name="Georgeta Cerasela Enache (2504652)" userId="S::2504652@student.uwtsd.ac.uk::556cc6c1-8e70-4fb2-8706-ffe84a9a6a06" providerId="AD" clId="Web-{E0B98A5B-0D91-EF6E-5573-3FB5D7E1AE57}" dt="2026-02-11T03:03:35.566" v="12"/>
          <pc:sldLayoutMkLst>
            <pc:docMk/>
            <pc:sldMasterMk cId="3523537255" sldId="2147483758"/>
            <pc:sldLayoutMk cId="3290288742" sldId="2147483752"/>
          </pc:sldLayoutMkLst>
        </pc:sldLayoutChg>
        <pc:sldLayoutChg chg="add">
          <pc:chgData name="Georgeta Cerasela Enache (2504652)" userId="S::2504652@student.uwtsd.ac.uk::556cc6c1-8e70-4fb2-8706-ffe84a9a6a06" providerId="AD" clId="Web-{E0B98A5B-0D91-EF6E-5573-3FB5D7E1AE57}" dt="2026-02-11T03:03:35.566" v="12"/>
          <pc:sldLayoutMkLst>
            <pc:docMk/>
            <pc:sldMasterMk cId="3523537255" sldId="2147483758"/>
            <pc:sldLayoutMk cId="4082738757" sldId="2147483753"/>
          </pc:sldLayoutMkLst>
        </pc:sldLayoutChg>
        <pc:sldLayoutChg chg="add">
          <pc:chgData name="Georgeta Cerasela Enache (2504652)" userId="S::2504652@student.uwtsd.ac.uk::556cc6c1-8e70-4fb2-8706-ffe84a9a6a06" providerId="AD" clId="Web-{E0B98A5B-0D91-EF6E-5573-3FB5D7E1AE57}" dt="2026-02-11T03:03:35.566" v="12"/>
          <pc:sldLayoutMkLst>
            <pc:docMk/>
            <pc:sldMasterMk cId="3523537255" sldId="2147483758"/>
            <pc:sldLayoutMk cId="1348545981" sldId="2147483754"/>
          </pc:sldLayoutMkLst>
        </pc:sldLayoutChg>
        <pc:sldLayoutChg chg="add">
          <pc:chgData name="Georgeta Cerasela Enache (2504652)" userId="S::2504652@student.uwtsd.ac.uk::556cc6c1-8e70-4fb2-8706-ffe84a9a6a06" providerId="AD" clId="Web-{E0B98A5B-0D91-EF6E-5573-3FB5D7E1AE57}" dt="2026-02-11T03:03:35.566" v="12"/>
          <pc:sldLayoutMkLst>
            <pc:docMk/>
            <pc:sldMasterMk cId="3523537255" sldId="2147483758"/>
            <pc:sldLayoutMk cId="4267813928" sldId="2147483755"/>
          </pc:sldLayoutMkLst>
        </pc:sldLayoutChg>
        <pc:sldLayoutChg chg="add">
          <pc:chgData name="Georgeta Cerasela Enache (2504652)" userId="S::2504652@student.uwtsd.ac.uk::556cc6c1-8e70-4fb2-8706-ffe84a9a6a06" providerId="AD" clId="Web-{E0B98A5B-0D91-EF6E-5573-3FB5D7E1AE57}" dt="2026-02-11T03:03:35.566" v="12"/>
          <pc:sldLayoutMkLst>
            <pc:docMk/>
            <pc:sldMasterMk cId="3523537255" sldId="2147483758"/>
            <pc:sldLayoutMk cId="1992235176" sldId="2147483756"/>
          </pc:sldLayoutMkLst>
        </pc:sldLayoutChg>
        <pc:sldLayoutChg chg="add">
          <pc:chgData name="Georgeta Cerasela Enache (2504652)" userId="S::2504652@student.uwtsd.ac.uk::556cc6c1-8e70-4fb2-8706-ffe84a9a6a06" providerId="AD" clId="Web-{E0B98A5B-0D91-EF6E-5573-3FB5D7E1AE57}" dt="2026-02-11T03:03:35.566" v="12"/>
          <pc:sldLayoutMkLst>
            <pc:docMk/>
            <pc:sldMasterMk cId="3523537255" sldId="2147483758"/>
            <pc:sldLayoutMk cId="770908836" sldId="2147483757"/>
          </pc:sldLayoutMkLst>
        </pc:sldLayoutChg>
      </pc:sldMasterChg>
    </pc:docChg>
  </pc:docChgLst>
  <pc:docChgLst>
    <pc:chgData name="Georgeta Cerasela Enache (2504652)" userId="S::2504652@student.uwtsd.ac.uk::556cc6c1-8e70-4fb2-8706-ffe84a9a6a06" providerId="AD" clId="Web-{6165DAFB-74C5-796A-495B-B6445EEBB1E3}"/>
    <pc:docChg chg="modSld">
      <pc:chgData name="Georgeta Cerasela Enache (2504652)" userId="S::2504652@student.uwtsd.ac.uk::556cc6c1-8e70-4fb2-8706-ffe84a9a6a06" providerId="AD" clId="Web-{6165DAFB-74C5-796A-495B-B6445EEBB1E3}" dt="2026-02-15T19:17:32.703" v="19" actId="14100"/>
      <pc:docMkLst>
        <pc:docMk/>
      </pc:docMkLst>
      <pc:sldChg chg="modSp">
        <pc:chgData name="Georgeta Cerasela Enache (2504652)" userId="S::2504652@student.uwtsd.ac.uk::556cc6c1-8e70-4fb2-8706-ffe84a9a6a06" providerId="AD" clId="Web-{6165DAFB-74C5-796A-495B-B6445EEBB1E3}" dt="2026-02-15T19:17:32.703" v="19" actId="14100"/>
        <pc:sldMkLst>
          <pc:docMk/>
          <pc:sldMk cId="109857222" sldId="256"/>
        </pc:sldMkLst>
        <pc:spChg chg="mod">
          <ac:chgData name="Georgeta Cerasela Enache (2504652)" userId="S::2504652@student.uwtsd.ac.uk::556cc6c1-8e70-4fb2-8706-ffe84a9a6a06" providerId="AD" clId="Web-{6165DAFB-74C5-796A-495B-B6445EEBB1E3}" dt="2026-02-15T19:17:32.703" v="19" actId="14100"/>
          <ac:spMkLst>
            <pc:docMk/>
            <pc:sldMk cId="109857222" sldId="256"/>
            <ac:spMk id="13" creationId="{FF5A5958-5235-1047-25E9-0BFC0D4B508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FD1CF6-A96B-4335-B382-3C3C53ABE4D9}" type="datetimeFigureOut">
              <a:t>2/15/2026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4DDBC2-130E-42F9-B5B9-6B659271BBA3}" type="slidenum">
              <a:t>‹#›</a:t>
            </a:fld>
            <a:endParaRPr lang="en-GB"/>
          </a:p>
        </p:txBody>
      </p:sp>
    </p:spTree>
    <p:extLst>
      <p:ext uri="{BB962C8B-B14F-4D97-AF65-F5344CB8AC3E}">
        <p14:creationId xmlns:p14="http://schemas.microsoft.com/office/powerpoint/2010/main" val="3453860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Symbol"/>
              <a:buChar char="•"/>
            </a:pPr>
            <a:r>
              <a:rPr lang="en-GB">
                <a:highlight>
                  <a:srgbClr val="FFFFFF"/>
                </a:highlight>
              </a:rPr>
              <a:t>Johnson, G., Scholes, K., &amp; Whittington, R. (2017). </a:t>
            </a:r>
            <a:r>
              <a:rPr lang="en-GB" i="1">
                <a:highlight>
                  <a:srgbClr val="FFFFFF"/>
                </a:highlight>
              </a:rPr>
              <a:t>Exploring Strategy</a:t>
            </a:r>
            <a:r>
              <a:rPr lang="en-GB">
                <a:highlight>
                  <a:srgbClr val="FFFFFF"/>
                </a:highlight>
              </a:rPr>
              <a:t> (11th ed.). Pearson Education.</a:t>
            </a:r>
            <a:endParaRPr lang="en-US">
              <a:highlight>
                <a:srgbClr val="FFFFFF"/>
              </a:highlight>
            </a:endParaRPr>
          </a:p>
          <a:p>
            <a:pPr marL="285750" indent="-285750">
              <a:buFont typeface="Symbol"/>
              <a:buChar char="•"/>
            </a:pPr>
            <a:r>
              <a:rPr lang="en-GB">
                <a:highlight>
                  <a:srgbClr val="FFFFFF"/>
                </a:highlight>
              </a:rPr>
              <a:t>Kotler, P., &amp; Keller, K. L. (2016). </a:t>
            </a:r>
            <a:r>
              <a:rPr lang="en-GB" i="1">
                <a:highlight>
                  <a:srgbClr val="FFFFFF"/>
                </a:highlight>
              </a:rPr>
              <a:t>Marketing Management</a:t>
            </a:r>
            <a:r>
              <a:rPr lang="en-GB">
                <a:highlight>
                  <a:srgbClr val="FFFFFF"/>
                </a:highlight>
              </a:rPr>
              <a:t> (15th ed.). Pearson.</a:t>
            </a:r>
            <a:endParaRPr lang="en-US">
              <a:highlight>
                <a:srgbClr val="FFFFFF"/>
              </a:highlight>
            </a:endParaRPr>
          </a:p>
          <a:p>
            <a:pPr marL="285750" indent="-285750">
              <a:buFont typeface="Symbol"/>
              <a:buChar char="•"/>
            </a:pPr>
            <a:r>
              <a:rPr lang="en-GB">
                <a:highlight>
                  <a:srgbClr val="FFFFFF"/>
                </a:highlight>
              </a:rPr>
              <a:t>Yüksel, İ. (2012). Developing a multi-criteria decision making model for PESTEL analysis. </a:t>
            </a:r>
            <a:r>
              <a:rPr lang="en-GB" i="1">
                <a:highlight>
                  <a:srgbClr val="FFFFFF"/>
                </a:highlight>
              </a:rPr>
              <a:t>International Journal of Business and Management</a:t>
            </a:r>
            <a:r>
              <a:rPr lang="en-GB">
                <a:highlight>
                  <a:srgbClr val="FFFFFF"/>
                </a:highlight>
              </a:rPr>
              <a:t>, 7(24), 52–66.</a:t>
            </a:r>
            <a:endParaRPr lang="en-US">
              <a:highlight>
                <a:srgbClr val="FFFFFF"/>
              </a:highlight>
            </a:endParaRPr>
          </a:p>
          <a:p>
            <a:pPr marL="285750" indent="-285750">
              <a:buFont typeface="Symbol"/>
              <a:buChar char="•"/>
            </a:pPr>
            <a:r>
              <a:rPr lang="en-GB">
                <a:highlight>
                  <a:srgbClr val="FFFFFF"/>
                </a:highlight>
              </a:rPr>
              <a:t>Mind Tools. (n.d.). </a:t>
            </a:r>
            <a:r>
              <a:rPr lang="en-GB" i="1">
                <a:highlight>
                  <a:srgbClr val="FFFFFF"/>
                </a:highlight>
              </a:rPr>
              <a:t>PESTLE Analysis</a:t>
            </a:r>
            <a:r>
              <a:rPr lang="en-GB">
                <a:highlight>
                  <a:srgbClr val="FFFFFF"/>
                </a:highlight>
              </a:rPr>
              <a:t>. Mind Tools Ltd.</a:t>
            </a:r>
            <a:endParaRPr lang="en-US">
              <a:highlight>
                <a:srgbClr val="FFFFFF"/>
              </a:highlight>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124DDBC2-130E-42F9-B5B9-6B659271BBA3}" type="slidenum">
              <a:t>5</a:t>
            </a:fld>
            <a:endParaRPr lang="en-GB"/>
          </a:p>
        </p:txBody>
      </p:sp>
    </p:spTree>
    <p:extLst>
      <p:ext uri="{BB962C8B-B14F-4D97-AF65-F5344CB8AC3E}">
        <p14:creationId xmlns:p14="http://schemas.microsoft.com/office/powerpoint/2010/main" val="4074186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Symbol"/>
              <a:buChar char="•"/>
            </a:pPr>
            <a:r>
              <a:rPr lang="en-GB">
                <a:highlight>
                  <a:srgbClr val="FFFFFF"/>
                </a:highlight>
              </a:rPr>
              <a:t>Johnson, G., Scholes, K., &amp; Whittington, R. (2017). </a:t>
            </a:r>
            <a:r>
              <a:rPr lang="en-GB" i="1">
                <a:highlight>
                  <a:srgbClr val="FFFFFF"/>
                </a:highlight>
              </a:rPr>
              <a:t>Exploring Strategy</a:t>
            </a:r>
            <a:r>
              <a:rPr lang="en-GB">
                <a:highlight>
                  <a:srgbClr val="FFFFFF"/>
                </a:highlight>
              </a:rPr>
              <a:t> (11th ed.). Pearson Education.</a:t>
            </a:r>
            <a:endParaRPr lang="en-US">
              <a:highlight>
                <a:srgbClr val="FFFFFF"/>
              </a:highlight>
            </a:endParaRPr>
          </a:p>
          <a:p>
            <a:pPr marL="285750" indent="-285750">
              <a:buFont typeface="Symbol"/>
              <a:buChar char="•"/>
            </a:pPr>
            <a:r>
              <a:rPr lang="en-GB">
                <a:highlight>
                  <a:srgbClr val="FFFFFF"/>
                </a:highlight>
              </a:rPr>
              <a:t>Kotler, P., &amp; Keller, K. L. (2016). </a:t>
            </a:r>
            <a:r>
              <a:rPr lang="en-GB" i="1">
                <a:highlight>
                  <a:srgbClr val="FFFFFF"/>
                </a:highlight>
              </a:rPr>
              <a:t>Marketing Management</a:t>
            </a:r>
            <a:r>
              <a:rPr lang="en-GB">
                <a:highlight>
                  <a:srgbClr val="FFFFFF"/>
                </a:highlight>
              </a:rPr>
              <a:t> (15th ed.). Pearson.</a:t>
            </a:r>
            <a:endParaRPr lang="en-US">
              <a:highlight>
                <a:srgbClr val="FFFFFF"/>
              </a:highlight>
            </a:endParaRPr>
          </a:p>
          <a:p>
            <a:pPr marL="285750" indent="-285750">
              <a:buFont typeface="Symbol"/>
              <a:buChar char="•"/>
            </a:pPr>
            <a:r>
              <a:rPr lang="en-GB">
                <a:highlight>
                  <a:srgbClr val="FFFFFF"/>
                </a:highlight>
              </a:rPr>
              <a:t>Yüksel, İ. (2012). Developing a multi-criteria decision making model for PESTEL analysis. </a:t>
            </a:r>
            <a:r>
              <a:rPr lang="en-GB" i="1">
                <a:highlight>
                  <a:srgbClr val="FFFFFF"/>
                </a:highlight>
              </a:rPr>
              <a:t>International Journal of Business and Management</a:t>
            </a:r>
            <a:r>
              <a:rPr lang="en-GB">
                <a:highlight>
                  <a:srgbClr val="FFFFFF"/>
                </a:highlight>
              </a:rPr>
              <a:t>, 7(24), 52–66.</a:t>
            </a:r>
            <a:endParaRPr lang="en-US">
              <a:highlight>
                <a:srgbClr val="FFFFFF"/>
              </a:highlight>
            </a:endParaRPr>
          </a:p>
          <a:p>
            <a:pPr marL="285750" indent="-285750">
              <a:buFont typeface="Symbol"/>
              <a:buChar char="•"/>
            </a:pPr>
            <a:r>
              <a:rPr lang="en-GB">
                <a:highlight>
                  <a:srgbClr val="FFFFFF"/>
                </a:highlight>
              </a:rPr>
              <a:t>Mind Tools. (n.d.). </a:t>
            </a:r>
            <a:r>
              <a:rPr lang="en-GB" i="1">
                <a:highlight>
                  <a:srgbClr val="FFFFFF"/>
                </a:highlight>
              </a:rPr>
              <a:t>PESTLE Analysis</a:t>
            </a:r>
            <a:r>
              <a:rPr lang="en-GB">
                <a:highlight>
                  <a:srgbClr val="FFFFFF"/>
                </a:highlight>
              </a:rPr>
              <a:t>. Mind Tools Ltd.</a:t>
            </a:r>
            <a:endParaRPr lang="en-US">
              <a:highlight>
                <a:srgbClr val="FFFFFF"/>
              </a:highlight>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124DDBC2-130E-42F9-B5B9-6B659271BBA3}" type="slidenum">
              <a:t>6</a:t>
            </a:fld>
            <a:endParaRPr lang="en-GB"/>
          </a:p>
        </p:txBody>
      </p:sp>
    </p:spTree>
    <p:extLst>
      <p:ext uri="{BB962C8B-B14F-4D97-AF65-F5344CB8AC3E}">
        <p14:creationId xmlns:p14="http://schemas.microsoft.com/office/powerpoint/2010/main" val="2486658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Ishikawa, K. (1985). </a:t>
            </a:r>
            <a:r>
              <a:rPr lang="en-GB" i="1">
                <a:highlight>
                  <a:srgbClr val="FFFFFF"/>
                </a:highlight>
              </a:rPr>
              <a:t>What Is Total Quality Control? The Japanese Way.</a:t>
            </a:r>
            <a:r>
              <a:rPr lang="en-GB">
                <a:highlight>
                  <a:srgbClr val="FFFFFF"/>
                </a:highlight>
              </a:rPr>
              <a:t> Prentice Hall</a:t>
            </a:r>
            <a:endParaRPr lang="en-US"/>
          </a:p>
        </p:txBody>
      </p:sp>
      <p:sp>
        <p:nvSpPr>
          <p:cNvPr id="4" name="Slide Number Placeholder 3"/>
          <p:cNvSpPr>
            <a:spLocks noGrp="1"/>
          </p:cNvSpPr>
          <p:nvPr>
            <p:ph type="sldNum" sz="quarter" idx="5"/>
          </p:nvPr>
        </p:nvSpPr>
        <p:spPr/>
        <p:txBody>
          <a:bodyPr/>
          <a:lstStyle/>
          <a:p>
            <a:fld id="{124DDBC2-130E-42F9-B5B9-6B659271BBA3}" type="slidenum">
              <a:t>7</a:t>
            </a:fld>
            <a:endParaRPr lang="en-GB"/>
          </a:p>
        </p:txBody>
      </p:sp>
    </p:spTree>
    <p:extLst>
      <p:ext uri="{BB962C8B-B14F-4D97-AF65-F5344CB8AC3E}">
        <p14:creationId xmlns:p14="http://schemas.microsoft.com/office/powerpoint/2010/main" val="1628021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2/15/2026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82738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2/15/2026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48545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2/15/2026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7813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2/15/2026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92235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2/15/2026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70908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2/15/2026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55124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2/15/2026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18124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2/15/2026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59121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2/15/2026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78400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2/15/2026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37093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2/15/2026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0288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2/15/2026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3537255"/>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1" r:id="rId6"/>
    <p:sldLayoutId id="2147483747" r:id="rId7"/>
    <p:sldLayoutId id="2147483748" r:id="rId8"/>
    <p:sldLayoutId id="2147483749" r:id="rId9"/>
    <p:sldLayoutId id="2147483750" r:id="rId10"/>
    <p:sldLayoutId id="214748375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mindtools.co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AF34BC60-820C-14DD-F14E-987DB4946F35}"/>
              </a:ext>
            </a:extLst>
          </p:cNvPr>
          <p:cNvSpPr txBox="1"/>
          <p:nvPr/>
        </p:nvSpPr>
        <p:spPr>
          <a:xfrm>
            <a:off x="5162631" y="1376365"/>
            <a:ext cx="5320552" cy="33465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FF5A5958-5235-1047-25E9-0BFC0D4B508C}"/>
              </a:ext>
            </a:extLst>
          </p:cNvPr>
          <p:cNvSpPr txBox="1"/>
          <p:nvPr/>
        </p:nvSpPr>
        <p:spPr>
          <a:xfrm>
            <a:off x="4684199" y="1366228"/>
            <a:ext cx="7494493"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Times New Roman"/>
                <a:cs typeface="Arial"/>
              </a:rPr>
              <a:t>Student Name: </a:t>
            </a:r>
            <a:r>
              <a:rPr lang="en-GB" sz="2400" b="1" err="1">
                <a:latin typeface="Times New Roman"/>
                <a:cs typeface="Arial"/>
              </a:rPr>
              <a:t>Cerasela</a:t>
            </a:r>
            <a:r>
              <a:rPr lang="en-GB" sz="2400" b="1">
                <a:latin typeface="Times New Roman"/>
                <a:cs typeface="Arial"/>
              </a:rPr>
              <a:t> Enache</a:t>
            </a:r>
            <a:endParaRPr lang="en-US" sz="2400">
              <a:latin typeface="Times New Roman"/>
              <a:cs typeface="Times New Roman"/>
            </a:endParaRPr>
          </a:p>
          <a:p>
            <a:endParaRPr lang="en-GB" sz="2400" b="1">
              <a:latin typeface="Times New Roman"/>
              <a:cs typeface="Arial"/>
            </a:endParaRPr>
          </a:p>
          <a:p>
            <a:r>
              <a:rPr lang="en-GB" sz="2400" b="1">
                <a:latin typeface="Times New Roman"/>
                <a:cs typeface="Arial"/>
              </a:rPr>
              <a:t>Student ID: 2504652</a:t>
            </a:r>
          </a:p>
          <a:p>
            <a:endParaRPr lang="en-GB" sz="2400" b="1">
              <a:latin typeface="Times New Roman"/>
              <a:cs typeface="Arial"/>
            </a:endParaRPr>
          </a:p>
          <a:p>
            <a:r>
              <a:rPr lang="en-GB" sz="2400" b="1">
                <a:latin typeface="Times New Roman"/>
                <a:cs typeface="Arial"/>
              </a:rPr>
              <a:t>Lecturer’s Name:  Frank</a:t>
            </a:r>
            <a:endParaRPr lang="en-GB" sz="2400">
              <a:latin typeface="Times New Roman"/>
              <a:cs typeface="Times New Roman"/>
            </a:endParaRPr>
          </a:p>
          <a:p>
            <a:endParaRPr lang="en-GB" sz="2400" b="1">
              <a:latin typeface="Times New Roman"/>
              <a:cs typeface="Arial"/>
            </a:endParaRPr>
          </a:p>
          <a:p>
            <a:r>
              <a:rPr lang="en-GB" sz="2400" b="1">
                <a:latin typeface="Times New Roman"/>
                <a:cs typeface="Arial"/>
              </a:rPr>
              <a:t>Module Code:  LCLM 4004</a:t>
            </a:r>
            <a:endParaRPr lang="en-GB" sz="2400" b="1">
              <a:latin typeface="Times New Roman"/>
              <a:cs typeface="Times New Roman"/>
            </a:endParaRPr>
          </a:p>
          <a:p>
            <a:endParaRPr lang="en-GB" sz="2400">
              <a:latin typeface="Times New Roman"/>
              <a:cs typeface="Arial"/>
            </a:endParaRPr>
          </a:p>
          <a:p>
            <a:r>
              <a:rPr lang="en-GB" sz="2400" b="1">
                <a:latin typeface="Times New Roman"/>
                <a:cs typeface="Arial"/>
              </a:rPr>
              <a:t>Module Name: Problem Solving and  Decision-Making</a:t>
            </a:r>
            <a:r>
              <a:rPr lang="en-GB" sz="2400">
                <a:latin typeface="Times New Roman"/>
                <a:cs typeface="Arial"/>
              </a:rPr>
              <a:t> </a:t>
            </a:r>
          </a:p>
          <a:p>
            <a:r>
              <a:rPr lang="en-GB" sz="2400">
                <a:latin typeface="Times New Roman"/>
                <a:cs typeface="Arial"/>
              </a:rPr>
              <a:t>               </a:t>
            </a:r>
            <a:endParaRPr lang="en-GB"/>
          </a:p>
          <a:p>
            <a:r>
              <a:rPr lang="en-GB" sz="2400" b="1">
                <a:latin typeface="Times New Roman"/>
                <a:cs typeface="Arial"/>
              </a:rPr>
              <a:t>Component 1:  Green Haven Florists</a:t>
            </a:r>
            <a:endParaRPr lang="en-GB" sz="2400" b="1">
              <a:latin typeface="Times New Roman"/>
              <a:cs typeface="Times New Roman"/>
            </a:endParaRPr>
          </a:p>
          <a:p>
            <a:pPr algn="l"/>
            <a:endParaRPr lang="en-GB"/>
          </a:p>
        </p:txBody>
      </p:sp>
      <p:pic>
        <p:nvPicPr>
          <p:cNvPr id="8" name="Picture 7" descr="A store front with many potted plants&#10;&#10;AI-generated content may be incorrect.">
            <a:extLst>
              <a:ext uri="{FF2B5EF4-FFF2-40B4-BE49-F238E27FC236}">
                <a16:creationId xmlns:a16="http://schemas.microsoft.com/office/drawing/2014/main" id="{95B1068F-9BB5-6DFA-7AA7-32C2B2598CD7}"/>
              </a:ext>
            </a:extLst>
          </p:cNvPr>
          <p:cNvPicPr>
            <a:picLocks noChangeAspect="1"/>
          </p:cNvPicPr>
          <p:nvPr/>
        </p:nvPicPr>
        <p:blipFill>
          <a:blip r:embed="rId2"/>
          <a:srcRect t="20044" r="2402" b="31214"/>
          <a:stretch>
            <a:fillRect/>
          </a:stretch>
        </p:blipFill>
        <p:spPr>
          <a:xfrm>
            <a:off x="0" y="442177"/>
            <a:ext cx="4686285" cy="5862904"/>
          </a:xfrm>
          <a:prstGeom prst="rect">
            <a:avLst/>
          </a:prstGeom>
          <a:ln>
            <a:noFill/>
          </a:ln>
          <a:effectLst>
            <a:softEdge rad="112500"/>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4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280CC4F-90FD-2295-B606-A71F0187C1E1}"/>
              </a:ext>
            </a:extLst>
          </p:cNvPr>
          <p:cNvSpPr txBox="1"/>
          <p:nvPr/>
        </p:nvSpPr>
        <p:spPr>
          <a:xfrm>
            <a:off x="562776" y="1042977"/>
            <a:ext cx="5819030" cy="550894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110000"/>
              </a:lnSpc>
              <a:spcAft>
                <a:spcPts val="600"/>
              </a:spcAft>
              <a:buSzPct val="87000"/>
              <a:buFont typeface="Arial" panose="020B0604020202020204" pitchFamily="34" charset="0"/>
              <a:buChar char="•"/>
            </a:pPr>
            <a:r>
              <a:rPr lang="en-US" b="1" u="sng">
                <a:solidFill>
                  <a:schemeClr val="accent6">
                    <a:lumMod val="49000"/>
                  </a:schemeClr>
                </a:solidFill>
                <a:latin typeface="Times New Roman"/>
                <a:cs typeface="Times New Roman"/>
              </a:rPr>
              <a:t>Green Havan Florists</a:t>
            </a:r>
            <a:r>
              <a:rPr lang="en-US">
                <a:latin typeface="Times New Roman"/>
                <a:cs typeface="Times New Roman"/>
              </a:rPr>
              <a:t> is a small-to-medium business operating in the floristry and gifting industry. The company </a:t>
            </a:r>
            <a:r>
              <a:rPr lang="en-US" err="1">
                <a:latin typeface="Times New Roman"/>
                <a:cs typeface="Times New Roman"/>
              </a:rPr>
              <a:t>specialises</a:t>
            </a:r>
            <a:r>
              <a:rPr lang="en-US">
                <a:latin typeface="Times New Roman"/>
                <a:cs typeface="Times New Roman"/>
              </a:rPr>
              <a:t> in creating and selling fresh floral arrangements for a variety of occasions, including weddings, birthdays, corporate events, and funerals. </a:t>
            </a:r>
          </a:p>
          <a:p>
            <a:pPr>
              <a:lnSpc>
                <a:spcPct val="110000"/>
              </a:lnSpc>
              <a:spcAft>
                <a:spcPts val="600"/>
              </a:spcAft>
              <a:buSzPct val="87000"/>
              <a:buFont typeface="Arial" panose="020B0604020202020204" pitchFamily="34" charset="0"/>
              <a:buChar char="•"/>
            </a:pPr>
            <a:endParaRPr lang="en-US">
              <a:latin typeface="Times New Roman"/>
              <a:cs typeface="Times New Roman"/>
            </a:endParaRPr>
          </a:p>
          <a:p>
            <a:pPr>
              <a:lnSpc>
                <a:spcPct val="110000"/>
              </a:lnSpc>
              <a:spcAft>
                <a:spcPts val="600"/>
              </a:spcAft>
              <a:buSzPct val="87000"/>
              <a:buFont typeface="Arial" panose="020B0604020202020204" pitchFamily="34" charset="0"/>
              <a:buChar char="•"/>
            </a:pPr>
            <a:r>
              <a:rPr lang="en-US">
                <a:latin typeface="Times New Roman"/>
                <a:cs typeface="Times New Roman"/>
              </a:rPr>
              <a:t>The business sources flowers from external suppliers and focuses on quality, creativity, and timely delivery to meet customer expectations. Green Havan Florists serves both individual and business customers and operates in a competitive and seasonal market where demand varies throughout the year. </a:t>
            </a:r>
          </a:p>
          <a:p>
            <a:pPr>
              <a:lnSpc>
                <a:spcPct val="110000"/>
              </a:lnSpc>
              <a:spcAft>
                <a:spcPts val="600"/>
              </a:spcAft>
              <a:buSzPct val="87000"/>
              <a:buFont typeface="Arial" panose="020B0604020202020204" pitchFamily="34" charset="0"/>
              <a:buChar char="•"/>
            </a:pPr>
            <a:endParaRPr lang="en-US">
              <a:latin typeface="Times New Roman"/>
              <a:cs typeface="Times New Roman"/>
            </a:endParaRPr>
          </a:p>
          <a:p>
            <a:pPr>
              <a:lnSpc>
                <a:spcPct val="110000"/>
              </a:lnSpc>
              <a:spcAft>
                <a:spcPts val="600"/>
              </a:spcAft>
              <a:buSzPct val="87000"/>
              <a:buFont typeface="Arial" panose="020B0604020202020204" pitchFamily="34" charset="0"/>
              <a:buChar char="•"/>
            </a:pPr>
            <a:r>
              <a:rPr lang="en-US">
                <a:latin typeface="Times New Roman"/>
                <a:cs typeface="Times New Roman"/>
              </a:rPr>
              <a:t>This case study examines the company’s operations and market environment to better understand its challenges, performance, and opportunities for improvement. </a:t>
            </a:r>
          </a:p>
          <a:p>
            <a:pPr>
              <a:lnSpc>
                <a:spcPct val="110000"/>
              </a:lnSpc>
              <a:spcAft>
                <a:spcPts val="600"/>
              </a:spcAft>
              <a:buSzPct val="87000"/>
              <a:buFont typeface="Arial" panose="020B0604020202020204" pitchFamily="34" charset="0"/>
              <a:buChar char="•"/>
            </a:pPr>
            <a:endParaRPr lang="en-US" sz="1300">
              <a:latin typeface="Times New Roman"/>
              <a:cs typeface="Times New Roman"/>
            </a:endParaRPr>
          </a:p>
        </p:txBody>
      </p:sp>
      <p:pic>
        <p:nvPicPr>
          <p:cNvPr id="13" name="Picture 12" descr="Premium Photo | Flower shop background">
            <a:extLst>
              <a:ext uri="{FF2B5EF4-FFF2-40B4-BE49-F238E27FC236}">
                <a16:creationId xmlns:a16="http://schemas.microsoft.com/office/drawing/2014/main" id="{FE1EFAEA-C44E-32FB-8D64-8F5E8F69F00E}"/>
              </a:ext>
            </a:extLst>
          </p:cNvPr>
          <p:cNvPicPr>
            <a:picLocks noChangeAspect="1"/>
          </p:cNvPicPr>
          <p:nvPr/>
        </p:nvPicPr>
        <p:blipFill>
          <a:blip r:embed="rId2"/>
          <a:srcRect l="28439" r="24390"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2011972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8733A0FC-F33A-FCA7-2292-B8C8053C0939}"/>
              </a:ext>
            </a:extLst>
          </p:cNvPr>
          <p:cNvGraphicFramePr>
            <a:graphicFrameLocks noGrp="1"/>
          </p:cNvGraphicFramePr>
          <p:nvPr>
            <p:ph idx="1"/>
            <p:extLst>
              <p:ext uri="{D42A27DB-BD31-4B8C-83A1-F6EECF244321}">
                <p14:modId xmlns:p14="http://schemas.microsoft.com/office/powerpoint/2010/main" val="1448016889"/>
              </p:ext>
            </p:extLst>
          </p:nvPr>
        </p:nvGraphicFramePr>
        <p:xfrm>
          <a:off x="639763" y="2633663"/>
          <a:ext cx="10891836" cy="572008"/>
        </p:xfrm>
        <a:graphic>
          <a:graphicData uri="http://schemas.openxmlformats.org/drawingml/2006/table">
            <a:tbl>
              <a:tblPr bandRow="1">
                <a:tableStyleId>{5C22544A-7EE6-4342-B048-85BDC9FD1C3A}</a:tableStyleId>
              </a:tblPr>
              <a:tblGrid>
                <a:gridCol w="1125489">
                  <a:extLst>
                    <a:ext uri="{9D8B030D-6E8A-4147-A177-3AD203B41FA5}">
                      <a16:colId xmlns:a16="http://schemas.microsoft.com/office/drawing/2014/main" val="2516073795"/>
                    </a:ext>
                  </a:extLst>
                </a:gridCol>
                <a:gridCol w="9766347">
                  <a:extLst>
                    <a:ext uri="{9D8B030D-6E8A-4147-A177-3AD203B41FA5}">
                      <a16:colId xmlns:a16="http://schemas.microsoft.com/office/drawing/2014/main" val="3302542709"/>
                    </a:ext>
                  </a:extLst>
                </a:gridCol>
              </a:tblGrid>
              <a:tr h="180975">
                <a:tc>
                  <a:txBody>
                    <a:bodyPr/>
                    <a:lstStyle/>
                    <a:p>
                      <a:pPr algn="ctr" rtl="0" fontAlgn="base">
                        <a:lnSpc>
                          <a:spcPts val="1569"/>
                        </a:lnSpc>
                        <a:buNone/>
                      </a:pPr>
                      <a:endParaRPr lang="en-GB" sz="1200" b="0" i="0">
                        <a:effectLst/>
                        <a:latin typeface="Aptos"/>
                      </a:endParaRPr>
                    </a:p>
                  </a:txBody>
                  <a:tcPr marL="66675" marR="66675" anchor="ctr">
                    <a:lnL>
                      <a:noFill/>
                    </a:lnL>
                    <a:lnR>
                      <a:noFill/>
                    </a:lnR>
                    <a:lnT>
                      <a:noFill/>
                    </a:lnT>
                    <a:lnB>
                      <a:noFill/>
                    </a:lnB>
                    <a:noFill/>
                  </a:tcPr>
                </a:tc>
                <a:tc>
                  <a:txBody>
                    <a:bodyPr/>
                    <a:lstStyle/>
                    <a:p>
                      <a:pPr algn="ctr" rtl="0" fontAlgn="base">
                        <a:lnSpc>
                          <a:spcPts val="1569"/>
                        </a:lnSpc>
                        <a:buNone/>
                      </a:pPr>
                      <a:endParaRPr lang="en-GB" sz="1200" b="0" i="0">
                        <a:effectLst/>
                        <a:latin typeface="Aptos"/>
                      </a:endParaRPr>
                    </a:p>
                  </a:txBody>
                  <a:tcPr marL="66675" marR="66675" anchor="ctr">
                    <a:lnL>
                      <a:noFill/>
                    </a:lnL>
                    <a:lnR>
                      <a:noFill/>
                    </a:lnR>
                    <a:lnT>
                      <a:noFill/>
                    </a:lnT>
                    <a:lnB>
                      <a:noFill/>
                    </a:lnB>
                    <a:noFill/>
                  </a:tcPr>
                </a:tc>
                <a:extLst>
                  <a:ext uri="{0D108BD9-81ED-4DB2-BD59-A6C34878D82A}">
                    <a16:rowId xmlns:a16="http://schemas.microsoft.com/office/drawing/2014/main" val="1566110069"/>
                  </a:ext>
                </a:extLst>
              </a:tr>
              <a:tr h="180975">
                <a:tc>
                  <a:txBody>
                    <a:bodyPr/>
                    <a:lstStyle/>
                    <a:p>
                      <a:pPr algn="l" rtl="0" fontAlgn="base">
                        <a:lnSpc>
                          <a:spcPts val="1569"/>
                        </a:lnSpc>
                        <a:buNone/>
                      </a:pPr>
                      <a:endParaRPr lang="en-GB" sz="1200" b="0" i="0">
                        <a:effectLst/>
                        <a:latin typeface="Aptos"/>
                      </a:endParaRPr>
                    </a:p>
                  </a:txBody>
                  <a:tcPr marL="66675" marR="66675" anchor="ctr">
                    <a:lnL>
                      <a:noFill/>
                    </a:lnL>
                    <a:lnR>
                      <a:noFill/>
                    </a:lnR>
                    <a:lnT>
                      <a:noFill/>
                    </a:lnT>
                    <a:lnB>
                      <a:noFill/>
                    </a:lnB>
                    <a:noFill/>
                  </a:tcPr>
                </a:tc>
                <a:tc>
                  <a:txBody>
                    <a:bodyPr/>
                    <a:lstStyle/>
                    <a:p>
                      <a:pPr algn="l" rtl="0" fontAlgn="base">
                        <a:lnSpc>
                          <a:spcPts val="1569"/>
                        </a:lnSpc>
                        <a:buNone/>
                      </a:pPr>
                      <a:endParaRPr lang="en-GB" sz="1200" b="0" i="0">
                        <a:effectLst/>
                        <a:latin typeface="Aptos"/>
                      </a:endParaRPr>
                    </a:p>
                  </a:txBody>
                  <a:tcPr marL="66675" marR="66675" anchor="ctr">
                    <a:lnL>
                      <a:noFill/>
                    </a:lnL>
                    <a:lnR>
                      <a:noFill/>
                    </a:lnR>
                    <a:lnT>
                      <a:noFill/>
                    </a:lnT>
                    <a:lnB>
                      <a:noFill/>
                    </a:lnB>
                    <a:noFill/>
                  </a:tcPr>
                </a:tc>
                <a:extLst>
                  <a:ext uri="{0D108BD9-81ED-4DB2-BD59-A6C34878D82A}">
                    <a16:rowId xmlns:a16="http://schemas.microsoft.com/office/drawing/2014/main" val="3865599008"/>
                  </a:ext>
                </a:extLst>
              </a:tr>
            </a:tbl>
          </a:graphicData>
        </a:graphic>
      </p:graphicFrame>
      <p:graphicFrame>
        <p:nvGraphicFramePr>
          <p:cNvPr id="11" name="Table 10">
            <a:extLst>
              <a:ext uri="{FF2B5EF4-FFF2-40B4-BE49-F238E27FC236}">
                <a16:creationId xmlns:a16="http://schemas.microsoft.com/office/drawing/2014/main" id="{96E14F47-F52D-3E52-7571-2E5126878E2E}"/>
              </a:ext>
            </a:extLst>
          </p:cNvPr>
          <p:cNvGraphicFramePr>
            <a:graphicFrameLocks noGrp="1"/>
          </p:cNvGraphicFramePr>
          <p:nvPr>
            <p:extLst>
              <p:ext uri="{D42A27DB-BD31-4B8C-83A1-F6EECF244321}">
                <p14:modId xmlns:p14="http://schemas.microsoft.com/office/powerpoint/2010/main" val="1176761360"/>
              </p:ext>
            </p:extLst>
          </p:nvPr>
        </p:nvGraphicFramePr>
        <p:xfrm>
          <a:off x="452782" y="1546086"/>
          <a:ext cx="11256310" cy="4799899"/>
        </p:xfrm>
        <a:graphic>
          <a:graphicData uri="http://schemas.openxmlformats.org/drawingml/2006/table">
            <a:tbl>
              <a:tblPr bandRow="1">
                <a:tableStyleId>{5C22544A-7EE6-4342-B048-85BDC9FD1C3A}</a:tableStyleId>
              </a:tblPr>
              <a:tblGrid>
                <a:gridCol w="1484555">
                  <a:extLst>
                    <a:ext uri="{9D8B030D-6E8A-4147-A177-3AD203B41FA5}">
                      <a16:colId xmlns:a16="http://schemas.microsoft.com/office/drawing/2014/main" val="2881193682"/>
                    </a:ext>
                  </a:extLst>
                </a:gridCol>
                <a:gridCol w="4284540">
                  <a:extLst>
                    <a:ext uri="{9D8B030D-6E8A-4147-A177-3AD203B41FA5}">
                      <a16:colId xmlns:a16="http://schemas.microsoft.com/office/drawing/2014/main" val="1096834160"/>
                    </a:ext>
                  </a:extLst>
                </a:gridCol>
                <a:gridCol w="1409387">
                  <a:extLst>
                    <a:ext uri="{9D8B030D-6E8A-4147-A177-3AD203B41FA5}">
                      <a16:colId xmlns:a16="http://schemas.microsoft.com/office/drawing/2014/main" val="1316852805"/>
                    </a:ext>
                  </a:extLst>
                </a:gridCol>
                <a:gridCol w="1240260">
                  <a:extLst>
                    <a:ext uri="{9D8B030D-6E8A-4147-A177-3AD203B41FA5}">
                      <a16:colId xmlns:a16="http://schemas.microsoft.com/office/drawing/2014/main" val="3731757902"/>
                    </a:ext>
                  </a:extLst>
                </a:gridCol>
                <a:gridCol w="2837568">
                  <a:extLst>
                    <a:ext uri="{9D8B030D-6E8A-4147-A177-3AD203B41FA5}">
                      <a16:colId xmlns:a16="http://schemas.microsoft.com/office/drawing/2014/main" val="2906618717"/>
                    </a:ext>
                  </a:extLst>
                </a:gridCol>
              </a:tblGrid>
              <a:tr h="586654">
                <a:tc>
                  <a:txBody>
                    <a:bodyPr/>
                    <a:lstStyle/>
                    <a:p>
                      <a:pPr algn="ctr" rtl="0" fontAlgn="base">
                        <a:lnSpc>
                          <a:spcPts val="1395"/>
                        </a:lnSpc>
                        <a:buNone/>
                      </a:pPr>
                      <a:r>
                        <a:rPr lang="en-GB" sz="1800" b="1">
                          <a:effectLst/>
                          <a:latin typeface="Times New Roman"/>
                        </a:rPr>
                        <a:t>Area</a:t>
                      </a:r>
                      <a:r>
                        <a:rPr lang="en-GB" sz="1800">
                          <a:effectLst/>
                          <a:latin typeface="Times New Roman"/>
                        </a:rPr>
                        <a:t>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rtl="0" fontAlgn="base">
                        <a:lnSpc>
                          <a:spcPts val="1395"/>
                        </a:lnSpc>
                        <a:buNone/>
                      </a:pPr>
                      <a:r>
                        <a:rPr lang="en-GB" sz="1800" b="1">
                          <a:effectLst/>
                          <a:latin typeface="Times New Roman"/>
                        </a:rPr>
                        <a:t>Problem Identified</a:t>
                      </a:r>
                      <a:r>
                        <a:rPr lang="en-GB" sz="1800">
                          <a:effectLst/>
                          <a:latin typeface="Times New Roman"/>
                        </a:rPr>
                        <a:t>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rtl="0" fontAlgn="base">
                        <a:lnSpc>
                          <a:spcPts val="1395"/>
                        </a:lnSpc>
                        <a:buNone/>
                      </a:pPr>
                      <a:r>
                        <a:rPr lang="en-GB" sz="1800" b="1">
                          <a:effectLst/>
                          <a:latin typeface="Times New Roman"/>
                        </a:rPr>
                        <a:t>Internal / External</a:t>
                      </a:r>
                      <a:r>
                        <a:rPr lang="en-GB" sz="1800">
                          <a:effectLst/>
                          <a:latin typeface="Times New Roman"/>
                        </a:rPr>
                        <a:t>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rtl="0" fontAlgn="base">
                        <a:lnSpc>
                          <a:spcPts val="1395"/>
                        </a:lnSpc>
                        <a:buNone/>
                      </a:pPr>
                      <a:r>
                        <a:rPr lang="en-GB" sz="1800" b="1">
                          <a:effectLst/>
                          <a:latin typeface="Times New Roman"/>
                        </a:rPr>
                        <a:t>Level of Control</a:t>
                      </a:r>
                      <a:r>
                        <a:rPr lang="en-GB" sz="1800">
                          <a:effectLst/>
                          <a:latin typeface="Times New Roman"/>
                        </a:rPr>
                        <a:t>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rtl="0" fontAlgn="base">
                        <a:lnSpc>
                          <a:spcPts val="1395"/>
                        </a:lnSpc>
                        <a:buNone/>
                      </a:pPr>
                      <a:r>
                        <a:rPr lang="en-GB" sz="1800" b="1">
                          <a:effectLst/>
                          <a:latin typeface="Times New Roman"/>
                        </a:rPr>
                        <a:t>Impact</a:t>
                      </a:r>
                      <a:r>
                        <a:rPr lang="en-GB" sz="1800">
                          <a:effectLst/>
                          <a:latin typeface="Times New Roman"/>
                        </a:rPr>
                        <a:t>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978615292"/>
                  </a:ext>
                </a:extLst>
              </a:tr>
              <a:tr h="817761">
                <a:tc>
                  <a:txBody>
                    <a:bodyPr/>
                    <a:lstStyle/>
                    <a:p>
                      <a:pPr rtl="0" fontAlgn="base">
                        <a:lnSpc>
                          <a:spcPts val="1395"/>
                        </a:lnSpc>
                        <a:buNone/>
                      </a:pPr>
                      <a:r>
                        <a:rPr lang="en-GB" sz="1800">
                          <a:effectLst/>
                          <a:latin typeface="Times New Roman"/>
                        </a:rPr>
                        <a:t>Sales Performance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30% decline in in-store sales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Reduced revenue and sustainability risk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206037142"/>
                  </a:ext>
                </a:extLst>
              </a:tr>
              <a:tr h="586654">
                <a:tc>
                  <a:txBody>
                    <a:bodyPr/>
                    <a:lstStyle/>
                    <a:p>
                      <a:pPr rtl="0" fontAlgn="base">
                        <a:lnSpc>
                          <a:spcPts val="1395"/>
                        </a:lnSpc>
                        <a:buNone/>
                      </a:pPr>
                      <a:r>
                        <a:rPr lang="en-GB" sz="1800">
                          <a:effectLst/>
                          <a:latin typeface="Times New Roman"/>
                        </a:rPr>
                        <a:t>Customer Behaviour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Shift towards online flower purchasing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External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Low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Decreased foot traffic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529390376"/>
                  </a:ext>
                </a:extLst>
              </a:tr>
              <a:tr h="817761">
                <a:tc>
                  <a:txBody>
                    <a:bodyPr/>
                    <a:lstStyle/>
                    <a:p>
                      <a:pPr rtl="0" fontAlgn="base">
                        <a:lnSpc>
                          <a:spcPts val="1395"/>
                        </a:lnSpc>
                        <a:buNone/>
                      </a:pPr>
                      <a:r>
                        <a:rPr lang="en-GB" sz="1800">
                          <a:effectLst/>
                          <a:latin typeface="Times New Roman"/>
                        </a:rPr>
                        <a:t>Market Environment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Increased competition from supermarkets and online florists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External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Low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Loss of market share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541185780"/>
                  </a:ext>
                </a:extLst>
              </a:tr>
              <a:tr h="586654">
                <a:tc>
                  <a:txBody>
                    <a:bodyPr/>
                    <a:lstStyle/>
                    <a:p>
                      <a:pPr rtl="0" fontAlgn="base">
                        <a:lnSpc>
                          <a:spcPts val="1395"/>
                        </a:lnSpc>
                        <a:buNone/>
                      </a:pPr>
                      <a:r>
                        <a:rPr lang="en-GB" sz="1800">
                          <a:effectLst/>
                          <a:latin typeface="Times New Roman"/>
                        </a:rPr>
                        <a:t>Industry Demand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Seasonal fluctuations in flower sales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External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Low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Inconsistent revenue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425170876"/>
                  </a:ext>
                </a:extLst>
              </a:tr>
              <a:tr h="817761">
                <a:tc>
                  <a:txBody>
                    <a:bodyPr/>
                    <a:lstStyle/>
                    <a:p>
                      <a:pPr rtl="0" fontAlgn="base">
                        <a:lnSpc>
                          <a:spcPts val="1395"/>
                        </a:lnSpc>
                        <a:buNone/>
                      </a:pPr>
                      <a:r>
                        <a:rPr lang="en-GB" sz="1800">
                          <a:effectLst/>
                          <a:latin typeface="Times New Roman"/>
                        </a:rPr>
                        <a:t>Store Experience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Limited in-store engagement or appeal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Internal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High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Reduced customer visits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124679779"/>
                  </a:ext>
                </a:extLst>
              </a:tr>
              <a:tr h="586654">
                <a:tc>
                  <a:txBody>
                    <a:bodyPr/>
                    <a:lstStyle/>
                    <a:p>
                      <a:pPr rtl="0" fontAlgn="base">
                        <a:lnSpc>
                          <a:spcPts val="1395"/>
                        </a:lnSpc>
                        <a:buNone/>
                      </a:pPr>
                      <a:r>
                        <a:rPr lang="en-GB" sz="1800">
                          <a:effectLst/>
                          <a:latin typeface="Times New Roman"/>
                        </a:rPr>
                        <a:t>Operations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Staffing, inventory, or product limitations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Internal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High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rtl="0" fontAlgn="base">
                        <a:lnSpc>
                          <a:spcPts val="1395"/>
                        </a:lnSpc>
                        <a:buNone/>
                      </a:pPr>
                      <a:r>
                        <a:rPr lang="en-GB" sz="1800">
                          <a:effectLst/>
                          <a:latin typeface="Times New Roman"/>
                        </a:rPr>
                        <a:t>Lower customer satisfaction </a:t>
                      </a:r>
                    </a:p>
                  </a:txBody>
                  <a:tcPr marL="66675" marR="66675"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034550276"/>
                  </a:ext>
                </a:extLst>
              </a:tr>
            </a:tbl>
          </a:graphicData>
        </a:graphic>
      </p:graphicFrame>
      <p:sp>
        <p:nvSpPr>
          <p:cNvPr id="12" name="TextBox 11">
            <a:extLst>
              <a:ext uri="{FF2B5EF4-FFF2-40B4-BE49-F238E27FC236}">
                <a16:creationId xmlns:a16="http://schemas.microsoft.com/office/drawing/2014/main" id="{BDA6DEC0-881D-D0F6-3E79-322BE683278A}"/>
              </a:ext>
            </a:extLst>
          </p:cNvPr>
          <p:cNvSpPr txBox="1"/>
          <p:nvPr/>
        </p:nvSpPr>
        <p:spPr>
          <a:xfrm>
            <a:off x="2540000" y="513523"/>
            <a:ext cx="868017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solidFill>
                  <a:schemeClr val="accent6">
                    <a:lumMod val="49000"/>
                  </a:schemeClr>
                </a:solidFill>
                <a:latin typeface="Times New Roman"/>
                <a:cs typeface="Times New Roman"/>
              </a:rPr>
              <a:t>Green Haven Florists: Root Problem &amp; Contributing Factors</a:t>
            </a:r>
            <a:r>
              <a:rPr sz="2400" b="1" u="sng">
                <a:solidFill>
                  <a:schemeClr val="accent6">
                    <a:lumMod val="49000"/>
                  </a:schemeClr>
                </a:solidFill>
                <a:latin typeface="Times New Roman"/>
                <a:ea typeface="Aptos"/>
                <a:cs typeface="Aptos"/>
              </a:rPr>
              <a:t> </a:t>
            </a:r>
            <a:endParaRPr lang="en-GB" sz="2400" b="1" u="sng">
              <a:solidFill>
                <a:schemeClr val="accent6">
                  <a:lumMod val="49000"/>
                </a:schemeClr>
              </a:solidFill>
              <a:latin typeface="Times New Roman"/>
            </a:endParaRPr>
          </a:p>
          <a:p>
            <a:pPr algn="ctr"/>
            <a:endParaRPr lang="en-GB"/>
          </a:p>
        </p:txBody>
      </p:sp>
      <p:pic>
        <p:nvPicPr>
          <p:cNvPr id="2" name="Picture 1" descr="Green Flower Design | Best Flower Site">
            <a:extLst>
              <a:ext uri="{FF2B5EF4-FFF2-40B4-BE49-F238E27FC236}">
                <a16:creationId xmlns:a16="http://schemas.microsoft.com/office/drawing/2014/main" id="{1A7FCF2E-3F03-0CC5-6FB1-AA0C5145537B}"/>
              </a:ext>
            </a:extLst>
          </p:cNvPr>
          <p:cNvPicPr>
            <a:picLocks noChangeAspect="1"/>
          </p:cNvPicPr>
          <p:nvPr/>
        </p:nvPicPr>
        <p:blipFill>
          <a:blip r:embed="rId2"/>
          <a:stretch>
            <a:fillRect/>
          </a:stretch>
        </p:blipFill>
        <p:spPr>
          <a:xfrm>
            <a:off x="637415" y="342831"/>
            <a:ext cx="1110560" cy="1059207"/>
          </a:xfrm>
          <a:prstGeom prst="rect">
            <a:avLst/>
          </a:prstGeom>
        </p:spPr>
      </p:pic>
    </p:spTree>
    <p:extLst>
      <p:ext uri="{BB962C8B-B14F-4D97-AF65-F5344CB8AC3E}">
        <p14:creationId xmlns:p14="http://schemas.microsoft.com/office/powerpoint/2010/main" val="3259142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D9E5833-1813-85DD-E84B-F387FE01B2D6}"/>
              </a:ext>
            </a:extLst>
          </p:cNvPr>
          <p:cNvSpPr txBox="1"/>
          <p:nvPr/>
        </p:nvSpPr>
        <p:spPr>
          <a:xfrm>
            <a:off x="519044" y="1286566"/>
            <a:ext cx="11087653"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918"/>
              </a:lnSpc>
            </a:pPr>
            <a:r>
              <a:rPr lang="en-GB" b="1">
                <a:solidFill>
                  <a:srgbClr val="0F4761"/>
                </a:solidFill>
                <a:latin typeface="Times New Roman"/>
                <a:ea typeface="Segoe UI"/>
                <a:cs typeface="Segoe UI"/>
              </a:rPr>
              <a:t>What?</a:t>
            </a:r>
            <a:r>
              <a:rPr>
                <a:solidFill>
                  <a:srgbClr val="0F4761"/>
                </a:solidFill>
                <a:latin typeface="Times New Roman"/>
                <a:ea typeface="Aptos"/>
                <a:cs typeface="Aptos"/>
              </a:rPr>
              <a:t> </a:t>
            </a:r>
            <a:endParaRPr lang="en-US">
              <a:solidFill>
                <a:srgbClr val="0F4761"/>
              </a:solidFill>
              <a:latin typeface="Times New Roman"/>
              <a:ea typeface="Aptos"/>
              <a:cs typeface="Aptos"/>
            </a:endParaRPr>
          </a:p>
          <a:p>
            <a:pPr rtl="0">
              <a:lnSpc>
                <a:spcPts val="1569"/>
              </a:lnSpc>
            </a:pPr>
            <a:r>
              <a:rPr lang="en-GB" sz="1600">
                <a:latin typeface="Times New Roman"/>
                <a:ea typeface="Segoe UI"/>
                <a:cs typeface="Segoe UI"/>
              </a:rPr>
              <a:t>The main issue facing Green Haven Florists is a </a:t>
            </a:r>
            <a:r>
              <a:rPr lang="en-GB" sz="1600" b="1">
                <a:latin typeface="Times New Roman"/>
                <a:ea typeface="Segoe UI"/>
                <a:cs typeface="Segoe UI"/>
              </a:rPr>
              <a:t>30% decline in in-store sales</a:t>
            </a:r>
            <a:r>
              <a:rPr lang="en-GB" sz="1600">
                <a:latin typeface="Times New Roman"/>
                <a:ea typeface="Segoe UI"/>
                <a:cs typeface="Segoe UI"/>
              </a:rPr>
              <a:t>. This reflects reduced customer foot traffic and fewer purchases made through the physical store, negatively impacting overall revenue.</a:t>
            </a:r>
            <a:r>
              <a:rPr sz="1600">
                <a:latin typeface="Times New Roman"/>
                <a:ea typeface="Aptos"/>
                <a:cs typeface="Aptos"/>
              </a:rPr>
              <a:t> </a:t>
            </a:r>
          </a:p>
          <a:p>
            <a:pPr rtl="0">
              <a:lnSpc>
                <a:spcPts val="1569"/>
              </a:lnSpc>
            </a:pPr>
            <a:r>
              <a:rPr lang="en-GB" b="1">
                <a:solidFill>
                  <a:srgbClr val="0F4761"/>
                </a:solidFill>
                <a:latin typeface="Times New Roman"/>
                <a:ea typeface="Segoe UI"/>
                <a:cs typeface="Segoe UI"/>
              </a:rPr>
              <a:t>Why?</a:t>
            </a:r>
            <a:r>
              <a:rPr>
                <a:solidFill>
                  <a:srgbClr val="0F4761"/>
                </a:solidFill>
                <a:latin typeface="Times New Roman"/>
                <a:ea typeface="Aptos"/>
                <a:cs typeface="Aptos"/>
              </a:rPr>
              <a:t> </a:t>
            </a:r>
            <a:endParaRPr>
              <a:solidFill>
                <a:srgbClr val="000000"/>
              </a:solidFill>
              <a:latin typeface="Times New Roman"/>
              <a:ea typeface="Aptos"/>
              <a:cs typeface="Aptos"/>
            </a:endParaRPr>
          </a:p>
          <a:p>
            <a:pPr rtl="0">
              <a:lnSpc>
                <a:spcPts val="1569"/>
              </a:lnSpc>
            </a:pPr>
            <a:r>
              <a:rPr lang="en-GB" sz="1600">
                <a:latin typeface="Times New Roman"/>
                <a:ea typeface="Segoe UI"/>
                <a:cs typeface="Segoe UI"/>
              </a:rPr>
              <a:t>The decline is caused by a combination of </a:t>
            </a:r>
            <a:r>
              <a:rPr lang="en-GB" sz="1600" b="1">
                <a:latin typeface="Times New Roman"/>
                <a:ea typeface="Segoe UI"/>
                <a:cs typeface="Segoe UI"/>
              </a:rPr>
              <a:t>external and internal factors</a:t>
            </a:r>
            <a:r>
              <a:rPr lang="en-GB" sz="1600">
                <a:latin typeface="Times New Roman"/>
                <a:ea typeface="Segoe UI"/>
                <a:cs typeface="Segoe UI"/>
              </a:rPr>
              <a:t>. Externally, customers are increasingly purchasing flowers online, competition from supermarkets and online florists has intensified, and demand fluctuates seasonally. Internally, limitations in the in-store experience and operational constraints reduce customer engagement and repeat visits.</a:t>
            </a:r>
            <a:r>
              <a:rPr sz="1600">
                <a:latin typeface="Times New Roman"/>
                <a:ea typeface="Aptos"/>
                <a:cs typeface="Aptos"/>
              </a:rPr>
              <a:t> </a:t>
            </a:r>
          </a:p>
          <a:p>
            <a:pPr rtl="0">
              <a:lnSpc>
                <a:spcPts val="1569"/>
              </a:lnSpc>
            </a:pPr>
            <a:r>
              <a:rPr lang="en-GB" b="1">
                <a:solidFill>
                  <a:srgbClr val="0F4761"/>
                </a:solidFill>
                <a:latin typeface="Times New Roman"/>
                <a:ea typeface="Segoe UI"/>
                <a:cs typeface="Segoe UI"/>
              </a:rPr>
              <a:t>Who?</a:t>
            </a:r>
            <a:r>
              <a:rPr>
                <a:solidFill>
                  <a:srgbClr val="0F4761"/>
                </a:solidFill>
                <a:latin typeface="Times New Roman"/>
                <a:ea typeface="Aptos"/>
                <a:cs typeface="Aptos"/>
              </a:rPr>
              <a:t> </a:t>
            </a:r>
            <a:endParaRPr>
              <a:solidFill>
                <a:srgbClr val="000000"/>
              </a:solidFill>
              <a:latin typeface="Times New Roman"/>
              <a:ea typeface="Aptos"/>
              <a:cs typeface="Aptos"/>
            </a:endParaRPr>
          </a:p>
          <a:p>
            <a:pPr rtl="0">
              <a:lnSpc>
                <a:spcPts val="1569"/>
              </a:lnSpc>
            </a:pPr>
            <a:r>
              <a:rPr lang="en-GB" sz="1600">
                <a:latin typeface="Times New Roman"/>
                <a:ea typeface="Segoe UI"/>
                <a:cs typeface="Segoe UI"/>
              </a:rPr>
              <a:t>The problem affects </a:t>
            </a:r>
            <a:r>
              <a:rPr lang="en-GB" sz="1600" b="1">
                <a:latin typeface="Times New Roman"/>
                <a:ea typeface="Segoe UI"/>
                <a:cs typeface="Segoe UI"/>
              </a:rPr>
              <a:t>Green Haven Florists as a business</a:t>
            </a:r>
            <a:r>
              <a:rPr lang="en-GB" sz="1600">
                <a:latin typeface="Times New Roman"/>
                <a:ea typeface="Segoe UI"/>
                <a:cs typeface="Segoe UI"/>
              </a:rPr>
              <a:t>, including store management, staff, and owners, as well as customers who may choose alternative purchasing channels. Internally, employees are impacted by reduced sales performance, while externally, customers influence demand through changing buying behaviour.</a:t>
            </a:r>
            <a:r>
              <a:rPr sz="1600">
                <a:latin typeface="Times New Roman"/>
                <a:ea typeface="Aptos"/>
                <a:cs typeface="Aptos"/>
              </a:rPr>
              <a:t> </a:t>
            </a:r>
          </a:p>
          <a:p>
            <a:pPr rtl="0">
              <a:lnSpc>
                <a:spcPts val="1918"/>
              </a:lnSpc>
            </a:pPr>
            <a:r>
              <a:rPr lang="en-GB" b="1">
                <a:solidFill>
                  <a:srgbClr val="0F4761"/>
                </a:solidFill>
                <a:latin typeface="Times New Roman"/>
                <a:ea typeface="Segoe UI"/>
                <a:cs typeface="Segoe UI"/>
              </a:rPr>
              <a:t>Where?</a:t>
            </a:r>
            <a:r>
              <a:rPr>
                <a:solidFill>
                  <a:srgbClr val="0F4761"/>
                </a:solidFill>
                <a:latin typeface="Times New Roman"/>
                <a:ea typeface="Aptos"/>
                <a:cs typeface="Aptos"/>
              </a:rPr>
              <a:t> </a:t>
            </a:r>
          </a:p>
          <a:p>
            <a:pPr rtl="0">
              <a:lnSpc>
                <a:spcPts val="1569"/>
              </a:lnSpc>
            </a:pPr>
            <a:r>
              <a:rPr lang="en-GB" sz="1600">
                <a:latin typeface="Times New Roman"/>
                <a:ea typeface="Segoe UI"/>
                <a:cs typeface="Segoe UI"/>
              </a:rPr>
              <a:t>The issue is primarily occurring at the </a:t>
            </a:r>
            <a:r>
              <a:rPr lang="en-GB" sz="1600" b="1">
                <a:latin typeface="Times New Roman"/>
                <a:ea typeface="Segoe UI"/>
                <a:cs typeface="Segoe UI"/>
              </a:rPr>
              <a:t>physical retail store</a:t>
            </a:r>
            <a:r>
              <a:rPr lang="en-GB" sz="1600">
                <a:latin typeface="Times New Roman"/>
                <a:ea typeface="Segoe UI"/>
                <a:cs typeface="Segoe UI"/>
              </a:rPr>
              <a:t>, where in-store sales have declined. While external market pressures originate outside the business, their impact is most visible in the physical store environment.</a:t>
            </a:r>
            <a:r>
              <a:rPr sz="1600">
                <a:latin typeface="Times New Roman"/>
                <a:ea typeface="Aptos"/>
                <a:cs typeface="Aptos"/>
              </a:rPr>
              <a:t> </a:t>
            </a:r>
          </a:p>
          <a:p>
            <a:pPr rtl="0">
              <a:lnSpc>
                <a:spcPts val="1918"/>
              </a:lnSpc>
            </a:pPr>
            <a:r>
              <a:rPr lang="en-GB" b="1">
                <a:solidFill>
                  <a:srgbClr val="0F4761"/>
                </a:solidFill>
                <a:latin typeface="Times New Roman"/>
                <a:ea typeface="Segoe UI"/>
                <a:cs typeface="Segoe UI"/>
              </a:rPr>
              <a:t>When?</a:t>
            </a:r>
            <a:r>
              <a:rPr>
                <a:solidFill>
                  <a:srgbClr val="0F4761"/>
                </a:solidFill>
                <a:latin typeface="Times New Roman"/>
                <a:ea typeface="Aptos"/>
                <a:cs typeface="Aptos"/>
              </a:rPr>
              <a:t> </a:t>
            </a:r>
          </a:p>
          <a:p>
            <a:pPr rtl="0">
              <a:lnSpc>
                <a:spcPts val="1569"/>
              </a:lnSpc>
            </a:pPr>
            <a:r>
              <a:rPr lang="en-GB" sz="1600">
                <a:latin typeface="Times New Roman"/>
                <a:ea typeface="Segoe UI"/>
                <a:cs typeface="Segoe UI"/>
              </a:rPr>
              <a:t>The decline has occurred </a:t>
            </a:r>
            <a:r>
              <a:rPr lang="en-GB" sz="1600" b="1">
                <a:latin typeface="Times New Roman"/>
                <a:ea typeface="Segoe UI"/>
                <a:cs typeface="Segoe UI"/>
              </a:rPr>
              <a:t>over a recent period</a:t>
            </a:r>
            <a:r>
              <a:rPr lang="en-GB" sz="1600">
                <a:latin typeface="Times New Roman"/>
                <a:ea typeface="Segoe UI"/>
                <a:cs typeface="Segoe UI"/>
              </a:rPr>
              <a:t>, with sales dropping significantly compared to previous performance. Seasonal fluctuations further intensify the issue during non-peak periods when customer demand is naturally lower.</a:t>
            </a:r>
            <a:r>
              <a:rPr sz="1600">
                <a:latin typeface="Times New Roman"/>
                <a:ea typeface="Aptos"/>
                <a:cs typeface="Aptos"/>
              </a:rPr>
              <a:t> </a:t>
            </a:r>
          </a:p>
          <a:p>
            <a:pPr rtl="0">
              <a:lnSpc>
                <a:spcPts val="1918"/>
              </a:lnSpc>
            </a:pPr>
            <a:r>
              <a:rPr lang="en-GB" b="1">
                <a:solidFill>
                  <a:srgbClr val="0F4761"/>
                </a:solidFill>
                <a:latin typeface="Times New Roman"/>
                <a:ea typeface="Segoe UI"/>
                <a:cs typeface="Segoe UI"/>
              </a:rPr>
              <a:t>How?</a:t>
            </a:r>
            <a:r>
              <a:rPr>
                <a:solidFill>
                  <a:srgbClr val="0F4761"/>
                </a:solidFill>
                <a:latin typeface="Times New Roman"/>
                <a:ea typeface="Aptos"/>
                <a:cs typeface="Aptos"/>
              </a:rPr>
              <a:t> </a:t>
            </a:r>
          </a:p>
          <a:p>
            <a:pPr rtl="0">
              <a:lnSpc>
                <a:spcPts val="1569"/>
              </a:lnSpc>
            </a:pPr>
            <a:r>
              <a:rPr lang="en-GB" sz="1600">
                <a:latin typeface="Times New Roman"/>
                <a:ea typeface="Segoe UI"/>
                <a:cs typeface="Segoe UI"/>
              </a:rPr>
              <a:t>Sales have declined due to </a:t>
            </a:r>
            <a:r>
              <a:rPr lang="en-GB" sz="1600" b="1">
                <a:latin typeface="Times New Roman"/>
                <a:ea typeface="Segoe UI"/>
                <a:cs typeface="Segoe UI"/>
              </a:rPr>
              <a:t>reduced foot traffic</a:t>
            </a:r>
            <a:r>
              <a:rPr lang="en-GB" sz="1600">
                <a:latin typeface="Times New Roman"/>
                <a:ea typeface="Segoe UI"/>
                <a:cs typeface="Segoe UI"/>
              </a:rPr>
              <a:t>, increased customer preference for online convenience, and competitive pressure from alternative retailers. Internally, operational limitations and a less compelling in-store experience contribute to fewer in-store purchases.</a:t>
            </a:r>
            <a:r>
              <a:rPr sz="1600">
                <a:latin typeface="Times New Roman"/>
                <a:ea typeface="Aptos"/>
                <a:cs typeface="Aptos"/>
              </a:rPr>
              <a:t> </a:t>
            </a:r>
          </a:p>
          <a:p>
            <a:pPr rtl="0">
              <a:lnSpc>
                <a:spcPts val="1569"/>
              </a:lnSpc>
            </a:pPr>
            <a:r>
              <a:rPr lang="en-GB" b="1">
                <a:solidFill>
                  <a:srgbClr val="0F4761"/>
                </a:solidFill>
                <a:latin typeface="Times New Roman"/>
                <a:ea typeface="Segoe UI"/>
                <a:cs typeface="Segoe UI"/>
              </a:rPr>
              <a:t>How Much?</a:t>
            </a:r>
            <a:r>
              <a:rPr>
                <a:solidFill>
                  <a:srgbClr val="0F4761"/>
                </a:solidFill>
                <a:latin typeface="Times New Roman"/>
                <a:ea typeface="Aptos"/>
                <a:cs typeface="Aptos"/>
              </a:rPr>
              <a:t> </a:t>
            </a:r>
            <a:endParaRPr>
              <a:solidFill>
                <a:srgbClr val="000000"/>
              </a:solidFill>
              <a:latin typeface="Times New Roman"/>
              <a:ea typeface="Aptos"/>
              <a:cs typeface="Aptos"/>
            </a:endParaRPr>
          </a:p>
          <a:p>
            <a:pPr rtl="0">
              <a:lnSpc>
                <a:spcPts val="1569"/>
              </a:lnSpc>
            </a:pPr>
            <a:r>
              <a:rPr lang="en-GB" sz="1600">
                <a:latin typeface="Times New Roman"/>
                <a:ea typeface="Segoe UI"/>
                <a:cs typeface="Segoe UI"/>
              </a:rPr>
              <a:t>The problem is </a:t>
            </a:r>
            <a:r>
              <a:rPr lang="en-GB" sz="1600" b="1">
                <a:latin typeface="Times New Roman"/>
                <a:ea typeface="Segoe UI"/>
                <a:cs typeface="Segoe UI"/>
              </a:rPr>
              <a:t>significant</a:t>
            </a:r>
            <a:r>
              <a:rPr lang="en-GB" sz="1600">
                <a:latin typeface="Times New Roman"/>
                <a:ea typeface="Segoe UI"/>
                <a:cs typeface="Segoe UI"/>
              </a:rPr>
              <a:t>, as evidenced by a </a:t>
            </a:r>
            <a:r>
              <a:rPr lang="en-GB" sz="1600" b="1">
                <a:latin typeface="Times New Roman"/>
                <a:ea typeface="Segoe UI"/>
                <a:cs typeface="Segoe UI"/>
              </a:rPr>
              <a:t>30% reduction in in-store sales</a:t>
            </a:r>
            <a:r>
              <a:rPr lang="en-GB" sz="1600">
                <a:latin typeface="Times New Roman"/>
                <a:ea typeface="Segoe UI"/>
                <a:cs typeface="Segoe UI"/>
              </a:rPr>
              <a:t>. This level of decline poses a substantial risk to revenue stability, competitiveness, and the long-term sustainability of Green Haven Florists’ physical operations.</a:t>
            </a:r>
            <a:r>
              <a:rPr sz="1600">
                <a:latin typeface="Times New Roman"/>
                <a:ea typeface="Aptos"/>
                <a:cs typeface="Aptos"/>
              </a:rPr>
              <a:t> </a:t>
            </a:r>
          </a:p>
          <a:p>
            <a:pPr algn="ctr"/>
            <a:endParaRPr lang="en-GB"/>
          </a:p>
        </p:txBody>
      </p:sp>
      <p:sp>
        <p:nvSpPr>
          <p:cNvPr id="6" name="TextBox 5">
            <a:extLst>
              <a:ext uri="{FF2B5EF4-FFF2-40B4-BE49-F238E27FC236}">
                <a16:creationId xmlns:a16="http://schemas.microsoft.com/office/drawing/2014/main" id="{22644D40-12C2-22A8-0A35-2F44CFDAC50C}"/>
              </a:ext>
            </a:extLst>
          </p:cNvPr>
          <p:cNvSpPr txBox="1"/>
          <p:nvPr/>
        </p:nvSpPr>
        <p:spPr>
          <a:xfrm>
            <a:off x="2054088" y="547229"/>
            <a:ext cx="9607823"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solidFill>
                  <a:srgbClr val="0F4761"/>
                </a:solidFill>
                <a:latin typeface="Times New Roman"/>
                <a:cs typeface="Times New Roman"/>
              </a:rPr>
              <a:t>Application of the 5W2H Model to Green Haven Florists</a:t>
            </a:r>
            <a:r>
              <a:rPr sz="2800" u="sng">
                <a:solidFill>
                  <a:srgbClr val="0F4761"/>
                </a:solidFill>
                <a:latin typeface="Times New Roman"/>
                <a:ea typeface="Aptos"/>
                <a:cs typeface="Aptos"/>
              </a:rPr>
              <a:t> </a:t>
            </a:r>
            <a:endParaRPr lang="en-GB" sz="2800" u="sng">
              <a:latin typeface="Times New Roman"/>
            </a:endParaRPr>
          </a:p>
          <a:p>
            <a:pPr algn="ctr"/>
            <a:endParaRPr lang="en-GB"/>
          </a:p>
        </p:txBody>
      </p:sp>
      <p:pic>
        <p:nvPicPr>
          <p:cNvPr id="2" name="Picture 1" descr="Green Flower Design | Best Flower Site">
            <a:extLst>
              <a:ext uri="{FF2B5EF4-FFF2-40B4-BE49-F238E27FC236}">
                <a16:creationId xmlns:a16="http://schemas.microsoft.com/office/drawing/2014/main" id="{251F980F-FF86-ABAF-216C-C9B7FAC259D7}"/>
              </a:ext>
            </a:extLst>
          </p:cNvPr>
          <p:cNvPicPr>
            <a:picLocks noChangeAspect="1"/>
          </p:cNvPicPr>
          <p:nvPr/>
        </p:nvPicPr>
        <p:blipFill>
          <a:blip r:embed="rId2"/>
          <a:stretch>
            <a:fillRect/>
          </a:stretch>
        </p:blipFill>
        <p:spPr>
          <a:xfrm>
            <a:off x="660400" y="-2735"/>
            <a:ext cx="1152939" cy="1198167"/>
          </a:xfrm>
          <a:prstGeom prst="rect">
            <a:avLst/>
          </a:prstGeom>
        </p:spPr>
      </p:pic>
    </p:spTree>
    <p:extLst>
      <p:ext uri="{BB962C8B-B14F-4D97-AF65-F5344CB8AC3E}">
        <p14:creationId xmlns:p14="http://schemas.microsoft.com/office/powerpoint/2010/main" val="1357341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69EE5E-4F58-817D-E223-BF64B54CC11B}"/>
              </a:ext>
            </a:extLst>
          </p:cNvPr>
          <p:cNvSpPr>
            <a:spLocks noGrp="1"/>
          </p:cNvSpPr>
          <p:nvPr>
            <p:ph idx="1"/>
          </p:nvPr>
        </p:nvSpPr>
        <p:spPr>
          <a:xfrm>
            <a:off x="363993" y="579385"/>
            <a:ext cx="11597709" cy="6039897"/>
          </a:xfrm>
        </p:spPr>
        <p:txBody>
          <a:bodyPr vert="horz" lIns="91440" tIns="45720" rIns="91440" bIns="45720" rtlCol="0" anchor="t">
            <a:noAutofit/>
          </a:bodyPr>
          <a:lstStyle/>
          <a:p>
            <a:pPr marL="171450" indent="-171450">
              <a:lnSpc>
                <a:spcPct val="100000"/>
              </a:lnSpc>
              <a:spcBef>
                <a:spcPts val="900"/>
              </a:spcBef>
              <a:buFont typeface="Wingdings" panose="020B0604020202020204" pitchFamily="34" charset="0"/>
              <a:buChar char="Ø"/>
            </a:pPr>
            <a:r>
              <a:rPr lang="en-GB" sz="1200" b="1">
                <a:solidFill>
                  <a:srgbClr val="0F4761"/>
                </a:solidFill>
                <a:highlight>
                  <a:srgbClr val="FFFFFF"/>
                </a:highlight>
                <a:latin typeface="Times New Roman"/>
                <a:cs typeface="Times New Roman"/>
              </a:rPr>
              <a:t>What is the PESTEL Framework?</a:t>
            </a:r>
            <a:endParaRPr lang="en-GB" sz="1200">
              <a:solidFill>
                <a:srgbClr val="0F4761"/>
              </a:solidFill>
              <a:highlight>
                <a:srgbClr val="FFFFFF"/>
              </a:highlight>
              <a:latin typeface="Times New Roman"/>
              <a:cs typeface="Times New Roman"/>
            </a:endParaRPr>
          </a:p>
          <a:p>
            <a:pPr marL="171450" indent="-171450">
              <a:lnSpc>
                <a:spcPct val="100000"/>
              </a:lnSpc>
              <a:spcBef>
                <a:spcPts val="900"/>
              </a:spcBef>
              <a:buFont typeface="Wingdings" panose="020B0604020202020204" pitchFamily="34" charset="0"/>
              <a:buChar char="Ø"/>
            </a:pPr>
            <a:r>
              <a:rPr lang="en-GB" sz="1200">
                <a:highlight>
                  <a:srgbClr val="FFFFFF"/>
                </a:highlight>
                <a:latin typeface="Times New Roman"/>
                <a:cs typeface="Times New Roman"/>
              </a:rPr>
              <a:t>The </a:t>
            </a:r>
            <a:r>
              <a:rPr lang="en-GB" sz="1200" b="1">
                <a:highlight>
                  <a:srgbClr val="FFFFFF"/>
                </a:highlight>
                <a:latin typeface="Times New Roman"/>
                <a:cs typeface="Times New Roman"/>
              </a:rPr>
              <a:t>PESTEL framework</a:t>
            </a:r>
            <a:r>
              <a:rPr lang="en-GB" sz="1200">
                <a:highlight>
                  <a:srgbClr val="FFFFFF"/>
                </a:highlight>
                <a:latin typeface="Times New Roman"/>
                <a:cs typeface="Times New Roman"/>
              </a:rPr>
              <a:t> is a strategic analysis tool used to examine the </a:t>
            </a:r>
            <a:r>
              <a:rPr lang="en-GB" sz="1200" b="1">
                <a:highlight>
                  <a:srgbClr val="FFFFFF"/>
                </a:highlight>
                <a:latin typeface="Times New Roman"/>
                <a:cs typeface="Times New Roman"/>
              </a:rPr>
              <a:t>external macro-environmental factors</a:t>
            </a:r>
            <a:r>
              <a:rPr lang="en-GB" sz="1200">
                <a:highlight>
                  <a:srgbClr val="FFFFFF"/>
                </a:highlight>
                <a:latin typeface="Times New Roman"/>
                <a:cs typeface="Times New Roman"/>
              </a:rPr>
              <a:t> that influence an organisation. It considers </a:t>
            </a:r>
            <a:r>
              <a:rPr lang="en-GB" sz="1200" b="1">
                <a:highlight>
                  <a:srgbClr val="FFFFFF"/>
                </a:highlight>
                <a:latin typeface="Times New Roman"/>
                <a:cs typeface="Times New Roman"/>
              </a:rPr>
              <a:t>Political, Economic, Social, Technological, Environmental, and Legal</a:t>
            </a:r>
            <a:r>
              <a:rPr lang="en-GB" sz="1200">
                <a:highlight>
                  <a:srgbClr val="FFFFFF"/>
                </a:highlight>
                <a:latin typeface="Times New Roman"/>
                <a:cs typeface="Times New Roman"/>
              </a:rPr>
              <a:t> factors that can affect business performance but are largely outside managerial control.</a:t>
            </a:r>
          </a:p>
          <a:p>
            <a:pPr marL="171450" indent="-171450">
              <a:lnSpc>
                <a:spcPct val="100000"/>
              </a:lnSpc>
              <a:spcBef>
                <a:spcPts val="900"/>
              </a:spcBef>
              <a:buFont typeface="Wingdings" panose="020B0604020202020204" pitchFamily="34" charset="0"/>
              <a:buChar char="Ø"/>
            </a:pPr>
            <a:r>
              <a:rPr lang="en-GB" sz="1200" b="1">
                <a:solidFill>
                  <a:srgbClr val="0F4761"/>
                </a:solidFill>
                <a:highlight>
                  <a:srgbClr val="FFFFFF"/>
                </a:highlight>
                <a:latin typeface="Times New Roman"/>
                <a:cs typeface="Times New Roman"/>
              </a:rPr>
              <a:t>Why is PESTEL used for Green Haven Florists?</a:t>
            </a:r>
            <a:endParaRPr lang="en-GB" sz="1200">
              <a:solidFill>
                <a:srgbClr val="0F4761"/>
              </a:solidFill>
              <a:highlight>
                <a:srgbClr val="FFFFFF"/>
              </a:highlight>
              <a:latin typeface="Times New Roman"/>
              <a:cs typeface="Times New Roman"/>
            </a:endParaRPr>
          </a:p>
          <a:p>
            <a:pPr marL="171450" indent="-171450">
              <a:lnSpc>
                <a:spcPct val="100000"/>
              </a:lnSpc>
              <a:spcBef>
                <a:spcPts val="900"/>
              </a:spcBef>
              <a:buFont typeface="Wingdings" panose="020B0604020202020204" pitchFamily="34" charset="0"/>
              <a:buChar char="Ø"/>
            </a:pPr>
            <a:r>
              <a:rPr lang="en-GB" sz="1200">
                <a:highlight>
                  <a:srgbClr val="FFFFFF"/>
                </a:highlight>
                <a:latin typeface="Times New Roman"/>
                <a:cs typeface="Times New Roman"/>
              </a:rPr>
              <a:t>Understand </a:t>
            </a:r>
            <a:r>
              <a:rPr lang="en-GB" sz="1200" b="1">
                <a:highlight>
                  <a:srgbClr val="FFFFFF"/>
                </a:highlight>
                <a:latin typeface="Times New Roman"/>
                <a:cs typeface="Times New Roman"/>
              </a:rPr>
              <a:t>external pressures contributing to declining in-store sales</a:t>
            </a:r>
          </a:p>
          <a:p>
            <a:pPr marL="171450" indent="-171450">
              <a:lnSpc>
                <a:spcPct val="100000"/>
              </a:lnSpc>
              <a:spcBef>
                <a:spcPts val="900"/>
              </a:spcBef>
              <a:buFont typeface="Wingdings" panose="020B0604020202020204" pitchFamily="34" charset="0"/>
              <a:buChar char="Ø"/>
            </a:pPr>
            <a:r>
              <a:rPr lang="en-GB" sz="1200">
                <a:highlight>
                  <a:srgbClr val="FFFFFF"/>
                </a:highlight>
                <a:latin typeface="Times New Roman"/>
                <a:cs typeface="Times New Roman"/>
              </a:rPr>
              <a:t>Identify </a:t>
            </a:r>
            <a:r>
              <a:rPr lang="en-GB" sz="1200" b="1">
                <a:highlight>
                  <a:srgbClr val="FFFFFF"/>
                </a:highlight>
                <a:latin typeface="Times New Roman"/>
                <a:cs typeface="Times New Roman"/>
              </a:rPr>
              <a:t>macro-environmental risks</a:t>
            </a:r>
            <a:r>
              <a:rPr lang="en-GB" sz="1200">
                <a:highlight>
                  <a:srgbClr val="FFFFFF"/>
                </a:highlight>
                <a:latin typeface="Times New Roman"/>
                <a:cs typeface="Times New Roman"/>
              </a:rPr>
              <a:t> affecting the floristry industry</a:t>
            </a:r>
            <a:endParaRPr lang="en-GB" sz="1200"/>
          </a:p>
          <a:p>
            <a:pPr marL="171450" indent="-171450">
              <a:lnSpc>
                <a:spcPct val="100000"/>
              </a:lnSpc>
              <a:spcBef>
                <a:spcPts val="900"/>
              </a:spcBef>
              <a:buFont typeface="Wingdings" panose="020B0604020202020204" pitchFamily="34" charset="0"/>
              <a:buChar char="Ø"/>
            </a:pPr>
            <a:r>
              <a:rPr lang="en-GB" sz="1200">
                <a:highlight>
                  <a:srgbClr val="FFFFFF"/>
                </a:highlight>
                <a:latin typeface="Times New Roman"/>
                <a:cs typeface="Times New Roman"/>
              </a:rPr>
              <a:t>Support analysis of factors the business </a:t>
            </a:r>
            <a:r>
              <a:rPr lang="en-GB" sz="1200" b="1">
                <a:highlight>
                  <a:srgbClr val="FFFFFF"/>
                </a:highlight>
                <a:latin typeface="Times New Roman"/>
                <a:cs typeface="Times New Roman"/>
              </a:rPr>
              <a:t>cannot directly control</a:t>
            </a:r>
            <a:endParaRPr lang="en-GB" sz="1200">
              <a:highlight>
                <a:srgbClr val="FFFFFF"/>
              </a:highlight>
              <a:latin typeface="Times New Roman"/>
              <a:cs typeface="Times New Roman"/>
            </a:endParaRPr>
          </a:p>
          <a:p>
            <a:pPr marL="171450" indent="-171450">
              <a:lnSpc>
                <a:spcPct val="100000"/>
              </a:lnSpc>
              <a:spcBef>
                <a:spcPts val="900"/>
              </a:spcBef>
              <a:buFont typeface="Wingdings" panose="020B0604020202020204" pitchFamily="34" charset="0"/>
              <a:buChar char="Ø"/>
            </a:pPr>
            <a:r>
              <a:rPr lang="en-GB" sz="1200" b="1">
                <a:solidFill>
                  <a:srgbClr val="0F4761"/>
                </a:solidFill>
                <a:highlight>
                  <a:srgbClr val="FFFFFF"/>
                </a:highlight>
                <a:latin typeface="Times New Roman"/>
                <a:cs typeface="Times New Roman"/>
              </a:rPr>
              <a:t>Benefits of Using PESTEL for Green Haven Florists</a:t>
            </a:r>
          </a:p>
          <a:p>
            <a:pPr marL="171450" indent="-171450">
              <a:lnSpc>
                <a:spcPct val="100000"/>
              </a:lnSpc>
              <a:spcBef>
                <a:spcPts val="900"/>
              </a:spcBef>
              <a:buFont typeface="Wingdings" panose="020B0604020202020204" pitchFamily="34" charset="0"/>
              <a:buChar char="Ø"/>
            </a:pPr>
            <a:r>
              <a:rPr lang="en-GB" sz="1200">
                <a:solidFill>
                  <a:srgbClr val="000000"/>
                </a:solidFill>
                <a:highlight>
                  <a:srgbClr val="FFFFFF"/>
                </a:highlight>
                <a:latin typeface="Times New Roman"/>
                <a:cs typeface="Times New Roman"/>
              </a:rPr>
              <a:t>Provides</a:t>
            </a:r>
            <a:r>
              <a:rPr lang="en-GB" sz="1200">
                <a:highlight>
                  <a:srgbClr val="FFFFFF"/>
                </a:highlight>
                <a:latin typeface="Times New Roman"/>
                <a:cs typeface="Times New Roman"/>
              </a:rPr>
              <a:t> a </a:t>
            </a:r>
            <a:r>
              <a:rPr lang="en-GB" sz="1200" b="1">
                <a:highlight>
                  <a:srgbClr val="FFFFFF"/>
                </a:highlight>
                <a:latin typeface="Times New Roman"/>
                <a:cs typeface="Times New Roman"/>
              </a:rPr>
              <a:t>structured overview</a:t>
            </a:r>
            <a:r>
              <a:rPr lang="en-GB" sz="1200">
                <a:highlight>
                  <a:srgbClr val="FFFFFF"/>
                </a:highlight>
                <a:latin typeface="Times New Roman"/>
                <a:cs typeface="Times New Roman"/>
              </a:rPr>
              <a:t> of external influences affecting the business</a:t>
            </a:r>
            <a:endParaRPr lang="en-GB" sz="1200">
              <a:solidFill>
                <a:srgbClr val="0F4761"/>
              </a:solidFill>
              <a:highlight>
                <a:srgbClr val="FFFFFF"/>
              </a:highlight>
              <a:latin typeface="Times New Roman"/>
              <a:cs typeface="Times New Roman"/>
            </a:endParaRPr>
          </a:p>
          <a:p>
            <a:pPr marL="171450" indent="-171450">
              <a:lnSpc>
                <a:spcPct val="100000"/>
              </a:lnSpc>
              <a:spcBef>
                <a:spcPts val="900"/>
              </a:spcBef>
              <a:buFont typeface="Wingdings" panose="020B0604020202020204" pitchFamily="34" charset="0"/>
              <a:buChar char="Ø"/>
            </a:pPr>
            <a:r>
              <a:rPr lang="en-GB" sz="1200">
                <a:highlight>
                  <a:srgbClr val="FFFFFF"/>
                </a:highlight>
                <a:latin typeface="Times New Roman"/>
                <a:cs typeface="Times New Roman"/>
              </a:rPr>
              <a:t>Helps explain </a:t>
            </a:r>
            <a:r>
              <a:rPr lang="en-GB" sz="1200" b="1">
                <a:highlight>
                  <a:srgbClr val="FFFFFF"/>
                </a:highlight>
                <a:latin typeface="Times New Roman"/>
                <a:cs typeface="Times New Roman"/>
              </a:rPr>
              <a:t>external causes of the 30% sales decline</a:t>
            </a:r>
            <a:endParaRPr lang="en-GB" sz="1200">
              <a:highlight>
                <a:srgbClr val="FFFFFF"/>
              </a:highlight>
              <a:latin typeface="Times New Roman"/>
              <a:cs typeface="Times New Roman"/>
            </a:endParaRPr>
          </a:p>
          <a:p>
            <a:pPr marL="171450" indent="-171450">
              <a:lnSpc>
                <a:spcPct val="100000"/>
              </a:lnSpc>
              <a:spcBef>
                <a:spcPts val="900"/>
              </a:spcBef>
              <a:buFont typeface="Wingdings" panose="020B0604020202020204" pitchFamily="34" charset="0"/>
              <a:buChar char="Ø"/>
            </a:pPr>
            <a:r>
              <a:rPr lang="en-GB" sz="1200">
                <a:highlight>
                  <a:srgbClr val="FFFFFF"/>
                </a:highlight>
                <a:latin typeface="Times New Roman"/>
                <a:cs typeface="Times New Roman"/>
              </a:rPr>
              <a:t>Encourages consideration of </a:t>
            </a:r>
            <a:r>
              <a:rPr lang="en-GB" sz="1200" b="1">
                <a:highlight>
                  <a:srgbClr val="FFFFFF"/>
                </a:highlight>
                <a:latin typeface="Times New Roman"/>
                <a:cs typeface="Times New Roman"/>
              </a:rPr>
              <a:t>long-term industry trends</a:t>
            </a:r>
            <a:endParaRPr lang="en-GB" sz="1200">
              <a:highlight>
                <a:srgbClr val="FFFFFF"/>
              </a:highlight>
              <a:latin typeface="Times New Roman"/>
              <a:cs typeface="Times New Roman"/>
            </a:endParaRPr>
          </a:p>
          <a:p>
            <a:pPr marL="171450" indent="-171450">
              <a:lnSpc>
                <a:spcPct val="100000"/>
              </a:lnSpc>
              <a:spcBef>
                <a:spcPts val="900"/>
              </a:spcBef>
              <a:buFont typeface="Wingdings" panose="020B0604020202020204" pitchFamily="34" charset="0"/>
              <a:buChar char="Ø"/>
            </a:pPr>
            <a:r>
              <a:rPr lang="en-GB" sz="1200">
                <a:highlight>
                  <a:srgbClr val="FFFFFF"/>
                </a:highlight>
                <a:latin typeface="Times New Roman"/>
                <a:cs typeface="Times New Roman"/>
              </a:rPr>
              <a:t>Useful for small businesses operating in a </a:t>
            </a:r>
            <a:r>
              <a:rPr lang="en-GB" sz="1200" b="1">
                <a:highlight>
                  <a:srgbClr val="FFFFFF"/>
                </a:highlight>
                <a:latin typeface="Times New Roman"/>
                <a:cs typeface="Times New Roman"/>
              </a:rPr>
              <a:t>competitive retail environment</a:t>
            </a:r>
            <a:endParaRPr lang="en-GB" sz="1200">
              <a:highlight>
                <a:srgbClr val="FFFFFF"/>
              </a:highlight>
              <a:latin typeface="Times New Roman"/>
              <a:cs typeface="Times New Roman"/>
            </a:endParaRPr>
          </a:p>
          <a:p>
            <a:pPr marL="171450" indent="-171450">
              <a:lnSpc>
                <a:spcPct val="100000"/>
              </a:lnSpc>
              <a:spcBef>
                <a:spcPts val="900"/>
              </a:spcBef>
              <a:buFont typeface="Wingdings" panose="020B0604020202020204" pitchFamily="34" charset="0"/>
              <a:buChar char="Ø"/>
            </a:pPr>
            <a:r>
              <a:rPr lang="en-GB" sz="1200" b="1">
                <a:solidFill>
                  <a:srgbClr val="0F4761"/>
                </a:solidFill>
                <a:highlight>
                  <a:srgbClr val="FFFFFF"/>
                </a:highlight>
                <a:latin typeface="Times New Roman"/>
                <a:cs typeface="Times New Roman"/>
              </a:rPr>
              <a:t>Criticisms of PESTEL for Green Haven Florists</a:t>
            </a:r>
            <a:endParaRPr lang="en-GB" sz="1200">
              <a:solidFill>
                <a:srgbClr val="0F4761"/>
              </a:solidFill>
              <a:highlight>
                <a:srgbClr val="FFFFFF"/>
              </a:highlight>
              <a:latin typeface="Times New Roman"/>
              <a:cs typeface="Times New Roman"/>
            </a:endParaRPr>
          </a:p>
          <a:p>
            <a:pPr marL="171450" indent="-171450">
              <a:lnSpc>
                <a:spcPct val="100000"/>
              </a:lnSpc>
              <a:spcBef>
                <a:spcPts val="900"/>
              </a:spcBef>
              <a:buFont typeface="Wingdings" panose="020B0604020202020204" pitchFamily="34" charset="0"/>
              <a:buChar char="Ø"/>
            </a:pPr>
            <a:r>
              <a:rPr lang="en-GB" sz="1200">
                <a:highlight>
                  <a:srgbClr val="FFFFFF"/>
                </a:highlight>
                <a:latin typeface="Times New Roman"/>
                <a:cs typeface="Times New Roman"/>
              </a:rPr>
              <a:t>Does not prioritise which external factors have the </a:t>
            </a:r>
            <a:r>
              <a:rPr lang="en-GB" sz="1200" b="1">
                <a:highlight>
                  <a:srgbClr val="FFFFFF"/>
                </a:highlight>
                <a:latin typeface="Times New Roman"/>
                <a:cs typeface="Times New Roman"/>
              </a:rPr>
              <a:t>greatest impact</a:t>
            </a:r>
            <a:endParaRPr lang="en-GB" sz="1200">
              <a:highlight>
                <a:srgbClr val="FFFFFF"/>
              </a:highlight>
              <a:latin typeface="Times New Roman"/>
              <a:cs typeface="Times New Roman"/>
            </a:endParaRPr>
          </a:p>
          <a:p>
            <a:pPr marL="171450" indent="-171450">
              <a:lnSpc>
                <a:spcPct val="100000"/>
              </a:lnSpc>
              <a:spcBef>
                <a:spcPts val="900"/>
              </a:spcBef>
              <a:buFont typeface="Wingdings" panose="020B0604020202020204" pitchFamily="34" charset="0"/>
              <a:buChar char="Ø"/>
            </a:pPr>
            <a:r>
              <a:rPr lang="en-GB" sz="1200">
                <a:highlight>
                  <a:srgbClr val="FFFFFF"/>
                </a:highlight>
                <a:latin typeface="Times New Roman"/>
                <a:cs typeface="Times New Roman"/>
              </a:rPr>
              <a:t>Can be </a:t>
            </a:r>
            <a:r>
              <a:rPr lang="en-GB" sz="1200" b="1">
                <a:highlight>
                  <a:srgbClr val="FFFFFF"/>
                </a:highlight>
                <a:latin typeface="Times New Roman"/>
                <a:cs typeface="Times New Roman"/>
              </a:rPr>
              <a:t>overly general</a:t>
            </a:r>
            <a:r>
              <a:rPr lang="en-GB" sz="1200">
                <a:highlight>
                  <a:srgbClr val="FFFFFF"/>
                </a:highlight>
                <a:latin typeface="Times New Roman"/>
                <a:cs typeface="Times New Roman"/>
              </a:rPr>
              <a:t> for a small, local business</a:t>
            </a:r>
          </a:p>
          <a:p>
            <a:pPr marL="171450" indent="-171450">
              <a:lnSpc>
                <a:spcPct val="100000"/>
              </a:lnSpc>
              <a:spcBef>
                <a:spcPts val="900"/>
              </a:spcBef>
              <a:buFont typeface="Wingdings" panose="020B0604020202020204" pitchFamily="34" charset="0"/>
              <a:buChar char="Ø"/>
            </a:pPr>
            <a:r>
              <a:rPr lang="en-GB" sz="1200">
                <a:highlight>
                  <a:srgbClr val="FFFFFF"/>
                </a:highlight>
                <a:latin typeface="Times New Roman"/>
                <a:cs typeface="Times New Roman"/>
              </a:rPr>
              <a:t>External conditions change rapidly, making insights </a:t>
            </a:r>
            <a:r>
              <a:rPr lang="en-GB" sz="1200" b="1">
                <a:highlight>
                  <a:srgbClr val="FFFFFF"/>
                </a:highlight>
                <a:latin typeface="Times New Roman"/>
                <a:cs typeface="Times New Roman"/>
              </a:rPr>
              <a:t>quickly outdated</a:t>
            </a:r>
            <a:endParaRPr lang="en-GB" sz="1200">
              <a:highlight>
                <a:srgbClr val="FFFFFF"/>
              </a:highlight>
              <a:latin typeface="Times New Roman"/>
              <a:cs typeface="Times New Roman"/>
            </a:endParaRPr>
          </a:p>
          <a:p>
            <a:pPr marL="171450" indent="-171450">
              <a:lnSpc>
                <a:spcPct val="100000"/>
              </a:lnSpc>
              <a:spcBef>
                <a:spcPts val="900"/>
              </a:spcBef>
              <a:buFont typeface="Wingdings" panose="020B0604020202020204" pitchFamily="34" charset="0"/>
              <a:buChar char="Ø"/>
            </a:pPr>
            <a:r>
              <a:rPr lang="en-GB" sz="1200">
                <a:highlight>
                  <a:srgbClr val="FFFFFF"/>
                </a:highlight>
                <a:latin typeface="Times New Roman"/>
                <a:cs typeface="Times New Roman"/>
              </a:rPr>
              <a:t>Does not directly link analysis to </a:t>
            </a:r>
            <a:r>
              <a:rPr lang="en-GB" sz="1200" b="1">
                <a:highlight>
                  <a:srgbClr val="FFFFFF"/>
                </a:highlight>
                <a:latin typeface="Times New Roman"/>
                <a:cs typeface="Times New Roman"/>
              </a:rPr>
              <a:t>specific strategic actions</a:t>
            </a:r>
            <a:endParaRPr lang="en-GB" sz="1200">
              <a:highlight>
                <a:srgbClr val="FFFFFF"/>
              </a:highlight>
              <a:latin typeface="Times New Roman"/>
              <a:cs typeface="Times New Roman"/>
            </a:endParaRPr>
          </a:p>
          <a:p>
            <a:pPr marL="171450" indent="-171450">
              <a:lnSpc>
                <a:spcPct val="100000"/>
              </a:lnSpc>
              <a:spcBef>
                <a:spcPts val="900"/>
              </a:spcBef>
              <a:buFont typeface="Wingdings" panose="020B0604020202020204" pitchFamily="34" charset="0"/>
              <a:buChar char="Ø"/>
            </a:pPr>
            <a:r>
              <a:rPr lang="en-GB" sz="1200" b="1">
                <a:solidFill>
                  <a:srgbClr val="0F4761"/>
                </a:solidFill>
                <a:highlight>
                  <a:srgbClr val="FFFFFF"/>
                </a:highlight>
                <a:latin typeface="Times New Roman"/>
                <a:cs typeface="Times New Roman"/>
              </a:rPr>
              <a:t>Overall Evaluation</a:t>
            </a:r>
            <a:endParaRPr lang="en-GB" sz="1200">
              <a:solidFill>
                <a:srgbClr val="0F4761"/>
              </a:solidFill>
              <a:highlight>
                <a:srgbClr val="FFFFFF"/>
              </a:highlight>
              <a:latin typeface="Times New Roman"/>
              <a:cs typeface="Times New Roman"/>
            </a:endParaRPr>
          </a:p>
          <a:p>
            <a:pPr marL="171450" indent="-171450">
              <a:lnSpc>
                <a:spcPct val="100000"/>
              </a:lnSpc>
              <a:spcBef>
                <a:spcPts val="900"/>
              </a:spcBef>
              <a:buFont typeface="Wingdings" panose="020B0604020202020204" pitchFamily="34" charset="0"/>
              <a:buChar char="Ø"/>
            </a:pPr>
            <a:r>
              <a:rPr lang="en-GB" sz="1200">
                <a:highlight>
                  <a:srgbClr val="FFFFFF"/>
                </a:highlight>
                <a:latin typeface="Times New Roman"/>
                <a:cs typeface="Times New Roman"/>
              </a:rPr>
              <a:t>While the PESTEL framework is useful for understanding the </a:t>
            </a:r>
            <a:r>
              <a:rPr lang="en-GB" sz="1200" b="1">
                <a:highlight>
                  <a:srgbClr val="FFFFFF"/>
                </a:highlight>
                <a:latin typeface="Times New Roman"/>
                <a:cs typeface="Times New Roman"/>
              </a:rPr>
              <a:t>external environment impacting Green Haven Florists</a:t>
            </a:r>
            <a:r>
              <a:rPr lang="en-GB" sz="1200">
                <a:highlight>
                  <a:srgbClr val="FFFFFF"/>
                </a:highlight>
                <a:latin typeface="Times New Roman"/>
                <a:cs typeface="Times New Roman"/>
              </a:rPr>
              <a:t>, it must be used alongside internal analysis tools. On its own, PESTEL explains </a:t>
            </a:r>
            <a:r>
              <a:rPr lang="en-GB" sz="1200" i="1">
                <a:highlight>
                  <a:srgbClr val="FFFFFF"/>
                </a:highlight>
                <a:latin typeface="Times New Roman"/>
                <a:cs typeface="Times New Roman"/>
              </a:rPr>
              <a:t>why</a:t>
            </a:r>
            <a:r>
              <a:rPr lang="en-GB" sz="1200">
                <a:highlight>
                  <a:srgbClr val="FFFFFF"/>
                </a:highlight>
                <a:latin typeface="Times New Roman"/>
                <a:cs typeface="Times New Roman"/>
              </a:rPr>
              <a:t> pressures exist but not </a:t>
            </a:r>
            <a:r>
              <a:rPr lang="en-GB" sz="1200" i="1">
                <a:highlight>
                  <a:srgbClr val="FFFFFF"/>
                </a:highlight>
                <a:latin typeface="Times New Roman"/>
                <a:cs typeface="Times New Roman"/>
              </a:rPr>
              <a:t>how</a:t>
            </a:r>
            <a:r>
              <a:rPr lang="en-GB" sz="1200">
                <a:highlight>
                  <a:srgbClr val="FFFFFF"/>
                </a:highlight>
                <a:latin typeface="Times New Roman"/>
                <a:cs typeface="Times New Roman"/>
              </a:rPr>
              <a:t> the business should respond.</a:t>
            </a:r>
          </a:p>
          <a:p>
            <a:pPr>
              <a:lnSpc>
                <a:spcPct val="100000"/>
              </a:lnSpc>
              <a:spcBef>
                <a:spcPts val="900"/>
              </a:spcBef>
              <a:buFont typeface="Wingdings" panose="020B0604020202020204" pitchFamily="34" charset="0"/>
              <a:buChar char="Ø"/>
            </a:pPr>
            <a:endParaRPr lang="en-GB" sz="1200" b="1">
              <a:highlight>
                <a:srgbClr val="FFFFFF"/>
              </a:highlight>
              <a:latin typeface="Aptos"/>
            </a:endParaRPr>
          </a:p>
          <a:p>
            <a:pPr marL="342900" indent="-342900">
              <a:lnSpc>
                <a:spcPct val="100000"/>
              </a:lnSpc>
              <a:spcBef>
                <a:spcPts val="900"/>
              </a:spcBef>
              <a:buFont typeface="Wingdings" panose="020B0604020202020204" pitchFamily="34" charset="0"/>
              <a:buChar char="Ø"/>
            </a:pPr>
            <a:endParaRPr lang="en-GB" sz="1200"/>
          </a:p>
        </p:txBody>
      </p:sp>
      <p:pic>
        <p:nvPicPr>
          <p:cNvPr id="4" name="Picture 3" descr="Investigative Study of PESTLE Analysis Model">
            <a:extLst>
              <a:ext uri="{FF2B5EF4-FFF2-40B4-BE49-F238E27FC236}">
                <a16:creationId xmlns:a16="http://schemas.microsoft.com/office/drawing/2014/main" id="{C1038DAE-DD20-91FC-26AE-D09B380BCB4B}"/>
              </a:ext>
            </a:extLst>
          </p:cNvPr>
          <p:cNvPicPr>
            <a:picLocks noChangeAspect="1"/>
          </p:cNvPicPr>
          <p:nvPr/>
        </p:nvPicPr>
        <p:blipFill>
          <a:blip r:embed="rId3"/>
          <a:stretch>
            <a:fillRect/>
          </a:stretch>
        </p:blipFill>
        <p:spPr>
          <a:xfrm>
            <a:off x="7341704" y="2175851"/>
            <a:ext cx="3935895" cy="2694036"/>
          </a:xfrm>
          <a:prstGeom prst="rect">
            <a:avLst/>
          </a:prstGeom>
        </p:spPr>
      </p:pic>
      <p:sp>
        <p:nvSpPr>
          <p:cNvPr id="5" name="TextBox 4">
            <a:extLst>
              <a:ext uri="{FF2B5EF4-FFF2-40B4-BE49-F238E27FC236}">
                <a16:creationId xmlns:a16="http://schemas.microsoft.com/office/drawing/2014/main" id="{FA23A5AE-DECF-8106-CF7A-2B53672B326C}"/>
              </a:ext>
            </a:extLst>
          </p:cNvPr>
          <p:cNvSpPr txBox="1"/>
          <p:nvPr/>
        </p:nvSpPr>
        <p:spPr>
          <a:xfrm>
            <a:off x="3048000" y="182793"/>
            <a:ext cx="7266608"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chemeClr val="accent6">
                    <a:lumMod val="49000"/>
                  </a:schemeClr>
                </a:solidFill>
                <a:latin typeface="Times New Roman"/>
                <a:cs typeface="Times New Roman"/>
              </a:rPr>
              <a:t>PESTEL Framework Critique: Green Haven Florists</a:t>
            </a:r>
            <a:r>
              <a:rPr sz="2000" b="1" u="sng">
                <a:solidFill>
                  <a:schemeClr val="accent6">
                    <a:lumMod val="49000"/>
                  </a:schemeClr>
                </a:solidFill>
                <a:latin typeface="Times New Roman"/>
                <a:ea typeface="Aptos"/>
                <a:cs typeface="Aptos"/>
              </a:rPr>
              <a:t> </a:t>
            </a:r>
            <a:endParaRPr lang="en-GB" sz="2000" b="1" u="sng">
              <a:solidFill>
                <a:schemeClr val="accent6">
                  <a:lumMod val="49000"/>
                </a:schemeClr>
              </a:solidFill>
              <a:latin typeface="Times New Roman"/>
            </a:endParaRPr>
          </a:p>
          <a:p>
            <a:pPr algn="ctr"/>
            <a:endParaRPr lang="en-GB"/>
          </a:p>
        </p:txBody>
      </p:sp>
    </p:spTree>
    <p:extLst>
      <p:ext uri="{BB962C8B-B14F-4D97-AF65-F5344CB8AC3E}">
        <p14:creationId xmlns:p14="http://schemas.microsoft.com/office/powerpoint/2010/main" val="1481899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6640B354-E2F3-C38A-2710-526C5C85F9FD}"/>
              </a:ext>
            </a:extLst>
          </p:cNvPr>
          <p:cNvGraphicFramePr>
            <a:graphicFrameLocks noGrp="1"/>
          </p:cNvGraphicFramePr>
          <p:nvPr>
            <p:extLst>
              <p:ext uri="{D42A27DB-BD31-4B8C-83A1-F6EECF244321}">
                <p14:modId xmlns:p14="http://schemas.microsoft.com/office/powerpoint/2010/main" val="41413207"/>
              </p:ext>
            </p:extLst>
          </p:nvPr>
        </p:nvGraphicFramePr>
        <p:xfrm>
          <a:off x="340178" y="1238250"/>
          <a:ext cx="7643928" cy="5246383"/>
        </p:xfrm>
        <a:graphic>
          <a:graphicData uri="http://schemas.openxmlformats.org/drawingml/2006/table">
            <a:tbl>
              <a:tblPr firstRow="1" bandRow="1">
                <a:tableStyleId>{5C22544A-7EE6-4342-B048-85BDC9FD1C3A}</a:tableStyleId>
              </a:tblPr>
              <a:tblGrid>
                <a:gridCol w="1273988">
                  <a:extLst>
                    <a:ext uri="{9D8B030D-6E8A-4147-A177-3AD203B41FA5}">
                      <a16:colId xmlns:a16="http://schemas.microsoft.com/office/drawing/2014/main" val="2651087272"/>
                    </a:ext>
                  </a:extLst>
                </a:gridCol>
                <a:gridCol w="1273988">
                  <a:extLst>
                    <a:ext uri="{9D8B030D-6E8A-4147-A177-3AD203B41FA5}">
                      <a16:colId xmlns:a16="http://schemas.microsoft.com/office/drawing/2014/main" val="2181934699"/>
                    </a:ext>
                  </a:extLst>
                </a:gridCol>
                <a:gridCol w="1273988">
                  <a:extLst>
                    <a:ext uri="{9D8B030D-6E8A-4147-A177-3AD203B41FA5}">
                      <a16:colId xmlns:a16="http://schemas.microsoft.com/office/drawing/2014/main" val="3836524070"/>
                    </a:ext>
                  </a:extLst>
                </a:gridCol>
                <a:gridCol w="1273988">
                  <a:extLst>
                    <a:ext uri="{9D8B030D-6E8A-4147-A177-3AD203B41FA5}">
                      <a16:colId xmlns:a16="http://schemas.microsoft.com/office/drawing/2014/main" val="880438686"/>
                    </a:ext>
                  </a:extLst>
                </a:gridCol>
                <a:gridCol w="1273988">
                  <a:extLst>
                    <a:ext uri="{9D8B030D-6E8A-4147-A177-3AD203B41FA5}">
                      <a16:colId xmlns:a16="http://schemas.microsoft.com/office/drawing/2014/main" val="2663861732"/>
                    </a:ext>
                  </a:extLst>
                </a:gridCol>
                <a:gridCol w="1273988">
                  <a:extLst>
                    <a:ext uri="{9D8B030D-6E8A-4147-A177-3AD203B41FA5}">
                      <a16:colId xmlns:a16="http://schemas.microsoft.com/office/drawing/2014/main" val="484918724"/>
                    </a:ext>
                  </a:extLst>
                </a:gridCol>
              </a:tblGrid>
              <a:tr h="1741183">
                <a:tc>
                  <a:txBody>
                    <a:bodyPr/>
                    <a:lstStyle/>
                    <a:p>
                      <a:pPr lvl="0">
                        <a:buNone/>
                      </a:pPr>
                      <a:r>
                        <a:rPr lang="en-GB" sz="4000">
                          <a:solidFill>
                            <a:schemeClr val="tx1"/>
                          </a:solidFill>
                          <a:latin typeface="Times New Roman"/>
                        </a:rPr>
                        <a:t>P</a:t>
                      </a:r>
                      <a:r>
                        <a:rPr lang="en-US" sz="1200">
                          <a:solidFill>
                            <a:schemeClr val="tx1"/>
                          </a:solidFill>
                          <a:latin typeface="Times New Roman"/>
                        </a:rPr>
                        <a:t>OLITICAL</a:t>
                      </a:r>
                    </a:p>
                  </a:txBody>
                  <a:tcPr>
                    <a:solidFill>
                      <a:schemeClr val="accent4">
                        <a:lumMod val="20000"/>
                        <a:lumOff val="80000"/>
                      </a:schemeClr>
                    </a:solidFill>
                  </a:tcPr>
                </a:tc>
                <a:tc>
                  <a:txBody>
                    <a:bodyPr/>
                    <a:lstStyle/>
                    <a:p>
                      <a:r>
                        <a:rPr lang="en-GB" sz="4000">
                          <a:solidFill>
                            <a:schemeClr val="tx1"/>
                          </a:solidFill>
                          <a:latin typeface="Times New Roman"/>
                        </a:rPr>
                        <a:t>E</a:t>
                      </a:r>
                      <a:r>
                        <a:rPr lang="en-GB" sz="1200">
                          <a:solidFill>
                            <a:schemeClr val="tx1"/>
                          </a:solidFill>
                          <a:latin typeface="Times New Roman"/>
                        </a:rPr>
                        <a:t>conomic</a:t>
                      </a:r>
                    </a:p>
                  </a:txBody>
                  <a:tcPr>
                    <a:solidFill>
                      <a:schemeClr val="accent5">
                        <a:lumMod val="60000"/>
                        <a:lumOff val="40000"/>
                      </a:schemeClr>
                    </a:solidFill>
                  </a:tcPr>
                </a:tc>
                <a:tc>
                  <a:txBody>
                    <a:bodyPr/>
                    <a:lstStyle/>
                    <a:p>
                      <a:r>
                        <a:rPr lang="en-GB" sz="4000">
                          <a:solidFill>
                            <a:schemeClr val="tx1"/>
                          </a:solidFill>
                          <a:latin typeface="Times New Roman"/>
                        </a:rPr>
                        <a:t>S</a:t>
                      </a:r>
                      <a:r>
                        <a:rPr lang="en-GB" sz="1200">
                          <a:solidFill>
                            <a:schemeClr val="tx1"/>
                          </a:solidFill>
                          <a:latin typeface="Times New Roman"/>
                        </a:rPr>
                        <a:t>ocial</a:t>
                      </a:r>
                    </a:p>
                  </a:txBody>
                  <a:tcPr>
                    <a:solidFill>
                      <a:schemeClr val="accent6">
                        <a:lumMod val="40000"/>
                        <a:lumOff val="60000"/>
                      </a:schemeClr>
                    </a:solidFill>
                  </a:tcPr>
                </a:tc>
                <a:tc>
                  <a:txBody>
                    <a:bodyPr/>
                    <a:lstStyle/>
                    <a:p>
                      <a:r>
                        <a:rPr lang="en-GB" sz="3600">
                          <a:solidFill>
                            <a:schemeClr val="tx1"/>
                          </a:solidFill>
                          <a:latin typeface="Times New Roman"/>
                        </a:rPr>
                        <a:t>T</a:t>
                      </a:r>
                      <a:r>
                        <a:rPr lang="en-GB" sz="1200">
                          <a:solidFill>
                            <a:schemeClr val="tx1"/>
                          </a:solidFill>
                          <a:latin typeface="Times New Roman"/>
                        </a:rPr>
                        <a:t>echnological</a:t>
                      </a:r>
                    </a:p>
                  </a:txBody>
                  <a:tcPr>
                    <a:solidFill>
                      <a:schemeClr val="accent2">
                        <a:lumMod val="75000"/>
                      </a:schemeClr>
                    </a:solidFill>
                  </a:tcPr>
                </a:tc>
                <a:tc>
                  <a:txBody>
                    <a:bodyPr/>
                    <a:lstStyle/>
                    <a:p>
                      <a:r>
                        <a:rPr lang="en-GB" sz="4000">
                          <a:solidFill>
                            <a:schemeClr val="tx1"/>
                          </a:solidFill>
                          <a:latin typeface="Times New Roman"/>
                        </a:rPr>
                        <a:t>E</a:t>
                      </a:r>
                      <a:r>
                        <a:rPr lang="en-GB" sz="1200">
                          <a:solidFill>
                            <a:schemeClr val="tx1"/>
                          </a:solidFill>
                          <a:latin typeface="Times New Roman"/>
                        </a:rPr>
                        <a:t>nvironment</a:t>
                      </a:r>
                    </a:p>
                  </a:txBody>
                  <a:tcPr>
                    <a:solidFill>
                      <a:schemeClr val="tx2">
                        <a:lumMod val="50000"/>
                        <a:lumOff val="50000"/>
                      </a:schemeClr>
                    </a:solidFill>
                  </a:tcPr>
                </a:tc>
                <a:tc>
                  <a:txBody>
                    <a:bodyPr/>
                    <a:lstStyle/>
                    <a:p>
                      <a:r>
                        <a:rPr lang="en-GB" sz="4000">
                          <a:solidFill>
                            <a:schemeClr val="tx1"/>
                          </a:solidFill>
                          <a:latin typeface="Times New Roman"/>
                        </a:rPr>
                        <a:t>L</a:t>
                      </a:r>
                      <a:r>
                        <a:rPr lang="en-GB" sz="1200">
                          <a:solidFill>
                            <a:schemeClr val="tx1"/>
                          </a:solidFill>
                          <a:latin typeface="Times New Roman"/>
                        </a:rPr>
                        <a:t>egal</a:t>
                      </a:r>
                    </a:p>
                  </a:txBody>
                  <a:tcPr>
                    <a:solidFill>
                      <a:schemeClr val="accent3">
                        <a:lumMod val="75000"/>
                      </a:schemeClr>
                    </a:solidFill>
                  </a:tcPr>
                </a:tc>
                <a:extLst>
                  <a:ext uri="{0D108BD9-81ED-4DB2-BD59-A6C34878D82A}">
                    <a16:rowId xmlns:a16="http://schemas.microsoft.com/office/drawing/2014/main" val="2463630312"/>
                  </a:ext>
                </a:extLst>
              </a:tr>
              <a:tr h="2965919">
                <a:tc>
                  <a:txBody>
                    <a:bodyPr/>
                    <a:lstStyle/>
                    <a:p>
                      <a:pPr lvl="0" algn="l">
                        <a:lnSpc>
                          <a:spcPct val="100000"/>
                        </a:lnSpc>
                        <a:spcBef>
                          <a:spcPts val="0"/>
                        </a:spcBef>
                        <a:spcAft>
                          <a:spcPts val="0"/>
                        </a:spcAft>
                        <a:buNone/>
                      </a:pPr>
                      <a:r>
                        <a:rPr lang="en-GB" sz="1400" b="0" i="0" u="none" strike="noStrike" noProof="0">
                          <a:solidFill>
                            <a:schemeClr val="tx1"/>
                          </a:solidFill>
                          <a:highlight>
                            <a:srgbClr val="FFFFFF"/>
                          </a:highlight>
                          <a:latin typeface="Times New Roman"/>
                        </a:rPr>
                        <a:t>Government regulations </a:t>
                      </a:r>
                      <a:r>
                        <a:rPr lang="en-GB" sz="1400" b="0" i="0" u="none" strike="noStrike" kern="1200" noProof="0">
                          <a:solidFill>
                            <a:schemeClr val="tx1"/>
                          </a:solidFill>
                          <a:highlight>
                            <a:srgbClr val="FFFFFF"/>
                          </a:highlight>
                          <a:latin typeface="Times New Roman"/>
                          <a:ea typeface="+mn-ea"/>
                          <a:cs typeface="+mn-cs"/>
                        </a:rPr>
                        <a:t>affecting</a:t>
                      </a:r>
                      <a:r>
                        <a:rPr lang="en-GB" sz="1400" b="0" i="0" u="none" strike="noStrike" noProof="0">
                          <a:solidFill>
                            <a:schemeClr val="tx1"/>
                          </a:solidFill>
                          <a:highlight>
                            <a:srgbClr val="FFFFFF"/>
                          </a:highlight>
                          <a:latin typeface="Times New Roman"/>
                        </a:rPr>
                        <a:t> small retail businesses increase compliance requirements</a:t>
                      </a:r>
                    </a:p>
                    <a:p>
                      <a:pPr lvl="0" algn="l">
                        <a:lnSpc>
                          <a:spcPct val="100000"/>
                        </a:lnSpc>
                        <a:spcBef>
                          <a:spcPts val="0"/>
                        </a:spcBef>
                        <a:spcAft>
                          <a:spcPts val="0"/>
                        </a:spcAft>
                        <a:buNone/>
                      </a:pPr>
                      <a:endParaRPr lang="en-GB" sz="1400" b="0" i="0" u="none" strike="noStrike" noProof="0">
                        <a:solidFill>
                          <a:schemeClr val="tx1"/>
                        </a:solidFill>
                        <a:highlight>
                          <a:srgbClr val="FFFFFF"/>
                        </a:highlight>
                        <a:latin typeface="Times New Roman"/>
                      </a:endParaRPr>
                    </a:p>
                    <a:p>
                      <a:pPr lvl="0" algn="l">
                        <a:lnSpc>
                          <a:spcPct val="100000"/>
                        </a:lnSpc>
                        <a:spcBef>
                          <a:spcPts val="0"/>
                        </a:spcBef>
                        <a:spcAft>
                          <a:spcPts val="0"/>
                        </a:spcAft>
                        <a:buNone/>
                      </a:pPr>
                      <a:r>
                        <a:rPr lang="en-GB" sz="1400" b="0" i="0" u="none" strike="noStrike" noProof="0">
                          <a:solidFill>
                            <a:schemeClr val="tx1"/>
                          </a:solidFill>
                          <a:highlight>
                            <a:srgbClr val="FFFFFF"/>
                          </a:highlight>
                          <a:latin typeface="Times New Roman"/>
                        </a:rPr>
                        <a:t>Import policies on flowers influence supply availability and costs</a:t>
                      </a:r>
                    </a:p>
                  </a:txBody>
                  <a:tcPr>
                    <a:solidFill>
                      <a:schemeClr val="bg1"/>
                    </a:solidFill>
                  </a:tcPr>
                </a:tc>
                <a:tc>
                  <a:txBody>
                    <a:bodyPr/>
                    <a:lstStyle/>
                    <a:p>
                      <a:pPr marL="0" lvl="0" algn="l">
                        <a:buNone/>
                      </a:pPr>
                      <a:r>
                        <a:rPr lang="en-GB" sz="1400" b="0" i="0" u="none" strike="noStrike" noProof="0">
                          <a:solidFill>
                            <a:schemeClr val="tx1"/>
                          </a:solidFill>
                          <a:highlight>
                            <a:srgbClr val="FFFFFF"/>
                          </a:highlight>
                          <a:latin typeface="Times New Roman"/>
                        </a:rPr>
                        <a:t>Inflation and cost-of-living pressures reduce discretionary spending on flowers</a:t>
                      </a:r>
                    </a:p>
                    <a:p>
                      <a:pPr marL="0" lvl="0" algn="l">
                        <a:buNone/>
                      </a:pPr>
                      <a:endParaRPr lang="en-GB" sz="1400" b="0" i="0" u="none" strike="noStrike" noProof="0">
                        <a:solidFill>
                          <a:schemeClr val="tx1"/>
                        </a:solidFill>
                        <a:highlight>
                          <a:srgbClr val="FFFFFF"/>
                        </a:highlight>
                        <a:latin typeface="Times New Roman"/>
                      </a:endParaRPr>
                    </a:p>
                    <a:p>
                      <a:pPr marL="0" lvl="0" algn="l">
                        <a:buNone/>
                      </a:pPr>
                      <a:r>
                        <a:rPr lang="en-GB" sz="1400" b="0" i="0" u="none" strike="noStrike" noProof="0">
                          <a:solidFill>
                            <a:schemeClr val="tx1"/>
                          </a:solidFill>
                          <a:highlight>
                            <a:srgbClr val="FFFFFF"/>
                          </a:highlight>
                          <a:latin typeface="Times New Roman"/>
                        </a:rPr>
                        <a:t>Rising supplier and operating costs affect pricing and margins</a:t>
                      </a:r>
                    </a:p>
                  </a:txBody>
                  <a:tcPr>
                    <a:solidFill>
                      <a:schemeClr val="bg1"/>
                    </a:solidFill>
                  </a:tcPr>
                </a:tc>
                <a:tc>
                  <a:txBody>
                    <a:bodyPr/>
                    <a:lstStyle/>
                    <a:p>
                      <a:pPr marL="0" lvl="0" algn="l">
                        <a:buNone/>
                      </a:pPr>
                      <a:r>
                        <a:rPr lang="en-GB" sz="1400" b="0" i="0" u="none" strike="noStrike" noProof="0">
                          <a:solidFill>
                            <a:schemeClr val="tx1"/>
                          </a:solidFill>
                          <a:highlight>
                            <a:srgbClr val="FFFFFF"/>
                          </a:highlight>
                          <a:latin typeface="Times New Roman"/>
                        </a:rPr>
                        <a:t>Shift in consumer preference towards online shopping reduces in-store foot traffic</a:t>
                      </a:r>
                    </a:p>
                    <a:p>
                      <a:pPr marL="0" lvl="0" algn="l">
                        <a:buNone/>
                      </a:pPr>
                      <a:endParaRPr lang="en-GB" sz="1400" b="0" i="0" u="none" strike="noStrike" noProof="0">
                        <a:solidFill>
                          <a:schemeClr val="tx1"/>
                        </a:solidFill>
                        <a:highlight>
                          <a:srgbClr val="FFFFFF"/>
                        </a:highlight>
                        <a:latin typeface="Times New Roman"/>
                      </a:endParaRPr>
                    </a:p>
                    <a:p>
                      <a:pPr marL="0" lvl="0" algn="l">
                        <a:buNone/>
                      </a:pPr>
                      <a:r>
                        <a:rPr lang="en-GB" sz="1400" b="0" i="0" u="none" strike="noStrike" noProof="0">
                          <a:solidFill>
                            <a:schemeClr val="tx1"/>
                          </a:solidFill>
                          <a:highlight>
                            <a:srgbClr val="FFFFFF"/>
                          </a:highlight>
                          <a:latin typeface="Times New Roman"/>
                        </a:rPr>
                        <a:t>Flowers increasingly viewed as non-essential purchases outside peak events</a:t>
                      </a:r>
                    </a:p>
                  </a:txBody>
                  <a:tcPr>
                    <a:solidFill>
                      <a:schemeClr val="bg1"/>
                    </a:solidFill>
                  </a:tcPr>
                </a:tc>
                <a:tc>
                  <a:txBody>
                    <a:bodyPr/>
                    <a:lstStyle/>
                    <a:p>
                      <a:pPr marL="0" lvl="0" algn="l">
                        <a:buNone/>
                      </a:pPr>
                      <a:r>
                        <a:rPr lang="en-GB" sz="1400" b="0" i="0" u="none" strike="noStrike" noProof="0">
                          <a:solidFill>
                            <a:schemeClr val="tx1"/>
                          </a:solidFill>
                          <a:highlight>
                            <a:srgbClr val="FFFFFF"/>
                          </a:highlight>
                          <a:latin typeface="Times New Roman"/>
                        </a:rPr>
                        <a:t>Growth of online florists and delivery apps increases competitive pressure</a:t>
                      </a:r>
                    </a:p>
                    <a:p>
                      <a:pPr marL="0" lvl="0" algn="l">
                        <a:buNone/>
                      </a:pPr>
                      <a:endParaRPr lang="en-GB" sz="1400" b="0" i="0" u="none" strike="noStrike" noProof="0">
                        <a:solidFill>
                          <a:schemeClr val="tx1"/>
                        </a:solidFill>
                        <a:highlight>
                          <a:srgbClr val="FFFFFF"/>
                        </a:highlight>
                        <a:latin typeface="Times New Roman"/>
                      </a:endParaRPr>
                    </a:p>
                    <a:p>
                      <a:pPr marL="0" lvl="0" algn="l">
                        <a:buNone/>
                      </a:pPr>
                      <a:r>
                        <a:rPr lang="en-GB" sz="1400" b="0" i="0" u="none" strike="noStrike" noProof="0">
                          <a:solidFill>
                            <a:schemeClr val="tx1"/>
                          </a:solidFill>
                          <a:highlight>
                            <a:srgbClr val="FFFFFF"/>
                          </a:highlight>
                          <a:latin typeface="Times New Roman"/>
                        </a:rPr>
                        <a:t>Digital marketing and e-commerce expectations disadvantage traditional stores</a:t>
                      </a:r>
                    </a:p>
                  </a:txBody>
                  <a:tcPr>
                    <a:solidFill>
                      <a:schemeClr val="bg1"/>
                    </a:solidFill>
                  </a:tcPr>
                </a:tc>
                <a:tc>
                  <a:txBody>
                    <a:bodyPr/>
                    <a:lstStyle/>
                    <a:p>
                      <a:pPr marL="0" lvl="0" algn="l">
                        <a:buNone/>
                      </a:pPr>
                      <a:r>
                        <a:rPr lang="en-GB" sz="1400" b="0" i="0" u="none" strike="noStrike" noProof="0">
                          <a:solidFill>
                            <a:schemeClr val="tx1"/>
                          </a:solidFill>
                          <a:highlight>
                            <a:srgbClr val="FFFFFF"/>
                          </a:highlight>
                          <a:latin typeface="Times New Roman"/>
                        </a:rPr>
                        <a:t>Employment and workplace safety laws increase staffing an</a:t>
                      </a:r>
                      <a:r>
                        <a:rPr lang="en-GB" sz="1400" b="0" i="0" u="none" strike="noStrike" kern="1200" noProof="0">
                          <a:solidFill>
                            <a:schemeClr val="tx1"/>
                          </a:solidFill>
                          <a:highlight>
                            <a:srgbClr val="FFFFFF"/>
                          </a:highlight>
                          <a:latin typeface="Times New Roman"/>
                          <a:ea typeface="+mn-ea"/>
                          <a:cs typeface="+mn-cs"/>
                        </a:rPr>
                        <a:t>d</a:t>
                      </a:r>
                      <a:r>
                        <a:rPr lang="en-GB" sz="1400" b="0" i="0" u="none" strike="noStrike" noProof="0">
                          <a:solidFill>
                            <a:schemeClr val="tx1"/>
                          </a:solidFill>
                          <a:highlight>
                            <a:srgbClr val="FFFFFF"/>
                          </a:highlight>
                          <a:latin typeface="Times New Roman"/>
                        </a:rPr>
                        <a:t> compliance obligations</a:t>
                      </a:r>
                    </a:p>
                    <a:p>
                      <a:pPr marL="0" lvl="0" algn="l">
                        <a:buNone/>
                      </a:pPr>
                      <a:endParaRPr lang="en-GB" sz="1400" b="0" i="0" u="none" strike="noStrike" noProof="0">
                        <a:solidFill>
                          <a:schemeClr val="tx1"/>
                        </a:solidFill>
                        <a:highlight>
                          <a:srgbClr val="FFFFFF"/>
                        </a:highlight>
                        <a:latin typeface="Times New Roman"/>
                      </a:endParaRPr>
                    </a:p>
                    <a:p>
                      <a:pPr marL="0" lvl="0" algn="l">
                        <a:buNone/>
                      </a:pPr>
                      <a:r>
                        <a:rPr lang="en-GB" sz="1400" b="0" i="0" u="none" strike="noStrike" noProof="0">
                          <a:solidFill>
                            <a:schemeClr val="tx1"/>
                          </a:solidFill>
                          <a:highlight>
                            <a:srgbClr val="FFFFFF"/>
                          </a:highlight>
                          <a:latin typeface="Times New Roman"/>
                        </a:rPr>
                        <a:t>Consumer protection laws increase expectations for refunds and service quality</a:t>
                      </a:r>
                    </a:p>
                  </a:txBody>
                  <a:tcPr>
                    <a:solidFill>
                      <a:schemeClr val="bg1"/>
                    </a:solidFill>
                  </a:tcPr>
                </a:tc>
                <a:tc>
                  <a:txBody>
                    <a:bodyPr/>
                    <a:lstStyle/>
                    <a:p>
                      <a:pPr marL="0" lvl="0" algn="l">
                        <a:buNone/>
                      </a:pPr>
                      <a:r>
                        <a:rPr lang="en-GB" sz="1400" b="0" i="0" u="none" strike="noStrike" noProof="0">
                          <a:solidFill>
                            <a:schemeClr val="tx1"/>
                          </a:solidFill>
                          <a:highlight>
                            <a:srgbClr val="FFFFFF"/>
                          </a:highlight>
                          <a:latin typeface="Times New Roman"/>
                        </a:rPr>
                        <a:t>Growing demand for sustainable and ethically sourced flowers</a:t>
                      </a:r>
                    </a:p>
                    <a:p>
                      <a:pPr marL="0" lvl="0" algn="l">
                        <a:buNone/>
                      </a:pPr>
                      <a:endParaRPr lang="en-GB" sz="1400" b="0" i="0" u="none" strike="noStrike" noProof="0">
                        <a:solidFill>
                          <a:schemeClr val="tx1"/>
                        </a:solidFill>
                        <a:highlight>
                          <a:srgbClr val="FFFFFF"/>
                        </a:highlight>
                        <a:latin typeface="Times New Roman"/>
                      </a:endParaRPr>
                    </a:p>
                    <a:p>
                      <a:pPr marL="0" lvl="0" algn="l">
                        <a:buNone/>
                      </a:pPr>
                      <a:r>
                        <a:rPr lang="en-GB" sz="1400" b="0" i="0" u="none" strike="noStrike" noProof="0">
                          <a:solidFill>
                            <a:schemeClr val="tx1"/>
                          </a:solidFill>
                          <a:highlight>
                            <a:srgbClr val="FFFFFF"/>
                          </a:highlight>
                          <a:latin typeface="Times New Roman"/>
                        </a:rPr>
                        <a:t>Environmental concerns around waste and packaging impact customer perception</a:t>
                      </a:r>
                    </a:p>
                  </a:txBody>
                  <a:tcPr>
                    <a:solidFill>
                      <a:schemeClr val="bg1"/>
                    </a:solidFill>
                  </a:tcPr>
                </a:tc>
                <a:extLst>
                  <a:ext uri="{0D108BD9-81ED-4DB2-BD59-A6C34878D82A}">
                    <a16:rowId xmlns:a16="http://schemas.microsoft.com/office/drawing/2014/main" val="402951756"/>
                  </a:ext>
                </a:extLst>
              </a:tr>
            </a:tbl>
          </a:graphicData>
        </a:graphic>
      </p:graphicFrame>
      <p:pic>
        <p:nvPicPr>
          <p:cNvPr id="10" name="Graphic 9" descr="Indian building outline">
            <a:extLst>
              <a:ext uri="{FF2B5EF4-FFF2-40B4-BE49-F238E27FC236}">
                <a16:creationId xmlns:a16="http://schemas.microsoft.com/office/drawing/2014/main" id="{442EF92F-D1FA-2385-B9C0-BB37DF60F76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4018" y="2121452"/>
            <a:ext cx="815009" cy="815009"/>
          </a:xfrm>
          <a:prstGeom prst="rect">
            <a:avLst/>
          </a:prstGeom>
        </p:spPr>
      </p:pic>
      <p:pic>
        <p:nvPicPr>
          <p:cNvPr id="11" name="Graphic 10" descr="Piggy Bank outline">
            <a:extLst>
              <a:ext uri="{FF2B5EF4-FFF2-40B4-BE49-F238E27FC236}">
                <a16:creationId xmlns:a16="http://schemas.microsoft.com/office/drawing/2014/main" id="{59BDBC15-75E3-68A0-56F7-7507BF7ECB6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972365" y="2176670"/>
            <a:ext cx="803966" cy="903356"/>
          </a:xfrm>
          <a:prstGeom prst="rect">
            <a:avLst/>
          </a:prstGeom>
        </p:spPr>
      </p:pic>
      <p:pic>
        <p:nvPicPr>
          <p:cNvPr id="12" name="Graphic 11" descr="Cycle with people outline">
            <a:extLst>
              <a:ext uri="{FF2B5EF4-FFF2-40B4-BE49-F238E27FC236}">
                <a16:creationId xmlns:a16="http://schemas.microsoft.com/office/drawing/2014/main" id="{40928238-0A22-B6DB-70B6-D54C66047D0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043583" y="2022061"/>
            <a:ext cx="914400" cy="914400"/>
          </a:xfrm>
          <a:prstGeom prst="rect">
            <a:avLst/>
          </a:prstGeom>
        </p:spPr>
      </p:pic>
      <p:pic>
        <p:nvPicPr>
          <p:cNvPr id="13" name="Graphic 12" descr="Lightbulb and gear outline">
            <a:extLst>
              <a:ext uri="{FF2B5EF4-FFF2-40B4-BE49-F238E27FC236}">
                <a16:creationId xmlns:a16="http://schemas.microsoft.com/office/drawing/2014/main" id="{D463EA0F-71F4-975D-9849-ABD05F94FFB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401930" y="2121451"/>
            <a:ext cx="903357" cy="815010"/>
          </a:xfrm>
          <a:prstGeom prst="rect">
            <a:avLst/>
          </a:prstGeom>
        </p:spPr>
      </p:pic>
      <p:pic>
        <p:nvPicPr>
          <p:cNvPr id="14" name="Graphic 13" descr="Succulent outline">
            <a:extLst>
              <a:ext uri="{FF2B5EF4-FFF2-40B4-BE49-F238E27FC236}">
                <a16:creationId xmlns:a16="http://schemas.microsoft.com/office/drawing/2014/main" id="{1D4D8444-C32D-2103-78E4-A9B3983ABBE0}"/>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682973" y="2077278"/>
            <a:ext cx="826054" cy="815010"/>
          </a:xfrm>
          <a:prstGeom prst="rect">
            <a:avLst/>
          </a:prstGeom>
        </p:spPr>
      </p:pic>
      <p:pic>
        <p:nvPicPr>
          <p:cNvPr id="15" name="Graphic 14" descr="Court outline">
            <a:extLst>
              <a:ext uri="{FF2B5EF4-FFF2-40B4-BE49-F238E27FC236}">
                <a16:creationId xmlns:a16="http://schemas.microsoft.com/office/drawing/2014/main" id="{9CE78715-0802-16E2-5633-4A35525DBCF3}"/>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875669" y="2022060"/>
            <a:ext cx="848140" cy="903357"/>
          </a:xfrm>
          <a:prstGeom prst="rect">
            <a:avLst/>
          </a:prstGeom>
        </p:spPr>
      </p:pic>
      <p:sp>
        <p:nvSpPr>
          <p:cNvPr id="16" name="TextBox 15">
            <a:extLst>
              <a:ext uri="{FF2B5EF4-FFF2-40B4-BE49-F238E27FC236}">
                <a16:creationId xmlns:a16="http://schemas.microsoft.com/office/drawing/2014/main" id="{4F7CCD69-81E4-5972-1F93-8DCA17F4F1A4}"/>
              </a:ext>
            </a:extLst>
          </p:cNvPr>
          <p:cNvSpPr txBox="1"/>
          <p:nvPr/>
        </p:nvSpPr>
        <p:spPr>
          <a:xfrm>
            <a:off x="8509750" y="1048916"/>
            <a:ext cx="3340220"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sz="1600" b="1">
                <a:solidFill>
                  <a:srgbClr val="0F4761"/>
                </a:solidFill>
                <a:highlight>
                  <a:srgbClr val="FFFFFF"/>
                </a:highlight>
                <a:latin typeface="Times New Roman"/>
                <a:cs typeface="Times New Roman"/>
              </a:rPr>
              <a:t>Benefits</a:t>
            </a:r>
            <a:endParaRPr lang="en-GB" sz="1600">
              <a:solidFill>
                <a:srgbClr val="0F4761"/>
              </a:solidFill>
              <a:highlight>
                <a:srgbClr val="FFFFFF"/>
              </a:highlight>
              <a:latin typeface="Times New Roman"/>
              <a:cs typeface="Times New Roman"/>
            </a:endParaRPr>
          </a:p>
          <a:p>
            <a:pPr>
              <a:buFont typeface="Symbol"/>
              <a:buChar char="•"/>
            </a:pPr>
            <a:r>
              <a:rPr lang="en-GB" sz="1400">
                <a:highlight>
                  <a:srgbClr val="FFFFFF"/>
                </a:highlight>
                <a:latin typeface="Times New Roman"/>
                <a:cs typeface="Times New Roman"/>
              </a:rPr>
              <a:t>Provides a </a:t>
            </a:r>
            <a:r>
              <a:rPr lang="en-GB" sz="1400" b="1">
                <a:highlight>
                  <a:srgbClr val="FFFFFF"/>
                </a:highlight>
                <a:latin typeface="Times New Roman"/>
                <a:cs typeface="Times New Roman"/>
              </a:rPr>
              <a:t>structured overview</a:t>
            </a:r>
            <a:r>
              <a:rPr lang="en-GB" sz="1400">
                <a:highlight>
                  <a:srgbClr val="FFFFFF"/>
                </a:highlight>
                <a:latin typeface="Times New Roman"/>
                <a:cs typeface="Times New Roman"/>
              </a:rPr>
              <a:t> of external influences</a:t>
            </a:r>
          </a:p>
          <a:p>
            <a:pPr>
              <a:buFont typeface="Symbol"/>
              <a:buChar char="•"/>
            </a:pPr>
            <a:r>
              <a:rPr lang="en-GB" sz="1400">
                <a:highlight>
                  <a:srgbClr val="FFFFFF"/>
                </a:highlight>
                <a:latin typeface="Times New Roman"/>
                <a:cs typeface="Times New Roman"/>
              </a:rPr>
              <a:t>Helps explain </a:t>
            </a:r>
            <a:r>
              <a:rPr lang="en-GB" sz="1400" b="1">
                <a:highlight>
                  <a:srgbClr val="FFFFFF"/>
                </a:highlight>
                <a:latin typeface="Times New Roman"/>
                <a:cs typeface="Times New Roman"/>
              </a:rPr>
              <a:t>external causes</a:t>
            </a:r>
            <a:r>
              <a:rPr lang="en-GB" sz="1400">
                <a:highlight>
                  <a:srgbClr val="FFFFFF"/>
                </a:highlight>
                <a:latin typeface="Times New Roman"/>
                <a:cs typeface="Times New Roman"/>
              </a:rPr>
              <a:t> of declining sales</a:t>
            </a:r>
          </a:p>
          <a:p>
            <a:pPr>
              <a:buFont typeface="Symbol"/>
              <a:buChar char="•"/>
            </a:pPr>
            <a:r>
              <a:rPr lang="en-GB" sz="1400">
                <a:highlight>
                  <a:srgbClr val="FFFFFF"/>
                </a:highlight>
                <a:latin typeface="Times New Roman"/>
                <a:cs typeface="Times New Roman"/>
              </a:rPr>
              <a:t>Encourages </a:t>
            </a:r>
            <a:r>
              <a:rPr lang="en-GB" sz="1400" b="1">
                <a:highlight>
                  <a:srgbClr val="FFFFFF"/>
                </a:highlight>
                <a:latin typeface="Times New Roman"/>
                <a:cs typeface="Times New Roman"/>
              </a:rPr>
              <a:t>long-term and industry-level thinking</a:t>
            </a:r>
            <a:endParaRPr lang="en-GB" sz="1400">
              <a:highlight>
                <a:srgbClr val="FFFFFF"/>
              </a:highlight>
              <a:latin typeface="Times New Roman"/>
              <a:cs typeface="Times New Roman"/>
            </a:endParaRPr>
          </a:p>
          <a:p>
            <a:pPr>
              <a:buFont typeface="Symbol"/>
              <a:buChar char="•"/>
            </a:pPr>
            <a:r>
              <a:rPr lang="en-GB" sz="1400">
                <a:highlight>
                  <a:srgbClr val="FFFFFF"/>
                </a:highlight>
                <a:latin typeface="Times New Roman"/>
                <a:cs typeface="Times New Roman"/>
              </a:rPr>
              <a:t>Useful for small businesses facing strong market pressures</a:t>
            </a:r>
            <a:endParaRPr lang="en-GB" sz="1400">
              <a:latin typeface="Times New Roman"/>
              <a:cs typeface="Times New Roman"/>
            </a:endParaRPr>
          </a:p>
          <a:p>
            <a:pPr marL="285750" indent="-285750">
              <a:buFont typeface="Symbol"/>
              <a:buChar char="•"/>
            </a:pPr>
            <a:endParaRPr lang="en-GB" sz="1200">
              <a:highlight>
                <a:srgbClr val="FFFFFF"/>
              </a:highlight>
              <a:latin typeface="Aptos"/>
            </a:endParaRPr>
          </a:p>
          <a:p>
            <a:pPr algn="l"/>
            <a:endParaRPr lang="en-GB"/>
          </a:p>
        </p:txBody>
      </p:sp>
      <p:sp>
        <p:nvSpPr>
          <p:cNvPr id="17" name="TextBox 16">
            <a:extLst>
              <a:ext uri="{FF2B5EF4-FFF2-40B4-BE49-F238E27FC236}">
                <a16:creationId xmlns:a16="http://schemas.microsoft.com/office/drawing/2014/main" id="{DD90FD3B-3237-254D-5CD0-3504FA76FF70}"/>
              </a:ext>
            </a:extLst>
          </p:cNvPr>
          <p:cNvSpPr txBox="1"/>
          <p:nvPr/>
        </p:nvSpPr>
        <p:spPr>
          <a:xfrm>
            <a:off x="8349576" y="3428081"/>
            <a:ext cx="3342904"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0F4761"/>
                </a:solidFill>
                <a:highlight>
                  <a:srgbClr val="FFFFFF"/>
                </a:highlight>
                <a:latin typeface="Times New Roman"/>
                <a:cs typeface="Times New Roman"/>
              </a:rPr>
              <a:t>Criticisms</a:t>
            </a:r>
            <a:endParaRPr lang="en-GB" sz="1600">
              <a:solidFill>
                <a:srgbClr val="0F4761"/>
              </a:solidFill>
              <a:highlight>
                <a:srgbClr val="FFFFFF"/>
              </a:highlight>
              <a:latin typeface="Times New Roman"/>
              <a:cs typeface="Times New Roman"/>
            </a:endParaRPr>
          </a:p>
          <a:p>
            <a:pPr marL="285750" indent="-285750">
              <a:buFont typeface="Symbol"/>
              <a:buChar char="•"/>
            </a:pPr>
            <a:r>
              <a:rPr lang="en-GB" sz="1400">
                <a:highlight>
                  <a:srgbClr val="FFFFFF"/>
                </a:highlight>
                <a:latin typeface="Times New Roman"/>
                <a:cs typeface="Times New Roman"/>
              </a:rPr>
              <a:t>Ignores </a:t>
            </a:r>
            <a:r>
              <a:rPr lang="en-GB" sz="1400" b="1">
                <a:highlight>
                  <a:srgbClr val="FFFFFF"/>
                </a:highlight>
                <a:latin typeface="Times New Roman"/>
                <a:cs typeface="Times New Roman"/>
              </a:rPr>
              <a:t>internal operational issues</a:t>
            </a:r>
            <a:r>
              <a:rPr lang="en-GB" sz="1400">
                <a:highlight>
                  <a:srgbClr val="FFFFFF"/>
                </a:highlight>
                <a:latin typeface="Times New Roman"/>
                <a:cs typeface="Times New Roman"/>
              </a:rPr>
              <a:t> (e.g. store experience, staffing)</a:t>
            </a:r>
          </a:p>
          <a:p>
            <a:pPr marL="285750" indent="-285750">
              <a:buFont typeface="Symbol"/>
              <a:buChar char="•"/>
            </a:pPr>
            <a:r>
              <a:rPr lang="en-GB" sz="1400">
                <a:highlight>
                  <a:srgbClr val="FFFFFF"/>
                </a:highlight>
                <a:latin typeface="Times New Roman"/>
                <a:cs typeface="Times New Roman"/>
              </a:rPr>
              <a:t>Does not prioritise which factors have the </a:t>
            </a:r>
            <a:r>
              <a:rPr lang="en-GB" sz="1400" b="1">
                <a:highlight>
                  <a:srgbClr val="FFFFFF"/>
                </a:highlight>
                <a:latin typeface="Times New Roman"/>
                <a:cs typeface="Times New Roman"/>
              </a:rPr>
              <a:t>greatest impact</a:t>
            </a:r>
            <a:endParaRPr lang="en-GB" sz="1400">
              <a:highlight>
                <a:srgbClr val="FFFFFF"/>
              </a:highlight>
              <a:latin typeface="Times New Roman"/>
              <a:cs typeface="Times New Roman"/>
            </a:endParaRPr>
          </a:p>
          <a:p>
            <a:pPr marL="285750" indent="-285750">
              <a:buFont typeface="Symbol"/>
              <a:buChar char="•"/>
            </a:pPr>
            <a:r>
              <a:rPr lang="en-GB" sz="1400">
                <a:highlight>
                  <a:srgbClr val="FFFFFF"/>
                </a:highlight>
                <a:latin typeface="Times New Roman"/>
                <a:cs typeface="Times New Roman"/>
              </a:rPr>
              <a:t>Can be </a:t>
            </a:r>
            <a:r>
              <a:rPr lang="en-GB" sz="1400" b="1">
                <a:highlight>
                  <a:srgbClr val="FFFFFF"/>
                </a:highlight>
                <a:latin typeface="Times New Roman"/>
                <a:cs typeface="Times New Roman"/>
              </a:rPr>
              <a:t>too broad</a:t>
            </a:r>
            <a:r>
              <a:rPr lang="en-GB" sz="1400">
                <a:highlight>
                  <a:srgbClr val="FFFFFF"/>
                </a:highlight>
                <a:latin typeface="Times New Roman"/>
                <a:cs typeface="Times New Roman"/>
              </a:rPr>
              <a:t> for a small local business</a:t>
            </a:r>
          </a:p>
          <a:p>
            <a:pPr marL="285750" indent="-285750">
              <a:buFont typeface="Symbol"/>
              <a:buChar char="•"/>
            </a:pPr>
            <a:r>
              <a:rPr lang="en-GB" sz="1400">
                <a:highlight>
                  <a:srgbClr val="FFFFFF"/>
                </a:highlight>
                <a:latin typeface="Times New Roman"/>
                <a:cs typeface="Times New Roman"/>
              </a:rPr>
              <a:t>External conditions change quickly, making analysis </a:t>
            </a:r>
            <a:r>
              <a:rPr lang="en-GB" sz="1400" b="1">
                <a:highlight>
                  <a:srgbClr val="FFFFFF"/>
                </a:highlight>
                <a:latin typeface="Times New Roman"/>
                <a:cs typeface="Times New Roman"/>
              </a:rPr>
              <a:t>rapidly outdated</a:t>
            </a:r>
            <a:endParaRPr lang="en-GB" sz="1400">
              <a:highlight>
                <a:srgbClr val="FFFFFF"/>
              </a:highlight>
              <a:latin typeface="Times New Roman"/>
              <a:cs typeface="Times New Roman"/>
            </a:endParaRPr>
          </a:p>
          <a:p>
            <a:pPr marL="285750" indent="-285750">
              <a:buFont typeface="Symbol"/>
              <a:buChar char="•"/>
            </a:pPr>
            <a:r>
              <a:rPr lang="en-GB" sz="1400">
                <a:highlight>
                  <a:srgbClr val="FFFFFF"/>
                </a:highlight>
                <a:latin typeface="Times New Roman"/>
                <a:cs typeface="Times New Roman"/>
              </a:rPr>
              <a:t>Does not directly guide </a:t>
            </a:r>
            <a:r>
              <a:rPr lang="en-GB" sz="1400" b="1">
                <a:highlight>
                  <a:srgbClr val="FFFFFF"/>
                </a:highlight>
                <a:latin typeface="Times New Roman"/>
                <a:cs typeface="Times New Roman"/>
              </a:rPr>
              <a:t>managerial decision-making</a:t>
            </a:r>
            <a:endParaRPr lang="en-GB" sz="1400">
              <a:highlight>
                <a:srgbClr val="FFFFFF"/>
              </a:highlight>
              <a:latin typeface="Times New Roman"/>
              <a:cs typeface="Times New Roman"/>
            </a:endParaRPr>
          </a:p>
          <a:p>
            <a:pPr algn="l"/>
            <a:endParaRPr lang="en-GB"/>
          </a:p>
        </p:txBody>
      </p:sp>
      <p:sp>
        <p:nvSpPr>
          <p:cNvPr id="18" name="TextBox 17">
            <a:extLst>
              <a:ext uri="{FF2B5EF4-FFF2-40B4-BE49-F238E27FC236}">
                <a16:creationId xmlns:a16="http://schemas.microsoft.com/office/drawing/2014/main" id="{7C87E75C-3612-A6EF-A50E-6F635012B84F}"/>
              </a:ext>
            </a:extLst>
          </p:cNvPr>
          <p:cNvSpPr txBox="1"/>
          <p:nvPr/>
        </p:nvSpPr>
        <p:spPr>
          <a:xfrm>
            <a:off x="2381250" y="394608"/>
            <a:ext cx="859971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solidFill>
                  <a:schemeClr val="accent6">
                    <a:lumMod val="49000"/>
                  </a:schemeClr>
                </a:solidFill>
                <a:latin typeface="Times New Roman"/>
                <a:cs typeface="Times New Roman"/>
              </a:rPr>
              <a:t>Applying PESTEL to Green Haven Florists &amp; Critique</a:t>
            </a:r>
            <a:endParaRPr lang="en-GB" sz="2400" u="sng">
              <a:solidFill>
                <a:schemeClr val="accent6">
                  <a:lumMod val="49000"/>
                </a:schemeClr>
              </a:solidFill>
              <a:latin typeface="Times New Roman"/>
              <a:cs typeface="Times New Roman"/>
            </a:endParaRPr>
          </a:p>
          <a:p>
            <a:pPr algn="ctr"/>
            <a:endParaRPr lang="en-GB"/>
          </a:p>
        </p:txBody>
      </p:sp>
      <p:cxnSp>
        <p:nvCxnSpPr>
          <p:cNvPr id="21" name="Straight Arrow Connector 20">
            <a:extLst>
              <a:ext uri="{FF2B5EF4-FFF2-40B4-BE49-F238E27FC236}">
                <a16:creationId xmlns:a16="http://schemas.microsoft.com/office/drawing/2014/main" id="{5D103ABF-4349-C89E-54A3-F441099F4669}"/>
              </a:ext>
            </a:extLst>
          </p:cNvPr>
          <p:cNvCxnSpPr/>
          <p:nvPr/>
        </p:nvCxnSpPr>
        <p:spPr>
          <a:xfrm>
            <a:off x="1500630" y="3069254"/>
            <a:ext cx="13625" cy="3327829"/>
          </a:xfrm>
          <a:prstGeom prst="straightConnector1">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22" name="Straight Arrow Connector 21">
            <a:extLst>
              <a:ext uri="{FF2B5EF4-FFF2-40B4-BE49-F238E27FC236}">
                <a16:creationId xmlns:a16="http://schemas.microsoft.com/office/drawing/2014/main" id="{D4D7BFDC-B4FD-003A-9DD9-47A2FE322296}"/>
              </a:ext>
            </a:extLst>
          </p:cNvPr>
          <p:cNvCxnSpPr/>
          <p:nvPr/>
        </p:nvCxnSpPr>
        <p:spPr>
          <a:xfrm>
            <a:off x="2858297" y="3113502"/>
            <a:ext cx="17008" cy="3368707"/>
          </a:xfrm>
          <a:prstGeom prst="straightConnector1">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23" name="Straight Arrow Connector 22">
            <a:extLst>
              <a:ext uri="{FF2B5EF4-FFF2-40B4-BE49-F238E27FC236}">
                <a16:creationId xmlns:a16="http://schemas.microsoft.com/office/drawing/2014/main" id="{425ACA20-15C8-8AA0-D964-1037B1D191A1}"/>
              </a:ext>
            </a:extLst>
          </p:cNvPr>
          <p:cNvCxnSpPr/>
          <p:nvPr/>
        </p:nvCxnSpPr>
        <p:spPr>
          <a:xfrm>
            <a:off x="4219372" y="3079475"/>
            <a:ext cx="3401" cy="3501390"/>
          </a:xfrm>
          <a:prstGeom prst="straightConnector1">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24" name="Straight Arrow Connector 23">
            <a:extLst>
              <a:ext uri="{FF2B5EF4-FFF2-40B4-BE49-F238E27FC236}">
                <a16:creationId xmlns:a16="http://schemas.microsoft.com/office/drawing/2014/main" id="{B88ACF6B-E03F-9E11-52A9-AF34CB59A935}"/>
              </a:ext>
            </a:extLst>
          </p:cNvPr>
          <p:cNvCxnSpPr/>
          <p:nvPr/>
        </p:nvCxnSpPr>
        <p:spPr>
          <a:xfrm>
            <a:off x="5427361" y="3096488"/>
            <a:ext cx="34027" cy="3181557"/>
          </a:xfrm>
          <a:prstGeom prst="straightConnector1">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25" name="Straight Arrow Connector 24">
            <a:extLst>
              <a:ext uri="{FF2B5EF4-FFF2-40B4-BE49-F238E27FC236}">
                <a16:creationId xmlns:a16="http://schemas.microsoft.com/office/drawing/2014/main" id="{D26D6296-2AFF-EF8B-D0A2-7D2F7A42714E}"/>
              </a:ext>
            </a:extLst>
          </p:cNvPr>
          <p:cNvCxnSpPr/>
          <p:nvPr/>
        </p:nvCxnSpPr>
        <p:spPr>
          <a:xfrm>
            <a:off x="6686374" y="3079475"/>
            <a:ext cx="17008" cy="3334680"/>
          </a:xfrm>
          <a:prstGeom prst="straightConnector1">
            <a:avLst/>
          </a:prstGeom>
          <a:ln>
            <a:solidFill>
              <a:schemeClr val="tx1"/>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44309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a:extLst>
              <a:ext uri="{FF2B5EF4-FFF2-40B4-BE49-F238E27FC236}">
                <a16:creationId xmlns:a16="http://schemas.microsoft.com/office/drawing/2014/main" id="{D544F73B-76C8-C3C2-F3D2-2FE5BCB05A96}"/>
              </a:ext>
            </a:extLst>
          </p:cNvPr>
          <p:cNvCxnSpPr/>
          <p:nvPr/>
        </p:nvCxnSpPr>
        <p:spPr>
          <a:xfrm flipV="1">
            <a:off x="1282819" y="3310751"/>
            <a:ext cx="10204314" cy="27165"/>
          </a:xfrm>
          <a:prstGeom prst="straightConnector1">
            <a:avLst/>
          </a:prstGeom>
          <a:ln>
            <a:solidFill>
              <a:schemeClr val="tx1"/>
            </a:solidFill>
          </a:ln>
        </p:spPr>
        <p:style>
          <a:lnRef idx="3">
            <a:schemeClr val="dk1"/>
          </a:lnRef>
          <a:fillRef idx="0">
            <a:schemeClr val="dk1"/>
          </a:fillRef>
          <a:effectRef idx="2">
            <a:schemeClr val="dk1"/>
          </a:effectRef>
          <a:fontRef idx="minor">
            <a:schemeClr val="tx1"/>
          </a:fontRef>
        </p:style>
      </p:cxnSp>
      <p:sp>
        <p:nvSpPr>
          <p:cNvPr id="15" name="TextBox 14">
            <a:extLst>
              <a:ext uri="{FF2B5EF4-FFF2-40B4-BE49-F238E27FC236}">
                <a16:creationId xmlns:a16="http://schemas.microsoft.com/office/drawing/2014/main" id="{2CEC831D-899D-6BA0-970D-80841540C74A}"/>
              </a:ext>
            </a:extLst>
          </p:cNvPr>
          <p:cNvSpPr txBox="1"/>
          <p:nvPr/>
        </p:nvSpPr>
        <p:spPr>
          <a:xfrm>
            <a:off x="1932608" y="1050307"/>
            <a:ext cx="1347305" cy="677108"/>
          </a:xfrm>
          <a:prstGeom prst="rect">
            <a:avLst/>
          </a:prstGeom>
          <a:solidFill>
            <a:schemeClr val="accent5">
              <a:lumMod val="60000"/>
              <a:lumOff val="40000"/>
            </a:schemeClr>
          </a:solidFill>
          <a:ln>
            <a:solidFill>
              <a:srgbClr val="FF0000"/>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2000" b="1">
                <a:latin typeface="Times New Roman"/>
                <a:cs typeface="Times New Roman"/>
              </a:rPr>
              <a:t>People</a:t>
            </a:r>
            <a:r>
              <a:rPr sz="1400">
                <a:solidFill>
                  <a:srgbClr val="0F4761"/>
                </a:solidFill>
                <a:latin typeface="Aptos"/>
                <a:ea typeface="Aptos"/>
                <a:cs typeface="Aptos"/>
              </a:rPr>
              <a:t> </a:t>
            </a:r>
            <a:endParaRPr lang="en-GB"/>
          </a:p>
          <a:p>
            <a:pPr algn="ctr"/>
            <a:endParaRPr lang="en-GB"/>
          </a:p>
        </p:txBody>
      </p:sp>
      <p:sp>
        <p:nvSpPr>
          <p:cNvPr id="16" name="TextBox 15">
            <a:extLst>
              <a:ext uri="{FF2B5EF4-FFF2-40B4-BE49-F238E27FC236}">
                <a16:creationId xmlns:a16="http://schemas.microsoft.com/office/drawing/2014/main" id="{3107556D-B6AF-3099-AE76-BA9B862A960F}"/>
              </a:ext>
            </a:extLst>
          </p:cNvPr>
          <p:cNvSpPr txBox="1"/>
          <p:nvPr/>
        </p:nvSpPr>
        <p:spPr>
          <a:xfrm>
            <a:off x="1137478" y="2114826"/>
            <a:ext cx="2639394"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lnSpc>
                <a:spcPts val="1569"/>
              </a:lnSpc>
              <a:buFont typeface="Symbol"/>
              <a:buChar char="•"/>
            </a:pPr>
            <a:r>
              <a:rPr lang="en-GB" sz="1400">
                <a:latin typeface="Times New Roman"/>
                <a:ea typeface="Aptos"/>
                <a:cs typeface="Aptos"/>
              </a:rPr>
              <a:t>Limited staff engagement with customers </a:t>
            </a:r>
          </a:p>
          <a:p>
            <a:pPr marL="228600" lvl="0" indent="-228600" rtl="0">
              <a:lnSpc>
                <a:spcPts val="1569"/>
              </a:lnSpc>
              <a:buFont typeface="Symbol"/>
              <a:buChar char="•"/>
            </a:pPr>
            <a:r>
              <a:rPr lang="en-GB" sz="1400">
                <a:latin typeface="Times New Roman"/>
                <a:ea typeface="Aptos"/>
                <a:cs typeface="Aptos"/>
              </a:rPr>
              <a:t>Reduced customer service quality impacting repeat visits </a:t>
            </a:r>
          </a:p>
          <a:p>
            <a:pPr algn="ctr"/>
            <a:endParaRPr lang="en-GB"/>
          </a:p>
        </p:txBody>
      </p:sp>
      <p:sp>
        <p:nvSpPr>
          <p:cNvPr id="18" name="TextBox 17">
            <a:extLst>
              <a:ext uri="{FF2B5EF4-FFF2-40B4-BE49-F238E27FC236}">
                <a16:creationId xmlns:a16="http://schemas.microsoft.com/office/drawing/2014/main" id="{EECEA058-2EFE-EB3E-8356-04344028831F}"/>
              </a:ext>
            </a:extLst>
          </p:cNvPr>
          <p:cNvSpPr txBox="1"/>
          <p:nvPr/>
        </p:nvSpPr>
        <p:spPr>
          <a:xfrm>
            <a:off x="6626086" y="1050307"/>
            <a:ext cx="1347305" cy="677108"/>
          </a:xfrm>
          <a:prstGeom prst="rect">
            <a:avLst/>
          </a:prstGeom>
          <a:solidFill>
            <a:schemeClr val="accent5">
              <a:lumMod val="60000"/>
              <a:lumOff val="40000"/>
            </a:schemeClr>
          </a:solidFill>
          <a:ln>
            <a:solidFill>
              <a:srgbClr val="FF0000"/>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2000" b="1">
                <a:latin typeface="Times New Roman"/>
                <a:cs typeface="Times New Roman"/>
              </a:rPr>
              <a:t>Processes</a:t>
            </a:r>
          </a:p>
          <a:p>
            <a:pPr algn="ctr"/>
            <a:endParaRPr lang="en-GB"/>
          </a:p>
        </p:txBody>
      </p:sp>
      <p:sp>
        <p:nvSpPr>
          <p:cNvPr id="19" name="TextBox 18">
            <a:extLst>
              <a:ext uri="{FF2B5EF4-FFF2-40B4-BE49-F238E27FC236}">
                <a16:creationId xmlns:a16="http://schemas.microsoft.com/office/drawing/2014/main" id="{AE0AFDB7-B1EB-E512-43C0-114C02FB1318}"/>
              </a:ext>
            </a:extLst>
          </p:cNvPr>
          <p:cNvSpPr txBox="1"/>
          <p:nvPr/>
        </p:nvSpPr>
        <p:spPr>
          <a:xfrm>
            <a:off x="5311913" y="2114827"/>
            <a:ext cx="3456610"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lnSpc>
                <a:spcPts val="1569"/>
              </a:lnSpc>
              <a:buFont typeface="Symbol"/>
              <a:buChar char="•"/>
            </a:pPr>
            <a:r>
              <a:rPr lang="en-GB" sz="1400">
                <a:latin typeface="Times New Roman"/>
                <a:ea typeface="Aptos"/>
                <a:cs typeface="Aptos"/>
              </a:rPr>
              <a:t>Inefficient inventory management </a:t>
            </a:r>
          </a:p>
          <a:p>
            <a:pPr marL="228600" lvl="0" indent="-228600" rtl="0">
              <a:lnSpc>
                <a:spcPts val="1569"/>
              </a:lnSpc>
              <a:buFont typeface="Symbol"/>
              <a:buChar char="•"/>
            </a:pPr>
            <a:r>
              <a:rPr lang="en-GB" sz="1400">
                <a:latin typeface="Times New Roman"/>
                <a:ea typeface="Aptos"/>
                <a:cs typeface="Aptos"/>
              </a:rPr>
              <a:t>Limited promotional activities driving store traffic </a:t>
            </a:r>
          </a:p>
          <a:p>
            <a:pPr algn="ctr"/>
            <a:endParaRPr lang="en-GB"/>
          </a:p>
        </p:txBody>
      </p:sp>
      <p:sp>
        <p:nvSpPr>
          <p:cNvPr id="20" name="TextBox 19">
            <a:extLst>
              <a:ext uri="{FF2B5EF4-FFF2-40B4-BE49-F238E27FC236}">
                <a16:creationId xmlns:a16="http://schemas.microsoft.com/office/drawing/2014/main" id="{D492D312-FFFB-682B-1A03-2ABC9F072078}"/>
              </a:ext>
            </a:extLst>
          </p:cNvPr>
          <p:cNvSpPr txBox="1"/>
          <p:nvPr/>
        </p:nvSpPr>
        <p:spPr>
          <a:xfrm>
            <a:off x="1004955" y="5511871"/>
            <a:ext cx="1347305" cy="677108"/>
          </a:xfrm>
          <a:prstGeom prst="rect">
            <a:avLst/>
          </a:prstGeom>
          <a:solidFill>
            <a:schemeClr val="accent5">
              <a:lumMod val="60000"/>
              <a:lumOff val="40000"/>
            </a:schemeClr>
          </a:solidFill>
          <a:ln>
            <a:solidFill>
              <a:srgbClr val="FF0000"/>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2000" b="1">
                <a:latin typeface="Times New Roman"/>
                <a:cs typeface="Times New Roman"/>
              </a:rPr>
              <a:t>Products</a:t>
            </a:r>
            <a:endParaRPr lang="en-US" sz="1400">
              <a:solidFill>
                <a:srgbClr val="0F4761"/>
              </a:solidFill>
              <a:latin typeface="Aptos"/>
            </a:endParaRPr>
          </a:p>
          <a:p>
            <a:pPr algn="ctr"/>
            <a:endParaRPr lang="en-GB"/>
          </a:p>
        </p:txBody>
      </p:sp>
      <p:sp>
        <p:nvSpPr>
          <p:cNvPr id="21" name="TextBox 20">
            <a:extLst>
              <a:ext uri="{FF2B5EF4-FFF2-40B4-BE49-F238E27FC236}">
                <a16:creationId xmlns:a16="http://schemas.microsoft.com/office/drawing/2014/main" id="{A6BAA9D3-2EC7-06DA-56BE-DA116C6D4E4D}"/>
              </a:ext>
            </a:extLst>
          </p:cNvPr>
          <p:cNvSpPr txBox="1"/>
          <p:nvPr/>
        </p:nvSpPr>
        <p:spPr>
          <a:xfrm>
            <a:off x="4560956" y="5175045"/>
            <a:ext cx="1755913" cy="677108"/>
          </a:xfrm>
          <a:prstGeom prst="rect">
            <a:avLst/>
          </a:prstGeom>
          <a:solidFill>
            <a:schemeClr val="accent5">
              <a:lumMod val="60000"/>
              <a:lumOff val="40000"/>
            </a:schemeClr>
          </a:solidFill>
          <a:ln>
            <a:solidFill>
              <a:srgbClr val="FF0000"/>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2000" b="1">
                <a:latin typeface="Times New Roman"/>
                <a:cs typeface="Times New Roman"/>
              </a:rPr>
              <a:t>Environment </a:t>
            </a:r>
            <a:endParaRPr lang="en-GB" sz="2000">
              <a:latin typeface="Times New Roman"/>
              <a:cs typeface="Times New Roman"/>
            </a:endParaRPr>
          </a:p>
          <a:p>
            <a:pPr algn="ctr"/>
            <a:endParaRPr lang="en-GB"/>
          </a:p>
        </p:txBody>
      </p:sp>
      <p:sp>
        <p:nvSpPr>
          <p:cNvPr id="22" name="TextBox 21">
            <a:extLst>
              <a:ext uri="{FF2B5EF4-FFF2-40B4-BE49-F238E27FC236}">
                <a16:creationId xmlns:a16="http://schemas.microsoft.com/office/drawing/2014/main" id="{DACDEEE6-37C7-B935-CDF8-C98E91234B25}"/>
              </a:ext>
            </a:extLst>
          </p:cNvPr>
          <p:cNvSpPr txBox="1"/>
          <p:nvPr/>
        </p:nvSpPr>
        <p:spPr>
          <a:xfrm>
            <a:off x="8227390" y="5180567"/>
            <a:ext cx="1766957" cy="677108"/>
          </a:xfrm>
          <a:prstGeom prst="rect">
            <a:avLst/>
          </a:prstGeom>
          <a:solidFill>
            <a:schemeClr val="accent5">
              <a:lumMod val="60000"/>
              <a:lumOff val="40000"/>
            </a:schemeClr>
          </a:solidFill>
          <a:ln>
            <a:solidFill>
              <a:srgbClr val="FF0000"/>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2000" b="1">
                <a:latin typeface="Times New Roman"/>
                <a:cs typeface="Times New Roman"/>
              </a:rPr>
              <a:t>Management</a:t>
            </a:r>
            <a:endParaRPr lang="en-US" sz="1400">
              <a:solidFill>
                <a:srgbClr val="0F4761"/>
              </a:solidFill>
              <a:latin typeface="Aptos"/>
            </a:endParaRPr>
          </a:p>
          <a:p>
            <a:pPr algn="ctr"/>
            <a:endParaRPr lang="en-GB"/>
          </a:p>
        </p:txBody>
      </p:sp>
      <p:sp>
        <p:nvSpPr>
          <p:cNvPr id="23" name="TextBox 22">
            <a:extLst>
              <a:ext uri="{FF2B5EF4-FFF2-40B4-BE49-F238E27FC236}">
                <a16:creationId xmlns:a16="http://schemas.microsoft.com/office/drawing/2014/main" id="{1608DF4C-34B8-7BDF-8206-215AE7154BEB}"/>
              </a:ext>
            </a:extLst>
          </p:cNvPr>
          <p:cNvSpPr txBox="1"/>
          <p:nvPr/>
        </p:nvSpPr>
        <p:spPr>
          <a:xfrm>
            <a:off x="408609" y="4080566"/>
            <a:ext cx="3257827"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lnSpc>
                <a:spcPts val="1569"/>
              </a:lnSpc>
              <a:buFont typeface="Symbol"/>
              <a:buChar char="•"/>
            </a:pPr>
            <a:r>
              <a:rPr lang="en-GB" sz="1400">
                <a:latin typeface="Times New Roman"/>
                <a:ea typeface="Aptos"/>
                <a:cs typeface="Aptos"/>
              </a:rPr>
              <a:t>Narrow product range compared to competitors </a:t>
            </a:r>
          </a:p>
          <a:p>
            <a:pPr marL="228600" lvl="0" indent="-228600" rtl="0">
              <a:lnSpc>
                <a:spcPts val="1569"/>
              </a:lnSpc>
              <a:buFont typeface="Symbol"/>
              <a:buChar char="•"/>
            </a:pPr>
            <a:r>
              <a:rPr lang="en-GB" sz="1400">
                <a:latin typeface="Times New Roman"/>
                <a:ea typeface="Aptos"/>
                <a:cs typeface="Aptos"/>
              </a:rPr>
              <a:t>Perceived lack of differentiation in floral designs </a:t>
            </a:r>
          </a:p>
          <a:p>
            <a:pPr algn="ctr"/>
            <a:endParaRPr lang="en-GB"/>
          </a:p>
        </p:txBody>
      </p:sp>
      <p:sp>
        <p:nvSpPr>
          <p:cNvPr id="24" name="TextBox 23">
            <a:extLst>
              <a:ext uri="{FF2B5EF4-FFF2-40B4-BE49-F238E27FC236}">
                <a16:creationId xmlns:a16="http://schemas.microsoft.com/office/drawing/2014/main" id="{0036A0A0-9B7D-0E54-A007-BEF3F119DA10}"/>
              </a:ext>
            </a:extLst>
          </p:cNvPr>
          <p:cNvSpPr txBox="1"/>
          <p:nvPr/>
        </p:nvSpPr>
        <p:spPr>
          <a:xfrm>
            <a:off x="3986696" y="4080566"/>
            <a:ext cx="3048001"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lnSpc>
                <a:spcPts val="1569"/>
              </a:lnSpc>
              <a:buFont typeface="Symbol"/>
              <a:buChar char="•"/>
            </a:pPr>
            <a:r>
              <a:rPr lang="en-GB" sz="1400">
                <a:latin typeface="Times New Roman"/>
                <a:ea typeface="Aptos"/>
                <a:cs typeface="Aptos"/>
              </a:rPr>
              <a:t>Increased competition from supermarkets and online florists </a:t>
            </a:r>
          </a:p>
          <a:p>
            <a:pPr marL="228600" lvl="0" indent="-228600" rtl="0">
              <a:lnSpc>
                <a:spcPts val="1569"/>
              </a:lnSpc>
              <a:buFont typeface="Symbol"/>
              <a:buChar char="•"/>
            </a:pPr>
            <a:r>
              <a:rPr lang="en-GB" sz="1400">
                <a:latin typeface="Times New Roman"/>
                <a:ea typeface="Aptos"/>
                <a:cs typeface="Aptos"/>
              </a:rPr>
              <a:t>Shift in consumer behaviour towards online purchasing </a:t>
            </a:r>
          </a:p>
          <a:p>
            <a:pPr algn="ctr"/>
            <a:endParaRPr lang="en-GB"/>
          </a:p>
        </p:txBody>
      </p:sp>
      <p:sp>
        <p:nvSpPr>
          <p:cNvPr id="25" name="TextBox 24">
            <a:extLst>
              <a:ext uri="{FF2B5EF4-FFF2-40B4-BE49-F238E27FC236}">
                <a16:creationId xmlns:a16="http://schemas.microsoft.com/office/drawing/2014/main" id="{E94B259B-143A-8DB9-AB70-B9C387FBF6C5}"/>
              </a:ext>
            </a:extLst>
          </p:cNvPr>
          <p:cNvSpPr txBox="1"/>
          <p:nvPr/>
        </p:nvSpPr>
        <p:spPr>
          <a:xfrm>
            <a:off x="7299739" y="4080566"/>
            <a:ext cx="3257827"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lnSpc>
                <a:spcPts val="1569"/>
              </a:lnSpc>
              <a:buFont typeface="Symbol"/>
              <a:buChar char="•"/>
            </a:pPr>
            <a:r>
              <a:rPr lang="en-GB" sz="1400">
                <a:latin typeface="Times New Roman"/>
                <a:ea typeface="Aptos"/>
                <a:cs typeface="Aptos"/>
              </a:rPr>
              <a:t>Limited strategic focus on adapting to digital competition </a:t>
            </a:r>
          </a:p>
          <a:p>
            <a:pPr marL="228600" lvl="0" indent="-228600" rtl="0">
              <a:lnSpc>
                <a:spcPts val="1569"/>
              </a:lnSpc>
              <a:buFont typeface="Symbol"/>
              <a:buChar char="•"/>
            </a:pPr>
            <a:r>
              <a:rPr lang="en-GB" sz="1400">
                <a:latin typeface="Times New Roman"/>
                <a:ea typeface="Aptos"/>
                <a:cs typeface="Aptos"/>
              </a:rPr>
              <a:t>Weak monitoring of changing market trends </a:t>
            </a:r>
          </a:p>
          <a:p>
            <a:pPr algn="ctr"/>
            <a:endParaRPr lang="en-GB"/>
          </a:p>
        </p:txBody>
      </p:sp>
      <p:cxnSp>
        <p:nvCxnSpPr>
          <p:cNvPr id="26" name="Straight Arrow Connector 25">
            <a:extLst>
              <a:ext uri="{FF2B5EF4-FFF2-40B4-BE49-F238E27FC236}">
                <a16:creationId xmlns:a16="http://schemas.microsoft.com/office/drawing/2014/main" id="{FF6E9F53-C73E-CAF1-54A5-910EDD2E5028}"/>
              </a:ext>
            </a:extLst>
          </p:cNvPr>
          <p:cNvCxnSpPr/>
          <p:nvPr/>
        </p:nvCxnSpPr>
        <p:spPr>
          <a:xfrm>
            <a:off x="3311756" y="1743800"/>
            <a:ext cx="1252792" cy="1584734"/>
          </a:xfrm>
          <a:prstGeom prst="straightConnector1">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7" name="Straight Arrow Connector 26">
            <a:extLst>
              <a:ext uri="{FF2B5EF4-FFF2-40B4-BE49-F238E27FC236}">
                <a16:creationId xmlns:a16="http://schemas.microsoft.com/office/drawing/2014/main" id="{D9CFA293-4387-BB7A-4468-BEC481D1CFAD}"/>
              </a:ext>
            </a:extLst>
          </p:cNvPr>
          <p:cNvCxnSpPr>
            <a:cxnSpLocks/>
          </p:cNvCxnSpPr>
          <p:nvPr/>
        </p:nvCxnSpPr>
        <p:spPr>
          <a:xfrm>
            <a:off x="7938973" y="1732756"/>
            <a:ext cx="1252792" cy="1584734"/>
          </a:xfrm>
          <a:prstGeom prst="straightConnector1">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851C7258-5D90-9DBB-0F3E-18A1B4C42E82}"/>
              </a:ext>
            </a:extLst>
          </p:cNvPr>
          <p:cNvCxnSpPr>
            <a:cxnSpLocks/>
          </p:cNvCxnSpPr>
          <p:nvPr/>
        </p:nvCxnSpPr>
        <p:spPr>
          <a:xfrm flipH="1">
            <a:off x="2400027" y="3323016"/>
            <a:ext cx="2027120" cy="2523430"/>
          </a:xfrm>
          <a:prstGeom prst="straightConnector1">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AA86E0D2-0FA6-824D-B981-965105987106}"/>
              </a:ext>
            </a:extLst>
          </p:cNvPr>
          <p:cNvCxnSpPr>
            <a:cxnSpLocks/>
          </p:cNvCxnSpPr>
          <p:nvPr/>
        </p:nvCxnSpPr>
        <p:spPr>
          <a:xfrm flipH="1">
            <a:off x="6287330" y="3311972"/>
            <a:ext cx="1695816" cy="2181083"/>
          </a:xfrm>
          <a:prstGeom prst="straightConnector1">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30" name="Straight Arrow Connector 29">
            <a:extLst>
              <a:ext uri="{FF2B5EF4-FFF2-40B4-BE49-F238E27FC236}">
                <a16:creationId xmlns:a16="http://schemas.microsoft.com/office/drawing/2014/main" id="{4858338F-F5C4-8F15-6457-9098CC156B86}"/>
              </a:ext>
            </a:extLst>
          </p:cNvPr>
          <p:cNvCxnSpPr>
            <a:cxnSpLocks/>
          </p:cNvCxnSpPr>
          <p:nvPr/>
        </p:nvCxnSpPr>
        <p:spPr>
          <a:xfrm flipH="1">
            <a:off x="9964809" y="3323016"/>
            <a:ext cx="1397642" cy="2181082"/>
          </a:xfrm>
          <a:prstGeom prst="straightConnector1">
            <a:avLst/>
          </a:prstGeom>
          <a:ln>
            <a:solidFill>
              <a:srgbClr val="FF0000"/>
            </a:solidFill>
          </a:ln>
        </p:spPr>
        <p:style>
          <a:lnRef idx="3">
            <a:schemeClr val="dk1"/>
          </a:lnRef>
          <a:fillRef idx="0">
            <a:schemeClr val="dk1"/>
          </a:fillRef>
          <a:effectRef idx="2">
            <a:schemeClr val="dk1"/>
          </a:effectRef>
          <a:fontRef idx="minor">
            <a:schemeClr val="tx1"/>
          </a:fontRef>
        </p:style>
      </p:cxnSp>
      <p:sp>
        <p:nvSpPr>
          <p:cNvPr id="31" name="TextBox 30">
            <a:extLst>
              <a:ext uri="{FF2B5EF4-FFF2-40B4-BE49-F238E27FC236}">
                <a16:creationId xmlns:a16="http://schemas.microsoft.com/office/drawing/2014/main" id="{89B56FD6-CD6C-5990-6A17-DC20CEE1597F}"/>
              </a:ext>
            </a:extLst>
          </p:cNvPr>
          <p:cNvSpPr txBox="1"/>
          <p:nvPr/>
        </p:nvSpPr>
        <p:spPr>
          <a:xfrm>
            <a:off x="3279912" y="303696"/>
            <a:ext cx="672547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solidFill>
                  <a:schemeClr val="accent6">
                    <a:lumMod val="49000"/>
                  </a:schemeClr>
                </a:solidFill>
                <a:latin typeface="Times New Roman"/>
                <a:cs typeface="Times New Roman"/>
              </a:rPr>
              <a:t>Application of the Cause-and-Effect Model</a:t>
            </a:r>
            <a:endParaRPr lang="en-GB" sz="2400" u="sng">
              <a:solidFill>
                <a:schemeClr val="accent6">
                  <a:lumMod val="49000"/>
                </a:schemeClr>
              </a:solidFill>
              <a:latin typeface="Times New Roman"/>
              <a:cs typeface="Times New Roman"/>
            </a:endParaRPr>
          </a:p>
          <a:p>
            <a:pPr algn="ctr"/>
            <a:endParaRPr lang="en-GB"/>
          </a:p>
        </p:txBody>
      </p:sp>
      <p:sp>
        <p:nvSpPr>
          <p:cNvPr id="32" name="TextBox 31">
            <a:extLst>
              <a:ext uri="{FF2B5EF4-FFF2-40B4-BE49-F238E27FC236}">
                <a16:creationId xmlns:a16="http://schemas.microsoft.com/office/drawing/2014/main" id="{FB6CF5F7-96D1-4098-BA98-24C777160A9F}"/>
              </a:ext>
            </a:extLst>
          </p:cNvPr>
          <p:cNvSpPr txBox="1"/>
          <p:nvPr/>
        </p:nvSpPr>
        <p:spPr>
          <a:xfrm>
            <a:off x="9994348" y="2722218"/>
            <a:ext cx="1800088" cy="1015663"/>
          </a:xfrm>
          <a:prstGeom prst="rect">
            <a:avLst/>
          </a:prstGeom>
          <a:solidFill>
            <a:schemeClr val="accent4">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Times New Roman"/>
                <a:cs typeface="Times New Roman"/>
              </a:rPr>
              <a:t>Problem Identified:</a:t>
            </a:r>
            <a:r>
              <a:rPr sz="1400" b="1">
                <a:latin typeface="Times New Roman"/>
                <a:ea typeface="WordVisiCarriageReturn_MSFontService"/>
                <a:cs typeface="WordVisiCarriageReturn_MSFontService"/>
              </a:rPr>
              <a:t> </a:t>
            </a:r>
            <a:br>
              <a:rPr sz="1400" b="1">
                <a:latin typeface="Times New Roman"/>
                <a:ea typeface="WordVisiCarriageReturn_MSFontService"/>
                <a:cs typeface="WordVisiCarriageReturn_MSFontService"/>
              </a:rPr>
            </a:br>
            <a:r>
              <a:rPr lang="en-GB" sz="1400" b="1">
                <a:latin typeface="Times New Roman"/>
                <a:cs typeface="Times New Roman"/>
              </a:rPr>
              <a:t>30% decline in in-store sales</a:t>
            </a:r>
            <a:r>
              <a:rPr sz="1400" b="1">
                <a:latin typeface="Times New Roman"/>
                <a:ea typeface="Aptos"/>
                <a:cs typeface="Aptos"/>
              </a:rPr>
              <a:t> </a:t>
            </a:r>
            <a:endParaRPr lang="en-GB" sz="1400">
              <a:latin typeface="Times New Roman"/>
              <a:cs typeface="Times New Roman"/>
            </a:endParaRPr>
          </a:p>
          <a:p>
            <a:pPr algn="ctr"/>
            <a:endParaRPr lang="en-GB"/>
          </a:p>
        </p:txBody>
      </p:sp>
    </p:spTree>
    <p:extLst>
      <p:ext uri="{BB962C8B-B14F-4D97-AF65-F5344CB8AC3E}">
        <p14:creationId xmlns:p14="http://schemas.microsoft.com/office/powerpoint/2010/main" val="841195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70AB3A-5F65-E95A-43D7-87AA5F728FA2}"/>
              </a:ext>
            </a:extLst>
          </p:cNvPr>
          <p:cNvSpPr>
            <a:spLocks noGrp="1"/>
          </p:cNvSpPr>
          <p:nvPr>
            <p:ph idx="1"/>
          </p:nvPr>
        </p:nvSpPr>
        <p:spPr>
          <a:xfrm>
            <a:off x="695297" y="1429497"/>
            <a:ext cx="6157512" cy="4870719"/>
          </a:xfrm>
        </p:spPr>
        <p:txBody>
          <a:bodyPr vert="horz" lIns="91440" tIns="45720" rIns="91440" bIns="45720" rtlCol="0" anchor="t">
            <a:normAutofit/>
          </a:bodyPr>
          <a:lstStyle/>
          <a:p>
            <a:pPr>
              <a:lnSpc>
                <a:spcPct val="110000"/>
              </a:lnSpc>
            </a:pPr>
            <a:r>
              <a:rPr lang="en-GB" sz="1600" b="1">
                <a:highlight>
                  <a:srgbClr val="FFFFFF"/>
                </a:highlight>
                <a:latin typeface="Times New Roman"/>
                <a:cs typeface="Times New Roman"/>
              </a:rPr>
              <a:t>Key Finding 1:</a:t>
            </a:r>
            <a:br>
              <a:rPr lang="en-GB" sz="1600" b="1">
                <a:highlight>
                  <a:srgbClr val="FFFFFF"/>
                </a:highlight>
                <a:latin typeface="Times New Roman"/>
              </a:rPr>
            </a:br>
            <a:r>
              <a:rPr lang="en-GB" sz="1600" b="1">
                <a:highlight>
                  <a:srgbClr val="FFFFFF"/>
                </a:highlight>
                <a:latin typeface="Times New Roman"/>
                <a:cs typeface="Times New Roman"/>
              </a:rPr>
              <a:t>A 30% decline in in-store sales</a:t>
            </a:r>
            <a:r>
              <a:rPr lang="en-GB" sz="1600">
                <a:highlight>
                  <a:srgbClr val="FFFFFF"/>
                </a:highlight>
                <a:latin typeface="Times New Roman"/>
                <a:cs typeface="Times New Roman"/>
              </a:rPr>
              <a:t> signals a serious revenue and sustainability concern.</a:t>
            </a:r>
          </a:p>
          <a:p>
            <a:pPr>
              <a:lnSpc>
                <a:spcPct val="110000"/>
              </a:lnSpc>
            </a:pPr>
            <a:r>
              <a:rPr lang="en-GB" sz="1600" b="1">
                <a:highlight>
                  <a:srgbClr val="FFFFFF"/>
                </a:highlight>
                <a:latin typeface="Times New Roman"/>
                <a:cs typeface="Times New Roman"/>
              </a:rPr>
              <a:t>Key Finding 2:</a:t>
            </a:r>
            <a:br>
              <a:rPr lang="en-GB" sz="1600" b="1">
                <a:highlight>
                  <a:srgbClr val="FFFFFF"/>
                </a:highlight>
                <a:latin typeface="Times New Roman"/>
              </a:rPr>
            </a:br>
            <a:r>
              <a:rPr lang="en-GB" sz="1600" b="1">
                <a:highlight>
                  <a:srgbClr val="FFFFFF"/>
                </a:highlight>
                <a:latin typeface="Times New Roman"/>
                <a:cs typeface="Times New Roman"/>
              </a:rPr>
              <a:t>External pressures</a:t>
            </a:r>
            <a:r>
              <a:rPr lang="en-GB" sz="1600">
                <a:highlight>
                  <a:srgbClr val="FFFFFF"/>
                </a:highlight>
                <a:latin typeface="Times New Roman"/>
                <a:cs typeface="Times New Roman"/>
              </a:rPr>
              <a:t> (economic conditions, online competition, changing consumer behaviour) are major contributors and largely outside managerial control.</a:t>
            </a:r>
            <a:endParaRPr lang="en-GB" sz="1600"/>
          </a:p>
          <a:p>
            <a:pPr>
              <a:lnSpc>
                <a:spcPct val="110000"/>
              </a:lnSpc>
            </a:pPr>
            <a:r>
              <a:rPr lang="en-GB" sz="1600" b="1">
                <a:highlight>
                  <a:srgbClr val="FFFFFF"/>
                </a:highlight>
                <a:latin typeface="Times New Roman"/>
                <a:cs typeface="Times New Roman"/>
              </a:rPr>
              <a:t>Key Finding 3:</a:t>
            </a:r>
            <a:br>
              <a:rPr lang="en-GB" sz="1600" b="1">
                <a:highlight>
                  <a:srgbClr val="FFFFFF"/>
                </a:highlight>
                <a:latin typeface="Times New Roman"/>
              </a:rPr>
            </a:br>
            <a:r>
              <a:rPr lang="en-GB" sz="1600" b="1">
                <a:highlight>
                  <a:srgbClr val="FFFFFF"/>
                </a:highlight>
                <a:latin typeface="Times New Roman"/>
                <a:cs typeface="Times New Roman"/>
              </a:rPr>
              <a:t>Internal weaknesses</a:t>
            </a:r>
            <a:r>
              <a:rPr lang="en-GB" sz="1600">
                <a:highlight>
                  <a:srgbClr val="FFFFFF"/>
                </a:highlight>
                <a:latin typeface="Times New Roman"/>
                <a:cs typeface="Times New Roman"/>
              </a:rPr>
              <a:t> (store experience, operational constraints, limited differentiation) reduce competitiveness and worsen the impact of external pressures.</a:t>
            </a:r>
          </a:p>
          <a:p>
            <a:pPr>
              <a:lnSpc>
                <a:spcPct val="110000"/>
              </a:lnSpc>
            </a:pPr>
            <a:r>
              <a:rPr lang="en-GB" sz="1600" b="1">
                <a:highlight>
                  <a:srgbClr val="FFFFFF"/>
                </a:highlight>
                <a:latin typeface="Times New Roman"/>
                <a:cs typeface="Times New Roman"/>
              </a:rPr>
              <a:t>Key Finding 4:</a:t>
            </a:r>
            <a:br>
              <a:rPr lang="en-GB" sz="1600" b="1">
                <a:highlight>
                  <a:srgbClr val="FFFFFF"/>
                </a:highlight>
                <a:latin typeface="Times New Roman"/>
              </a:rPr>
            </a:br>
            <a:r>
              <a:rPr lang="en-GB" sz="1600" b="1">
                <a:highlight>
                  <a:srgbClr val="FFFFFF"/>
                </a:highlight>
                <a:latin typeface="Times New Roman"/>
                <a:cs typeface="Times New Roman"/>
              </a:rPr>
              <a:t>The problem is multi-dimensional and interconnected</a:t>
            </a:r>
            <a:r>
              <a:rPr lang="en-GB" sz="1600">
                <a:highlight>
                  <a:srgbClr val="FFFFFF"/>
                </a:highlight>
                <a:latin typeface="Times New Roman"/>
                <a:cs typeface="Times New Roman"/>
              </a:rPr>
              <a:t>, combining strategic external challenges with operational internal limitations.</a:t>
            </a:r>
          </a:p>
          <a:p>
            <a:pPr>
              <a:lnSpc>
                <a:spcPct val="110000"/>
              </a:lnSpc>
            </a:pPr>
            <a:endParaRPr lang="en-GB" sz="1300"/>
          </a:p>
        </p:txBody>
      </p:sp>
      <p:pic>
        <p:nvPicPr>
          <p:cNvPr id="4" name="Picture 3" descr="color icon for findings 33147295 Vector Art at Vecteezy">
            <a:extLst>
              <a:ext uri="{FF2B5EF4-FFF2-40B4-BE49-F238E27FC236}">
                <a16:creationId xmlns:a16="http://schemas.microsoft.com/office/drawing/2014/main" id="{658A1603-C2CA-3D38-3E42-E524D7222157}"/>
              </a:ext>
            </a:extLst>
          </p:cNvPr>
          <p:cNvPicPr>
            <a:picLocks noChangeAspect="1"/>
          </p:cNvPicPr>
          <p:nvPr/>
        </p:nvPicPr>
        <p:blipFill>
          <a:blip r:embed="rId2"/>
          <a:stretch>
            <a:fillRect/>
          </a:stretch>
        </p:blipFill>
        <p:spPr>
          <a:xfrm>
            <a:off x="8082830" y="1571292"/>
            <a:ext cx="3845743" cy="4320314"/>
          </a:xfrm>
          <a:prstGeom prst="rect">
            <a:avLst/>
          </a:prstGeom>
        </p:spPr>
      </p:pic>
      <p:sp>
        <p:nvSpPr>
          <p:cNvPr id="5" name="TextBox 4">
            <a:extLst>
              <a:ext uri="{FF2B5EF4-FFF2-40B4-BE49-F238E27FC236}">
                <a16:creationId xmlns:a16="http://schemas.microsoft.com/office/drawing/2014/main" id="{54EEFC2C-A175-FE64-B0F3-6808FA1E4753}"/>
              </a:ext>
            </a:extLst>
          </p:cNvPr>
          <p:cNvSpPr txBox="1"/>
          <p:nvPr/>
        </p:nvSpPr>
        <p:spPr>
          <a:xfrm>
            <a:off x="3048000" y="646043"/>
            <a:ext cx="674756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solidFill>
                  <a:schemeClr val="accent6">
                    <a:lumMod val="49000"/>
                  </a:schemeClr>
                </a:solidFill>
                <a:latin typeface="Times New Roman"/>
                <a:cs typeface="Times New Roman"/>
              </a:rPr>
              <a:t>Key Findings: Green Haven Florists</a:t>
            </a:r>
            <a:r>
              <a:rPr sz="2400" b="1" u="sng">
                <a:solidFill>
                  <a:schemeClr val="accent6">
                    <a:lumMod val="49000"/>
                  </a:schemeClr>
                </a:solidFill>
                <a:latin typeface="Times New Roman"/>
                <a:ea typeface="Aptos"/>
                <a:cs typeface="Aptos"/>
              </a:rPr>
              <a:t> </a:t>
            </a:r>
            <a:endParaRPr lang="en-GB" sz="2400" u="sng">
              <a:solidFill>
                <a:schemeClr val="accent6">
                  <a:lumMod val="49000"/>
                </a:schemeClr>
              </a:solidFill>
              <a:latin typeface="Times New Roman"/>
              <a:cs typeface="Times New Roman"/>
            </a:endParaRPr>
          </a:p>
          <a:p>
            <a:pPr algn="ctr"/>
            <a:endParaRPr lang="en-GB"/>
          </a:p>
        </p:txBody>
      </p:sp>
      <p:pic>
        <p:nvPicPr>
          <p:cNvPr id="6" name="Picture 5" descr="Green Flower Design | Best Flower Site">
            <a:extLst>
              <a:ext uri="{FF2B5EF4-FFF2-40B4-BE49-F238E27FC236}">
                <a16:creationId xmlns:a16="http://schemas.microsoft.com/office/drawing/2014/main" id="{ACD0FA1F-A239-EDDA-67A5-6953E9FE9067}"/>
              </a:ext>
            </a:extLst>
          </p:cNvPr>
          <p:cNvPicPr>
            <a:picLocks noChangeAspect="1"/>
          </p:cNvPicPr>
          <p:nvPr/>
        </p:nvPicPr>
        <p:blipFill>
          <a:blip r:embed="rId3"/>
          <a:stretch>
            <a:fillRect/>
          </a:stretch>
        </p:blipFill>
        <p:spPr>
          <a:xfrm>
            <a:off x="692633" y="287611"/>
            <a:ext cx="1011170" cy="1092339"/>
          </a:xfrm>
          <a:prstGeom prst="rect">
            <a:avLst/>
          </a:prstGeom>
        </p:spPr>
      </p:pic>
    </p:spTree>
    <p:extLst>
      <p:ext uri="{BB962C8B-B14F-4D97-AF65-F5344CB8AC3E}">
        <p14:creationId xmlns:p14="http://schemas.microsoft.com/office/powerpoint/2010/main" val="1529774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68F502-97A8-0E93-FD93-B18913585DF7}"/>
              </a:ext>
            </a:extLst>
          </p:cNvPr>
          <p:cNvSpPr txBox="1"/>
          <p:nvPr/>
        </p:nvSpPr>
        <p:spPr>
          <a:xfrm>
            <a:off x="3224696" y="469348"/>
            <a:ext cx="6294782"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accent6">
                    <a:lumMod val="49000"/>
                  </a:schemeClr>
                </a:solidFill>
                <a:latin typeface="Times New Roman"/>
                <a:cs typeface="Times New Roman"/>
              </a:rPr>
              <a:t>            </a:t>
            </a:r>
            <a:r>
              <a:rPr lang="en-GB" sz="3200" b="1" u="sng">
                <a:solidFill>
                  <a:schemeClr val="accent6">
                    <a:lumMod val="49000"/>
                  </a:schemeClr>
                </a:solidFill>
                <a:latin typeface="Times New Roman"/>
                <a:cs typeface="Times New Roman"/>
              </a:rPr>
              <a:t>Reference List</a:t>
            </a:r>
            <a:r>
              <a:rPr sz="3200" u="sng">
                <a:solidFill>
                  <a:schemeClr val="accent6">
                    <a:lumMod val="49000"/>
                  </a:schemeClr>
                </a:solidFill>
                <a:latin typeface="Times New Roman"/>
                <a:ea typeface="Aptos"/>
                <a:cs typeface="Aptos"/>
              </a:rPr>
              <a:t> </a:t>
            </a:r>
            <a:endParaRPr lang="en-GB" sz="3200">
              <a:solidFill>
                <a:schemeClr val="accent6">
                  <a:lumMod val="49000"/>
                </a:schemeClr>
              </a:solidFill>
              <a:latin typeface="Times New Roman"/>
              <a:cs typeface="Times New Roman"/>
            </a:endParaRPr>
          </a:p>
          <a:p>
            <a:pPr algn="ctr"/>
            <a:endParaRPr lang="en-GB"/>
          </a:p>
        </p:txBody>
      </p:sp>
      <p:sp>
        <p:nvSpPr>
          <p:cNvPr id="7" name="TextBox 5">
            <a:extLst>
              <a:ext uri="{FF2B5EF4-FFF2-40B4-BE49-F238E27FC236}">
                <a16:creationId xmlns:a16="http://schemas.microsoft.com/office/drawing/2014/main" id="{B6CAE973-907E-1E8F-9628-548FF2132AA4}"/>
              </a:ext>
            </a:extLst>
          </p:cNvPr>
          <p:cNvSpPr txBox="1"/>
          <p:nvPr/>
        </p:nvSpPr>
        <p:spPr>
          <a:xfrm>
            <a:off x="1004957" y="1871870"/>
            <a:ext cx="10623824" cy="39996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rtl="0">
              <a:lnSpc>
                <a:spcPts val="1569"/>
              </a:lnSpc>
              <a:buFont typeface="Wingdings"/>
              <a:buChar char="Ø"/>
            </a:pPr>
            <a:r>
              <a:rPr lang="en-GB" sz="2000">
                <a:latin typeface="Times New Roman"/>
                <a:ea typeface="Segoe UI"/>
                <a:cs typeface="Segoe UI"/>
              </a:rPr>
              <a:t>Ishikawa, K., 1985. </a:t>
            </a:r>
            <a:r>
              <a:rPr lang="en-GB" sz="2000" i="1">
                <a:latin typeface="Times New Roman"/>
                <a:ea typeface="Segoe UI"/>
                <a:cs typeface="Segoe UI"/>
              </a:rPr>
              <a:t>What is Total Quality Control? The Japanese Way.</a:t>
            </a:r>
            <a:r>
              <a:rPr lang="en-GB" sz="2000">
                <a:latin typeface="Times New Roman"/>
                <a:ea typeface="Segoe UI"/>
                <a:cs typeface="Segoe UI"/>
              </a:rPr>
              <a:t> Englewood Cliffs, NJ: Prentice Hall. </a:t>
            </a:r>
            <a:endParaRPr lang="en-GB" sz="2000">
              <a:latin typeface="Times New Roman"/>
              <a:cs typeface="Segoe UI"/>
            </a:endParaRPr>
          </a:p>
          <a:p>
            <a:pPr marL="285750" indent="-285750">
              <a:lnSpc>
                <a:spcPts val="1569"/>
              </a:lnSpc>
              <a:buFont typeface="Wingdings"/>
              <a:buChar char="Ø"/>
            </a:pPr>
            <a:endParaRPr lang="en-GB" sz="2000">
              <a:latin typeface="Times New Roman"/>
              <a:ea typeface="Segoe UI"/>
              <a:cs typeface="Segoe UI"/>
            </a:endParaRPr>
          </a:p>
          <a:p>
            <a:pPr marL="285750" indent="-285750" rtl="0">
              <a:lnSpc>
                <a:spcPts val="1569"/>
              </a:lnSpc>
              <a:buFont typeface="Wingdings"/>
              <a:buChar char="Ø"/>
            </a:pPr>
            <a:r>
              <a:rPr lang="en-GB" sz="2000">
                <a:latin typeface="Times New Roman"/>
                <a:ea typeface="Segoe UI"/>
                <a:cs typeface="Segoe UI"/>
              </a:rPr>
              <a:t>Johnson, G., Scholes, K. and Whittington, R., 2017. </a:t>
            </a:r>
            <a:r>
              <a:rPr lang="en-GB" sz="2000" i="1">
                <a:latin typeface="Times New Roman"/>
                <a:ea typeface="Segoe UI"/>
                <a:cs typeface="Segoe UI"/>
              </a:rPr>
              <a:t>Exploring Strategy.</a:t>
            </a:r>
            <a:r>
              <a:rPr lang="en-GB" sz="2000">
                <a:latin typeface="Times New Roman"/>
                <a:ea typeface="Segoe UI"/>
                <a:cs typeface="Segoe UI"/>
              </a:rPr>
              <a:t> 11th ed. Harlow: Pearson Education. </a:t>
            </a:r>
          </a:p>
          <a:p>
            <a:pPr marL="285750" indent="-285750">
              <a:lnSpc>
                <a:spcPts val="1569"/>
              </a:lnSpc>
              <a:buFont typeface="Wingdings"/>
              <a:buChar char="Ø"/>
            </a:pPr>
            <a:endParaRPr lang="en-GB" sz="2000">
              <a:latin typeface="Times New Roman"/>
              <a:ea typeface="Segoe UI"/>
              <a:cs typeface="Segoe UI"/>
            </a:endParaRPr>
          </a:p>
          <a:p>
            <a:pPr marL="285750" indent="-285750" rtl="0">
              <a:lnSpc>
                <a:spcPts val="1569"/>
              </a:lnSpc>
              <a:buFont typeface="Wingdings"/>
              <a:buChar char="Ø"/>
            </a:pPr>
            <a:r>
              <a:rPr lang="en-GB" sz="2000">
                <a:latin typeface="Times New Roman"/>
                <a:ea typeface="Segoe UI"/>
                <a:cs typeface="Segoe UI"/>
              </a:rPr>
              <a:t>Kotler, P. and Keller, K.L., 2016. </a:t>
            </a:r>
            <a:r>
              <a:rPr lang="en-GB" sz="2000" i="1">
                <a:latin typeface="Times New Roman"/>
                <a:ea typeface="Segoe UI"/>
                <a:cs typeface="Segoe UI"/>
              </a:rPr>
              <a:t>Marketing Management.</a:t>
            </a:r>
            <a:r>
              <a:rPr lang="en-GB" sz="2000">
                <a:latin typeface="Times New Roman"/>
                <a:ea typeface="Segoe UI"/>
                <a:cs typeface="Segoe UI"/>
              </a:rPr>
              <a:t> 15th ed. Harlow: Pearson Education. </a:t>
            </a:r>
          </a:p>
          <a:p>
            <a:pPr marL="285750" indent="-285750">
              <a:lnSpc>
                <a:spcPts val="1569"/>
              </a:lnSpc>
              <a:buFont typeface="Wingdings"/>
              <a:buChar char="Ø"/>
            </a:pPr>
            <a:endParaRPr lang="en-GB" sz="2000">
              <a:latin typeface="Times New Roman"/>
              <a:ea typeface="Segoe UI"/>
              <a:cs typeface="Segoe UI"/>
            </a:endParaRPr>
          </a:p>
          <a:p>
            <a:pPr marL="285750" indent="-285750" rtl="0">
              <a:lnSpc>
                <a:spcPts val="1569"/>
              </a:lnSpc>
              <a:buFont typeface="Wingdings"/>
              <a:buChar char="Ø"/>
            </a:pPr>
            <a:r>
              <a:rPr lang="en-GB" sz="2000">
                <a:latin typeface="Times New Roman"/>
                <a:ea typeface="Segoe UI"/>
                <a:cs typeface="Segoe UI"/>
              </a:rPr>
              <a:t>Mind Tools, n.d. </a:t>
            </a:r>
            <a:r>
              <a:rPr lang="en-GB" sz="2000" i="1">
                <a:latin typeface="Times New Roman"/>
                <a:ea typeface="Segoe UI"/>
                <a:cs typeface="Segoe UI"/>
              </a:rPr>
              <a:t>PESTLE Analysis.</a:t>
            </a:r>
            <a:r>
              <a:rPr lang="en-GB" sz="2000">
                <a:latin typeface="Times New Roman"/>
                <a:ea typeface="Segoe UI"/>
                <a:cs typeface="Segoe UI"/>
              </a:rPr>
              <a:t> [online] Available at: </a:t>
            </a:r>
            <a:r>
              <a:rPr lang="en-GB" sz="2000" u="sng" strike="noStrike">
                <a:latin typeface="Times New Roman"/>
                <a:ea typeface="Segoe UI"/>
                <a:cs typeface="Segoe UI"/>
                <a:hlinkClick r:id="rId2">
                  <a:extLst>
                    <a:ext uri="{A12FA001-AC4F-418D-AE19-62706E023703}">
                      <ahyp:hlinkClr xmlns:ahyp="http://schemas.microsoft.com/office/drawing/2018/hyperlinkcolor" val="tx"/>
                    </a:ext>
                  </a:extLst>
                </a:hlinkClick>
              </a:rPr>
              <a:t>https://www.mindtools.com</a:t>
            </a:r>
            <a:r>
              <a:rPr lang="en-GB" sz="2000">
                <a:latin typeface="Times New Roman"/>
                <a:ea typeface="Segoe UI"/>
                <a:cs typeface="Segoe UI"/>
              </a:rPr>
              <a:t> [Accessed day month year]. </a:t>
            </a:r>
          </a:p>
          <a:p>
            <a:pPr marL="285750" indent="-285750">
              <a:lnSpc>
                <a:spcPts val="1569"/>
              </a:lnSpc>
              <a:buFont typeface="Wingdings"/>
              <a:buChar char="Ø"/>
            </a:pPr>
            <a:endParaRPr lang="en-GB" sz="2000">
              <a:latin typeface="Times New Roman"/>
              <a:ea typeface="Segoe UI"/>
              <a:cs typeface="Segoe UI"/>
            </a:endParaRPr>
          </a:p>
          <a:p>
            <a:pPr marL="285750" indent="-285750" rtl="0">
              <a:lnSpc>
                <a:spcPts val="1569"/>
              </a:lnSpc>
              <a:buFont typeface="Wingdings"/>
              <a:buChar char="Ø"/>
            </a:pPr>
            <a:r>
              <a:rPr lang="en-GB" sz="2000">
                <a:latin typeface="Times New Roman"/>
                <a:ea typeface="Segoe UI"/>
                <a:cs typeface="Segoe UI"/>
              </a:rPr>
              <a:t>Oakland, J.S., 2014. </a:t>
            </a:r>
            <a:r>
              <a:rPr lang="en-GB" sz="2000" i="1">
                <a:latin typeface="Times New Roman"/>
                <a:ea typeface="Segoe UI"/>
                <a:cs typeface="Segoe UI"/>
              </a:rPr>
              <a:t>Total Quality Management and Operational Excellence.</a:t>
            </a:r>
            <a:r>
              <a:rPr lang="en-GB" sz="2000">
                <a:latin typeface="Times New Roman"/>
                <a:ea typeface="Segoe UI"/>
                <a:cs typeface="Segoe UI"/>
              </a:rPr>
              <a:t> 4th ed. London: Routledge. </a:t>
            </a:r>
          </a:p>
          <a:p>
            <a:pPr marL="285750" indent="-285750">
              <a:lnSpc>
                <a:spcPts val="1569"/>
              </a:lnSpc>
              <a:buFont typeface="Wingdings"/>
              <a:buChar char="Ø"/>
            </a:pPr>
            <a:endParaRPr lang="en-GB" sz="2000">
              <a:latin typeface="Times New Roman"/>
              <a:ea typeface="Segoe UI"/>
              <a:cs typeface="Segoe UI"/>
            </a:endParaRPr>
          </a:p>
          <a:p>
            <a:pPr marL="285750" indent="-285750" rtl="0">
              <a:lnSpc>
                <a:spcPts val="1569"/>
              </a:lnSpc>
              <a:buFont typeface="Wingdings"/>
              <a:buChar char="Ø"/>
            </a:pPr>
            <a:r>
              <a:rPr lang="en-GB" sz="2000">
                <a:latin typeface="Times New Roman"/>
                <a:ea typeface="Segoe UI"/>
                <a:cs typeface="Segoe UI"/>
              </a:rPr>
              <a:t>Slack, N., Brandon-Jones, A. and Johnston, R., 2019. </a:t>
            </a:r>
            <a:r>
              <a:rPr lang="en-GB" sz="2000" i="1">
                <a:latin typeface="Times New Roman"/>
                <a:ea typeface="Segoe UI"/>
                <a:cs typeface="Segoe UI"/>
              </a:rPr>
              <a:t>Operations Management.</a:t>
            </a:r>
            <a:r>
              <a:rPr lang="en-GB" sz="2000">
                <a:latin typeface="Times New Roman"/>
                <a:ea typeface="Segoe UI"/>
                <a:cs typeface="Segoe UI"/>
              </a:rPr>
              <a:t> 9th ed. Harlow: Pearson Education. </a:t>
            </a:r>
          </a:p>
          <a:p>
            <a:pPr marL="285750" indent="-285750">
              <a:lnSpc>
                <a:spcPts val="1569"/>
              </a:lnSpc>
              <a:buFont typeface="Wingdings"/>
              <a:buChar char="Ø"/>
            </a:pPr>
            <a:endParaRPr lang="en-GB" sz="2000">
              <a:latin typeface="Times New Roman"/>
              <a:ea typeface="Segoe UI"/>
              <a:cs typeface="Segoe UI"/>
            </a:endParaRPr>
          </a:p>
          <a:p>
            <a:pPr marL="285750" indent="-285750" rtl="0">
              <a:lnSpc>
                <a:spcPts val="1569"/>
              </a:lnSpc>
              <a:buFont typeface="Wingdings"/>
              <a:buChar char="Ø"/>
            </a:pPr>
            <a:r>
              <a:rPr lang="en-GB" sz="2000">
                <a:latin typeface="Times New Roman"/>
                <a:ea typeface="Segoe UI"/>
                <a:cs typeface="Segoe UI"/>
              </a:rPr>
              <a:t>Yüksel, İ., 2012. Developing a multi-criteria decision making model for PESTEL analysis. </a:t>
            </a:r>
            <a:r>
              <a:rPr lang="en-GB" sz="2000" i="1">
                <a:latin typeface="Times New Roman"/>
                <a:ea typeface="Segoe UI"/>
                <a:cs typeface="Segoe UI"/>
              </a:rPr>
              <a:t>International Journal of Business and Management,</a:t>
            </a:r>
            <a:r>
              <a:rPr lang="en-GB" sz="2000">
                <a:latin typeface="Times New Roman"/>
                <a:ea typeface="Segoe UI"/>
                <a:cs typeface="Segoe UI"/>
              </a:rPr>
              <a:t> 7(24), pp.52–66. </a:t>
            </a:r>
          </a:p>
        </p:txBody>
      </p:sp>
      <p:pic>
        <p:nvPicPr>
          <p:cNvPr id="8" name="Picture 7" descr="Green Flower Design | Best Flower Site">
            <a:extLst>
              <a:ext uri="{FF2B5EF4-FFF2-40B4-BE49-F238E27FC236}">
                <a16:creationId xmlns:a16="http://schemas.microsoft.com/office/drawing/2014/main" id="{4E121370-8049-83BE-BD57-7FE35FD5047D}"/>
              </a:ext>
            </a:extLst>
          </p:cNvPr>
          <p:cNvPicPr>
            <a:picLocks noChangeAspect="1"/>
          </p:cNvPicPr>
          <p:nvPr/>
        </p:nvPicPr>
        <p:blipFill>
          <a:blip r:embed="rId3"/>
          <a:stretch>
            <a:fillRect/>
          </a:stretch>
        </p:blipFill>
        <p:spPr>
          <a:xfrm>
            <a:off x="626373" y="464309"/>
            <a:ext cx="1187864" cy="1125468"/>
          </a:xfrm>
          <a:prstGeom prst="rect">
            <a:avLst/>
          </a:prstGeom>
        </p:spPr>
      </p:pic>
      <p:pic>
        <p:nvPicPr>
          <p:cNvPr id="9" name="Picture 8" descr="Green Flower Design | Best Flower Site">
            <a:extLst>
              <a:ext uri="{FF2B5EF4-FFF2-40B4-BE49-F238E27FC236}">
                <a16:creationId xmlns:a16="http://schemas.microsoft.com/office/drawing/2014/main" id="{D811B013-3AF2-1F3A-EC90-E47C176528CE}"/>
              </a:ext>
            </a:extLst>
          </p:cNvPr>
          <p:cNvPicPr>
            <a:picLocks noChangeAspect="1"/>
          </p:cNvPicPr>
          <p:nvPr/>
        </p:nvPicPr>
        <p:blipFill>
          <a:blip r:embed="rId3"/>
          <a:stretch>
            <a:fillRect/>
          </a:stretch>
        </p:blipFill>
        <p:spPr>
          <a:xfrm>
            <a:off x="10322547" y="464309"/>
            <a:ext cx="1187864" cy="1125468"/>
          </a:xfrm>
          <a:prstGeom prst="rect">
            <a:avLst/>
          </a:prstGeom>
        </p:spPr>
      </p:pic>
    </p:spTree>
    <p:extLst>
      <p:ext uri="{BB962C8B-B14F-4D97-AF65-F5344CB8AC3E}">
        <p14:creationId xmlns:p14="http://schemas.microsoft.com/office/powerpoint/2010/main" val="2902735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ank You Images For Presentation In Green">
            <a:extLst>
              <a:ext uri="{FF2B5EF4-FFF2-40B4-BE49-F238E27FC236}">
                <a16:creationId xmlns:a16="http://schemas.microsoft.com/office/drawing/2014/main" id="{A4618A17-B88E-1B74-95C7-BB342AD5A6FE}"/>
              </a:ext>
            </a:extLst>
          </p:cNvPr>
          <p:cNvPicPr>
            <a:picLocks noChangeAspect="1"/>
          </p:cNvPicPr>
          <p:nvPr/>
        </p:nvPicPr>
        <p:blipFill>
          <a:blip r:embed="rId2"/>
          <a:srcRect l="734" r="2378" b="1"/>
          <a:stretch>
            <a:fillRect/>
          </a:stretch>
        </p:blipFill>
        <p:spPr>
          <a:xfrm>
            <a:off x="1" y="1"/>
            <a:ext cx="12192000" cy="6857988"/>
          </a:xfrm>
          <a:prstGeom prst="rect">
            <a:avLst/>
          </a:prstGeom>
        </p:spPr>
      </p:pic>
    </p:spTree>
    <p:extLst>
      <p:ext uri="{BB962C8B-B14F-4D97-AF65-F5344CB8AC3E}">
        <p14:creationId xmlns:p14="http://schemas.microsoft.com/office/powerpoint/2010/main" val="361395378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3</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DashVTI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2026-02-11T02:40:30Z</dcterms:created>
  <dcterms:modified xsi:type="dcterms:W3CDTF">2026-02-15T19:17:37Z</dcterms:modified>
</cp:coreProperties>
</file>