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D65718-BD84-482A-A4C6-72DCD7C19AB1}" v="83" dt="2022-04-05T10:52:08.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33149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41430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95809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273366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988551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775481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16604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282157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46651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390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2/6/2023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38470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2/6/2023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5350101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hr.com/research/workplace-stress-statistics/" TargetMode="External"/><Relationship Id="rId2" Type="http://schemas.openxmlformats.org/officeDocument/2006/relationships/hyperlink" Target="https://www.perkbox.com/uk/resources/library/2020-workplace-stress-survey" TargetMode="External"/><Relationship Id="rId1" Type="http://schemas.openxmlformats.org/officeDocument/2006/relationships/slideLayout" Target="../slideLayouts/slideLayout2.xml"/><Relationship Id="rId5" Type="http://schemas.openxmlformats.org/officeDocument/2006/relationships/hyperlink" Target="https://www.helpguide.org/articles/stress/stress-in-the-workplace.htm" TargetMode="External"/><Relationship Id="rId4" Type="http://schemas.openxmlformats.org/officeDocument/2006/relationships/hyperlink" Target="https://www.corporatewellnessmagazine.com/article/workplace-stress-silent-killer-employee-health-productivit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oem.bmj.com/content/oemed/59/1/67.full.pdf" TargetMode="External"/><Relationship Id="rId2" Type="http://schemas.openxmlformats.org/officeDocument/2006/relationships/hyperlink" Target="https://loramed.com/%D0%BA%D0%B0%D0%BA-%D0%B4%D0%B0-%D1%81%D0%B5-%D1%81%D0%BF%D1%80%D0%B0%D0%B2%D0%B8%D0%BC-%D1%81%D1%8A%D1%81-%D1%81%D1%82%D1%80%D0%B5%D1%81%D0%B0-%D0%BD%D0%B0-%D1%80%D0%B0%D0%B1%D0%BE%D1%82%D0%BD%D0%BE/" TargetMode="External"/><Relationship Id="rId1" Type="http://schemas.openxmlformats.org/officeDocument/2006/relationships/slideLayout" Target="../slideLayouts/slideLayout2.xml"/><Relationship Id="rId4" Type="http://schemas.openxmlformats.org/officeDocument/2006/relationships/hyperlink" Target="https://www.ccohs.ca/oshanswers/psychosocial/stres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Wood human figure">
            <a:extLst>
              <a:ext uri="{FF2B5EF4-FFF2-40B4-BE49-F238E27FC236}">
                <a16:creationId xmlns:a16="http://schemas.microsoft.com/office/drawing/2014/main" id="{3458E962-6E2B-3F73-2B9B-5D216B48719D}"/>
              </a:ext>
            </a:extLst>
          </p:cNvPr>
          <p:cNvPicPr>
            <a:picLocks noChangeAspect="1"/>
          </p:cNvPicPr>
          <p:nvPr/>
        </p:nvPicPr>
        <p:blipFill rotWithShape="1">
          <a:blip r:embed="rId2"/>
          <a:srcRect b="15730"/>
          <a:stretch/>
        </p:blipFill>
        <p:spPr>
          <a:xfrm>
            <a:off x="20" y="10"/>
            <a:ext cx="12191979" cy="6857989"/>
          </a:xfrm>
          <a:prstGeom prst="rect">
            <a:avLst/>
          </a:prstGeom>
        </p:spPr>
      </p:pic>
      <p:sp>
        <p:nvSpPr>
          <p:cNvPr id="17" name="Freeform: Shape 10">
            <a:extLst>
              <a:ext uri="{FF2B5EF4-FFF2-40B4-BE49-F238E27FC236}">
                <a16:creationId xmlns:a16="http://schemas.microsoft.com/office/drawing/2014/main" id="{ED1BE14B-C94E-4A1A-B076-39CCA2304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399987" y="694217"/>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solidFill>
            <a:schemeClr val="bg1"/>
          </a:solidFill>
          <a:ln w="19050" cap="flat">
            <a:noFill/>
            <a:prstDash val="solid"/>
            <a:miter/>
          </a:ln>
        </p:spPr>
        <p:txBody>
          <a:bodyPr rtlCol="0" anchor="ctr"/>
          <a:lstStyle/>
          <a:p>
            <a:endParaRPr lang="en-US">
              <a:ln>
                <a:solidFill>
                  <a:srgbClr val="000000"/>
                </a:solidFill>
              </a:ln>
              <a:solidFill>
                <a:srgbClr val="000000"/>
              </a:solidFill>
            </a:endParaRPr>
          </a:p>
        </p:txBody>
      </p:sp>
      <p:sp>
        <p:nvSpPr>
          <p:cNvPr id="2" name="Заглавие 1">
            <a:extLst>
              <a:ext uri="{FF2B5EF4-FFF2-40B4-BE49-F238E27FC236}">
                <a16:creationId xmlns:a16="http://schemas.microsoft.com/office/drawing/2014/main" id="{619E9778-1E67-4A0F-BC56-CECBD3734A6E}"/>
              </a:ext>
            </a:extLst>
          </p:cNvPr>
          <p:cNvSpPr>
            <a:spLocks noGrp="1"/>
          </p:cNvSpPr>
          <p:nvPr>
            <p:ph type="ctrTitle"/>
          </p:nvPr>
        </p:nvSpPr>
        <p:spPr>
          <a:xfrm>
            <a:off x="940119" y="1190036"/>
            <a:ext cx="2515263" cy="2946277"/>
          </a:xfrm>
        </p:spPr>
        <p:txBody>
          <a:bodyPr anchor="b">
            <a:normAutofit/>
          </a:bodyPr>
          <a:lstStyle/>
          <a:p>
            <a:pPr>
              <a:lnSpc>
                <a:spcPct val="90000"/>
              </a:lnSpc>
            </a:pPr>
            <a:r>
              <a:rPr lang="en-GB" dirty="0"/>
              <a:t>Problem solving an decision making</a:t>
            </a:r>
          </a:p>
        </p:txBody>
      </p:sp>
      <p:sp>
        <p:nvSpPr>
          <p:cNvPr id="3" name="Подзаглавие 2">
            <a:extLst>
              <a:ext uri="{FF2B5EF4-FFF2-40B4-BE49-F238E27FC236}">
                <a16:creationId xmlns:a16="http://schemas.microsoft.com/office/drawing/2014/main" id="{9CCF3EA0-88C0-4F2C-9710-5C2167B35D1A}"/>
              </a:ext>
            </a:extLst>
          </p:cNvPr>
          <p:cNvSpPr>
            <a:spLocks noGrp="1"/>
          </p:cNvSpPr>
          <p:nvPr>
            <p:ph type="subTitle" idx="1"/>
          </p:nvPr>
        </p:nvSpPr>
        <p:spPr>
          <a:xfrm>
            <a:off x="6096000" y="442753"/>
            <a:ext cx="5734050" cy="3363437"/>
          </a:xfrm>
        </p:spPr>
        <p:txBody>
          <a:bodyPr anchor="t">
            <a:normAutofit/>
          </a:bodyPr>
          <a:lstStyle/>
          <a:p>
            <a:pPr algn="ctr"/>
            <a:r>
              <a:rPr lang="en-GB" dirty="0"/>
              <a:t>STUDENT NAME-MARIANA SLAVCHEVA</a:t>
            </a:r>
          </a:p>
          <a:p>
            <a:pPr algn="ctr"/>
            <a:r>
              <a:rPr lang="en-GB" dirty="0"/>
              <a:t>STUDENT NUMBER-2025197</a:t>
            </a:r>
          </a:p>
          <a:p>
            <a:pPr algn="ctr"/>
            <a:r>
              <a:rPr lang="en-GB" dirty="0"/>
              <a:t>MODUL CODE-BMSW 4004</a:t>
            </a:r>
          </a:p>
          <a:p>
            <a:pPr algn="ctr"/>
            <a:r>
              <a:rPr lang="en-GB" dirty="0"/>
              <a:t>TASK 1</a:t>
            </a:r>
          </a:p>
          <a:p>
            <a:pPr algn="ctr"/>
            <a:endParaRPr lang="en-GB" dirty="0"/>
          </a:p>
        </p:txBody>
      </p:sp>
      <p:sp>
        <p:nvSpPr>
          <p:cNvPr id="18" name="Freeform: Shape 12">
            <a:extLst>
              <a:ext uri="{FF2B5EF4-FFF2-40B4-BE49-F238E27FC236}">
                <a16:creationId xmlns:a16="http://schemas.microsoft.com/office/drawing/2014/main" id="{504BBA99-27AB-4A46-A679-B01BBAC68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435574" y="669191"/>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noFill/>
          <a:ln w="19050" cap="flat">
            <a:solidFill>
              <a:schemeClr val="tx1"/>
            </a:solidFill>
            <a:prstDash val="solid"/>
            <a:miter/>
          </a:ln>
        </p:spPr>
        <p:txBody>
          <a:bodyPr rtlCol="0" anchor="ctr"/>
          <a:lstStyle/>
          <a:p>
            <a:endParaRPr lang="en-US">
              <a:ln>
                <a:solidFill>
                  <a:srgbClr val="000000"/>
                </a:solidFill>
              </a:ln>
              <a:solidFill>
                <a:srgbClr val="000000"/>
              </a:solidFill>
            </a:endParaRPr>
          </a:p>
        </p:txBody>
      </p:sp>
    </p:spTree>
    <p:extLst>
      <p:ext uri="{BB962C8B-B14F-4D97-AF65-F5344CB8AC3E}">
        <p14:creationId xmlns:p14="http://schemas.microsoft.com/office/powerpoint/2010/main" val="1598480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Person with idea concept">
            <a:extLst>
              <a:ext uri="{FF2B5EF4-FFF2-40B4-BE49-F238E27FC236}">
                <a16:creationId xmlns:a16="http://schemas.microsoft.com/office/drawing/2014/main" id="{AC6E5CA1-5A4B-5F23-414B-F68E814BF802}"/>
              </a:ext>
            </a:extLst>
          </p:cNvPr>
          <p:cNvPicPr>
            <a:picLocks noChangeAspect="1"/>
          </p:cNvPicPr>
          <p:nvPr/>
        </p:nvPicPr>
        <p:blipFill rotWithShape="1">
          <a:blip r:embed="rId2"/>
          <a:srcRect t="896" b="14835"/>
          <a:stretch/>
        </p:blipFill>
        <p:spPr>
          <a:xfrm>
            <a:off x="19"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Заглавие 1">
            <a:extLst>
              <a:ext uri="{FF2B5EF4-FFF2-40B4-BE49-F238E27FC236}">
                <a16:creationId xmlns:a16="http://schemas.microsoft.com/office/drawing/2014/main" id="{66513DAD-71B7-49FD-B022-E5D68D3FA2EA}"/>
              </a:ext>
            </a:extLst>
          </p:cNvPr>
          <p:cNvSpPr>
            <a:spLocks noGrp="1"/>
          </p:cNvSpPr>
          <p:nvPr>
            <p:ph type="title"/>
          </p:nvPr>
        </p:nvSpPr>
        <p:spPr>
          <a:xfrm>
            <a:off x="4272282" y="860609"/>
            <a:ext cx="4621687" cy="1258293"/>
          </a:xfrm>
        </p:spPr>
        <p:txBody>
          <a:bodyPr>
            <a:normAutofit/>
          </a:bodyPr>
          <a:lstStyle/>
          <a:p>
            <a:pPr algn="ctr"/>
            <a:r>
              <a:rPr lang="en-GB"/>
              <a:t>INTRODUCTION</a:t>
            </a:r>
          </a:p>
        </p:txBody>
      </p:sp>
      <p:sp>
        <p:nvSpPr>
          <p:cNvPr id="3" name="Контейнер за съдържание 2">
            <a:extLst>
              <a:ext uri="{FF2B5EF4-FFF2-40B4-BE49-F238E27FC236}">
                <a16:creationId xmlns:a16="http://schemas.microsoft.com/office/drawing/2014/main" id="{B08A43D7-1C90-4B8B-A411-985740B89F56}"/>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Problem solving and decision-making process is vital in the business and management sector. Problems often occurs therefor the ability to explore, manage and solve it is significant, as the success of the company that experience challenges and difficulties depends on the effective solution. </a:t>
            </a:r>
          </a:p>
          <a:p>
            <a:pPr algn="ctr">
              <a:lnSpc>
                <a:spcPct val="90000"/>
              </a:lnSpc>
            </a:pPr>
            <a:endParaRPr lang="en-GB" sz="2000" dirty="0"/>
          </a:p>
          <a:p>
            <a:pPr algn="ctr">
              <a:lnSpc>
                <a:spcPct val="90000"/>
              </a:lnSpc>
            </a:pPr>
            <a:endParaRPr lang="en-GB" sz="2000" dirty="0">
              <a:latin typeface="Arial" panose="020B0604020202020204" pitchFamily="34" charset="0"/>
              <a:cs typeface="Arial" panose="020B0604020202020204" pitchFamily="34" charset="0"/>
            </a:endParaRPr>
          </a:p>
          <a:p>
            <a:pPr algn="ctr">
              <a:lnSpc>
                <a:spcPct val="90000"/>
              </a:lnSpc>
            </a:pPr>
            <a:endParaRPr lang="en-GB" sz="2000" dirty="0"/>
          </a:p>
        </p:txBody>
      </p:sp>
    </p:spTree>
    <p:extLst>
      <p:ext uri="{BB962C8B-B14F-4D97-AF65-F5344CB8AC3E}">
        <p14:creationId xmlns:p14="http://schemas.microsoft.com/office/powerpoint/2010/main" val="1093467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2" name="Rectangle 79">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7EBE3FCD-4731-4075-B3FE-8685A48453A9}"/>
              </a:ext>
            </a:extLst>
          </p:cNvPr>
          <p:cNvSpPr>
            <a:spLocks noGrp="1"/>
          </p:cNvSpPr>
          <p:nvPr>
            <p:ph type="title"/>
          </p:nvPr>
        </p:nvSpPr>
        <p:spPr>
          <a:xfrm>
            <a:off x="910146" y="604801"/>
            <a:ext cx="5071553" cy="1693899"/>
          </a:xfrm>
        </p:spPr>
        <p:txBody>
          <a:bodyPr>
            <a:normAutofit/>
          </a:bodyPr>
          <a:lstStyle/>
          <a:p>
            <a:pPr algn="ctr">
              <a:lnSpc>
                <a:spcPct val="90000"/>
              </a:lnSpc>
            </a:pPr>
            <a:r>
              <a:rPr lang="en-GB" sz="2600" dirty="0">
                <a:latin typeface="Arial" panose="020B0604020202020204" pitchFamily="34" charset="0"/>
                <a:cs typeface="Arial" panose="020B0604020202020204" pitchFamily="34" charset="0"/>
              </a:rPr>
              <a:t>DESCRIBE A PROBLEM-</a:t>
            </a:r>
            <a:br>
              <a:rPr lang="en-GB" sz="2600" dirty="0">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STRESS AT WORK PLACE</a:t>
            </a:r>
          </a:p>
        </p:txBody>
      </p:sp>
      <p:sp>
        <p:nvSpPr>
          <p:cNvPr id="3" name="Контейнер за съдържание 2">
            <a:extLst>
              <a:ext uri="{FF2B5EF4-FFF2-40B4-BE49-F238E27FC236}">
                <a16:creationId xmlns:a16="http://schemas.microsoft.com/office/drawing/2014/main" id="{255805A2-C86A-45FF-8A01-0C022A3AA972}"/>
              </a:ext>
            </a:extLst>
          </p:cNvPr>
          <p:cNvSpPr>
            <a:spLocks noGrp="1"/>
          </p:cNvSpPr>
          <p:nvPr>
            <p:ph idx="1"/>
          </p:nvPr>
        </p:nvSpPr>
        <p:spPr>
          <a:xfrm>
            <a:off x="910146" y="2623820"/>
            <a:ext cx="5071553" cy="3492500"/>
          </a:xfrm>
        </p:spPr>
        <p:txBody>
          <a:bodyPr>
            <a:normAutofit/>
          </a:bodyPr>
          <a:lstStyle/>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Work stress can affect both staff and the employer. The sources are many and varied.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With staff, there may be a problem in the boss-employee relationship, there may be a conflict between employees, too much overtime, poor communication, or lack of communication.</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For the employer, most of the time the cause of stress is financial, but it can also be a lack of staff.</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Unpredictable or uncontrollable situations, as well as those that are uncertain, ambiguous, or new, or those that involve conflict, loss, or performance expectations, are all prone to produce stress. Time-limited events, such as the constraints of exams or work deadlines, can produce stress, as can recurring problems, such as family duties, job insecurity, or long commutes. </a:t>
            </a:r>
          </a:p>
          <a:p>
            <a:pPr algn="ctr" fontAlgn="base">
              <a:lnSpc>
                <a:spcPct val="90000"/>
              </a:lnSpc>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043" name="Freeform: Shape 81">
            <a:extLst>
              <a:ext uri="{FF2B5EF4-FFF2-40B4-BE49-F238E27FC236}">
                <a16:creationId xmlns:a16="http://schemas.microsoft.com/office/drawing/2014/main" id="{759E7E4E-81AC-4FFE-A96F-B398ED3E9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6307066" y="796793"/>
            <a:ext cx="5689735" cy="5117957"/>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1044" name="Freeform: Shape 83">
            <a:extLst>
              <a:ext uri="{FF2B5EF4-FFF2-40B4-BE49-F238E27FC236}">
                <a16:creationId xmlns:a16="http://schemas.microsoft.com/office/drawing/2014/main" id="{CBFD6B65-6A90-4C50-9533-D82D69013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6379954" y="821227"/>
            <a:ext cx="5689735" cy="5117957"/>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1026" name="Picture 2" descr="manage stress at work, strategies for managing stress in the workplace, causes of stress at work, how do you handle stress in the workplace, how managers can reduce stress in the workplace, fun ways to relieve stress at work, how to manage stress">
            <a:extLst>
              <a:ext uri="{FF2B5EF4-FFF2-40B4-BE49-F238E27FC236}">
                <a16:creationId xmlns:a16="http://schemas.microsoft.com/office/drawing/2014/main" id="{EE1044C7-C2AD-4ADC-BD2B-B01C654C5D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74283" y="2194081"/>
            <a:ext cx="3976204" cy="2385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2557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Freeform: Shape 20">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32" name="Freeform: Shape 22">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33" name="Rectangle 24">
            <a:extLst>
              <a:ext uri="{FF2B5EF4-FFF2-40B4-BE49-F238E27FC236}">
                <a16:creationId xmlns:a16="http://schemas.microsoft.com/office/drawing/2014/main" id="{5BF6B02B-1E68-4EE0-9727-1D52CF28C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6">
            <a:extLst>
              <a:ext uri="{FF2B5EF4-FFF2-40B4-BE49-F238E27FC236}">
                <a16:creationId xmlns:a16="http://schemas.microsoft.com/office/drawing/2014/main" id="{2701CFAA-4639-4820-BE69-F25240BFE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12458" flipH="1">
            <a:off x="1063637" y="1037439"/>
            <a:ext cx="8701688" cy="4778176"/>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2" name="Заглавие 1">
            <a:extLst>
              <a:ext uri="{FF2B5EF4-FFF2-40B4-BE49-F238E27FC236}">
                <a16:creationId xmlns:a16="http://schemas.microsoft.com/office/drawing/2014/main" id="{10CD6CEF-5159-4A47-AB9E-150DC7B43F5C}"/>
              </a:ext>
            </a:extLst>
          </p:cNvPr>
          <p:cNvSpPr>
            <a:spLocks noGrp="1"/>
          </p:cNvSpPr>
          <p:nvPr>
            <p:ph type="title"/>
          </p:nvPr>
        </p:nvSpPr>
        <p:spPr>
          <a:xfrm>
            <a:off x="1879600" y="1715288"/>
            <a:ext cx="6819900" cy="3103418"/>
          </a:xfrm>
        </p:spPr>
        <p:txBody>
          <a:bodyPr vert="horz" lIns="91440" tIns="45720" rIns="91440" bIns="45720" rtlCol="0" anchor="ctr">
            <a:normAutofit/>
          </a:bodyPr>
          <a:lstStyle/>
          <a:p>
            <a:pPr algn="ctr"/>
            <a:r>
              <a:rPr lang="en-US" dirty="0"/>
              <a:t>CAUSE AND EFFECT ANALYSIS </a:t>
            </a:r>
            <a:br>
              <a:rPr lang="en-US" dirty="0"/>
            </a:br>
            <a:r>
              <a:rPr lang="en-US" dirty="0"/>
              <a:t>-PESTEL ANALYSIS</a:t>
            </a:r>
            <a:br>
              <a:rPr lang="en-US" dirty="0"/>
            </a:br>
            <a:r>
              <a:rPr lang="en-US" dirty="0"/>
              <a:t>-FISHBONE DIAGRAM</a:t>
            </a:r>
            <a:br>
              <a:rPr lang="en-US" dirty="0"/>
            </a:br>
            <a:r>
              <a:rPr lang="en-US" dirty="0"/>
              <a:t>-SWOT ANALYSIS</a:t>
            </a:r>
          </a:p>
        </p:txBody>
      </p:sp>
      <p:sp>
        <p:nvSpPr>
          <p:cNvPr id="35" name="Freeform: Shape 28">
            <a:extLst>
              <a:ext uri="{FF2B5EF4-FFF2-40B4-BE49-F238E27FC236}">
                <a16:creationId xmlns:a16="http://schemas.microsoft.com/office/drawing/2014/main" id="{432FAC0D-42B6-40E7-856C-61C0E784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12458" flipH="1">
            <a:off x="1162008" y="1011753"/>
            <a:ext cx="8701688" cy="4778176"/>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81832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8" name="Freeform: Shape 56">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69" name="Freeform: Shape 5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70" name="Rectangle 60">
            <a:extLst>
              <a:ext uri="{FF2B5EF4-FFF2-40B4-BE49-F238E27FC236}">
                <a16:creationId xmlns:a16="http://schemas.microsoft.com/office/drawing/2014/main" id="{D0940C6F-9A54-410C-9BCD-203E8D97F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62">
            <a:extLst>
              <a:ext uri="{FF2B5EF4-FFF2-40B4-BE49-F238E27FC236}">
                <a16:creationId xmlns:a16="http://schemas.microsoft.com/office/drawing/2014/main" id="{D98B472A-D6EF-4DBE-8152-4B2AA75D8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496" y="954156"/>
            <a:ext cx="5776791" cy="5009321"/>
          </a:xfrm>
          <a:custGeom>
            <a:avLst/>
            <a:gdLst>
              <a:gd name="connsiteX0" fmla="*/ 4237554 w 7832861"/>
              <a:gd name="connsiteY0" fmla="*/ 1051 h 6021285"/>
              <a:gd name="connsiteX1" fmla="*/ 6794477 w 7832861"/>
              <a:gd name="connsiteY1" fmla="*/ 1540633 h 6021285"/>
              <a:gd name="connsiteX2" fmla="*/ 7189105 w 7832861"/>
              <a:gd name="connsiteY2" fmla="*/ 3895332 h 6021285"/>
              <a:gd name="connsiteX3" fmla="*/ 7832861 w 7832861"/>
              <a:gd name="connsiteY3" fmla="*/ 4544816 h 6021285"/>
              <a:gd name="connsiteX4" fmla="*/ 6807235 w 7832861"/>
              <a:gd name="connsiteY4" fmla="*/ 4774287 h 6021285"/>
              <a:gd name="connsiteX5" fmla="*/ 4462697 w 7832861"/>
              <a:gd name="connsiteY5" fmla="*/ 5728371 h 6021285"/>
              <a:gd name="connsiteX6" fmla="*/ 2015005 w 7832861"/>
              <a:gd name="connsiteY6" fmla="*/ 5896478 h 6021285"/>
              <a:gd name="connsiteX7" fmla="*/ 131003 w 7832861"/>
              <a:gd name="connsiteY7" fmla="*/ 4020686 h 6021285"/>
              <a:gd name="connsiteX8" fmla="*/ 1330810 w 7832861"/>
              <a:gd name="connsiteY8" fmla="*/ 518885 h 6021285"/>
              <a:gd name="connsiteX9" fmla="*/ 2228690 w 7832861"/>
              <a:gd name="connsiteY9" fmla="*/ 261285 h 6021285"/>
              <a:gd name="connsiteX10" fmla="*/ 2230235 w 7832861"/>
              <a:gd name="connsiteY10" fmla="*/ 260915 h 6021285"/>
              <a:gd name="connsiteX11" fmla="*/ 2341247 w 7832861"/>
              <a:gd name="connsiteY11" fmla="*/ 221774 h 6021285"/>
              <a:gd name="connsiteX12" fmla="*/ 2729122 w 7832861"/>
              <a:gd name="connsiteY12" fmla="*/ 145569 h 6021285"/>
              <a:gd name="connsiteX13" fmla="*/ 2759736 w 7832861"/>
              <a:gd name="connsiteY13" fmla="*/ 144080 h 6021285"/>
              <a:gd name="connsiteX14" fmla="*/ 2777664 w 7832861"/>
              <a:gd name="connsiteY14" fmla="*/ 140289 h 6021285"/>
              <a:gd name="connsiteX15" fmla="*/ 4237554 w 7832861"/>
              <a:gd name="connsiteY15" fmla="*/ 1051 h 6021285"/>
              <a:gd name="connsiteX0" fmla="*/ 4237554 w 7832861"/>
              <a:gd name="connsiteY0" fmla="*/ 1051 h 6021285"/>
              <a:gd name="connsiteX1" fmla="*/ 6794477 w 7832861"/>
              <a:gd name="connsiteY1" fmla="*/ 1540633 h 6021285"/>
              <a:gd name="connsiteX2" fmla="*/ 7189105 w 7832861"/>
              <a:gd name="connsiteY2" fmla="*/ 3895332 h 6021285"/>
              <a:gd name="connsiteX3" fmla="*/ 7832861 w 7832861"/>
              <a:gd name="connsiteY3" fmla="*/ 4544816 h 6021285"/>
              <a:gd name="connsiteX4" fmla="*/ 6807235 w 7832861"/>
              <a:gd name="connsiteY4" fmla="*/ 4774287 h 6021285"/>
              <a:gd name="connsiteX5" fmla="*/ 4462697 w 7832861"/>
              <a:gd name="connsiteY5" fmla="*/ 5728371 h 6021285"/>
              <a:gd name="connsiteX6" fmla="*/ 2015005 w 7832861"/>
              <a:gd name="connsiteY6" fmla="*/ 5896478 h 6021285"/>
              <a:gd name="connsiteX7" fmla="*/ 131003 w 7832861"/>
              <a:gd name="connsiteY7" fmla="*/ 4020686 h 6021285"/>
              <a:gd name="connsiteX8" fmla="*/ 1330810 w 7832861"/>
              <a:gd name="connsiteY8" fmla="*/ 518885 h 6021285"/>
              <a:gd name="connsiteX9" fmla="*/ 2228690 w 7832861"/>
              <a:gd name="connsiteY9" fmla="*/ 261285 h 6021285"/>
              <a:gd name="connsiteX10" fmla="*/ 2230235 w 7832861"/>
              <a:gd name="connsiteY10" fmla="*/ 260915 h 6021285"/>
              <a:gd name="connsiteX11" fmla="*/ 2729122 w 7832861"/>
              <a:gd name="connsiteY11" fmla="*/ 145569 h 6021285"/>
              <a:gd name="connsiteX12" fmla="*/ 2759736 w 7832861"/>
              <a:gd name="connsiteY12" fmla="*/ 144080 h 6021285"/>
              <a:gd name="connsiteX13" fmla="*/ 2777664 w 7832861"/>
              <a:gd name="connsiteY13" fmla="*/ 140289 h 6021285"/>
              <a:gd name="connsiteX14" fmla="*/ 4237554 w 7832861"/>
              <a:gd name="connsiteY14" fmla="*/ 1051 h 6021285"/>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230235 w 7832861"/>
              <a:gd name="connsiteY10" fmla="*/ 259864 h 6020234"/>
              <a:gd name="connsiteX11" fmla="*/ 2729122 w 7832861"/>
              <a:gd name="connsiteY11" fmla="*/ 144518 h 6020234"/>
              <a:gd name="connsiteX12" fmla="*/ 2759736 w 7832861"/>
              <a:gd name="connsiteY12" fmla="*/ 143029 h 6020234"/>
              <a:gd name="connsiteX13" fmla="*/ 4237554 w 7832861"/>
              <a:gd name="connsiteY13"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230235 w 7832861"/>
              <a:gd name="connsiteY10" fmla="*/ 259864 h 6020234"/>
              <a:gd name="connsiteX11" fmla="*/ 2729122 w 7832861"/>
              <a:gd name="connsiteY11" fmla="*/ 144518 h 6020234"/>
              <a:gd name="connsiteX12" fmla="*/ 4237554 w 7832861"/>
              <a:gd name="connsiteY12"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729122 w 7832861"/>
              <a:gd name="connsiteY10" fmla="*/ 144518 h 6020234"/>
              <a:gd name="connsiteX11" fmla="*/ 4237554 w 7832861"/>
              <a:gd name="connsiteY11"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29122 w 7832861"/>
              <a:gd name="connsiteY9" fmla="*/ 144518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29122 w 7832861"/>
              <a:gd name="connsiteY9" fmla="*/ 144518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80941 w 7832861"/>
              <a:gd name="connsiteY9" fmla="*/ 69783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80941 w 7832861"/>
              <a:gd name="connsiteY9" fmla="*/ 69783 h 6020234"/>
              <a:gd name="connsiteX10" fmla="*/ 4237554 w 7832861"/>
              <a:gd name="connsiteY10" fmla="*/ 0 h 6020234"/>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84730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84730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144519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607516 h 6035181"/>
              <a:gd name="connsiteX9" fmla="*/ 2780941 w 7832861"/>
              <a:gd name="connsiteY9" fmla="*/ 144519 h 6035181"/>
              <a:gd name="connsiteX10" fmla="*/ 4237554 w 7832861"/>
              <a:gd name="connsiteY10" fmla="*/ 0 h 6035181"/>
              <a:gd name="connsiteX0" fmla="*/ 4265780 w 7861087"/>
              <a:gd name="connsiteY0" fmla="*/ 0 h 6035181"/>
              <a:gd name="connsiteX1" fmla="*/ 6822703 w 7861087"/>
              <a:gd name="connsiteY1" fmla="*/ 1554529 h 6035181"/>
              <a:gd name="connsiteX2" fmla="*/ 7217331 w 7861087"/>
              <a:gd name="connsiteY2" fmla="*/ 3909228 h 6035181"/>
              <a:gd name="connsiteX3" fmla="*/ 7861087 w 7861087"/>
              <a:gd name="connsiteY3" fmla="*/ 4558712 h 6035181"/>
              <a:gd name="connsiteX4" fmla="*/ 6835461 w 7861087"/>
              <a:gd name="connsiteY4" fmla="*/ 4788183 h 6035181"/>
              <a:gd name="connsiteX5" fmla="*/ 4490923 w 7861087"/>
              <a:gd name="connsiteY5" fmla="*/ 5742267 h 6035181"/>
              <a:gd name="connsiteX6" fmla="*/ 2043231 w 7861087"/>
              <a:gd name="connsiteY6" fmla="*/ 5910374 h 6035181"/>
              <a:gd name="connsiteX7" fmla="*/ 159229 w 7861087"/>
              <a:gd name="connsiteY7" fmla="*/ 4034582 h 6035181"/>
              <a:gd name="connsiteX8" fmla="*/ 1289943 w 7861087"/>
              <a:gd name="connsiteY8" fmla="*/ 622464 h 6035181"/>
              <a:gd name="connsiteX9" fmla="*/ 2809167 w 7861087"/>
              <a:gd name="connsiteY9" fmla="*/ 144519 h 6035181"/>
              <a:gd name="connsiteX10" fmla="*/ 4265780 w 7861087"/>
              <a:gd name="connsiteY10" fmla="*/ 0 h 6035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61087" h="6035181">
                <a:moveTo>
                  <a:pt x="4265780" y="0"/>
                </a:moveTo>
                <a:cubicBezTo>
                  <a:pt x="5338002" y="21445"/>
                  <a:pt x="6383269" y="390941"/>
                  <a:pt x="6822703" y="1554529"/>
                </a:cubicBezTo>
                <a:cubicBezTo>
                  <a:pt x="7159410" y="2314095"/>
                  <a:pt x="7103165" y="3447531"/>
                  <a:pt x="7217331" y="3909228"/>
                </a:cubicBezTo>
                <a:cubicBezTo>
                  <a:pt x="7342397" y="4433062"/>
                  <a:pt x="7861087" y="4558712"/>
                  <a:pt x="7861087" y="4558712"/>
                </a:cubicBezTo>
                <a:cubicBezTo>
                  <a:pt x="7709964" y="4623369"/>
                  <a:pt x="7377128" y="4620797"/>
                  <a:pt x="6835461" y="4788183"/>
                </a:cubicBezTo>
                <a:cubicBezTo>
                  <a:pt x="6293793" y="4955568"/>
                  <a:pt x="5289626" y="5555233"/>
                  <a:pt x="4490923" y="5742267"/>
                </a:cubicBezTo>
                <a:cubicBezTo>
                  <a:pt x="3692220" y="5929300"/>
                  <a:pt x="2765184" y="6194987"/>
                  <a:pt x="2043231" y="5910374"/>
                </a:cubicBezTo>
                <a:cubicBezTo>
                  <a:pt x="1321278" y="5625761"/>
                  <a:pt x="284777" y="4915900"/>
                  <a:pt x="159229" y="4034582"/>
                </a:cubicBezTo>
                <a:cubicBezTo>
                  <a:pt x="33681" y="3153264"/>
                  <a:pt x="-456595" y="1392285"/>
                  <a:pt x="1289943" y="622464"/>
                </a:cubicBezTo>
                <a:cubicBezTo>
                  <a:pt x="2241160" y="260608"/>
                  <a:pt x="2324710" y="230825"/>
                  <a:pt x="2809167" y="144519"/>
                </a:cubicBezTo>
                <a:cubicBezTo>
                  <a:pt x="3450164" y="31575"/>
                  <a:pt x="3780243" y="8313"/>
                  <a:pt x="4265780" y="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Заглавие 1">
            <a:extLst>
              <a:ext uri="{FF2B5EF4-FFF2-40B4-BE49-F238E27FC236}">
                <a16:creationId xmlns:a16="http://schemas.microsoft.com/office/drawing/2014/main" id="{884AF016-7249-4A9C-8400-F79B904F9378}"/>
              </a:ext>
            </a:extLst>
          </p:cNvPr>
          <p:cNvSpPr>
            <a:spLocks noGrp="1"/>
          </p:cNvSpPr>
          <p:nvPr>
            <p:ph type="title"/>
          </p:nvPr>
        </p:nvSpPr>
        <p:spPr>
          <a:xfrm>
            <a:off x="1111956" y="1735115"/>
            <a:ext cx="3983505" cy="2421375"/>
          </a:xfrm>
        </p:spPr>
        <p:txBody>
          <a:bodyPr vert="horz" lIns="91440" tIns="45720" rIns="91440" bIns="45720" rtlCol="0" anchor="ctr">
            <a:normAutofit fontScale="90000"/>
          </a:bodyPr>
          <a:lstStyle/>
          <a:p>
            <a:pPr algn="ctr">
              <a:lnSpc>
                <a:spcPct val="90000"/>
              </a:lnSpc>
            </a:pPr>
            <a:r>
              <a:rPr lang="en-US" sz="1200" dirty="0">
                <a:latin typeface="Arial" panose="020B0604020202020204" pitchFamily="34" charset="0"/>
                <a:cs typeface="Arial" panose="020B0604020202020204" pitchFamily="34" charset="0"/>
              </a:rPr>
              <a:t>PESTEL ANALYSIS</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-POLITICAL FACTORS-Government restriction, COVID 19</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-ECONOMIC FACTORS-Inflation, interest rates, lack of resources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-SOCIAL FACTORS-Family problems, significant change in one’s live, socioeconomic disadvantage-age, race or sex discrimination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-TECHNOLOGICAL FACTORS-Adapting for new methods and styles, new technology, new working hours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-ENVIRONMENTAL FACTORS-This could be temperature-hot or cold,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lighting at workplace-too dark or too bright, noise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-LEGAL FACTOR- Law changes</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
        <p:nvSpPr>
          <p:cNvPr id="72" name="Freeform: Shape 64">
            <a:extLst>
              <a:ext uri="{FF2B5EF4-FFF2-40B4-BE49-F238E27FC236}">
                <a16:creationId xmlns:a16="http://schemas.microsoft.com/office/drawing/2014/main" id="{FB69A980-D397-4383-991D-6DC2FB1C3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86044">
            <a:off x="735556" y="935488"/>
            <a:ext cx="4587669" cy="381363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6698"/>
              <a:gd name="connsiteY0" fmla="*/ 684914 h 717147"/>
              <a:gd name="connsiteX1" fmla="*/ 373741 w 826698"/>
              <a:gd name="connsiteY1" fmla="*/ 710860 h 717147"/>
              <a:gd name="connsiteX2" fmla="*/ 812900 w 826698"/>
              <a:gd name="connsiteY2" fmla="*/ 445100 h 717147"/>
              <a:gd name="connsiteX3" fmla="*/ 581207 w 826698"/>
              <a:gd name="connsiteY3" fmla="*/ 14091 h 717147"/>
              <a:gd name="connsiteX4" fmla="*/ 59263 w 826698"/>
              <a:gd name="connsiteY4" fmla="*/ 272875 h 717147"/>
              <a:gd name="connsiteX5" fmla="*/ 56596 w 826698"/>
              <a:gd name="connsiteY5" fmla="*/ 583866 h 717147"/>
              <a:gd name="connsiteX6" fmla="*/ 0 w 826698"/>
              <a:gd name="connsiteY6" fmla="*/ 684914 h 717147"/>
              <a:gd name="connsiteX0" fmla="*/ 0 w 824673"/>
              <a:gd name="connsiteY0" fmla="*/ 684914 h 717147"/>
              <a:gd name="connsiteX1" fmla="*/ 373741 w 824673"/>
              <a:gd name="connsiteY1" fmla="*/ 710860 h 717147"/>
              <a:gd name="connsiteX2" fmla="*/ 812900 w 824673"/>
              <a:gd name="connsiteY2" fmla="*/ 445100 h 717147"/>
              <a:gd name="connsiteX3" fmla="*/ 581207 w 824673"/>
              <a:gd name="connsiteY3" fmla="*/ 14091 h 717147"/>
              <a:gd name="connsiteX4" fmla="*/ 59263 w 824673"/>
              <a:gd name="connsiteY4" fmla="*/ 272875 h 717147"/>
              <a:gd name="connsiteX5" fmla="*/ 56596 w 824673"/>
              <a:gd name="connsiteY5" fmla="*/ 583866 h 717147"/>
              <a:gd name="connsiteX6" fmla="*/ 0 w 824673"/>
              <a:gd name="connsiteY6" fmla="*/ 684914 h 717147"/>
              <a:gd name="connsiteX0" fmla="*/ 0 w 824673"/>
              <a:gd name="connsiteY0" fmla="*/ 674404 h 706637"/>
              <a:gd name="connsiteX1" fmla="*/ 373741 w 824673"/>
              <a:gd name="connsiteY1" fmla="*/ 700350 h 706637"/>
              <a:gd name="connsiteX2" fmla="*/ 812900 w 824673"/>
              <a:gd name="connsiteY2" fmla="*/ 434590 h 706637"/>
              <a:gd name="connsiteX3" fmla="*/ 581207 w 824673"/>
              <a:gd name="connsiteY3" fmla="*/ 3581 h 706637"/>
              <a:gd name="connsiteX4" fmla="*/ 59263 w 824673"/>
              <a:gd name="connsiteY4" fmla="*/ 262365 h 706637"/>
              <a:gd name="connsiteX5" fmla="*/ 56596 w 824673"/>
              <a:gd name="connsiteY5" fmla="*/ 573356 h 706637"/>
              <a:gd name="connsiteX6" fmla="*/ 0 w 824673"/>
              <a:gd name="connsiteY6" fmla="*/ 674404 h 706637"/>
              <a:gd name="connsiteX0" fmla="*/ 0 w 824673"/>
              <a:gd name="connsiteY0" fmla="*/ 674404 h 705498"/>
              <a:gd name="connsiteX1" fmla="*/ 373741 w 824673"/>
              <a:gd name="connsiteY1" fmla="*/ 700350 h 705498"/>
              <a:gd name="connsiteX2" fmla="*/ 812900 w 824673"/>
              <a:gd name="connsiteY2" fmla="*/ 434590 h 705498"/>
              <a:gd name="connsiteX3" fmla="*/ 581207 w 824673"/>
              <a:gd name="connsiteY3" fmla="*/ 3581 h 705498"/>
              <a:gd name="connsiteX4" fmla="*/ 59263 w 824673"/>
              <a:gd name="connsiteY4" fmla="*/ 262365 h 705498"/>
              <a:gd name="connsiteX5" fmla="*/ 56596 w 824673"/>
              <a:gd name="connsiteY5" fmla="*/ 573356 h 705498"/>
              <a:gd name="connsiteX6" fmla="*/ 0 w 824673"/>
              <a:gd name="connsiteY6" fmla="*/ 674404 h 705498"/>
              <a:gd name="connsiteX0" fmla="*/ 0 w 825801"/>
              <a:gd name="connsiteY0" fmla="*/ 674404 h 712003"/>
              <a:gd name="connsiteX1" fmla="*/ 373741 w 825801"/>
              <a:gd name="connsiteY1" fmla="*/ 700350 h 712003"/>
              <a:gd name="connsiteX2" fmla="*/ 814209 w 825801"/>
              <a:gd name="connsiteY2" fmla="*/ 448725 h 712003"/>
              <a:gd name="connsiteX3" fmla="*/ 581207 w 825801"/>
              <a:gd name="connsiteY3" fmla="*/ 3581 h 712003"/>
              <a:gd name="connsiteX4" fmla="*/ 59263 w 825801"/>
              <a:gd name="connsiteY4" fmla="*/ 262365 h 712003"/>
              <a:gd name="connsiteX5" fmla="*/ 56596 w 825801"/>
              <a:gd name="connsiteY5" fmla="*/ 573356 h 712003"/>
              <a:gd name="connsiteX6" fmla="*/ 0 w 825801"/>
              <a:gd name="connsiteY6" fmla="*/ 674404 h 712003"/>
              <a:gd name="connsiteX0" fmla="*/ 0 w 825354"/>
              <a:gd name="connsiteY0" fmla="*/ 674404 h 712003"/>
              <a:gd name="connsiteX1" fmla="*/ 373741 w 825354"/>
              <a:gd name="connsiteY1" fmla="*/ 700350 h 712003"/>
              <a:gd name="connsiteX2" fmla="*/ 814209 w 825354"/>
              <a:gd name="connsiteY2" fmla="*/ 448725 h 712003"/>
              <a:gd name="connsiteX3" fmla="*/ 581207 w 825354"/>
              <a:gd name="connsiteY3" fmla="*/ 3581 h 712003"/>
              <a:gd name="connsiteX4" fmla="*/ 59263 w 825354"/>
              <a:gd name="connsiteY4" fmla="*/ 262365 h 712003"/>
              <a:gd name="connsiteX5" fmla="*/ 56596 w 825354"/>
              <a:gd name="connsiteY5" fmla="*/ 573356 h 712003"/>
              <a:gd name="connsiteX6" fmla="*/ 0 w 825354"/>
              <a:gd name="connsiteY6" fmla="*/ 674404 h 712003"/>
              <a:gd name="connsiteX0" fmla="*/ 0 w 824001"/>
              <a:gd name="connsiteY0" fmla="*/ 674404 h 702198"/>
              <a:gd name="connsiteX1" fmla="*/ 429494 w 824001"/>
              <a:gd name="connsiteY1" fmla="*/ 688873 h 702198"/>
              <a:gd name="connsiteX2" fmla="*/ 814209 w 824001"/>
              <a:gd name="connsiteY2" fmla="*/ 448725 h 702198"/>
              <a:gd name="connsiteX3" fmla="*/ 581207 w 824001"/>
              <a:gd name="connsiteY3" fmla="*/ 3581 h 702198"/>
              <a:gd name="connsiteX4" fmla="*/ 59263 w 824001"/>
              <a:gd name="connsiteY4" fmla="*/ 262365 h 702198"/>
              <a:gd name="connsiteX5" fmla="*/ 56596 w 824001"/>
              <a:gd name="connsiteY5" fmla="*/ 573356 h 702198"/>
              <a:gd name="connsiteX6" fmla="*/ 0 w 824001"/>
              <a:gd name="connsiteY6" fmla="*/ 674404 h 702198"/>
              <a:gd name="connsiteX0" fmla="*/ 0 w 824001"/>
              <a:gd name="connsiteY0" fmla="*/ 674404 h 693317"/>
              <a:gd name="connsiteX1" fmla="*/ 429494 w 824001"/>
              <a:gd name="connsiteY1" fmla="*/ 688873 h 693317"/>
              <a:gd name="connsiteX2" fmla="*/ 814209 w 824001"/>
              <a:gd name="connsiteY2" fmla="*/ 448725 h 693317"/>
              <a:gd name="connsiteX3" fmla="*/ 581207 w 824001"/>
              <a:gd name="connsiteY3" fmla="*/ 3581 h 693317"/>
              <a:gd name="connsiteX4" fmla="*/ 59263 w 824001"/>
              <a:gd name="connsiteY4" fmla="*/ 262365 h 693317"/>
              <a:gd name="connsiteX5" fmla="*/ 56596 w 824001"/>
              <a:gd name="connsiteY5" fmla="*/ 573356 h 693317"/>
              <a:gd name="connsiteX6" fmla="*/ 0 w 824001"/>
              <a:gd name="connsiteY6" fmla="*/ 674404 h 69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01" h="693317">
                <a:moveTo>
                  <a:pt x="0" y="674404"/>
                </a:moveTo>
                <a:cubicBezTo>
                  <a:pt x="170947" y="672309"/>
                  <a:pt x="289590" y="704889"/>
                  <a:pt x="429494" y="688873"/>
                </a:cubicBezTo>
                <a:cubicBezTo>
                  <a:pt x="585106" y="671059"/>
                  <a:pt x="788924" y="562940"/>
                  <a:pt x="814209" y="448725"/>
                </a:cubicBezTo>
                <a:cubicBezTo>
                  <a:pt x="839495" y="334510"/>
                  <a:pt x="832857" y="49206"/>
                  <a:pt x="581207" y="3581"/>
                </a:cubicBezTo>
                <a:cubicBezTo>
                  <a:pt x="485480" y="-3562"/>
                  <a:pt x="91955" y="-26684"/>
                  <a:pt x="59263" y="262365"/>
                </a:cubicBezTo>
                <a:cubicBezTo>
                  <a:pt x="43357" y="371331"/>
                  <a:pt x="56596" y="510015"/>
                  <a:pt x="56596" y="573356"/>
                </a:cubicBezTo>
                <a:cubicBezTo>
                  <a:pt x="57073" y="645079"/>
                  <a:pt x="0" y="674404"/>
                  <a:pt x="0" y="674404"/>
                </a:cubicBezTo>
                <a:close/>
              </a:path>
            </a:pathLst>
          </a:custGeom>
          <a:noFill/>
          <a:ln w="19050"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9752318E-D247-4ED8-8B91-ED4663F2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746" y="1000537"/>
            <a:ext cx="5776791" cy="5009321"/>
          </a:xfrm>
          <a:custGeom>
            <a:avLst/>
            <a:gdLst>
              <a:gd name="connsiteX0" fmla="*/ 4237554 w 7832861"/>
              <a:gd name="connsiteY0" fmla="*/ 1051 h 6021285"/>
              <a:gd name="connsiteX1" fmla="*/ 6794477 w 7832861"/>
              <a:gd name="connsiteY1" fmla="*/ 1540633 h 6021285"/>
              <a:gd name="connsiteX2" fmla="*/ 7189105 w 7832861"/>
              <a:gd name="connsiteY2" fmla="*/ 3895332 h 6021285"/>
              <a:gd name="connsiteX3" fmla="*/ 7832861 w 7832861"/>
              <a:gd name="connsiteY3" fmla="*/ 4544816 h 6021285"/>
              <a:gd name="connsiteX4" fmla="*/ 6807235 w 7832861"/>
              <a:gd name="connsiteY4" fmla="*/ 4774287 h 6021285"/>
              <a:gd name="connsiteX5" fmla="*/ 4462697 w 7832861"/>
              <a:gd name="connsiteY5" fmla="*/ 5728371 h 6021285"/>
              <a:gd name="connsiteX6" fmla="*/ 2015005 w 7832861"/>
              <a:gd name="connsiteY6" fmla="*/ 5896478 h 6021285"/>
              <a:gd name="connsiteX7" fmla="*/ 131003 w 7832861"/>
              <a:gd name="connsiteY7" fmla="*/ 4020686 h 6021285"/>
              <a:gd name="connsiteX8" fmla="*/ 1330810 w 7832861"/>
              <a:gd name="connsiteY8" fmla="*/ 518885 h 6021285"/>
              <a:gd name="connsiteX9" fmla="*/ 2228690 w 7832861"/>
              <a:gd name="connsiteY9" fmla="*/ 261285 h 6021285"/>
              <a:gd name="connsiteX10" fmla="*/ 2230235 w 7832861"/>
              <a:gd name="connsiteY10" fmla="*/ 260915 h 6021285"/>
              <a:gd name="connsiteX11" fmla="*/ 2341247 w 7832861"/>
              <a:gd name="connsiteY11" fmla="*/ 221774 h 6021285"/>
              <a:gd name="connsiteX12" fmla="*/ 2729122 w 7832861"/>
              <a:gd name="connsiteY12" fmla="*/ 145569 h 6021285"/>
              <a:gd name="connsiteX13" fmla="*/ 2759736 w 7832861"/>
              <a:gd name="connsiteY13" fmla="*/ 144080 h 6021285"/>
              <a:gd name="connsiteX14" fmla="*/ 2777664 w 7832861"/>
              <a:gd name="connsiteY14" fmla="*/ 140289 h 6021285"/>
              <a:gd name="connsiteX15" fmla="*/ 4237554 w 7832861"/>
              <a:gd name="connsiteY15" fmla="*/ 1051 h 6021285"/>
              <a:gd name="connsiteX0" fmla="*/ 4237554 w 7832861"/>
              <a:gd name="connsiteY0" fmla="*/ 1051 h 6021285"/>
              <a:gd name="connsiteX1" fmla="*/ 6794477 w 7832861"/>
              <a:gd name="connsiteY1" fmla="*/ 1540633 h 6021285"/>
              <a:gd name="connsiteX2" fmla="*/ 7189105 w 7832861"/>
              <a:gd name="connsiteY2" fmla="*/ 3895332 h 6021285"/>
              <a:gd name="connsiteX3" fmla="*/ 7832861 w 7832861"/>
              <a:gd name="connsiteY3" fmla="*/ 4544816 h 6021285"/>
              <a:gd name="connsiteX4" fmla="*/ 6807235 w 7832861"/>
              <a:gd name="connsiteY4" fmla="*/ 4774287 h 6021285"/>
              <a:gd name="connsiteX5" fmla="*/ 4462697 w 7832861"/>
              <a:gd name="connsiteY5" fmla="*/ 5728371 h 6021285"/>
              <a:gd name="connsiteX6" fmla="*/ 2015005 w 7832861"/>
              <a:gd name="connsiteY6" fmla="*/ 5896478 h 6021285"/>
              <a:gd name="connsiteX7" fmla="*/ 131003 w 7832861"/>
              <a:gd name="connsiteY7" fmla="*/ 4020686 h 6021285"/>
              <a:gd name="connsiteX8" fmla="*/ 1330810 w 7832861"/>
              <a:gd name="connsiteY8" fmla="*/ 518885 h 6021285"/>
              <a:gd name="connsiteX9" fmla="*/ 2228690 w 7832861"/>
              <a:gd name="connsiteY9" fmla="*/ 261285 h 6021285"/>
              <a:gd name="connsiteX10" fmla="*/ 2230235 w 7832861"/>
              <a:gd name="connsiteY10" fmla="*/ 260915 h 6021285"/>
              <a:gd name="connsiteX11" fmla="*/ 2729122 w 7832861"/>
              <a:gd name="connsiteY11" fmla="*/ 145569 h 6021285"/>
              <a:gd name="connsiteX12" fmla="*/ 2759736 w 7832861"/>
              <a:gd name="connsiteY12" fmla="*/ 144080 h 6021285"/>
              <a:gd name="connsiteX13" fmla="*/ 2777664 w 7832861"/>
              <a:gd name="connsiteY13" fmla="*/ 140289 h 6021285"/>
              <a:gd name="connsiteX14" fmla="*/ 4237554 w 7832861"/>
              <a:gd name="connsiteY14" fmla="*/ 1051 h 6021285"/>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230235 w 7832861"/>
              <a:gd name="connsiteY10" fmla="*/ 259864 h 6020234"/>
              <a:gd name="connsiteX11" fmla="*/ 2729122 w 7832861"/>
              <a:gd name="connsiteY11" fmla="*/ 144518 h 6020234"/>
              <a:gd name="connsiteX12" fmla="*/ 2759736 w 7832861"/>
              <a:gd name="connsiteY12" fmla="*/ 143029 h 6020234"/>
              <a:gd name="connsiteX13" fmla="*/ 4237554 w 7832861"/>
              <a:gd name="connsiteY13"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230235 w 7832861"/>
              <a:gd name="connsiteY10" fmla="*/ 259864 h 6020234"/>
              <a:gd name="connsiteX11" fmla="*/ 2729122 w 7832861"/>
              <a:gd name="connsiteY11" fmla="*/ 144518 h 6020234"/>
              <a:gd name="connsiteX12" fmla="*/ 4237554 w 7832861"/>
              <a:gd name="connsiteY12"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729122 w 7832861"/>
              <a:gd name="connsiteY10" fmla="*/ 144518 h 6020234"/>
              <a:gd name="connsiteX11" fmla="*/ 4237554 w 7832861"/>
              <a:gd name="connsiteY11"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29122 w 7832861"/>
              <a:gd name="connsiteY9" fmla="*/ 144518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29122 w 7832861"/>
              <a:gd name="connsiteY9" fmla="*/ 144518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80941 w 7832861"/>
              <a:gd name="connsiteY9" fmla="*/ 69783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80941 w 7832861"/>
              <a:gd name="connsiteY9" fmla="*/ 69783 h 6020234"/>
              <a:gd name="connsiteX10" fmla="*/ 4237554 w 7832861"/>
              <a:gd name="connsiteY10" fmla="*/ 0 h 6020234"/>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84730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84730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144519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607516 h 6035181"/>
              <a:gd name="connsiteX9" fmla="*/ 2780941 w 7832861"/>
              <a:gd name="connsiteY9" fmla="*/ 144519 h 6035181"/>
              <a:gd name="connsiteX10" fmla="*/ 4237554 w 7832861"/>
              <a:gd name="connsiteY10" fmla="*/ 0 h 6035181"/>
              <a:gd name="connsiteX0" fmla="*/ 4265780 w 7861087"/>
              <a:gd name="connsiteY0" fmla="*/ 0 h 6035181"/>
              <a:gd name="connsiteX1" fmla="*/ 6822703 w 7861087"/>
              <a:gd name="connsiteY1" fmla="*/ 1554529 h 6035181"/>
              <a:gd name="connsiteX2" fmla="*/ 7217331 w 7861087"/>
              <a:gd name="connsiteY2" fmla="*/ 3909228 h 6035181"/>
              <a:gd name="connsiteX3" fmla="*/ 7861087 w 7861087"/>
              <a:gd name="connsiteY3" fmla="*/ 4558712 h 6035181"/>
              <a:gd name="connsiteX4" fmla="*/ 6835461 w 7861087"/>
              <a:gd name="connsiteY4" fmla="*/ 4788183 h 6035181"/>
              <a:gd name="connsiteX5" fmla="*/ 4490923 w 7861087"/>
              <a:gd name="connsiteY5" fmla="*/ 5742267 h 6035181"/>
              <a:gd name="connsiteX6" fmla="*/ 2043231 w 7861087"/>
              <a:gd name="connsiteY6" fmla="*/ 5910374 h 6035181"/>
              <a:gd name="connsiteX7" fmla="*/ 159229 w 7861087"/>
              <a:gd name="connsiteY7" fmla="*/ 4034582 h 6035181"/>
              <a:gd name="connsiteX8" fmla="*/ 1289943 w 7861087"/>
              <a:gd name="connsiteY8" fmla="*/ 622464 h 6035181"/>
              <a:gd name="connsiteX9" fmla="*/ 2809167 w 7861087"/>
              <a:gd name="connsiteY9" fmla="*/ 144519 h 6035181"/>
              <a:gd name="connsiteX10" fmla="*/ 4265780 w 7861087"/>
              <a:gd name="connsiteY10" fmla="*/ 0 h 6035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61087" h="6035181">
                <a:moveTo>
                  <a:pt x="4265780" y="0"/>
                </a:moveTo>
                <a:cubicBezTo>
                  <a:pt x="5338002" y="21445"/>
                  <a:pt x="6383269" y="390941"/>
                  <a:pt x="6822703" y="1554529"/>
                </a:cubicBezTo>
                <a:cubicBezTo>
                  <a:pt x="7159410" y="2314095"/>
                  <a:pt x="7103165" y="3447531"/>
                  <a:pt x="7217331" y="3909228"/>
                </a:cubicBezTo>
                <a:cubicBezTo>
                  <a:pt x="7342397" y="4433062"/>
                  <a:pt x="7861087" y="4558712"/>
                  <a:pt x="7861087" y="4558712"/>
                </a:cubicBezTo>
                <a:cubicBezTo>
                  <a:pt x="7709964" y="4623369"/>
                  <a:pt x="7377128" y="4620797"/>
                  <a:pt x="6835461" y="4788183"/>
                </a:cubicBezTo>
                <a:cubicBezTo>
                  <a:pt x="6293793" y="4955568"/>
                  <a:pt x="5289626" y="5555233"/>
                  <a:pt x="4490923" y="5742267"/>
                </a:cubicBezTo>
                <a:cubicBezTo>
                  <a:pt x="3692220" y="5929300"/>
                  <a:pt x="2765184" y="6194987"/>
                  <a:pt x="2043231" y="5910374"/>
                </a:cubicBezTo>
                <a:cubicBezTo>
                  <a:pt x="1321278" y="5625761"/>
                  <a:pt x="284777" y="4915900"/>
                  <a:pt x="159229" y="4034582"/>
                </a:cubicBezTo>
                <a:cubicBezTo>
                  <a:pt x="33681" y="3153264"/>
                  <a:pt x="-456595" y="1392285"/>
                  <a:pt x="1289943" y="622464"/>
                </a:cubicBezTo>
                <a:cubicBezTo>
                  <a:pt x="2241160" y="260608"/>
                  <a:pt x="2324710" y="230825"/>
                  <a:pt x="2809167" y="144519"/>
                </a:cubicBezTo>
                <a:cubicBezTo>
                  <a:pt x="3450164" y="31575"/>
                  <a:pt x="3780243" y="8313"/>
                  <a:pt x="4265780"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SWOT &amp; PESTLE analysis - Mr. Dachpian's MYP Humanities, DP Economics &amp; DP  Business Management page">
            <a:extLst>
              <a:ext uri="{FF2B5EF4-FFF2-40B4-BE49-F238E27FC236}">
                <a16:creationId xmlns:a16="http://schemas.microsoft.com/office/drawing/2014/main" id="{295F7E6C-EC76-457B-9D24-6F89F85D70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76037" y="795766"/>
            <a:ext cx="5271468" cy="5271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528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41" name="Rectangle 40">
            <a:extLst>
              <a:ext uri="{FF2B5EF4-FFF2-40B4-BE49-F238E27FC236}">
                <a16:creationId xmlns:a16="http://schemas.microsoft.com/office/drawing/2014/main" id="{76FB0F23-3B45-4057-92D7-60A175991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BEF87E92-95ED-42D0-B03D-47168760970C}"/>
              </a:ext>
            </a:extLst>
          </p:cNvPr>
          <p:cNvSpPr>
            <a:spLocks noGrp="1"/>
          </p:cNvSpPr>
          <p:nvPr>
            <p:ph type="title"/>
          </p:nvPr>
        </p:nvSpPr>
        <p:spPr>
          <a:xfrm>
            <a:off x="766940" y="4670830"/>
            <a:ext cx="10658121" cy="985152"/>
          </a:xfrm>
        </p:spPr>
        <p:txBody>
          <a:bodyPr vert="horz" lIns="91440" tIns="45720" rIns="91440" bIns="45720" rtlCol="0" anchor="b">
            <a:normAutofit/>
          </a:bodyPr>
          <a:lstStyle/>
          <a:p>
            <a:pPr algn="ctr"/>
            <a:r>
              <a:rPr lang="en-US" dirty="0"/>
              <a:t>FISHBONE DIAGRAM</a:t>
            </a:r>
          </a:p>
        </p:txBody>
      </p:sp>
      <p:sp>
        <p:nvSpPr>
          <p:cNvPr id="43" name="Freeform: Shape 42">
            <a:extLst>
              <a:ext uri="{FF2B5EF4-FFF2-40B4-BE49-F238E27FC236}">
                <a16:creationId xmlns:a16="http://schemas.microsoft.com/office/drawing/2014/main" id="{19953613-5A5A-4383-B8C2-6A202946F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291217"/>
          </a:xfrm>
          <a:custGeom>
            <a:avLst/>
            <a:gdLst>
              <a:gd name="connsiteX0" fmla="*/ 11939278 w 12192000"/>
              <a:gd name="connsiteY0" fmla="*/ 4505678 h 4505788"/>
              <a:gd name="connsiteX1" fmla="*/ 11424827 w 12192000"/>
              <a:gd name="connsiteY1" fmla="*/ 4495007 h 4505788"/>
              <a:gd name="connsiteX2" fmla="*/ 10611484 w 12192000"/>
              <a:gd name="connsiteY2" fmla="*/ 4501297 h 4505788"/>
              <a:gd name="connsiteX3" fmla="*/ 1537138 w 12192000"/>
              <a:gd name="connsiteY3" fmla="*/ 4479019 h 4505788"/>
              <a:gd name="connsiteX4" fmla="*/ 113174 w 12192000"/>
              <a:gd name="connsiteY4" fmla="*/ 4461702 h 4505788"/>
              <a:gd name="connsiteX5" fmla="*/ 0 w 12192000"/>
              <a:gd name="connsiteY5" fmla="*/ 4459468 h 4505788"/>
              <a:gd name="connsiteX6" fmla="*/ 0 w 12192000"/>
              <a:gd name="connsiteY6" fmla="*/ 0 h 4505788"/>
              <a:gd name="connsiteX7" fmla="*/ 12192000 w 12192000"/>
              <a:gd name="connsiteY7" fmla="*/ 0 h 4505788"/>
              <a:gd name="connsiteX8" fmla="*/ 12192000 w 12192000"/>
              <a:gd name="connsiteY8" fmla="*/ 4499412 h 4505788"/>
              <a:gd name="connsiteX9" fmla="*/ 12183330 w 12192000"/>
              <a:gd name="connsiteY9" fmla="*/ 4500309 h 4505788"/>
              <a:gd name="connsiteX10" fmla="*/ 11983621 w 12192000"/>
              <a:gd name="connsiteY10" fmla="*/ 4505604 h 4505788"/>
              <a:gd name="connsiteX11" fmla="*/ 11939278 w 12192000"/>
              <a:gd name="connsiteY11" fmla="*/ 4505678 h 4505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4505788">
                <a:moveTo>
                  <a:pt x="11939278" y="4505678"/>
                </a:moveTo>
                <a:cubicBezTo>
                  <a:pt x="11817135" y="4504551"/>
                  <a:pt x="11574433" y="4495156"/>
                  <a:pt x="11424827" y="4495007"/>
                </a:cubicBezTo>
                <a:cubicBezTo>
                  <a:pt x="11139862" y="4494723"/>
                  <a:pt x="10930345" y="4504998"/>
                  <a:pt x="10611484" y="4501297"/>
                </a:cubicBezTo>
                <a:cubicBezTo>
                  <a:pt x="8176893" y="4532664"/>
                  <a:pt x="4168459" y="4370065"/>
                  <a:pt x="1537138" y="4479019"/>
                </a:cubicBezTo>
                <a:cubicBezTo>
                  <a:pt x="755355" y="4495523"/>
                  <a:pt x="519578" y="4472425"/>
                  <a:pt x="113174" y="4461702"/>
                </a:cubicBezTo>
                <a:lnTo>
                  <a:pt x="0" y="4459468"/>
                </a:lnTo>
                <a:lnTo>
                  <a:pt x="0" y="0"/>
                </a:lnTo>
                <a:lnTo>
                  <a:pt x="12192000" y="0"/>
                </a:lnTo>
                <a:lnTo>
                  <a:pt x="12192000" y="4499412"/>
                </a:lnTo>
                <a:lnTo>
                  <a:pt x="12183330" y="4500309"/>
                </a:lnTo>
                <a:cubicBezTo>
                  <a:pt x="12145326" y="4501926"/>
                  <a:pt x="12084089" y="4500034"/>
                  <a:pt x="11983621" y="4505604"/>
                </a:cubicBezTo>
                <a:cubicBezTo>
                  <a:pt x="11971715" y="4505831"/>
                  <a:pt x="11956727" y="4505839"/>
                  <a:pt x="11939278" y="4505678"/>
                </a:cubicBez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Контейнер за съдържание 3">
            <a:extLst>
              <a:ext uri="{FF2B5EF4-FFF2-40B4-BE49-F238E27FC236}">
                <a16:creationId xmlns:a16="http://schemas.microsoft.com/office/drawing/2014/main" id="{B4D48460-F534-4E28-A267-A875E4D77C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2149895" y="479603"/>
            <a:ext cx="7912704" cy="3283773"/>
          </a:xfrm>
          <a:prstGeom prst="rect">
            <a:avLst/>
          </a:prstGeom>
          <a:noFill/>
        </p:spPr>
      </p:pic>
    </p:spTree>
    <p:extLst>
      <p:ext uri="{BB962C8B-B14F-4D97-AF65-F5344CB8AC3E}">
        <p14:creationId xmlns:p14="http://schemas.microsoft.com/office/powerpoint/2010/main" val="2229483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9">
            <a:extLst>
              <a:ext uri="{FF2B5EF4-FFF2-40B4-BE49-F238E27FC236}">
                <a16:creationId xmlns:a16="http://schemas.microsoft.com/office/drawing/2014/main" id="{B521AE01-BA11-4C26-8E87-4B75A70EFEC6}"/>
              </a:ext>
            </a:extLst>
          </p:cNvPr>
          <p:cNvSpPr txBox="1">
            <a:spLocks noGrp="1" noChangeArrowheads="1"/>
          </p:cNvSpPr>
          <p:nvPr>
            <p:ph idx="1"/>
          </p:nvPr>
        </p:nvSpPr>
        <p:spPr bwMode="auto">
          <a:xfrm>
            <a:off x="7219951" y="466725"/>
            <a:ext cx="4648199" cy="2095500"/>
          </a:xfrm>
          <a:prstGeom prst="rect">
            <a:avLst/>
          </a:prstGeom>
          <a:solidFill>
            <a:schemeClr val="lt1">
              <a:lumMod val="100000"/>
              <a:lumOff val="0"/>
            </a:schemeClr>
          </a:solidFill>
          <a:ln w="31750" cmpd="sng">
            <a:solidFill>
              <a:schemeClr val="dk1">
                <a:lumMod val="100000"/>
                <a:lumOff val="0"/>
              </a:schemeClr>
            </a:solidFill>
            <a:prstDash val="solid"/>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fontAlgn="base"/>
            <a:r>
              <a:rPr lang="en-GB" sz="11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SWOT analysis considering Strengths, Weaknesses, Opportunities, and Threats of the business facilitates the development of effective problem solving and decision-making strategies.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 Box 2">
            <a:extLst>
              <a:ext uri="{FF2B5EF4-FFF2-40B4-BE49-F238E27FC236}">
                <a16:creationId xmlns:a16="http://schemas.microsoft.com/office/drawing/2014/main" id="{C4D90146-3AEF-4234-99FA-CA754F0F41DA}"/>
              </a:ext>
            </a:extLst>
          </p:cNvPr>
          <p:cNvSpPr txBox="1">
            <a:spLocks noChangeArrowheads="1"/>
          </p:cNvSpPr>
          <p:nvPr/>
        </p:nvSpPr>
        <p:spPr bwMode="auto">
          <a:xfrm>
            <a:off x="804901" y="1066800"/>
            <a:ext cx="3162300" cy="207010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-Love your job</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 positive and optimistic</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-Good communication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-Good relationship</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 obsessed</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-Using useful tool for problem solving</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-Focused and concentrated</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9" name="Text Box 3">
            <a:extLst>
              <a:ext uri="{FF2B5EF4-FFF2-40B4-BE49-F238E27FC236}">
                <a16:creationId xmlns:a16="http://schemas.microsoft.com/office/drawing/2014/main" id="{29895D48-87D1-4FC5-A583-04F2B5E78F84}"/>
              </a:ext>
            </a:extLst>
          </p:cNvPr>
          <p:cNvSpPr txBox="1">
            <a:spLocks noChangeArrowheads="1"/>
          </p:cNvSpPr>
          <p:nvPr/>
        </p:nvSpPr>
        <p:spPr bwMode="auto">
          <a:xfrm>
            <a:off x="3916401" y="1066799"/>
            <a:ext cx="3073400" cy="209550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Lack of brake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 lot of over time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-Bad communication or missing</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-Manager who shouts at the staff</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-Bad organization </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 Box 4">
            <a:extLst>
              <a:ext uri="{FF2B5EF4-FFF2-40B4-BE49-F238E27FC236}">
                <a16:creationId xmlns:a16="http://schemas.microsoft.com/office/drawing/2014/main" id="{FDA78EDF-E569-4192-8A13-1560E0EF9C9E}"/>
              </a:ext>
            </a:extLst>
          </p:cNvPr>
          <p:cNvSpPr txBox="1">
            <a:spLocks noChangeArrowheads="1"/>
          </p:cNvSpPr>
          <p:nvPr/>
        </p:nvSpPr>
        <p:spPr bwMode="auto">
          <a:xfrm>
            <a:off x="1212115" y="644396"/>
            <a:ext cx="1955800" cy="39370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STRENGTHS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 Box 5">
            <a:extLst>
              <a:ext uri="{FF2B5EF4-FFF2-40B4-BE49-F238E27FC236}">
                <a16:creationId xmlns:a16="http://schemas.microsoft.com/office/drawing/2014/main" id="{12CAFEB0-9E9C-479C-BFA6-679C86035059}"/>
              </a:ext>
            </a:extLst>
          </p:cNvPr>
          <p:cNvSpPr txBox="1">
            <a:spLocks noChangeArrowheads="1"/>
          </p:cNvSpPr>
          <p:nvPr/>
        </p:nvSpPr>
        <p:spPr bwMode="auto">
          <a:xfrm>
            <a:off x="4589502" y="596771"/>
            <a:ext cx="1866900" cy="45085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WEAKNESSES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5">
            <a:extLst>
              <a:ext uri="{FF2B5EF4-FFF2-40B4-BE49-F238E27FC236}">
                <a16:creationId xmlns:a16="http://schemas.microsoft.com/office/drawing/2014/main" id="{5385CE34-4C8E-487C-BC6C-7452ACC378F0}"/>
              </a:ext>
            </a:extLst>
          </p:cNvPr>
          <p:cNvSpPr>
            <a:spLocks noChangeArrowheads="1"/>
          </p:cNvSpPr>
          <p:nvPr/>
        </p:nvSpPr>
        <p:spPr bwMode="auto">
          <a:xfrm>
            <a:off x="-1020724" y="-2857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3" name="Rectangle 10">
            <a:extLst>
              <a:ext uri="{FF2B5EF4-FFF2-40B4-BE49-F238E27FC236}">
                <a16:creationId xmlns:a16="http://schemas.microsoft.com/office/drawing/2014/main" id="{34113939-0992-4D34-8C51-1E726C07C84E}"/>
              </a:ext>
            </a:extLst>
          </p:cNvPr>
          <p:cNvSpPr>
            <a:spLocks noChangeArrowheads="1"/>
          </p:cNvSpPr>
          <p:nvPr/>
        </p:nvSpPr>
        <p:spPr bwMode="auto">
          <a:xfrm>
            <a:off x="-1020724" y="1714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4" name="Text Box 6">
            <a:extLst>
              <a:ext uri="{FF2B5EF4-FFF2-40B4-BE49-F238E27FC236}">
                <a16:creationId xmlns:a16="http://schemas.microsoft.com/office/drawing/2014/main" id="{6B3BD9B1-0C17-48A4-9959-036851CA0585}"/>
              </a:ext>
            </a:extLst>
          </p:cNvPr>
          <p:cNvSpPr txBox="1">
            <a:spLocks noChangeArrowheads="1"/>
          </p:cNvSpPr>
          <p:nvPr/>
        </p:nvSpPr>
        <p:spPr bwMode="auto">
          <a:xfrm>
            <a:off x="1207391" y="3162300"/>
            <a:ext cx="1960524" cy="43815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OPPORTUNITIES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Text Box 7">
            <a:extLst>
              <a:ext uri="{FF2B5EF4-FFF2-40B4-BE49-F238E27FC236}">
                <a16:creationId xmlns:a16="http://schemas.microsoft.com/office/drawing/2014/main" id="{7287BDE3-E6A7-4B49-8D58-C8A9176CBFCF}"/>
              </a:ext>
            </a:extLst>
          </p:cNvPr>
          <p:cNvSpPr txBox="1">
            <a:spLocks noChangeArrowheads="1"/>
          </p:cNvSpPr>
          <p:nvPr/>
        </p:nvSpPr>
        <p:spPr bwMode="auto">
          <a:xfrm>
            <a:off x="4572078" y="3193978"/>
            <a:ext cx="1949450" cy="43815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THREATS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Text Box 8">
            <a:extLst>
              <a:ext uri="{FF2B5EF4-FFF2-40B4-BE49-F238E27FC236}">
                <a16:creationId xmlns:a16="http://schemas.microsoft.com/office/drawing/2014/main" id="{D95403C4-2057-4323-954E-F746F89470A0}"/>
              </a:ext>
            </a:extLst>
          </p:cNvPr>
          <p:cNvSpPr txBox="1">
            <a:spLocks noChangeArrowheads="1"/>
          </p:cNvSpPr>
          <p:nvPr/>
        </p:nvSpPr>
        <p:spPr bwMode="auto">
          <a:xfrm>
            <a:off x="804901" y="3625778"/>
            <a:ext cx="3111500" cy="175895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-More brakes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-Less over time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-Nice atmosphere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-Respect each other</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-Team party</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7" name="Text Box 9">
            <a:extLst>
              <a:ext uri="{FF2B5EF4-FFF2-40B4-BE49-F238E27FC236}">
                <a16:creationId xmlns:a16="http://schemas.microsoft.com/office/drawing/2014/main" id="{F5FC94C6-3182-4905-8C52-FBDAA43F7E3F}"/>
              </a:ext>
            </a:extLst>
          </p:cNvPr>
          <p:cNvSpPr txBox="1">
            <a:spLocks noChangeArrowheads="1"/>
          </p:cNvSpPr>
          <p:nvPr/>
        </p:nvSpPr>
        <p:spPr bwMode="auto">
          <a:xfrm>
            <a:off x="3928231" y="3632128"/>
            <a:ext cx="3213100" cy="175260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-Loose job</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-Depression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 problem</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-Use alcohol and drugs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-Family problem</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8" name="Rectangle 15">
            <a:extLst>
              <a:ext uri="{FF2B5EF4-FFF2-40B4-BE49-F238E27FC236}">
                <a16:creationId xmlns:a16="http://schemas.microsoft.com/office/drawing/2014/main" id="{5E483F2F-8F16-4321-AB13-867E99BE87F8}"/>
              </a:ext>
            </a:extLst>
          </p:cNvPr>
          <p:cNvSpPr>
            <a:spLocks noChangeArrowheads="1"/>
          </p:cNvSpPr>
          <p:nvPr/>
        </p:nvSpPr>
        <p:spPr bwMode="auto">
          <a:xfrm>
            <a:off x="104775" y="-1238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9" name="Rectangle 18">
            <a:extLst>
              <a:ext uri="{FF2B5EF4-FFF2-40B4-BE49-F238E27FC236}">
                <a16:creationId xmlns:a16="http://schemas.microsoft.com/office/drawing/2014/main" id="{09B0C89E-06F5-43D9-ACD1-2F2152FCA89E}"/>
              </a:ext>
            </a:extLst>
          </p:cNvPr>
          <p:cNvSpPr>
            <a:spLocks noChangeArrowheads="1"/>
          </p:cNvSpPr>
          <p:nvPr/>
        </p:nvSpPr>
        <p:spPr bwMode="auto">
          <a:xfrm>
            <a:off x="104775" y="3333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800" b="0" i="0" u="none" strike="noStrike" cap="none" normalizeH="0" baseline="0">
                <a:ln>
                  <a:noFill/>
                </a:ln>
                <a:solidFill>
                  <a:schemeClr val="tx1"/>
                </a:solidFill>
                <a:effectLst/>
                <a:latin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0" name="Rectangle 21">
            <a:extLst>
              <a:ext uri="{FF2B5EF4-FFF2-40B4-BE49-F238E27FC236}">
                <a16:creationId xmlns:a16="http://schemas.microsoft.com/office/drawing/2014/main" id="{588EF121-57FA-4924-BFC8-313FCF293B3D}"/>
              </a:ext>
            </a:extLst>
          </p:cNvPr>
          <p:cNvSpPr>
            <a:spLocks noChangeArrowheads="1"/>
          </p:cNvSpPr>
          <p:nvPr/>
        </p:nvSpPr>
        <p:spPr bwMode="auto">
          <a:xfrm>
            <a:off x="104775" y="3333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a:ln>
                <a:noFill/>
              </a:ln>
              <a:solidFill>
                <a:srgbClr val="202124"/>
              </a:solidFill>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202124"/>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02124"/>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46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8" name="Rectangle 74">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1639CD01-100C-4E73-A5D7-BEEA304596A6}"/>
              </a:ext>
            </a:extLst>
          </p:cNvPr>
          <p:cNvSpPr>
            <a:spLocks noGrp="1"/>
          </p:cNvSpPr>
          <p:nvPr>
            <p:ph type="title"/>
          </p:nvPr>
        </p:nvSpPr>
        <p:spPr>
          <a:xfrm>
            <a:off x="700148" y="4662010"/>
            <a:ext cx="5952442" cy="1693899"/>
          </a:xfrm>
        </p:spPr>
        <p:txBody>
          <a:bodyPr>
            <a:normAutofit/>
          </a:bodyPr>
          <a:lstStyle/>
          <a:p>
            <a:pPr algn="ctr"/>
            <a:r>
              <a:rPr lang="en-GB" sz="4400"/>
              <a:t>Alternative to solve the problem</a:t>
            </a:r>
            <a:br>
              <a:rPr lang="en-GB" sz="4400"/>
            </a:br>
            <a:endParaRPr lang="en-GB" sz="4400"/>
          </a:p>
        </p:txBody>
      </p:sp>
      <p:sp>
        <p:nvSpPr>
          <p:cNvPr id="5129" name="Freeform: Shape 76">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728" y="698785"/>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solidFill>
            <a:schemeClr val="bg1"/>
          </a:solidFill>
          <a:ln w="19050" cap="flat">
            <a:noFill/>
            <a:prstDash val="solid"/>
            <a:miter/>
          </a:ln>
        </p:spPr>
        <p:txBody>
          <a:bodyPr wrap="square" rtlCol="0" anchor="ctr">
            <a:noAutofit/>
          </a:bodyPr>
          <a:lstStyle/>
          <a:p>
            <a:endParaRPr lang="en-US"/>
          </a:p>
        </p:txBody>
      </p:sp>
      <p:sp>
        <p:nvSpPr>
          <p:cNvPr id="5130" name="Freeform: Shape 78">
            <a:extLst>
              <a:ext uri="{FF2B5EF4-FFF2-40B4-BE49-F238E27FC236}">
                <a16:creationId xmlns:a16="http://schemas.microsoft.com/office/drawing/2014/main" id="{8937C130-01E6-4BEB-89A6-F15DD7EE9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957" y="751140"/>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5122" name="Picture 2">
            <a:extLst>
              <a:ext uri="{FF2B5EF4-FFF2-40B4-BE49-F238E27FC236}">
                <a16:creationId xmlns:a16="http://schemas.microsoft.com/office/drawing/2014/main" id="{D99ACFF6-7FE0-4F81-A517-20E4D02F4D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19" r="8437"/>
          <a:stretch/>
        </p:blipFill>
        <p:spPr bwMode="auto">
          <a:xfrm>
            <a:off x="1161037" y="1149304"/>
            <a:ext cx="4934963" cy="2775933"/>
          </a:xfrm>
          <a:prstGeom prst="rect">
            <a:avLst/>
          </a:prstGeom>
          <a:noFill/>
          <a:extLst>
            <a:ext uri="{909E8E84-426E-40DD-AFC4-6F175D3DCCD1}">
              <a14:hiddenFill xmlns:a14="http://schemas.microsoft.com/office/drawing/2010/main">
                <a:solidFill>
                  <a:srgbClr val="FFFFFF"/>
                </a:solidFill>
              </a14:hiddenFill>
            </a:ext>
          </a:extLst>
        </p:spPr>
      </p:pic>
      <p:sp>
        <p:nvSpPr>
          <p:cNvPr id="9" name="Контейнер за съдържание 2">
            <a:extLst>
              <a:ext uri="{FF2B5EF4-FFF2-40B4-BE49-F238E27FC236}">
                <a16:creationId xmlns:a16="http://schemas.microsoft.com/office/drawing/2014/main" id="{5AFF79E3-8014-473F-B1A3-53349E149321}"/>
              </a:ext>
            </a:extLst>
          </p:cNvPr>
          <p:cNvSpPr>
            <a:spLocks noGrp="1"/>
          </p:cNvSpPr>
          <p:nvPr>
            <p:ph idx="1"/>
          </p:nvPr>
        </p:nvSpPr>
        <p:spPr>
          <a:xfrm>
            <a:off x="7268817" y="751141"/>
            <a:ext cx="4147932" cy="5319460"/>
          </a:xfrm>
        </p:spPr>
        <p:txBody>
          <a:bodyPr anchor="ctr">
            <a:normAutofit/>
          </a:bodyPr>
          <a:lstStyle/>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-Regular use of brakes-Research shows that alternating work with even a short break from it can increase energy, clarity of mind, creativity and ultimately increase our endurance capacity during the working day.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-Rethinking and positive thinking- It is important to rethink the problem and identify the causes. We must keep positive thinking so that we do not fall into a state in which we say no, there is no way.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-Good and regular communication- Regular communication between staff ensure a better and faster solution to problems. Even if we are own a company, it is always good to discuss ideas and problems.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-Less overtime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-Good and pleasant atmosphere- What matters is our workplace environment. If our boss is constantly shouting and creating tension, of course there will be stress in our work.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-Offer paid time off</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-Encourage employees to take brakes</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-Team out on company party</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-Flexible work schedules</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-Introduction for pain and unpaid leave policies</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algn="ctr">
              <a:lnSpc>
                <a:spcPct val="90000"/>
              </a:lnSpc>
            </a:pPr>
            <a:endParaRPr lang="en-GB" sz="1000" dirty="0"/>
          </a:p>
        </p:txBody>
      </p:sp>
    </p:spTree>
    <p:extLst>
      <p:ext uri="{BB962C8B-B14F-4D97-AF65-F5344CB8AC3E}">
        <p14:creationId xmlns:p14="http://schemas.microsoft.com/office/powerpoint/2010/main" val="3000999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Implementing Images, Stock Photos &amp; Vectors | Shutterstock">
            <a:extLst>
              <a:ext uri="{FF2B5EF4-FFF2-40B4-BE49-F238E27FC236}">
                <a16:creationId xmlns:a16="http://schemas.microsoft.com/office/drawing/2014/main" id="{10FDFADC-4212-47B8-ACF2-5889E35ED0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12" r="-2" b="11204"/>
          <a:stretch/>
        </p:blipFill>
        <p:spPr bwMode="auto">
          <a:xfrm>
            <a:off x="1038962" y="3179229"/>
            <a:ext cx="4715673" cy="2921680"/>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82" name="Freeform: Shape 8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23594" y="3163432"/>
            <a:ext cx="4715671" cy="292167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Shape 83">
            <a:extLst>
              <a:ext uri="{FF2B5EF4-FFF2-40B4-BE49-F238E27FC236}">
                <a16:creationId xmlns:a16="http://schemas.microsoft.com/office/drawing/2014/main" id="{D86169C0-6882-4BA0-92B1-590870CAE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485910" y="732830"/>
            <a:ext cx="5552381" cy="252495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solidFill>
            <a:schemeClr val="bg1"/>
          </a:solidFill>
          <a:ln w="19050" cap="flat">
            <a:noFill/>
            <a:prstDash val="solid"/>
            <a:miter/>
          </a:ln>
        </p:spPr>
        <p:txBody>
          <a:bodyPr rtlCol="0" anchor="ctr"/>
          <a:lstStyle/>
          <a:p>
            <a:endParaRPr lang="en-US"/>
          </a:p>
        </p:txBody>
      </p:sp>
      <p:sp>
        <p:nvSpPr>
          <p:cNvPr id="2" name="Заглавие 1">
            <a:extLst>
              <a:ext uri="{FF2B5EF4-FFF2-40B4-BE49-F238E27FC236}">
                <a16:creationId xmlns:a16="http://schemas.microsoft.com/office/drawing/2014/main" id="{0D596268-5970-4166-A366-2E9C51C9F8F1}"/>
              </a:ext>
            </a:extLst>
          </p:cNvPr>
          <p:cNvSpPr>
            <a:spLocks noGrp="1"/>
          </p:cNvSpPr>
          <p:nvPr>
            <p:ph type="title"/>
          </p:nvPr>
        </p:nvSpPr>
        <p:spPr>
          <a:xfrm>
            <a:off x="819187" y="1242272"/>
            <a:ext cx="4861382" cy="1375929"/>
          </a:xfrm>
        </p:spPr>
        <p:txBody>
          <a:bodyPr>
            <a:normAutofit/>
          </a:bodyPr>
          <a:lstStyle/>
          <a:p>
            <a:pPr algn="ctr">
              <a:lnSpc>
                <a:spcPct val="90000"/>
              </a:lnSpc>
            </a:pPr>
            <a:r>
              <a:rPr lang="en-GB" sz="3000">
                <a:effectLst/>
                <a:latin typeface="Calibri" panose="020F0502020204030204" pitchFamily="34" charset="0"/>
                <a:ea typeface="Times New Roman" panose="02020603050405020304" pitchFamily="18" charset="0"/>
              </a:rPr>
              <a:t>PLAN FOR IMPLEMENTATION</a:t>
            </a:r>
            <a:br>
              <a:rPr lang="en-GB" sz="3000">
                <a:effectLst/>
                <a:latin typeface="Times New Roman" panose="02020603050405020304" pitchFamily="18" charset="0"/>
                <a:ea typeface="Times New Roman" panose="02020603050405020304" pitchFamily="18" charset="0"/>
              </a:rPr>
            </a:br>
            <a:endParaRPr lang="en-GB" sz="3000"/>
          </a:p>
        </p:txBody>
      </p:sp>
      <p:sp>
        <p:nvSpPr>
          <p:cNvPr id="86" name="Freeform: Shape 85">
            <a:extLst>
              <a:ext uri="{FF2B5EF4-FFF2-40B4-BE49-F238E27FC236}">
                <a16:creationId xmlns:a16="http://schemas.microsoft.com/office/drawing/2014/main" id="{DCECB35C-FCFB-4B31-B3CF-A20982BE6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39764" y="771494"/>
            <a:ext cx="5552381" cy="252495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noFill/>
          <a:ln w="19050" cap="flat">
            <a:solidFill>
              <a:schemeClr val="tx1"/>
            </a:solidFill>
            <a:prstDash val="solid"/>
            <a:miter/>
          </a:ln>
        </p:spPr>
        <p:txBody>
          <a:bodyPr rtlCol="0" anchor="ctr"/>
          <a:lstStyle/>
          <a:p>
            <a:endParaRPr lang="en-US"/>
          </a:p>
        </p:txBody>
      </p:sp>
      <p:sp>
        <p:nvSpPr>
          <p:cNvPr id="13" name="Контейнер за съдържание 2">
            <a:extLst>
              <a:ext uri="{FF2B5EF4-FFF2-40B4-BE49-F238E27FC236}">
                <a16:creationId xmlns:a16="http://schemas.microsoft.com/office/drawing/2014/main" id="{16867677-128A-4CD0-A0B6-EE4ABE2C3750}"/>
              </a:ext>
            </a:extLst>
          </p:cNvPr>
          <p:cNvSpPr>
            <a:spLocks noGrp="1"/>
          </p:cNvSpPr>
          <p:nvPr>
            <p:ph idx="1"/>
          </p:nvPr>
        </p:nvSpPr>
        <p:spPr>
          <a:xfrm>
            <a:off x="6762858" y="638948"/>
            <a:ext cx="4628098" cy="5538892"/>
          </a:xfrm>
        </p:spPr>
        <p:txBody>
          <a:bodyPr anchor="ctr">
            <a:normAutofit/>
          </a:bodyPr>
          <a:lstStyle/>
          <a:p>
            <a:pPr algn="ctr" fontAlgn="base">
              <a:lnSpc>
                <a:spcPct val="90000"/>
              </a:lnSpc>
            </a:pPr>
            <a:endParaRPr lang="en-GB" sz="1500" dirty="0">
              <a:effectLst/>
              <a:latin typeface="Times New Roman" panose="02020603050405020304" pitchFamily="18" charset="0"/>
              <a:ea typeface="Times New Roman" panose="02020603050405020304" pitchFamily="18" charset="0"/>
            </a:endParaRP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Problem-Stress on workplace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Impact of problem-Low concentration, Work mistakes, impaired mental activity, depression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Chosen solution-</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-More brakes, less over time, nice atmosphere, respect each other, good communication, team out on company party, flexible work schedules.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It is not difficult to reduce stress in the workplace if we are applying these alternatives as a full and sufficient break, less overtime, pleasant working environment so that we can go to work with pleasure. Good communication reduces problems and helps solved them. Respect between colleagues and bosses in a company is part of a pleasant work environment. Team party at least two times in the year is effective way to know each other.</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algn="ctr">
              <a:lnSpc>
                <a:spcPct val="90000"/>
              </a:lnSpc>
            </a:pPr>
            <a:endParaRPr lang="en-GB" sz="1500" dirty="0"/>
          </a:p>
        </p:txBody>
      </p:sp>
    </p:spTree>
    <p:extLst>
      <p:ext uri="{BB962C8B-B14F-4D97-AF65-F5344CB8AC3E}">
        <p14:creationId xmlns:p14="http://schemas.microsoft.com/office/powerpoint/2010/main" val="618319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48" name="Rectangle 70">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o Implement on Your Business Plan Objectives">
            <a:extLst>
              <a:ext uri="{FF2B5EF4-FFF2-40B4-BE49-F238E27FC236}">
                <a16:creationId xmlns:a16="http://schemas.microsoft.com/office/drawing/2014/main" id="{9B01B60B-C936-44A7-9AEF-65FFF6BE219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485" r="7158" b="1"/>
          <a:stretch/>
        </p:blipFill>
        <p:spPr bwMode="auto">
          <a:xfrm>
            <a:off x="4561582" y="404592"/>
            <a:ext cx="7177672" cy="5810149"/>
          </a:xfrm>
          <a:custGeom>
            <a:avLst/>
            <a:gdLst/>
            <a:ahLst/>
            <a:cxnLst/>
            <a:rect l="l" t="t" r="r" b="b"/>
            <a:pathLst>
              <a:path w="7401982" h="6180550">
                <a:moveTo>
                  <a:pt x="468623" y="34"/>
                </a:moveTo>
                <a:cubicBezTo>
                  <a:pt x="635980" y="409"/>
                  <a:pt x="845682" y="3920"/>
                  <a:pt x="1032947" y="8815"/>
                </a:cubicBezTo>
                <a:lnTo>
                  <a:pt x="6362252" y="38273"/>
                </a:lnTo>
                <a:lnTo>
                  <a:pt x="7392971" y="78157"/>
                </a:lnTo>
                <a:cubicBezTo>
                  <a:pt x="7425268" y="2113988"/>
                  <a:pt x="7360673" y="4125596"/>
                  <a:pt x="7356636" y="6149315"/>
                </a:cubicBezTo>
                <a:lnTo>
                  <a:pt x="7156946" y="6148904"/>
                </a:lnTo>
                <a:lnTo>
                  <a:pt x="1149311" y="6180550"/>
                </a:lnTo>
                <a:cubicBezTo>
                  <a:pt x="670432" y="6151091"/>
                  <a:pt x="328375" y="6180551"/>
                  <a:pt x="0" y="6151091"/>
                </a:cubicBezTo>
                <a:cubicBezTo>
                  <a:pt x="20775" y="3685334"/>
                  <a:pt x="-22804" y="1383584"/>
                  <a:pt x="68412" y="126652"/>
                </a:cubicBezTo>
                <a:cubicBezTo>
                  <a:pt x="76255" y="-27768"/>
                  <a:pt x="69755" y="22759"/>
                  <a:pt x="227100" y="3120"/>
                </a:cubicBezTo>
                <a:cubicBezTo>
                  <a:pt x="283036" y="711"/>
                  <a:pt x="368207" y="-192"/>
                  <a:pt x="468623" y="34"/>
                </a:cubicBezTo>
                <a:close/>
              </a:path>
            </a:pathLst>
          </a:custGeom>
          <a:noFill/>
          <a:extLst>
            <a:ext uri="{909E8E84-426E-40DD-AFC4-6F175D3DCCD1}">
              <a14:hiddenFill xmlns:a14="http://schemas.microsoft.com/office/drawing/2010/main">
                <a:solidFill>
                  <a:srgbClr val="FFFFFF"/>
                </a:solidFill>
              </a14:hiddenFill>
            </a:ext>
          </a:extLst>
        </p:spPr>
      </p:pic>
      <p:sp>
        <p:nvSpPr>
          <p:cNvPr id="6149" name="Freeform: Shape 72">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0726" y="398616"/>
            <a:ext cx="7177671" cy="5810148"/>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0" name="Freeform: Shape 74">
            <a:extLst>
              <a:ext uri="{FF2B5EF4-FFF2-40B4-BE49-F238E27FC236}">
                <a16:creationId xmlns:a16="http://schemas.microsoft.com/office/drawing/2014/main" id="{2C673667-46AA-4DF0-A85B-F7D6E52D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17882" y="494866"/>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1" name="Freeform: Shape 76">
            <a:extLst>
              <a:ext uri="{FF2B5EF4-FFF2-40B4-BE49-F238E27FC236}">
                <a16:creationId xmlns:a16="http://schemas.microsoft.com/office/drawing/2014/main" id="{A6C1F2A2-D184-49FB-99E6-B2EE7A52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33254" y="452324"/>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FD70D088-61D4-4585-94AC-3A48F93628B6}"/>
              </a:ext>
            </a:extLst>
          </p:cNvPr>
          <p:cNvSpPr>
            <a:spLocks noGrp="1"/>
          </p:cNvSpPr>
          <p:nvPr>
            <p:ph type="title"/>
          </p:nvPr>
        </p:nvSpPr>
        <p:spPr>
          <a:xfrm>
            <a:off x="863601" y="750899"/>
            <a:ext cx="3288851" cy="2046090"/>
          </a:xfrm>
        </p:spPr>
        <p:txBody>
          <a:bodyPr vert="horz" lIns="91440" tIns="45720" rIns="91440" bIns="45720" rtlCol="0" anchor="ctr">
            <a:normAutofit/>
          </a:bodyPr>
          <a:lstStyle/>
          <a:p>
            <a:pPr algn="ctr"/>
            <a:r>
              <a:rPr lang="en-US" b="1" kern="1200" spc="100" baseline="0">
                <a:solidFill>
                  <a:schemeClr val="tx1"/>
                </a:solidFill>
                <a:latin typeface="+mj-lt"/>
                <a:ea typeface="+mj-ea"/>
                <a:cs typeface="+mj-cs"/>
              </a:rPr>
              <a:t>CONCLUSION</a:t>
            </a:r>
          </a:p>
        </p:txBody>
      </p:sp>
      <p:sp>
        <p:nvSpPr>
          <p:cNvPr id="6" name="Текстово поле 5">
            <a:extLst>
              <a:ext uri="{FF2B5EF4-FFF2-40B4-BE49-F238E27FC236}">
                <a16:creationId xmlns:a16="http://schemas.microsoft.com/office/drawing/2014/main" id="{E96AD429-90CD-489A-86A6-E03E8CCA357E}"/>
              </a:ext>
            </a:extLst>
          </p:cNvPr>
          <p:cNvSpPr txBox="1"/>
          <p:nvPr/>
        </p:nvSpPr>
        <p:spPr>
          <a:xfrm>
            <a:off x="768838" y="3147814"/>
            <a:ext cx="3338285" cy="3179453"/>
          </a:xfrm>
          <a:prstGeom prst="rect">
            <a:avLst/>
          </a:prstGeom>
        </p:spPr>
        <p:txBody>
          <a:bodyPr vert="horz" lIns="91440" tIns="45720" rIns="91440" bIns="45720" rtlCol="0" anchor="ctr">
            <a:normAutofit/>
          </a:bodyPr>
          <a:lstStyle/>
          <a:p>
            <a:pPr fontAlgn="base"/>
            <a:r>
              <a:rPr lang="en-GB" sz="11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Stress is widespread in most workplaces today, with about a third of workers reporting high levels of stress and a quarter reporting that their workplace is a major stressor in their lives. Like every problem, there is a solution. </a:t>
            </a:r>
            <a:r>
              <a:rPr lang="en-GB" sz="1100" dirty="0">
                <a:solidFill>
                  <a:srgbClr val="202124"/>
                </a:solidFill>
                <a:latin typeface="Arial" panose="020B0604020202020204" pitchFamily="34" charset="0"/>
                <a:ea typeface="Times New Roman" panose="02020603050405020304" pitchFamily="18" charset="0"/>
                <a:cs typeface="Arial" panose="020B0604020202020204" pitchFamily="34" charset="0"/>
              </a:rPr>
              <a:t>I</a:t>
            </a:r>
            <a:r>
              <a:rPr lang="en-GB" sz="11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t is important to have a good strategy and to follow it.</a:t>
            </a:r>
          </a:p>
          <a:p>
            <a:pPr fontAlgn="base"/>
            <a:r>
              <a:rPr lang="en-GB" sz="11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Sometimes the problems in our companies build us up as stronger individuals.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100" dirty="0">
                <a:effectLst/>
                <a:latin typeface="Calibri" panose="020F0502020204030204" pitchFamily="34" charset="0"/>
                <a:ea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56388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3CAB345-D9C1-4615-964B-07FF89573274}"/>
              </a:ext>
            </a:extLst>
          </p:cNvPr>
          <p:cNvSpPr>
            <a:spLocks noGrp="1"/>
          </p:cNvSpPr>
          <p:nvPr>
            <p:ph type="title"/>
          </p:nvPr>
        </p:nvSpPr>
        <p:spPr/>
        <p:txBody>
          <a:bodyPr/>
          <a:lstStyle/>
          <a:p>
            <a:r>
              <a:rPr lang="en-GB" dirty="0"/>
              <a:t>REFERENCES</a:t>
            </a:r>
          </a:p>
        </p:txBody>
      </p:sp>
      <p:sp>
        <p:nvSpPr>
          <p:cNvPr id="3" name="Контейнер за съдържание 2">
            <a:extLst>
              <a:ext uri="{FF2B5EF4-FFF2-40B4-BE49-F238E27FC236}">
                <a16:creationId xmlns:a16="http://schemas.microsoft.com/office/drawing/2014/main" id="{A24DE0CD-9652-474F-85CE-CB9FFD65645B}"/>
              </a:ext>
            </a:extLst>
          </p:cNvPr>
          <p:cNvSpPr>
            <a:spLocks noGrp="1"/>
          </p:cNvSpPr>
          <p:nvPr>
            <p:ph idx="1"/>
          </p:nvPr>
        </p:nvSpPr>
        <p:spPr>
          <a:xfrm>
            <a:off x="1020725" y="1762125"/>
            <a:ext cx="10333074" cy="4154895"/>
          </a:xfrm>
        </p:spPr>
        <p:txBody>
          <a:bodyPr>
            <a:normAutofit/>
          </a:bodyPr>
          <a:lstStyle/>
          <a:p>
            <a:pPr fontAlgn="base"/>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-Perk box (2020).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2020 UK workplace stress survey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Perkbox</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https://www.perkbox.com/uk/resources/library/2020-workplace-stress-survey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fontAlgn="base"/>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dwhitmore</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(2021).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Workplace stress statistics: how stressed is the UK in 2021?</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CIPHR. Available at: </a:t>
            </a:r>
            <a:r>
              <a:rPr lang="en-GB"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https://www.ciphr.com/research/workplace-stress-statistics/</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fontAlgn="base"/>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-Corporate Wellness Magazine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Workplace Stress: A Silent Killer of Employee Health and Productivity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Corporatewellnessmagazine.com. Available at: </a:t>
            </a:r>
            <a:r>
              <a:rPr lang="en-GB"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https://www.corporatewellnessmagazine.com/article/workplace-stress-silent-killer-employee-health-productivity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marL="285750" indent="-285750">
              <a:lnSpc>
                <a:spcPts val="1800"/>
              </a:lnSpc>
              <a:buFontTx/>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Melinda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HelpGuide.org</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HelpGuide.org. Available at: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https://www.helpguide.org/articles/stress/stress-in-the-workplace.htm</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fontAlgn="base"/>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a:lnSpc>
                <a:spcPts val="18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90558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85A7CA9-E61F-4AB8-9028-987E73CDDA73}"/>
              </a:ext>
            </a:extLst>
          </p:cNvPr>
          <p:cNvSpPr>
            <a:spLocks noGrp="1"/>
          </p:cNvSpPr>
          <p:nvPr>
            <p:ph type="title"/>
          </p:nvPr>
        </p:nvSpPr>
        <p:spPr>
          <a:xfrm rot="10800000" flipV="1">
            <a:off x="1266825" y="670603"/>
            <a:ext cx="10086976" cy="681947"/>
          </a:xfrm>
        </p:spPr>
        <p:txBody>
          <a:bodyPr>
            <a:normAutofit fontScale="90000"/>
          </a:bodyPr>
          <a:lstStyle/>
          <a:p>
            <a:r>
              <a:rPr lang="en-GB" dirty="0"/>
              <a:t>REFERENCES</a:t>
            </a:r>
          </a:p>
        </p:txBody>
      </p:sp>
      <p:sp>
        <p:nvSpPr>
          <p:cNvPr id="3" name="Контейнер за съдържание 2">
            <a:extLst>
              <a:ext uri="{FF2B5EF4-FFF2-40B4-BE49-F238E27FC236}">
                <a16:creationId xmlns:a16="http://schemas.microsoft.com/office/drawing/2014/main" id="{0FB20372-D574-4847-A925-5A08A2814354}"/>
              </a:ext>
            </a:extLst>
          </p:cNvPr>
          <p:cNvSpPr>
            <a:spLocks noGrp="1"/>
          </p:cNvSpPr>
          <p:nvPr>
            <p:ph idx="1"/>
          </p:nvPr>
        </p:nvSpPr>
        <p:spPr>
          <a:xfrm>
            <a:off x="1020726" y="1276350"/>
            <a:ext cx="10333074" cy="4640670"/>
          </a:xfrm>
        </p:spPr>
        <p:txBody>
          <a:bodyPr>
            <a:normAutofit fontScale="62500" lnSpcReduction="20000"/>
          </a:bodyPr>
          <a:lstStyle/>
          <a:p>
            <a:pPr fontAlgn="base"/>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‌-ЛОРА. (2020).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Как</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да</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се</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справим</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със</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стреса</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на</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работното</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място</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ЛОРА</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https://loramed.com/%D0%BA%D0%B0%D0%BA-%D0%B4%D0%B0-%D1%81%D0%B5-%D1%81%D0%BF%D1%80%D0%B0%D0%B2%D0%B8%D0%BC-%D1%81%D1%8A%D1%81-%D1%81%D1%82%D1%80%D0%B5%D1%81%D0%B0-%D0%BD%D0%B0-%D1%80%D0%B0%D0%B1%D0%BE%D1%82%D0%BD%D0%BE/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800" dirty="0">
                <a:effectLst/>
                <a:latin typeface="Arial" panose="020B0604020202020204" pitchFamily="34" charset="0"/>
                <a:ea typeface="Times New Roman" panose="02020603050405020304" pitchFamily="18" charset="0"/>
                <a:cs typeface="Arial" panose="020B0604020202020204" pitchFamily="34" charset="0"/>
              </a:rPr>
              <a:t> </a:t>
            </a: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-Michie, S. (2002). CAUSES AND MANAGEMENT OF STRESS AT WORK. </a:t>
            </a:r>
            <a:r>
              <a:rPr lang="en-GB" sz="1800" i="1"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Occupational and Environmental Medicine</a:t>
            </a:r>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[online] 59(1), pp.67–72. Available at: </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https://oem.bmj.com/content/oemed/59/1/67.full.pdf</a:t>
            </a:r>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-Canada, (2018).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(none)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Ccohs.ca. Available at: </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https://www.ccohs.ca/oshanswers/psychosocial/stress.html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Just works (2017).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 Ways to Reduce Workplace Stress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Just works. Available at: https://justworks.com/blog/10-ways-reduce-workplace-stress.</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6394808"/>
      </p:ext>
    </p:extLst>
  </p:cSld>
  <p:clrMapOvr>
    <a:masterClrMapping/>
  </p:clrMapOvr>
</p:sld>
</file>

<file path=ppt/theme/theme1.xml><?xml version="1.0" encoding="utf-8"?>
<a:theme xmlns:a="http://schemas.openxmlformats.org/drawingml/2006/main" name="ChitchatVTI">
  <a:themeElements>
    <a:clrScheme name="AnalogousFromDarkSeedLeftStep">
      <a:dk1>
        <a:srgbClr val="000000"/>
      </a:dk1>
      <a:lt1>
        <a:srgbClr val="FFFFFF"/>
      </a:lt1>
      <a:dk2>
        <a:srgbClr val="413424"/>
      </a:dk2>
      <a:lt2>
        <a:srgbClr val="E8E2E7"/>
      </a:lt2>
      <a:accent1>
        <a:srgbClr val="21BA42"/>
      </a:accent1>
      <a:accent2>
        <a:srgbClr val="36B914"/>
      </a:accent2>
      <a:accent3>
        <a:srgbClr val="7AB11F"/>
      </a:accent3>
      <a:accent4>
        <a:srgbClr val="AAA412"/>
      </a:accent4>
      <a:accent5>
        <a:srgbClr val="E58D24"/>
      </a:accent5>
      <a:accent6>
        <a:srgbClr val="D53017"/>
      </a:accent6>
      <a:hlink>
        <a:srgbClr val="9C7E34"/>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docProps/app.xml><?xml version="1.0" encoding="utf-8"?>
<Properties xmlns="http://schemas.openxmlformats.org/officeDocument/2006/extended-properties" xmlns:vt="http://schemas.openxmlformats.org/officeDocument/2006/docPropsVTypes">
  <TotalTime>131</TotalTime>
  <Words>1244</Words>
  <Application>Microsoft Office PowerPoint</Application>
  <PresentationFormat>Widescreen</PresentationFormat>
  <Paragraphs>96</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The Hand</vt:lpstr>
      <vt:lpstr>The Serif Hand</vt:lpstr>
      <vt:lpstr>Times New Roman</vt:lpstr>
      <vt:lpstr>ChitchatVTI</vt:lpstr>
      <vt:lpstr>Problem solving an decision making</vt:lpstr>
      <vt:lpstr>INTRODUCTION</vt:lpstr>
      <vt:lpstr>DESCRIBE A PROBLEM-  STRESS AT WORK PLACE</vt:lpstr>
      <vt:lpstr>CAUSE AND EFFECT ANALYSIS  -PESTEL ANALYSIS -FISHBONE DIAGRAM -SWOT ANALYSIS</vt:lpstr>
      <vt:lpstr>PESTEL ANALYSIS  -POLITICAL FACTORS-Government restriction, COVID 19 -ECONOMIC FACTORS-Inflation, interest rates, lack of resources -SOCIAL FACTORS-Family problems, significant change in one’s live, socioeconomic disadvantage-age, race or sex discrimination -TECHNOLOGICAL FACTORS-Adapting for new methods and styles, new technology, new working hours -ENVIRONMENTAL FACTORS-This could be temperature-hot or cold,  lighting at workplace-too dark or too bright, noise -LEGAL FACTOR- Law changes </vt:lpstr>
      <vt:lpstr>FISHBONE DIAGRAM</vt:lpstr>
      <vt:lpstr>PowerPoint Presentation</vt:lpstr>
      <vt:lpstr>Alternative to solve the problem </vt:lpstr>
      <vt:lpstr>PLAN FOR IMPLEMENTATION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 decision making</dc:title>
  <dc:creator>Mariana Slavcheva</dc:creator>
  <cp:lastModifiedBy>Mariana Slavcheva</cp:lastModifiedBy>
  <cp:revision>2</cp:revision>
  <dcterms:created xsi:type="dcterms:W3CDTF">2022-04-05T08:41:05Z</dcterms:created>
  <dcterms:modified xsi:type="dcterms:W3CDTF">2023-02-06T17:11:47Z</dcterms:modified>
</cp:coreProperties>
</file>