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73" r:id="rId4"/>
    <p:sldId id="258" r:id="rId5"/>
    <p:sldId id="277" r:id="rId6"/>
    <p:sldId id="279" r:id="rId7"/>
    <p:sldId id="259" r:id="rId8"/>
    <p:sldId id="275" r:id="rId9"/>
    <p:sldId id="260" r:id="rId10"/>
    <p:sldId id="261" r:id="rId11"/>
    <p:sldId id="262" r:id="rId12"/>
    <p:sldId id="276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8" r:id="rId22"/>
    <p:sldId id="271" r:id="rId23"/>
    <p:sldId id="272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63" d="100"/>
          <a:sy n="63" d="100"/>
        </p:scale>
        <p:origin x="77" y="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A463E3-DDD6-4695-9A33-BCB180D14DC4}" type="datetimeFigureOut">
              <a:rPr lang="en-IN" smtClean="0"/>
              <a:t>27-04-2026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0BCAB7-82E5-4D81-99E5-69140C959B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412946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0BCAB7-82E5-4D81-99E5-69140C959B3C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065823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98853" y="2891482"/>
            <a:ext cx="9156356" cy="2248930"/>
          </a:xfrm>
        </p:spPr>
        <p:txBody>
          <a:bodyPr>
            <a:normAutofit fontScale="25000" lnSpcReduction="20000"/>
          </a:bodyPr>
          <a:lstStyle/>
          <a:p>
            <a:r>
              <a:rPr lang="en-GB" sz="17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Enterprise Firewall Policy Design and Validation Using Check Point </a:t>
            </a:r>
            <a:r>
              <a:rPr lang="en-GB" sz="176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SmartConsole</a:t>
            </a:r>
            <a:endParaRPr lang="en-IN" sz="17600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8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Module: Enterprise Network Security</a:t>
            </a:r>
            <a:br>
              <a:rPr lang="en-IN" sz="8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8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ACCA7032  Assignment Part2</a:t>
            </a:r>
          </a:p>
          <a:p>
            <a:br>
              <a:rPr lang="en-IN" sz="8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8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IN" sz="8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Gopika </a:t>
            </a:r>
            <a:r>
              <a:rPr lang="en-IN" sz="8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Virakan</a:t>
            </a:r>
            <a:r>
              <a:rPr lang="en-IN" sz="8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8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Valappil</a:t>
            </a:r>
            <a:r>
              <a:rPr lang="en-IN" sz="8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IN" sz="8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8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</a:t>
            </a:r>
            <a:r>
              <a:rPr lang="en-IN" sz="8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2436585</a:t>
            </a:r>
            <a:br>
              <a:rPr lang="en-IN" sz="8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8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Programme:</a:t>
            </a:r>
            <a:r>
              <a:rPr lang="en-IN" sz="8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MSc Cybersecurity &amp; Digital Forensics</a:t>
            </a:r>
            <a:br>
              <a:rPr lang="en-IN" sz="8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8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Submitted To: </a:t>
            </a:r>
            <a:r>
              <a:rPr lang="en-IN" sz="8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Ms. Renuga Jayakumar</a:t>
            </a:r>
          </a:p>
          <a:p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F04C95-38DA-318D-B67A-F4EB7E30E4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5420" y="20016"/>
            <a:ext cx="5730737" cy="287146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assessment focuses on the design, implementation, and validation of firewall security policies within a controlled enterprise network environment.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Configure firewall rules using Check Point </a:t>
            </a:r>
            <a:r>
              <a:rPr lang="en-GB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SmartConsole</a:t>
            </a: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Enforce traffic filtering based on protocol and port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Validate behaviour through structured testing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Evaluate effectiveness against security principles </a:t>
            </a:r>
          </a:p>
          <a:p>
            <a:pPr marL="0" indent="0">
              <a:buNone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Firewalls act as a critical first line of defence in enterprise networks [1], [2].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DB60271-CC36-038E-7174-CCC14F968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9144000" cy="1696413"/>
          </a:xfrm>
          <a:prstGeom prst="rect">
            <a:avLst/>
          </a:prstGeom>
          <a:ln>
            <a:noFill/>
          </a:ln>
          <a:effectLst>
            <a:outerShdw blurRad="304800" dist="114300" dir="5460000" sx="92000" sy="92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34CD21-3942-BD8B-FC0D-AE399F1C26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9214" y="333497"/>
            <a:ext cx="7945494" cy="1029419"/>
          </a:xfrm>
        </p:spPr>
        <p:txBody>
          <a:bodyPr anchor="ctr">
            <a:normAutofit/>
          </a:bodyPr>
          <a:lstStyle/>
          <a:p>
            <a:pPr algn="l"/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Lab Architecture – Network Design</a:t>
            </a:r>
            <a:endParaRPr lang="en-IN" sz="3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EFE68A-858A-1CF1-F2A9-66AB518C24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995" y="1362916"/>
            <a:ext cx="3435178" cy="2655156"/>
          </a:xfrm>
          <a:prstGeom prst="rect">
            <a:avLst/>
          </a:prstGeom>
          <a:effectLst/>
        </p:spPr>
      </p:pic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DE8EA77E-A04A-4520-5851-452AF0A58C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4018072"/>
            <a:ext cx="9144000" cy="2395085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en-IN" sz="96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implemented architecture simulates a segmented enterprise network, incorporating: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IN" sz="96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Security Management Server (A-SMS) for policy administration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IN" sz="96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Security Gateway (A-GW) for enforcement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IN" sz="96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Internal network (10.1.1.0/24)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IN" sz="96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External network (Internet simulation) </a:t>
            </a:r>
          </a:p>
          <a:p>
            <a:pPr algn="l"/>
            <a:r>
              <a:rPr lang="en-IN" sz="96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design follows network segmentation principles, reducing attack surfaces and limiting lateral movement [3], [4].</a:t>
            </a:r>
          </a:p>
          <a:p>
            <a:endParaRPr lang="en-IN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F5EE870-CEC9-D611-5599-21E4D5828C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8302" y="1696413"/>
            <a:ext cx="4522573" cy="2159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165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44687"/>
          </a:xfrm>
        </p:spPr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Lab Setup &amp; VM Installation</a:t>
            </a:r>
            <a:b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510216"/>
            <a:ext cx="9144000" cy="1615947"/>
          </a:xfrm>
        </p:spPr>
        <p:txBody>
          <a:bodyPr>
            <a:normAutofit fontScale="25000" lnSpcReduction="20000"/>
          </a:bodyPr>
          <a:lstStyle/>
          <a:p>
            <a:r>
              <a:rPr lang="en-IN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Virtual environment deployed using Oracle VirtualBox </a:t>
            </a:r>
          </a:p>
          <a:p>
            <a:r>
              <a:rPr lang="en-IN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A-SMS and A-GW installed with Gaia OS </a:t>
            </a:r>
          </a:p>
          <a:p>
            <a:r>
              <a:rPr lang="en-IN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Secure communication established between components </a:t>
            </a:r>
          </a:p>
          <a:p>
            <a:pPr marL="0" indent="0">
              <a:buNone/>
            </a:pPr>
            <a:r>
              <a:rPr lang="en-IN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Virtualisation enables controlled experimentation and isolation, a common practice in cybersecurity research environments [5].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AB87AC2-89EC-EEC8-0EC1-0F366C2D6A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2" y="1741530"/>
            <a:ext cx="3933824" cy="22669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0368BBD-BD77-42EA-1599-BC5A2BEF16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7251" y="1748402"/>
            <a:ext cx="4019549" cy="226007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DDF45-CEDD-034A-6BA7-91DF1D2BF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62000"/>
            <a:ext cx="8229600" cy="655638"/>
          </a:xfrm>
        </p:spPr>
        <p:txBody>
          <a:bodyPr>
            <a:normAutofit fontScale="90000"/>
          </a:bodyPr>
          <a:lstStyle/>
          <a:p>
            <a:r>
              <a:rPr lang="en-GB" dirty="0"/>
              <a:t>Gateway Interface Configuration and Network Segmentation</a:t>
            </a:r>
            <a:br>
              <a:rPr lang="en-GB" dirty="0"/>
            </a:br>
            <a:endParaRPr lang="en-IN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3D0A0A8-A233-0EAC-5837-A8400F2846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7591" y="1510151"/>
            <a:ext cx="4226578" cy="2377450"/>
          </a:xfrm>
          <a:prstGeom prst="rect">
            <a:avLst/>
          </a:prstGeom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1282AC71-5FA3-17A2-A226-17EE9B3F75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4159124"/>
            <a:ext cx="8229601" cy="2215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Security Gateway (A-GW) was configured with multiple network interfaces to support segmented network architecture.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Each interface was assigned a unique IP address corresponding to specific network zones, including external and internal networks. </a:t>
            </a:r>
          </a:p>
        </p:txBody>
      </p:sp>
    </p:spTree>
    <p:extLst>
      <p:ext uri="{BB962C8B-B14F-4D97-AF65-F5344CB8AC3E}">
        <p14:creationId xmlns:p14="http://schemas.microsoft.com/office/powerpoint/2010/main" val="18699008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AB55D-73AF-6821-FBCC-500820C6A8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external interface (eth0) connects to the untrusted network, while internal interfaces (eth1–eth3) manage secure internal communication. </a:t>
            </a:r>
          </a:p>
          <a:p>
            <a:pPr>
              <a:buFont typeface="Arial" panose="020B0604020202020204" pitchFamily="34" charset="0"/>
              <a:buChar char="•"/>
            </a:pPr>
            <a:b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Proper interface configuration enables controlled traffic flow, routing, and enforcement of security policies across different network segments. </a:t>
            </a:r>
          </a:p>
          <a:p>
            <a:pPr>
              <a:buFont typeface="Arial" panose="020B0604020202020204" pitchFamily="34" charset="0"/>
              <a:buChar char="•"/>
            </a:pPr>
            <a:b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segmentation supports a layered security model, reducing exposure to external threats and improving network isolation. </a:t>
            </a:r>
          </a:p>
          <a:p>
            <a:pPr marL="0" indent="0">
              <a:buNone/>
            </a:pPr>
            <a:b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Network segmentation and correct interface configuration are essential components of enterprise network security, enabling effective policy enforcement and minimising attack surfaces [1], [4].</a:t>
            </a:r>
            <a:b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965199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Check Point 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SmartConsole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141" y="3642883"/>
            <a:ext cx="9069859" cy="277821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Check Point </a:t>
            </a:r>
            <a:r>
              <a:rPr lang="en-I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SmartConsole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provides: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Centralised policy management 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Real-time monitoring and logging 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Rule configuration and deployment </a:t>
            </a:r>
          </a:p>
          <a:p>
            <a:pPr marL="0" indent="0">
              <a:buNone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aligns with centralised security control models, improving consistency and reducing configuration errors [6].</a:t>
            </a:r>
          </a:p>
          <a:p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C2392B-198A-BBB8-0ACD-D81F088194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5824" y="1214565"/>
            <a:ext cx="3949127" cy="222138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2F8AE34-BB61-992A-B3F0-B55B3EE3AE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284889"/>
            <a:ext cx="3811753" cy="2144111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5EED7-BA80-4A0B-3B75-F9685E409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License &amp; System Validation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C8E4B-85C6-53A2-45AB-8822D073D5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287795"/>
            <a:ext cx="9144000" cy="1838368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Licenses applied using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SmartUpdate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 components were verified as operational. 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Licensing ensures activation of security blades and enforcement capabilities, critical for full firewall functionality [2].</a:t>
            </a:r>
          </a:p>
          <a:p>
            <a:endParaRPr lang="en-IN" sz="2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BA23448-0F5B-887F-DFF0-D869461E6E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67" y="1610704"/>
            <a:ext cx="3933433" cy="238824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AFA1655-3B19-6DC5-A67D-848260E74D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4236" y="1452260"/>
            <a:ext cx="3933434" cy="2546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1193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Network Objects Created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Defined objects include: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 Gateway (A-GW)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Internal network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Administrative host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External resources 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Object-based configuration enables granular and scalable policy enforcement, reducing misconfiguration risks [7].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Firewall Policy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Firewall rules were designed using least privilege and default deny principles: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ICMP traffic blocked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FTP blocked (port 21)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SSH allowed (secure administration)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HTTP/HTTPS traffic was allowed to enable controlled access to web services.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Cleanup rule (deny all unmatched traffic) </a:t>
            </a:r>
          </a:p>
          <a:p>
            <a:pPr marL="0" indent="0">
              <a:buNone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reflects stateful packet filtering with strict access control policies [1], [8].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 </a:t>
            </a: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Rule Explanation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ICMP Blocked: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Prevents reconnaissance techniques such as ping sweeps and network mapping [9] 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FTP Blocked: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FTP transmits credentials in plaintext, making it vulnerable to interception [10] 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SSH Allowed: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Provides encrypted remote administration using secure protocols 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HTTP/HTTPS Allowed: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Enables business functionality while maintaining controlled access 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Default Deny: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Ensures only explicitly permitted traffic is allowed 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approach aligns with zero-trust security principles, where no implicit trust is granted. [11]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15BC-D3B0-1338-1CD1-B9777F4A18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Cleanup Rule Implementation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690B9-AE9B-3DE9-F227-B13AFCB31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892377"/>
            <a:ext cx="9144000" cy="29656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cleanup rule ensures: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unspecified traffic is denied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Implicit trust is eliminated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Logging of dropped packets is enabled 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aligns with best practices in firewall configuration, preventing unintended access [2], [8].</a:t>
            </a:r>
          </a:p>
          <a:p>
            <a:endParaRPr lang="en-IN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F8C397-F402-713F-C31D-8EE30929CF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452" y="1621563"/>
            <a:ext cx="3724980" cy="209167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6F63F13-CFC3-1A5A-6EEE-E8A4426EB4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8318" y="1609453"/>
            <a:ext cx="3724979" cy="2091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5412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Policy Installation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-1" y="5035004"/>
            <a:ext cx="9144001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Policies deployed to Security Gateway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Changes enforced in real-time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Policy installation confirms translation of logical rules into enforced security controls [6].</a:t>
            </a:r>
          </a:p>
          <a:p>
            <a:pPr algn="ctr"/>
            <a:endParaRPr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C42036B-2A66-21C8-69C9-2A2B221698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735" y="1371600"/>
            <a:ext cx="5820034" cy="327377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FTP Test (Blocked)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" y="5028451"/>
            <a:ext cx="9144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FTP connection attempt resulted in a timeout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Confirms port 21 restriction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demonstrates effective transport-layer filtering and enforcement [1].</a:t>
            </a:r>
          </a:p>
          <a:p>
            <a:pPr algn="ctr"/>
            <a:endParaRPr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C78F81-0033-E05F-58BF-9FF221998C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3294" y="1371421"/>
            <a:ext cx="5645982" cy="317586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 Test (Allowed)</a:t>
            </a:r>
          </a:p>
        </p:txBody>
      </p:sp>
      <p:pic>
        <p:nvPicPr>
          <p:cNvPr id="3" name="Picture 2" descr="Screenshot 2026-04-19 01183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6950" y="1371600"/>
            <a:ext cx="5931245" cy="333632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5035004"/>
            <a:ext cx="9144000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Successful web access was observed.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Confirms selective traffic allowance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ensures availability while maintaining security controls, balancing usability and protection [3].</a:t>
            </a:r>
          </a:p>
          <a:p>
            <a:pPr algn="ctr"/>
            <a:endParaRPr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Firewall </a:t>
            </a: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Logs Analysis</a:t>
            </a:r>
          </a:p>
        </p:txBody>
      </p:sp>
      <p:pic>
        <p:nvPicPr>
          <p:cNvPr id="3" name="Picture 2" descr="Screenshot 2026-04-19 01244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2811" y="1417638"/>
            <a:ext cx="5918886" cy="332937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5194781"/>
            <a:ext cx="9144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Logs captured both accepted and dropped traffic, providing visibility into firewall decisions.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Logging supports incident response, auditing, and forensic analysis [12].</a:t>
            </a:r>
          </a:p>
          <a:p>
            <a:pPr algn="ctr"/>
            <a:endParaRPr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Port Blocking Test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4920304"/>
            <a:ext cx="914399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Port 21 explicitly blocked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unauthorised access permitted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validates rule accuracy, enforcement consistency, and policy effectiveness.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149A7FE-5548-87F9-B089-5DE84BCF71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5611" y="1337531"/>
            <a:ext cx="7080422" cy="3239135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Traceroute / ICMP Block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983162"/>
            <a:ext cx="9144000" cy="1600199"/>
          </a:xfrm>
        </p:spPr>
        <p:txBody>
          <a:bodyPr>
            <a:normAutofit fontScale="25000" lnSpcReduction="20000"/>
          </a:bodyPr>
          <a:lstStyle/>
          <a:p>
            <a:r>
              <a:rPr lang="en-GB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Traceroute failed due to ICMP restriction </a:t>
            </a:r>
          </a:p>
          <a:p>
            <a:r>
              <a:rPr lang="en-GB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Prevents network topology discovery </a:t>
            </a:r>
          </a:p>
          <a:p>
            <a:pPr marL="0" indent="0">
              <a:buNone/>
            </a:pPr>
            <a:r>
              <a:rPr lang="en-GB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mitigates reconnaissance-based attacks, a common initial attack phase [9].</a:t>
            </a:r>
          </a:p>
          <a:p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58D9A6-EF80-020B-6A02-7C2BC08940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4530" y="1307982"/>
            <a:ext cx="7047211" cy="3396853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FTP blocked ✔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ICMP blocked ✔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HTTP/HTTPS allowed ✔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SSH allowed ✔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Logs verified ✔ 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results confirm the correct implementation and validation of firewall security policies.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 Assessment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1E391E5-0483-0BA3-B04D-4BA4A1712B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139358"/>
            <a:ext cx="7970108" cy="5447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Strengths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enforcement of least privilege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traffic filtering and segmentation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Comprehensive logging and monitoring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Reduction of attack surface </a:t>
            </a: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IDS/IPS integration (limited threat detection)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Static rule-based system (no adaptive intelligence)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deep packet inspection (DPI) 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Modern firewalls increasingly integrate AI-based threat detection and behavioural analysis, which is absent here [13].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3044C-026B-F39D-AC91-0A7FE2643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76518"/>
            <a:ext cx="8229600" cy="1794156"/>
          </a:xfrm>
        </p:spPr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Additional Security Enhancements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583B954-3E54-D74C-BB63-A9483C00CC4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28600" y="590525"/>
            <a:ext cx="8686799" cy="62786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 addition to firewall rule enforcement, enhanced security was achieved through protocol-level traffic restrictions and strict access control policies.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Blocking ICMP and FTP reduced exposure to reconnaissance and credential interception attacks.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Port-level filtering was applied to restrict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unauthorised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service access.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These controls align with enterprise security best practices and strengthen network resilience.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Although advanced features such as Intrusion Prevention Systems (IPS) were not implemented due to lab constraints, equivalent security controls were achieved through strict rule-based filtering and traffic inspection mechanisms [8], [13].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Layered security approaches combining access control and traffic filtering significantly reduce attack surfaces in enterprise networks [3], [11].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92187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firewall implementation successfully: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Enforced controlled access policies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Prevented unauthorised communication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Validated security through practical testing 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demonstrates effective application of enterprise firewall security principles in a simulated environment.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implementation demonstrates practical application of enterprise firewall design aligned with industry security standards.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(IEEE Format)</a:t>
            </a:r>
            <a:endParaRPr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1235676"/>
            <a:ext cx="9057503" cy="3966519"/>
          </a:xfrm>
        </p:spPr>
        <p:txBody>
          <a:bodyPr>
            <a:noAutofit/>
          </a:bodyPr>
          <a:lstStyle/>
          <a:p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[1] W. Stallings, Network Security Essentials, 6th ed. Pearson, 2020.</a:t>
            </a:r>
            <a:b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[2] Check Point Software Technologies, R81 Security Management Administration Guide, 2024.</a:t>
            </a:r>
            <a:b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[3] W. Stallings, Network Security Principles and Practice, 7th ed. Pearson, 2017.</a:t>
            </a:r>
            <a:b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[4] NIST, Guide to Enterprise Network Security, 2022.</a:t>
            </a:r>
            <a:b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[5] S. Garfinkel et al., “Virtualization and Security,” IEEE Security &amp; Privacy, 2019.</a:t>
            </a:r>
            <a:b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[6] Check Point, </a:t>
            </a:r>
            <a:r>
              <a:rPr lang="en-I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SmartConsole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Administration Guide, 2024.</a:t>
            </a:r>
            <a:b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[7] M. Bishop, Computer Security: Art and Science, 2nd ed., 2018.</a:t>
            </a:r>
            <a:b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[8] SANS Institute, Firewall Configuration Best Practices, 2021.</a:t>
            </a:r>
            <a:b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[9] NIST SP 800-94, Intrusion Detection Systems, 2019.</a:t>
            </a:r>
            <a:b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[10] RFC 959, File Transfer Protocol, IETF.</a:t>
            </a:r>
          </a:p>
          <a:p>
            <a:pPr marL="0" indent="0">
              <a:buNone/>
            </a:pPr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[11] J.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Kindervag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“Zero Trust Model,” Forrester Research, 2010.</a:t>
            </a:r>
            <a:b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[12] NIST SP 800-61, Incident Handling Guide, 2021.</a:t>
            </a:r>
            <a:b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[13] ENISA, AI in Cybersecurity, 2023.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519</TotalTime>
  <Words>1300</Words>
  <Application>Microsoft Office PowerPoint</Application>
  <PresentationFormat>On-screen Show (4:3)</PresentationFormat>
  <Paragraphs>129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Aptos</vt:lpstr>
      <vt:lpstr>Arial</vt:lpstr>
      <vt:lpstr>Calibri</vt:lpstr>
      <vt:lpstr>Times New Roman</vt:lpstr>
      <vt:lpstr>Office Theme</vt:lpstr>
      <vt:lpstr>PowerPoint Presentation</vt:lpstr>
      <vt:lpstr>Assessment Overview</vt:lpstr>
      <vt:lpstr>Lab Architecture – Network Design</vt:lpstr>
      <vt:lpstr>Lab Setup &amp; VM Installation </vt:lpstr>
      <vt:lpstr>Gateway Interface Configuration and Network Segmentation </vt:lpstr>
      <vt:lpstr>PowerPoint Presentation</vt:lpstr>
      <vt:lpstr>Check Point SmartConsole</vt:lpstr>
      <vt:lpstr>License &amp; System Validation</vt:lpstr>
      <vt:lpstr>Network Objects Created</vt:lpstr>
      <vt:lpstr>Firewall Policy Design</vt:lpstr>
      <vt:lpstr>Security Rule Explanation</vt:lpstr>
      <vt:lpstr>Cleanup Rule Implementation</vt:lpstr>
      <vt:lpstr>Policy Installation</vt:lpstr>
      <vt:lpstr>FTP Test (Blocked)</vt:lpstr>
      <vt:lpstr>HTTP Test (Allowed)</vt:lpstr>
      <vt:lpstr>Firewall Logs Analysis</vt:lpstr>
      <vt:lpstr>Port Blocking Test</vt:lpstr>
      <vt:lpstr>Traceroute / ICMP Block</vt:lpstr>
      <vt:lpstr>Test Recap</vt:lpstr>
      <vt:lpstr>Security Assessment</vt:lpstr>
      <vt:lpstr>Additional Security Enhancements</vt:lpstr>
      <vt:lpstr>Conclusion</vt:lpstr>
      <vt:lpstr>References (IEEE Format)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Gopika Virakan Valappil (2436585)</cp:lastModifiedBy>
  <cp:revision>16</cp:revision>
  <dcterms:created xsi:type="dcterms:W3CDTF">2013-01-27T09:14:16Z</dcterms:created>
  <dcterms:modified xsi:type="dcterms:W3CDTF">2026-04-27T18:57:48Z</dcterms:modified>
  <cp:category/>
</cp:coreProperties>
</file>