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28" r:id="rId4"/>
  </p:sldMasterIdLst>
  <p:notesMasterIdLst>
    <p:notesMasterId r:id="rId14"/>
  </p:notesMasterIdLst>
  <p:sldIdLst>
    <p:sldId id="256" r:id="rId5"/>
    <p:sldId id="257" r:id="rId6"/>
    <p:sldId id="258" r:id="rId7"/>
    <p:sldId id="259" r:id="rId8"/>
    <p:sldId id="260" r:id="rId9"/>
    <p:sldId id="261" r:id="rId10"/>
    <p:sldId id="264" r:id="rId11"/>
    <p:sldId id="262" r:id="rId12"/>
    <p:sldId id="263"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5EC25F4F-CED1-E1B4-5782-DCFD342F71B9}" name="laila khalfan" initials="lk" userId="a97d515d83b54edd"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3853CE4-A614-49C5-9118-6EB664F629E8}" v="5" dt="2022-07-29T22:44:05.007"/>
  </p1510:revLst>
</p1510:revInfo>
</file>

<file path=ppt/tableStyles.xml><?xml version="1.0" encoding="utf-8"?>
<a:tblStyleLst xmlns:a="http://schemas.openxmlformats.org/drawingml/2006/main" def="{5C22544A-7EE6-4342-B048-85BDC9FD1C3A}">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3447" autoAdjust="0"/>
  </p:normalViewPr>
  <p:slideViewPr>
    <p:cSldViewPr snapToGrid="0">
      <p:cViewPr varScale="1">
        <p:scale>
          <a:sx n="63" d="100"/>
          <a:sy n="63" d="100"/>
        </p:scale>
        <p:origin x="780"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21"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ivette Cole (2022097)" userId="52faf340-7be4-47bd-835c-14f351394085" providerId="ADAL" clId="{C3853CE4-A614-49C5-9118-6EB664F629E8}"/>
    <pc:docChg chg="undo custSel modSld">
      <pc:chgData name="Olivette Cole (2022097)" userId="52faf340-7be4-47bd-835c-14f351394085" providerId="ADAL" clId="{C3853CE4-A614-49C5-9118-6EB664F629E8}" dt="2022-07-30T12:28:30.134" v="1432" actId="478"/>
      <pc:docMkLst>
        <pc:docMk/>
      </pc:docMkLst>
      <pc:sldChg chg="addSp delSp modSp mod">
        <pc:chgData name="Olivette Cole (2022097)" userId="52faf340-7be4-47bd-835c-14f351394085" providerId="ADAL" clId="{C3853CE4-A614-49C5-9118-6EB664F629E8}" dt="2022-07-29T21:44:34.415" v="563" actId="113"/>
        <pc:sldMkLst>
          <pc:docMk/>
          <pc:sldMk cId="348314020" sldId="257"/>
        </pc:sldMkLst>
        <pc:spChg chg="mod">
          <ac:chgData name="Olivette Cole (2022097)" userId="52faf340-7be4-47bd-835c-14f351394085" providerId="ADAL" clId="{C3853CE4-A614-49C5-9118-6EB664F629E8}" dt="2022-07-29T21:44:34.415" v="563" actId="113"/>
          <ac:spMkLst>
            <pc:docMk/>
            <pc:sldMk cId="348314020" sldId="257"/>
            <ac:spMk id="2" creationId="{6B94BD48-E1AE-D081-76DD-568049578222}"/>
          </ac:spMkLst>
        </pc:spChg>
        <pc:spChg chg="mod">
          <ac:chgData name="Olivette Cole (2022097)" userId="52faf340-7be4-47bd-835c-14f351394085" providerId="ADAL" clId="{C3853CE4-A614-49C5-9118-6EB664F629E8}" dt="2022-07-29T21:32:18.421" v="473" actId="14100"/>
          <ac:spMkLst>
            <pc:docMk/>
            <pc:sldMk cId="348314020" sldId="257"/>
            <ac:spMk id="3" creationId="{66980A3A-5B14-360E-9E6C-D1CE433FCAD4}"/>
          </ac:spMkLst>
        </pc:spChg>
        <pc:spChg chg="add mod">
          <ac:chgData name="Olivette Cole (2022097)" userId="52faf340-7be4-47bd-835c-14f351394085" providerId="ADAL" clId="{C3853CE4-A614-49C5-9118-6EB664F629E8}" dt="2022-07-29T21:32:23.768" v="474" actId="14100"/>
          <ac:spMkLst>
            <pc:docMk/>
            <pc:sldMk cId="348314020" sldId="257"/>
            <ac:spMk id="16" creationId="{321FAA18-5724-17BA-512D-FCC2E4D5AF0F}"/>
          </ac:spMkLst>
        </pc:spChg>
        <pc:spChg chg="del">
          <ac:chgData name="Olivette Cole (2022097)" userId="52faf340-7be4-47bd-835c-14f351394085" providerId="ADAL" clId="{C3853CE4-A614-49C5-9118-6EB664F629E8}" dt="2022-07-29T21:30:13.993" v="448" actId="26606"/>
          <ac:spMkLst>
            <pc:docMk/>
            <pc:sldMk cId="348314020" sldId="257"/>
            <ac:spMk id="1044" creationId="{DD38EE57-B708-47C9-A4A4-E25F09FAB029}"/>
          </ac:spMkLst>
        </pc:spChg>
        <pc:spChg chg="add">
          <ac:chgData name="Olivette Cole (2022097)" userId="52faf340-7be4-47bd-835c-14f351394085" providerId="ADAL" clId="{C3853CE4-A614-49C5-9118-6EB664F629E8}" dt="2022-07-29T21:30:13.993" v="448" actId="26606"/>
          <ac:spMkLst>
            <pc:docMk/>
            <pc:sldMk cId="348314020" sldId="257"/>
            <ac:spMk id="1054" creationId="{85016AEC-0320-4ED0-8ECB-FE11DDDFE17A}"/>
          </ac:spMkLst>
        </pc:spChg>
        <pc:spChg chg="add">
          <ac:chgData name="Olivette Cole (2022097)" userId="52faf340-7be4-47bd-835c-14f351394085" providerId="ADAL" clId="{C3853CE4-A614-49C5-9118-6EB664F629E8}" dt="2022-07-29T21:30:13.993" v="448" actId="26606"/>
          <ac:spMkLst>
            <pc:docMk/>
            <pc:sldMk cId="348314020" sldId="257"/>
            <ac:spMk id="1056" creationId="{D3CDB30C-1F82-41E6-A067-831D6E89184F}"/>
          </ac:spMkLst>
        </pc:spChg>
        <pc:spChg chg="add">
          <ac:chgData name="Olivette Cole (2022097)" userId="52faf340-7be4-47bd-835c-14f351394085" providerId="ADAL" clId="{C3853CE4-A614-49C5-9118-6EB664F629E8}" dt="2022-07-29T21:30:13.993" v="448" actId="26606"/>
          <ac:spMkLst>
            <pc:docMk/>
            <pc:sldMk cId="348314020" sldId="257"/>
            <ac:spMk id="1058" creationId="{2DDA86DD-F997-4F66-A87C-5B58AB6D19EC}"/>
          </ac:spMkLst>
        </pc:spChg>
        <pc:spChg chg="add">
          <ac:chgData name="Olivette Cole (2022097)" userId="52faf340-7be4-47bd-835c-14f351394085" providerId="ADAL" clId="{C3853CE4-A614-49C5-9118-6EB664F629E8}" dt="2022-07-29T21:30:13.993" v="448" actId="26606"/>
          <ac:spMkLst>
            <pc:docMk/>
            <pc:sldMk cId="348314020" sldId="257"/>
            <ac:spMk id="1060" creationId="{D241B827-437E-40A3-A732-669230D6A5BC}"/>
          </ac:spMkLst>
        </pc:spChg>
        <pc:grpChg chg="del">
          <ac:chgData name="Olivette Cole (2022097)" userId="52faf340-7be4-47bd-835c-14f351394085" providerId="ADAL" clId="{C3853CE4-A614-49C5-9118-6EB664F629E8}" dt="2022-07-29T21:30:13.993" v="448" actId="26606"/>
          <ac:grpSpMkLst>
            <pc:docMk/>
            <pc:sldMk cId="348314020" sldId="257"/>
            <ac:grpSpMk id="1045" creationId="{57A28182-58A5-4DBB-8F64-BD944BCA8154}"/>
          </ac:grpSpMkLst>
        </pc:grpChg>
      </pc:sldChg>
      <pc:sldChg chg="addSp delSp modSp mod">
        <pc:chgData name="Olivette Cole (2022097)" userId="52faf340-7be4-47bd-835c-14f351394085" providerId="ADAL" clId="{C3853CE4-A614-49C5-9118-6EB664F629E8}" dt="2022-07-29T21:35:32.876" v="505" actId="14100"/>
        <pc:sldMkLst>
          <pc:docMk/>
          <pc:sldMk cId="3936858122" sldId="258"/>
        </pc:sldMkLst>
        <pc:spChg chg="mod">
          <ac:chgData name="Olivette Cole (2022097)" userId="52faf340-7be4-47bd-835c-14f351394085" providerId="ADAL" clId="{C3853CE4-A614-49C5-9118-6EB664F629E8}" dt="2022-07-29T21:34:24.899" v="497" actId="1076"/>
          <ac:spMkLst>
            <pc:docMk/>
            <pc:sldMk cId="3936858122" sldId="258"/>
            <ac:spMk id="2" creationId="{300D6DCA-AFB7-E61B-A849-BE2645626E5E}"/>
          </ac:spMkLst>
        </pc:spChg>
        <pc:spChg chg="mod">
          <ac:chgData name="Olivette Cole (2022097)" userId="52faf340-7be4-47bd-835c-14f351394085" providerId="ADAL" clId="{C3853CE4-A614-49C5-9118-6EB664F629E8}" dt="2022-07-29T21:35:02.694" v="502" actId="14100"/>
          <ac:spMkLst>
            <pc:docMk/>
            <pc:sldMk cId="3936858122" sldId="258"/>
            <ac:spMk id="3" creationId="{76BDE644-5F0C-0D73-64C8-639B36609C62}"/>
          </ac:spMkLst>
        </pc:spChg>
        <pc:spChg chg="add mod">
          <ac:chgData name="Olivette Cole (2022097)" userId="52faf340-7be4-47bd-835c-14f351394085" providerId="ADAL" clId="{C3853CE4-A614-49C5-9118-6EB664F629E8}" dt="2022-07-29T21:35:32.876" v="505" actId="14100"/>
          <ac:spMkLst>
            <pc:docMk/>
            <pc:sldMk cId="3936858122" sldId="258"/>
            <ac:spMk id="16" creationId="{4E9A908B-272A-2315-10F4-20035536CE0C}"/>
          </ac:spMkLst>
        </pc:spChg>
        <pc:spChg chg="del">
          <ac:chgData name="Olivette Cole (2022097)" userId="52faf340-7be4-47bd-835c-14f351394085" providerId="ADAL" clId="{C3853CE4-A614-49C5-9118-6EB664F629E8}" dt="2022-07-29T21:32:44.240" v="475" actId="26606"/>
          <ac:spMkLst>
            <pc:docMk/>
            <pc:sldMk cId="3936858122" sldId="258"/>
            <ac:spMk id="2055" creationId="{DD38EE57-B708-47C9-A4A4-E25F09FAB029}"/>
          </ac:spMkLst>
        </pc:spChg>
        <pc:spChg chg="add">
          <ac:chgData name="Olivette Cole (2022097)" userId="52faf340-7be4-47bd-835c-14f351394085" providerId="ADAL" clId="{C3853CE4-A614-49C5-9118-6EB664F629E8}" dt="2022-07-29T21:32:44.240" v="475" actId="26606"/>
          <ac:spMkLst>
            <pc:docMk/>
            <pc:sldMk cId="3936858122" sldId="258"/>
            <ac:spMk id="2067" creationId="{85016AEC-0320-4ED0-8ECB-FE11DDDFE17A}"/>
          </ac:spMkLst>
        </pc:spChg>
        <pc:spChg chg="add">
          <ac:chgData name="Olivette Cole (2022097)" userId="52faf340-7be4-47bd-835c-14f351394085" providerId="ADAL" clId="{C3853CE4-A614-49C5-9118-6EB664F629E8}" dt="2022-07-29T21:32:44.240" v="475" actId="26606"/>
          <ac:spMkLst>
            <pc:docMk/>
            <pc:sldMk cId="3936858122" sldId="258"/>
            <ac:spMk id="2069" creationId="{D3CDB30C-1F82-41E6-A067-831D6E89184F}"/>
          </ac:spMkLst>
        </pc:spChg>
        <pc:spChg chg="add">
          <ac:chgData name="Olivette Cole (2022097)" userId="52faf340-7be4-47bd-835c-14f351394085" providerId="ADAL" clId="{C3853CE4-A614-49C5-9118-6EB664F629E8}" dt="2022-07-29T21:32:44.240" v="475" actId="26606"/>
          <ac:spMkLst>
            <pc:docMk/>
            <pc:sldMk cId="3936858122" sldId="258"/>
            <ac:spMk id="2071" creationId="{2DDA86DD-F997-4F66-A87C-5B58AB6D19EC}"/>
          </ac:spMkLst>
        </pc:spChg>
        <pc:spChg chg="add">
          <ac:chgData name="Olivette Cole (2022097)" userId="52faf340-7be4-47bd-835c-14f351394085" providerId="ADAL" clId="{C3853CE4-A614-49C5-9118-6EB664F629E8}" dt="2022-07-29T21:32:44.240" v="475" actId="26606"/>
          <ac:spMkLst>
            <pc:docMk/>
            <pc:sldMk cId="3936858122" sldId="258"/>
            <ac:spMk id="2073" creationId="{D241B827-437E-40A3-A732-669230D6A5BC}"/>
          </ac:spMkLst>
        </pc:spChg>
        <pc:grpChg chg="del">
          <ac:chgData name="Olivette Cole (2022097)" userId="52faf340-7be4-47bd-835c-14f351394085" providerId="ADAL" clId="{C3853CE4-A614-49C5-9118-6EB664F629E8}" dt="2022-07-29T21:32:44.240" v="475" actId="26606"/>
          <ac:grpSpMkLst>
            <pc:docMk/>
            <pc:sldMk cId="3936858122" sldId="258"/>
            <ac:grpSpMk id="2057" creationId="{57A28182-58A5-4DBB-8F64-BD944BCA8154}"/>
          </ac:grpSpMkLst>
        </pc:grpChg>
      </pc:sldChg>
      <pc:sldChg chg="addSp delSp modSp mod">
        <pc:chgData name="Olivette Cole (2022097)" userId="52faf340-7be4-47bd-835c-14f351394085" providerId="ADAL" clId="{C3853CE4-A614-49C5-9118-6EB664F629E8}" dt="2022-07-30T12:24:34.118" v="1428" actId="20577"/>
        <pc:sldMkLst>
          <pc:docMk/>
          <pc:sldMk cId="3014457254" sldId="259"/>
        </pc:sldMkLst>
        <pc:spChg chg="mod">
          <ac:chgData name="Olivette Cole (2022097)" userId="52faf340-7be4-47bd-835c-14f351394085" providerId="ADAL" clId="{C3853CE4-A614-49C5-9118-6EB664F629E8}" dt="2022-07-29T21:44:10.533" v="559" actId="255"/>
          <ac:spMkLst>
            <pc:docMk/>
            <pc:sldMk cId="3014457254" sldId="259"/>
            <ac:spMk id="2" creationId="{9E2EC4BA-8660-9B28-F20F-66438D50A12F}"/>
          </ac:spMkLst>
        </pc:spChg>
        <pc:spChg chg="del">
          <ac:chgData name="Olivette Cole (2022097)" userId="52faf340-7be4-47bd-835c-14f351394085" providerId="ADAL" clId="{C3853CE4-A614-49C5-9118-6EB664F629E8}" dt="2022-07-29T21:36:13.396" v="506" actId="26606"/>
          <ac:spMkLst>
            <pc:docMk/>
            <pc:sldMk cId="3014457254" sldId="259"/>
            <ac:spMk id="27" creationId="{D4D28E87-62D2-4602-B72F-5F74AA236CC3}"/>
          </ac:spMkLst>
        </pc:spChg>
        <pc:spChg chg="add del">
          <ac:chgData name="Olivette Cole (2022097)" userId="52faf340-7be4-47bd-835c-14f351394085" providerId="ADAL" clId="{C3853CE4-A614-49C5-9118-6EB664F629E8}" dt="2022-07-29T21:38:51.596" v="511" actId="26606"/>
          <ac:spMkLst>
            <pc:docMk/>
            <pc:sldMk cId="3014457254" sldId="259"/>
            <ac:spMk id="32" creationId="{EB270761-CC40-4F3F-A916-7E3BC3989348}"/>
          </ac:spMkLst>
        </pc:spChg>
        <pc:spChg chg="add del">
          <ac:chgData name="Olivette Cole (2022097)" userId="52faf340-7be4-47bd-835c-14f351394085" providerId="ADAL" clId="{C3853CE4-A614-49C5-9118-6EB664F629E8}" dt="2022-07-29T21:38:51.596" v="511" actId="26606"/>
          <ac:spMkLst>
            <pc:docMk/>
            <pc:sldMk cId="3014457254" sldId="259"/>
            <ac:spMk id="34" creationId="{A2555B16-BE1D-4C33-A27C-FF0671B6C94C}"/>
          </ac:spMkLst>
        </pc:spChg>
        <pc:spChg chg="add del">
          <ac:chgData name="Olivette Cole (2022097)" userId="52faf340-7be4-47bd-835c-14f351394085" providerId="ADAL" clId="{C3853CE4-A614-49C5-9118-6EB664F629E8}" dt="2022-07-29T21:38:51.564" v="510" actId="26606"/>
          <ac:spMkLst>
            <pc:docMk/>
            <pc:sldMk cId="3014457254" sldId="259"/>
            <ac:spMk id="39" creationId="{BCED4D40-4B67-4331-AC48-79B82B4A47D8}"/>
          </ac:spMkLst>
        </pc:spChg>
        <pc:spChg chg="add del">
          <ac:chgData name="Olivette Cole (2022097)" userId="52faf340-7be4-47bd-835c-14f351394085" providerId="ADAL" clId="{C3853CE4-A614-49C5-9118-6EB664F629E8}" dt="2022-07-29T21:38:51.564" v="510" actId="26606"/>
          <ac:spMkLst>
            <pc:docMk/>
            <pc:sldMk cId="3014457254" sldId="259"/>
            <ac:spMk id="41" creationId="{670CEDEF-4F34-412E-84EE-329C1E936AF5}"/>
          </ac:spMkLst>
        </pc:spChg>
        <pc:graphicFrameChg chg="mod modGraphic">
          <ac:chgData name="Olivette Cole (2022097)" userId="52faf340-7be4-47bd-835c-14f351394085" providerId="ADAL" clId="{C3853CE4-A614-49C5-9118-6EB664F629E8}" dt="2022-07-30T12:24:34.118" v="1428" actId="20577"/>
          <ac:graphicFrameMkLst>
            <pc:docMk/>
            <pc:sldMk cId="3014457254" sldId="259"/>
            <ac:graphicFrameMk id="6" creationId="{EBB3FB84-A01D-6E92-7832-C9D7AD3C95A1}"/>
          </ac:graphicFrameMkLst>
        </pc:graphicFrameChg>
      </pc:sldChg>
      <pc:sldChg chg="addSp delSp modSp mod modNotesTx">
        <pc:chgData name="Olivette Cole (2022097)" userId="52faf340-7be4-47bd-835c-14f351394085" providerId="ADAL" clId="{C3853CE4-A614-49C5-9118-6EB664F629E8}" dt="2022-07-30T12:28:30.134" v="1432" actId="478"/>
        <pc:sldMkLst>
          <pc:docMk/>
          <pc:sldMk cId="687126408" sldId="260"/>
        </pc:sldMkLst>
        <pc:spChg chg="mod">
          <ac:chgData name="Olivette Cole (2022097)" userId="52faf340-7be4-47bd-835c-14f351394085" providerId="ADAL" clId="{C3853CE4-A614-49C5-9118-6EB664F629E8}" dt="2022-07-29T21:43:49.683" v="558" actId="1076"/>
          <ac:spMkLst>
            <pc:docMk/>
            <pc:sldMk cId="687126408" sldId="260"/>
            <ac:spMk id="2" creationId="{A3C77B56-3A80-CD42-896D-3BF85A839EC0}"/>
          </ac:spMkLst>
        </pc:spChg>
        <pc:spChg chg="mod">
          <ac:chgData name="Olivette Cole (2022097)" userId="52faf340-7be4-47bd-835c-14f351394085" providerId="ADAL" clId="{C3853CE4-A614-49C5-9118-6EB664F629E8}" dt="2022-07-29T22:36:09.261" v="1278" actId="113"/>
          <ac:spMkLst>
            <pc:docMk/>
            <pc:sldMk cId="687126408" sldId="260"/>
            <ac:spMk id="3" creationId="{C0FCD6B9-E983-159D-F231-DB154573EEB6}"/>
          </ac:spMkLst>
        </pc:spChg>
        <pc:spChg chg="add del mod">
          <ac:chgData name="Olivette Cole (2022097)" userId="52faf340-7be4-47bd-835c-14f351394085" providerId="ADAL" clId="{C3853CE4-A614-49C5-9118-6EB664F629E8}" dt="2022-07-30T12:28:30.134" v="1432" actId="478"/>
          <ac:spMkLst>
            <pc:docMk/>
            <pc:sldMk cId="687126408" sldId="260"/>
            <ac:spMk id="10" creationId="{C64DB3F4-00C9-5F03-C749-E4BC2C7CD9CF}"/>
          </ac:spMkLst>
        </pc:spChg>
        <pc:spChg chg="add mod">
          <ac:chgData name="Olivette Cole (2022097)" userId="52faf340-7be4-47bd-835c-14f351394085" providerId="ADAL" clId="{C3853CE4-A614-49C5-9118-6EB664F629E8}" dt="2022-07-29T22:31:49.614" v="1127" actId="20577"/>
          <ac:spMkLst>
            <pc:docMk/>
            <pc:sldMk cId="687126408" sldId="260"/>
            <ac:spMk id="18" creationId="{C91ED2FB-DD7A-4507-CA48-0DB8FE38E5DF}"/>
          </ac:spMkLst>
        </pc:spChg>
        <pc:spChg chg="del">
          <ac:chgData name="Olivette Cole (2022097)" userId="52faf340-7be4-47bd-835c-14f351394085" providerId="ADAL" clId="{C3853CE4-A614-49C5-9118-6EB664F629E8}" dt="2022-07-29T21:17:42.756" v="164" actId="478"/>
          <ac:spMkLst>
            <pc:docMk/>
            <pc:sldMk cId="687126408" sldId="260"/>
            <ac:spMk id="22" creationId="{F0E9B43B-BD26-56AD-C6B9-3442E471D2DC}"/>
          </ac:spMkLst>
        </pc:spChg>
        <pc:spChg chg="del">
          <ac:chgData name="Olivette Cole (2022097)" userId="52faf340-7be4-47bd-835c-14f351394085" providerId="ADAL" clId="{C3853CE4-A614-49C5-9118-6EB664F629E8}" dt="2022-07-29T21:37:20.268" v="507" actId="26606"/>
          <ac:spMkLst>
            <pc:docMk/>
            <pc:sldMk cId="687126408" sldId="260"/>
            <ac:spMk id="56" creationId="{DD38EE57-B708-47C9-A4A4-E25F09FAB029}"/>
          </ac:spMkLst>
        </pc:spChg>
        <pc:spChg chg="add">
          <ac:chgData name="Olivette Cole (2022097)" userId="52faf340-7be4-47bd-835c-14f351394085" providerId="ADAL" clId="{C3853CE4-A614-49C5-9118-6EB664F629E8}" dt="2022-07-29T21:37:20.268" v="507" actId="26606"/>
          <ac:spMkLst>
            <pc:docMk/>
            <pc:sldMk cId="687126408" sldId="260"/>
            <ac:spMk id="68" creationId="{85016AEC-0320-4ED0-8ECB-FE11DDDFE17A}"/>
          </ac:spMkLst>
        </pc:spChg>
        <pc:spChg chg="add">
          <ac:chgData name="Olivette Cole (2022097)" userId="52faf340-7be4-47bd-835c-14f351394085" providerId="ADAL" clId="{C3853CE4-A614-49C5-9118-6EB664F629E8}" dt="2022-07-29T21:37:20.268" v="507" actId="26606"/>
          <ac:spMkLst>
            <pc:docMk/>
            <pc:sldMk cId="687126408" sldId="260"/>
            <ac:spMk id="70" creationId="{D3CDB30C-1F82-41E6-A067-831D6E89184F}"/>
          </ac:spMkLst>
        </pc:spChg>
        <pc:spChg chg="add">
          <ac:chgData name="Olivette Cole (2022097)" userId="52faf340-7be4-47bd-835c-14f351394085" providerId="ADAL" clId="{C3853CE4-A614-49C5-9118-6EB664F629E8}" dt="2022-07-29T21:37:20.268" v="507" actId="26606"/>
          <ac:spMkLst>
            <pc:docMk/>
            <pc:sldMk cId="687126408" sldId="260"/>
            <ac:spMk id="72" creationId="{2DDA86DD-F997-4F66-A87C-5B58AB6D19EC}"/>
          </ac:spMkLst>
        </pc:spChg>
        <pc:spChg chg="add">
          <ac:chgData name="Olivette Cole (2022097)" userId="52faf340-7be4-47bd-835c-14f351394085" providerId="ADAL" clId="{C3853CE4-A614-49C5-9118-6EB664F629E8}" dt="2022-07-29T21:37:20.268" v="507" actId="26606"/>
          <ac:spMkLst>
            <pc:docMk/>
            <pc:sldMk cId="687126408" sldId="260"/>
            <ac:spMk id="74" creationId="{D241B827-437E-40A3-A732-669230D6A5BC}"/>
          </ac:spMkLst>
        </pc:spChg>
        <pc:grpChg chg="del">
          <ac:chgData name="Olivette Cole (2022097)" userId="52faf340-7be4-47bd-835c-14f351394085" providerId="ADAL" clId="{C3853CE4-A614-49C5-9118-6EB664F629E8}" dt="2022-07-29T21:37:20.268" v="507" actId="26606"/>
          <ac:grpSpMkLst>
            <pc:docMk/>
            <pc:sldMk cId="687126408" sldId="260"/>
            <ac:grpSpMk id="58" creationId="{57A28182-58A5-4DBB-8F64-BD944BCA8154}"/>
          </ac:grpSpMkLst>
        </pc:grpChg>
        <pc:picChg chg="del">
          <ac:chgData name="Olivette Cole (2022097)" userId="52faf340-7be4-47bd-835c-14f351394085" providerId="ADAL" clId="{C3853CE4-A614-49C5-9118-6EB664F629E8}" dt="2022-07-29T21:16:50.255" v="163" actId="478"/>
          <ac:picMkLst>
            <pc:docMk/>
            <pc:sldMk cId="687126408" sldId="260"/>
            <ac:picMk id="4" creationId="{A7B4DA13-EB54-0794-B306-3F7D7054B9AF}"/>
          </ac:picMkLst>
        </pc:picChg>
      </pc:sldChg>
      <pc:sldChg chg="addSp delSp modSp mod">
        <pc:chgData name="Olivette Cole (2022097)" userId="52faf340-7be4-47bd-835c-14f351394085" providerId="ADAL" clId="{C3853CE4-A614-49C5-9118-6EB664F629E8}" dt="2022-07-29T21:43:33.739" v="556" actId="1076"/>
        <pc:sldMkLst>
          <pc:docMk/>
          <pc:sldMk cId="2812627807" sldId="261"/>
        </pc:sldMkLst>
        <pc:spChg chg="mod">
          <ac:chgData name="Olivette Cole (2022097)" userId="52faf340-7be4-47bd-835c-14f351394085" providerId="ADAL" clId="{C3853CE4-A614-49C5-9118-6EB664F629E8}" dt="2022-07-29T21:43:33.739" v="556" actId="1076"/>
          <ac:spMkLst>
            <pc:docMk/>
            <pc:sldMk cId="2812627807" sldId="261"/>
            <ac:spMk id="2" creationId="{9AFE6AF1-3248-F68C-B561-0190F007503F}"/>
          </ac:spMkLst>
        </pc:spChg>
        <pc:spChg chg="mod">
          <ac:chgData name="Olivette Cole (2022097)" userId="52faf340-7be4-47bd-835c-14f351394085" providerId="ADAL" clId="{C3853CE4-A614-49C5-9118-6EB664F629E8}" dt="2022-07-29T21:43:22.278" v="554" actId="1076"/>
          <ac:spMkLst>
            <pc:docMk/>
            <pc:sldMk cId="2812627807" sldId="261"/>
            <ac:spMk id="3" creationId="{848E413C-A64B-D50C-1C39-36859B32E339}"/>
          </ac:spMkLst>
        </pc:spChg>
        <pc:spChg chg="del">
          <ac:chgData name="Olivette Cole (2022097)" userId="52faf340-7be4-47bd-835c-14f351394085" providerId="ADAL" clId="{C3853CE4-A614-49C5-9118-6EB664F629E8}" dt="2022-07-29T21:42:55.291" v="548" actId="26606"/>
          <ac:spMkLst>
            <pc:docMk/>
            <pc:sldMk cId="2812627807" sldId="261"/>
            <ac:spMk id="76" creationId="{827B839B-9ADE-406B-8590-F1CAEDED45A1}"/>
          </ac:spMkLst>
        </pc:spChg>
        <pc:spChg chg="del">
          <ac:chgData name="Olivette Cole (2022097)" userId="52faf340-7be4-47bd-835c-14f351394085" providerId="ADAL" clId="{C3853CE4-A614-49C5-9118-6EB664F629E8}" dt="2022-07-29T21:42:55.291" v="548" actId="26606"/>
          <ac:spMkLst>
            <pc:docMk/>
            <pc:sldMk cId="2812627807" sldId="261"/>
            <ac:spMk id="78" creationId="{CFE45BF0-46DB-408C-B5F7-7B11716805D4}"/>
          </ac:spMkLst>
        </pc:spChg>
        <pc:spChg chg="del">
          <ac:chgData name="Olivette Cole (2022097)" userId="52faf340-7be4-47bd-835c-14f351394085" providerId="ADAL" clId="{C3853CE4-A614-49C5-9118-6EB664F629E8}" dt="2022-07-29T21:42:55.291" v="548" actId="26606"/>
          <ac:spMkLst>
            <pc:docMk/>
            <pc:sldMk cId="2812627807" sldId="261"/>
            <ac:spMk id="80" creationId="{2AEBC8F2-97B1-41B4-93F1-2D289E197FBA}"/>
          </ac:spMkLst>
        </pc:spChg>
        <pc:spChg chg="del">
          <ac:chgData name="Olivette Cole (2022097)" userId="52faf340-7be4-47bd-835c-14f351394085" providerId="ADAL" clId="{C3853CE4-A614-49C5-9118-6EB664F629E8}" dt="2022-07-29T21:42:55.291" v="548" actId="26606"/>
          <ac:spMkLst>
            <pc:docMk/>
            <pc:sldMk cId="2812627807" sldId="261"/>
            <ac:spMk id="82" creationId="{472E3A19-F5D5-48FC-BB9C-48C2F68F598B}"/>
          </ac:spMkLst>
        </pc:spChg>
        <pc:spChg chg="del">
          <ac:chgData name="Olivette Cole (2022097)" userId="52faf340-7be4-47bd-835c-14f351394085" providerId="ADAL" clId="{C3853CE4-A614-49C5-9118-6EB664F629E8}" dt="2022-07-29T21:42:55.291" v="548" actId="26606"/>
          <ac:spMkLst>
            <pc:docMk/>
            <pc:sldMk cId="2812627807" sldId="261"/>
            <ac:spMk id="84" creationId="{7A62E32F-BB65-43A8-8EB5-92346890E549}"/>
          </ac:spMkLst>
        </pc:spChg>
        <pc:spChg chg="del">
          <ac:chgData name="Olivette Cole (2022097)" userId="52faf340-7be4-47bd-835c-14f351394085" providerId="ADAL" clId="{C3853CE4-A614-49C5-9118-6EB664F629E8}" dt="2022-07-29T21:42:55.291" v="548" actId="26606"/>
          <ac:spMkLst>
            <pc:docMk/>
            <pc:sldMk cId="2812627807" sldId="261"/>
            <ac:spMk id="86" creationId="{14E91B64-9FCC-451E-AFB4-A827D6329367}"/>
          </ac:spMkLst>
        </pc:spChg>
        <pc:spChg chg="add">
          <ac:chgData name="Olivette Cole (2022097)" userId="52faf340-7be4-47bd-835c-14f351394085" providerId="ADAL" clId="{C3853CE4-A614-49C5-9118-6EB664F629E8}" dt="2022-07-29T21:42:55.291" v="548" actId="26606"/>
          <ac:spMkLst>
            <pc:docMk/>
            <pc:sldMk cId="2812627807" sldId="261"/>
            <ac:spMk id="91" creationId="{85016AEC-0320-4ED0-8ECB-FE11DDDFE17A}"/>
          </ac:spMkLst>
        </pc:spChg>
        <pc:spChg chg="add">
          <ac:chgData name="Olivette Cole (2022097)" userId="52faf340-7be4-47bd-835c-14f351394085" providerId="ADAL" clId="{C3853CE4-A614-49C5-9118-6EB664F629E8}" dt="2022-07-29T21:42:55.291" v="548" actId="26606"/>
          <ac:spMkLst>
            <pc:docMk/>
            <pc:sldMk cId="2812627807" sldId="261"/>
            <ac:spMk id="93" creationId="{D3CDB30C-1F82-41E6-A067-831D6E89184F}"/>
          </ac:spMkLst>
        </pc:spChg>
        <pc:spChg chg="add">
          <ac:chgData name="Olivette Cole (2022097)" userId="52faf340-7be4-47bd-835c-14f351394085" providerId="ADAL" clId="{C3853CE4-A614-49C5-9118-6EB664F629E8}" dt="2022-07-29T21:42:55.291" v="548" actId="26606"/>
          <ac:spMkLst>
            <pc:docMk/>
            <pc:sldMk cId="2812627807" sldId="261"/>
            <ac:spMk id="95" creationId="{2DDA86DD-F997-4F66-A87C-5B58AB6D19EC}"/>
          </ac:spMkLst>
        </pc:spChg>
        <pc:spChg chg="add">
          <ac:chgData name="Olivette Cole (2022097)" userId="52faf340-7be4-47bd-835c-14f351394085" providerId="ADAL" clId="{C3853CE4-A614-49C5-9118-6EB664F629E8}" dt="2022-07-29T21:42:55.291" v="548" actId="26606"/>
          <ac:spMkLst>
            <pc:docMk/>
            <pc:sldMk cId="2812627807" sldId="261"/>
            <ac:spMk id="97" creationId="{D241B827-437E-40A3-A732-669230D6A5BC}"/>
          </ac:spMkLst>
        </pc:spChg>
      </pc:sldChg>
      <pc:sldChg chg="addSp delSp modSp mod">
        <pc:chgData name="Olivette Cole (2022097)" userId="52faf340-7be4-47bd-835c-14f351394085" providerId="ADAL" clId="{C3853CE4-A614-49C5-9118-6EB664F629E8}" dt="2022-07-29T21:46:07.057" v="572" actId="14100"/>
        <pc:sldMkLst>
          <pc:docMk/>
          <pc:sldMk cId="2265654495" sldId="262"/>
        </pc:sldMkLst>
        <pc:spChg chg="mod">
          <ac:chgData name="Olivette Cole (2022097)" userId="52faf340-7be4-47bd-835c-14f351394085" providerId="ADAL" clId="{C3853CE4-A614-49C5-9118-6EB664F629E8}" dt="2022-07-29T21:45:40.705" v="570" actId="1076"/>
          <ac:spMkLst>
            <pc:docMk/>
            <pc:sldMk cId="2265654495" sldId="262"/>
            <ac:spMk id="2" creationId="{48634281-54F8-AA4A-CE4B-B6090520B62C}"/>
          </ac:spMkLst>
        </pc:spChg>
        <pc:spChg chg="mod">
          <ac:chgData name="Olivette Cole (2022097)" userId="52faf340-7be4-47bd-835c-14f351394085" providerId="ADAL" clId="{C3853CE4-A614-49C5-9118-6EB664F629E8}" dt="2022-07-29T21:46:07.057" v="572" actId="14100"/>
          <ac:spMkLst>
            <pc:docMk/>
            <pc:sldMk cId="2265654495" sldId="262"/>
            <ac:spMk id="3" creationId="{98A47E5D-F210-44DE-A1FB-B57BC7677B44}"/>
          </ac:spMkLst>
        </pc:spChg>
        <pc:spChg chg="del">
          <ac:chgData name="Olivette Cole (2022097)" userId="52faf340-7be4-47bd-835c-14f351394085" providerId="ADAL" clId="{C3853CE4-A614-49C5-9118-6EB664F629E8}" dt="2022-07-29T21:45:27.667" v="568" actId="26606"/>
          <ac:spMkLst>
            <pc:docMk/>
            <pc:sldMk cId="2265654495" sldId="262"/>
            <ac:spMk id="32" creationId="{827B839B-9ADE-406B-8590-F1CAEDED45A1}"/>
          </ac:spMkLst>
        </pc:spChg>
        <pc:spChg chg="del">
          <ac:chgData name="Olivette Cole (2022097)" userId="52faf340-7be4-47bd-835c-14f351394085" providerId="ADAL" clId="{C3853CE4-A614-49C5-9118-6EB664F629E8}" dt="2022-07-29T21:45:27.667" v="568" actId="26606"/>
          <ac:spMkLst>
            <pc:docMk/>
            <pc:sldMk cId="2265654495" sldId="262"/>
            <ac:spMk id="34" creationId="{CFE45BF0-46DB-408C-B5F7-7B11716805D4}"/>
          </ac:spMkLst>
        </pc:spChg>
        <pc:spChg chg="del">
          <ac:chgData name="Olivette Cole (2022097)" userId="52faf340-7be4-47bd-835c-14f351394085" providerId="ADAL" clId="{C3853CE4-A614-49C5-9118-6EB664F629E8}" dt="2022-07-29T21:45:27.667" v="568" actId="26606"/>
          <ac:spMkLst>
            <pc:docMk/>
            <pc:sldMk cId="2265654495" sldId="262"/>
            <ac:spMk id="36" creationId="{2AEBC8F2-97B1-41B4-93F1-2D289E197FBA}"/>
          </ac:spMkLst>
        </pc:spChg>
        <pc:spChg chg="del">
          <ac:chgData name="Olivette Cole (2022097)" userId="52faf340-7be4-47bd-835c-14f351394085" providerId="ADAL" clId="{C3853CE4-A614-49C5-9118-6EB664F629E8}" dt="2022-07-29T21:45:27.667" v="568" actId="26606"/>
          <ac:spMkLst>
            <pc:docMk/>
            <pc:sldMk cId="2265654495" sldId="262"/>
            <ac:spMk id="38" creationId="{472E3A19-F5D5-48FC-BB9C-48C2F68F598B}"/>
          </ac:spMkLst>
        </pc:spChg>
        <pc:spChg chg="del">
          <ac:chgData name="Olivette Cole (2022097)" userId="52faf340-7be4-47bd-835c-14f351394085" providerId="ADAL" clId="{C3853CE4-A614-49C5-9118-6EB664F629E8}" dt="2022-07-29T21:45:27.667" v="568" actId="26606"/>
          <ac:spMkLst>
            <pc:docMk/>
            <pc:sldMk cId="2265654495" sldId="262"/>
            <ac:spMk id="40" creationId="{7A62E32F-BB65-43A8-8EB5-92346890E549}"/>
          </ac:spMkLst>
        </pc:spChg>
        <pc:spChg chg="del">
          <ac:chgData name="Olivette Cole (2022097)" userId="52faf340-7be4-47bd-835c-14f351394085" providerId="ADAL" clId="{C3853CE4-A614-49C5-9118-6EB664F629E8}" dt="2022-07-29T21:45:27.667" v="568" actId="26606"/>
          <ac:spMkLst>
            <pc:docMk/>
            <pc:sldMk cId="2265654495" sldId="262"/>
            <ac:spMk id="42" creationId="{14E91B64-9FCC-451E-AFB4-A827D6329367}"/>
          </ac:spMkLst>
        </pc:spChg>
        <pc:spChg chg="add">
          <ac:chgData name="Olivette Cole (2022097)" userId="52faf340-7be4-47bd-835c-14f351394085" providerId="ADAL" clId="{C3853CE4-A614-49C5-9118-6EB664F629E8}" dt="2022-07-29T21:45:27.667" v="568" actId="26606"/>
          <ac:spMkLst>
            <pc:docMk/>
            <pc:sldMk cId="2265654495" sldId="262"/>
            <ac:spMk id="47" creationId="{85016AEC-0320-4ED0-8ECB-FE11DDDFE17A}"/>
          </ac:spMkLst>
        </pc:spChg>
        <pc:spChg chg="add">
          <ac:chgData name="Olivette Cole (2022097)" userId="52faf340-7be4-47bd-835c-14f351394085" providerId="ADAL" clId="{C3853CE4-A614-49C5-9118-6EB664F629E8}" dt="2022-07-29T21:45:27.667" v="568" actId="26606"/>
          <ac:spMkLst>
            <pc:docMk/>
            <pc:sldMk cId="2265654495" sldId="262"/>
            <ac:spMk id="49" creationId="{D3CDB30C-1F82-41E6-A067-831D6E89184F}"/>
          </ac:spMkLst>
        </pc:spChg>
        <pc:spChg chg="add">
          <ac:chgData name="Olivette Cole (2022097)" userId="52faf340-7be4-47bd-835c-14f351394085" providerId="ADAL" clId="{C3853CE4-A614-49C5-9118-6EB664F629E8}" dt="2022-07-29T21:45:27.667" v="568" actId="26606"/>
          <ac:spMkLst>
            <pc:docMk/>
            <pc:sldMk cId="2265654495" sldId="262"/>
            <ac:spMk id="51" creationId="{2DDA86DD-F997-4F66-A87C-5B58AB6D19EC}"/>
          </ac:spMkLst>
        </pc:spChg>
        <pc:spChg chg="add">
          <ac:chgData name="Olivette Cole (2022097)" userId="52faf340-7be4-47bd-835c-14f351394085" providerId="ADAL" clId="{C3853CE4-A614-49C5-9118-6EB664F629E8}" dt="2022-07-29T21:45:27.667" v="568" actId="26606"/>
          <ac:spMkLst>
            <pc:docMk/>
            <pc:sldMk cId="2265654495" sldId="262"/>
            <ac:spMk id="53" creationId="{D241B827-437E-40A3-A732-669230D6A5BC}"/>
          </ac:spMkLst>
        </pc:spChg>
      </pc:sldChg>
      <pc:sldChg chg="addSp delSp modSp mod">
        <pc:chgData name="Olivette Cole (2022097)" userId="52faf340-7be4-47bd-835c-14f351394085" providerId="ADAL" clId="{C3853CE4-A614-49C5-9118-6EB664F629E8}" dt="2022-07-29T22:43:12.030" v="1374" actId="14100"/>
        <pc:sldMkLst>
          <pc:docMk/>
          <pc:sldMk cId="4000766551" sldId="263"/>
        </pc:sldMkLst>
        <pc:spChg chg="mod">
          <ac:chgData name="Olivette Cole (2022097)" userId="52faf340-7be4-47bd-835c-14f351394085" providerId="ADAL" clId="{C3853CE4-A614-49C5-9118-6EB664F629E8}" dt="2022-07-29T22:42:41.838" v="1371" actId="1076"/>
          <ac:spMkLst>
            <pc:docMk/>
            <pc:sldMk cId="4000766551" sldId="263"/>
            <ac:spMk id="2" creationId="{6461912D-36D8-D1AE-739C-6B7D1E50A975}"/>
          </ac:spMkLst>
        </pc:spChg>
        <pc:spChg chg="mod">
          <ac:chgData name="Olivette Cole (2022097)" userId="52faf340-7be4-47bd-835c-14f351394085" providerId="ADAL" clId="{C3853CE4-A614-49C5-9118-6EB664F629E8}" dt="2022-07-29T22:43:12.030" v="1374" actId="14100"/>
          <ac:spMkLst>
            <pc:docMk/>
            <pc:sldMk cId="4000766551" sldId="263"/>
            <ac:spMk id="3" creationId="{248907B5-BBC2-A72C-9B29-7D61B8C4A0EE}"/>
          </ac:spMkLst>
        </pc:spChg>
        <pc:spChg chg="del">
          <ac:chgData name="Olivette Cole (2022097)" userId="52faf340-7be4-47bd-835c-14f351394085" providerId="ADAL" clId="{C3853CE4-A614-49C5-9118-6EB664F629E8}" dt="2022-07-29T22:36:54.474" v="1279" actId="26606"/>
          <ac:spMkLst>
            <pc:docMk/>
            <pc:sldMk cId="4000766551" sldId="263"/>
            <ac:spMk id="19" creationId="{827B839B-9ADE-406B-8590-F1CAEDED45A1}"/>
          </ac:spMkLst>
        </pc:spChg>
        <pc:spChg chg="del">
          <ac:chgData name="Olivette Cole (2022097)" userId="52faf340-7be4-47bd-835c-14f351394085" providerId="ADAL" clId="{C3853CE4-A614-49C5-9118-6EB664F629E8}" dt="2022-07-29T22:36:54.474" v="1279" actId="26606"/>
          <ac:spMkLst>
            <pc:docMk/>
            <pc:sldMk cId="4000766551" sldId="263"/>
            <ac:spMk id="21" creationId="{CFE45BF0-46DB-408C-B5F7-7B11716805D4}"/>
          </ac:spMkLst>
        </pc:spChg>
        <pc:spChg chg="del">
          <ac:chgData name="Olivette Cole (2022097)" userId="52faf340-7be4-47bd-835c-14f351394085" providerId="ADAL" clId="{C3853CE4-A614-49C5-9118-6EB664F629E8}" dt="2022-07-29T22:36:54.474" v="1279" actId="26606"/>
          <ac:spMkLst>
            <pc:docMk/>
            <pc:sldMk cId="4000766551" sldId="263"/>
            <ac:spMk id="23" creationId="{2AEBC8F2-97B1-41B4-93F1-2D289E197FBA}"/>
          </ac:spMkLst>
        </pc:spChg>
        <pc:spChg chg="del">
          <ac:chgData name="Olivette Cole (2022097)" userId="52faf340-7be4-47bd-835c-14f351394085" providerId="ADAL" clId="{C3853CE4-A614-49C5-9118-6EB664F629E8}" dt="2022-07-29T22:36:54.474" v="1279" actId="26606"/>
          <ac:spMkLst>
            <pc:docMk/>
            <pc:sldMk cId="4000766551" sldId="263"/>
            <ac:spMk id="25" creationId="{472E3A19-F5D5-48FC-BB9C-48C2F68F598B}"/>
          </ac:spMkLst>
        </pc:spChg>
        <pc:spChg chg="del">
          <ac:chgData name="Olivette Cole (2022097)" userId="52faf340-7be4-47bd-835c-14f351394085" providerId="ADAL" clId="{C3853CE4-A614-49C5-9118-6EB664F629E8}" dt="2022-07-29T22:36:54.474" v="1279" actId="26606"/>
          <ac:spMkLst>
            <pc:docMk/>
            <pc:sldMk cId="4000766551" sldId="263"/>
            <ac:spMk id="27" creationId="{7A62E32F-BB65-43A8-8EB5-92346890E549}"/>
          </ac:spMkLst>
        </pc:spChg>
        <pc:spChg chg="del">
          <ac:chgData name="Olivette Cole (2022097)" userId="52faf340-7be4-47bd-835c-14f351394085" providerId="ADAL" clId="{C3853CE4-A614-49C5-9118-6EB664F629E8}" dt="2022-07-29T22:36:54.474" v="1279" actId="26606"/>
          <ac:spMkLst>
            <pc:docMk/>
            <pc:sldMk cId="4000766551" sldId="263"/>
            <ac:spMk id="29" creationId="{14E91B64-9FCC-451E-AFB4-A827D6329367}"/>
          </ac:spMkLst>
        </pc:spChg>
        <pc:spChg chg="add">
          <ac:chgData name="Olivette Cole (2022097)" userId="52faf340-7be4-47bd-835c-14f351394085" providerId="ADAL" clId="{C3853CE4-A614-49C5-9118-6EB664F629E8}" dt="2022-07-29T22:36:54.474" v="1279" actId="26606"/>
          <ac:spMkLst>
            <pc:docMk/>
            <pc:sldMk cId="4000766551" sldId="263"/>
            <ac:spMk id="34" creationId="{85016AEC-0320-4ED0-8ECB-FE11DDDFE17A}"/>
          </ac:spMkLst>
        </pc:spChg>
        <pc:spChg chg="add">
          <ac:chgData name="Olivette Cole (2022097)" userId="52faf340-7be4-47bd-835c-14f351394085" providerId="ADAL" clId="{C3853CE4-A614-49C5-9118-6EB664F629E8}" dt="2022-07-29T22:36:54.474" v="1279" actId="26606"/>
          <ac:spMkLst>
            <pc:docMk/>
            <pc:sldMk cId="4000766551" sldId="263"/>
            <ac:spMk id="36" creationId="{D3CDB30C-1F82-41E6-A067-831D6E89184F}"/>
          </ac:spMkLst>
        </pc:spChg>
        <pc:spChg chg="add">
          <ac:chgData name="Olivette Cole (2022097)" userId="52faf340-7be4-47bd-835c-14f351394085" providerId="ADAL" clId="{C3853CE4-A614-49C5-9118-6EB664F629E8}" dt="2022-07-29T22:36:54.474" v="1279" actId="26606"/>
          <ac:spMkLst>
            <pc:docMk/>
            <pc:sldMk cId="4000766551" sldId="263"/>
            <ac:spMk id="38" creationId="{2DDA86DD-F997-4F66-A87C-5B58AB6D19EC}"/>
          </ac:spMkLst>
        </pc:spChg>
        <pc:spChg chg="add">
          <ac:chgData name="Olivette Cole (2022097)" userId="52faf340-7be4-47bd-835c-14f351394085" providerId="ADAL" clId="{C3853CE4-A614-49C5-9118-6EB664F629E8}" dt="2022-07-29T22:36:54.474" v="1279" actId="26606"/>
          <ac:spMkLst>
            <pc:docMk/>
            <pc:sldMk cId="4000766551" sldId="263"/>
            <ac:spMk id="40" creationId="{D241B827-437E-40A3-A732-669230D6A5BC}"/>
          </ac:spMkLst>
        </pc:spChg>
      </pc:sldChg>
      <pc:sldChg chg="addSp delSp modSp mod">
        <pc:chgData name="Olivette Cole (2022097)" userId="52faf340-7be4-47bd-835c-14f351394085" providerId="ADAL" clId="{C3853CE4-A614-49C5-9118-6EB664F629E8}" dt="2022-07-29T21:45:14.335" v="567" actId="1076"/>
        <pc:sldMkLst>
          <pc:docMk/>
          <pc:sldMk cId="681562471" sldId="264"/>
        </pc:sldMkLst>
        <pc:spChg chg="mod">
          <ac:chgData name="Olivette Cole (2022097)" userId="52faf340-7be4-47bd-835c-14f351394085" providerId="ADAL" clId="{C3853CE4-A614-49C5-9118-6EB664F629E8}" dt="2022-07-29T21:45:14.335" v="567" actId="1076"/>
          <ac:spMkLst>
            <pc:docMk/>
            <pc:sldMk cId="681562471" sldId="264"/>
            <ac:spMk id="2" creationId="{517A1261-E131-78B0-E673-EDC0E5DA93CE}"/>
          </ac:spMkLst>
        </pc:spChg>
        <pc:spChg chg="mod">
          <ac:chgData name="Olivette Cole (2022097)" userId="52faf340-7be4-47bd-835c-14f351394085" providerId="ADAL" clId="{C3853CE4-A614-49C5-9118-6EB664F629E8}" dt="2022-07-29T21:45:02.853" v="565" actId="255"/>
          <ac:spMkLst>
            <pc:docMk/>
            <pc:sldMk cId="681562471" sldId="264"/>
            <ac:spMk id="3" creationId="{B9AB7F3E-BB6A-88DE-9447-782D80585823}"/>
          </ac:spMkLst>
        </pc:spChg>
        <pc:spChg chg="del">
          <ac:chgData name="Olivette Cole (2022097)" userId="52faf340-7be4-47bd-835c-14f351394085" providerId="ADAL" clId="{C3853CE4-A614-49C5-9118-6EB664F629E8}" dt="2022-07-29T21:44:54.818" v="564" actId="26606"/>
          <ac:spMkLst>
            <pc:docMk/>
            <pc:sldMk cId="681562471" sldId="264"/>
            <ac:spMk id="8" creationId="{827B839B-9ADE-406B-8590-F1CAEDED45A1}"/>
          </ac:spMkLst>
        </pc:spChg>
        <pc:spChg chg="del">
          <ac:chgData name="Olivette Cole (2022097)" userId="52faf340-7be4-47bd-835c-14f351394085" providerId="ADAL" clId="{C3853CE4-A614-49C5-9118-6EB664F629E8}" dt="2022-07-29T21:44:54.818" v="564" actId="26606"/>
          <ac:spMkLst>
            <pc:docMk/>
            <pc:sldMk cId="681562471" sldId="264"/>
            <ac:spMk id="10" creationId="{CFE45BF0-46DB-408C-B5F7-7B11716805D4}"/>
          </ac:spMkLst>
        </pc:spChg>
        <pc:spChg chg="del">
          <ac:chgData name="Olivette Cole (2022097)" userId="52faf340-7be4-47bd-835c-14f351394085" providerId="ADAL" clId="{C3853CE4-A614-49C5-9118-6EB664F629E8}" dt="2022-07-29T21:44:54.818" v="564" actId="26606"/>
          <ac:spMkLst>
            <pc:docMk/>
            <pc:sldMk cId="681562471" sldId="264"/>
            <ac:spMk id="12" creationId="{2AEBC8F2-97B1-41B4-93F1-2D289E197FBA}"/>
          </ac:spMkLst>
        </pc:spChg>
        <pc:spChg chg="del">
          <ac:chgData name="Olivette Cole (2022097)" userId="52faf340-7be4-47bd-835c-14f351394085" providerId="ADAL" clId="{C3853CE4-A614-49C5-9118-6EB664F629E8}" dt="2022-07-29T21:44:54.818" v="564" actId="26606"/>
          <ac:spMkLst>
            <pc:docMk/>
            <pc:sldMk cId="681562471" sldId="264"/>
            <ac:spMk id="14" creationId="{472E3A19-F5D5-48FC-BB9C-48C2F68F598B}"/>
          </ac:spMkLst>
        </pc:spChg>
        <pc:spChg chg="del">
          <ac:chgData name="Olivette Cole (2022097)" userId="52faf340-7be4-47bd-835c-14f351394085" providerId="ADAL" clId="{C3853CE4-A614-49C5-9118-6EB664F629E8}" dt="2022-07-29T21:44:54.818" v="564" actId="26606"/>
          <ac:spMkLst>
            <pc:docMk/>
            <pc:sldMk cId="681562471" sldId="264"/>
            <ac:spMk id="16" creationId="{7A62E32F-BB65-43A8-8EB5-92346890E549}"/>
          </ac:spMkLst>
        </pc:spChg>
        <pc:spChg chg="del">
          <ac:chgData name="Olivette Cole (2022097)" userId="52faf340-7be4-47bd-835c-14f351394085" providerId="ADAL" clId="{C3853CE4-A614-49C5-9118-6EB664F629E8}" dt="2022-07-29T21:44:54.818" v="564" actId="26606"/>
          <ac:spMkLst>
            <pc:docMk/>
            <pc:sldMk cId="681562471" sldId="264"/>
            <ac:spMk id="18" creationId="{14E91B64-9FCC-451E-AFB4-A827D6329367}"/>
          </ac:spMkLst>
        </pc:spChg>
        <pc:spChg chg="add">
          <ac:chgData name="Olivette Cole (2022097)" userId="52faf340-7be4-47bd-835c-14f351394085" providerId="ADAL" clId="{C3853CE4-A614-49C5-9118-6EB664F629E8}" dt="2022-07-29T21:44:54.818" v="564" actId="26606"/>
          <ac:spMkLst>
            <pc:docMk/>
            <pc:sldMk cId="681562471" sldId="264"/>
            <ac:spMk id="23" creationId="{85016AEC-0320-4ED0-8ECB-FE11DDDFE17A}"/>
          </ac:spMkLst>
        </pc:spChg>
        <pc:spChg chg="add">
          <ac:chgData name="Olivette Cole (2022097)" userId="52faf340-7be4-47bd-835c-14f351394085" providerId="ADAL" clId="{C3853CE4-A614-49C5-9118-6EB664F629E8}" dt="2022-07-29T21:44:54.818" v="564" actId="26606"/>
          <ac:spMkLst>
            <pc:docMk/>
            <pc:sldMk cId="681562471" sldId="264"/>
            <ac:spMk id="25" creationId="{D3CDB30C-1F82-41E6-A067-831D6E89184F}"/>
          </ac:spMkLst>
        </pc:spChg>
        <pc:spChg chg="add">
          <ac:chgData name="Olivette Cole (2022097)" userId="52faf340-7be4-47bd-835c-14f351394085" providerId="ADAL" clId="{C3853CE4-A614-49C5-9118-6EB664F629E8}" dt="2022-07-29T21:44:54.818" v="564" actId="26606"/>
          <ac:spMkLst>
            <pc:docMk/>
            <pc:sldMk cId="681562471" sldId="264"/>
            <ac:spMk id="27" creationId="{2DDA86DD-F997-4F66-A87C-5B58AB6D19EC}"/>
          </ac:spMkLst>
        </pc:spChg>
        <pc:spChg chg="add">
          <ac:chgData name="Olivette Cole (2022097)" userId="52faf340-7be4-47bd-835c-14f351394085" providerId="ADAL" clId="{C3853CE4-A614-49C5-9118-6EB664F629E8}" dt="2022-07-29T21:44:54.818" v="564" actId="26606"/>
          <ac:spMkLst>
            <pc:docMk/>
            <pc:sldMk cId="681562471" sldId="264"/>
            <ac:spMk id="29" creationId="{D241B827-437E-40A3-A732-669230D6A5B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E51A60-FCEA-4DF1-997A-5A36C93F1E57}" type="datetimeFigureOut">
              <a:rPr lang="en-GB" smtClean="0"/>
              <a:t>12/08/2022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49C565-7B81-487D-B0ED-1F70582455C1}" type="slidenum">
              <a:rPr lang="en-GB" smtClean="0"/>
              <a:t>‹#›</a:t>
            </a:fld>
            <a:endParaRPr lang="en-GB"/>
          </a:p>
        </p:txBody>
      </p:sp>
    </p:spTree>
    <p:extLst>
      <p:ext uri="{BB962C8B-B14F-4D97-AF65-F5344CB8AC3E}">
        <p14:creationId xmlns:p14="http://schemas.microsoft.com/office/powerpoint/2010/main" val="24135941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buFont typeface="Symbol" panose="05050102010706020507" pitchFamily="18" charset="2"/>
              <a:buChar char=""/>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My presentation is based on the impact on a child’s cognitive development in relation to witnessing domestic abuse.</a:t>
            </a:r>
          </a:p>
          <a:p>
            <a:pPr marL="0" lvl="0" indent="0">
              <a:buFont typeface="Symbol" panose="05050102010706020507" pitchFamily="18" charset="2"/>
              <a:buNone/>
            </a:pPr>
            <a:endPar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342900" marR="0" lvl="0" indent="-342900" algn="l" defTabSz="914400" rtl="0" eaLnBrk="1" fontAlgn="auto" latinLnBrk="0" hangingPunct="1">
              <a:lnSpc>
                <a:spcPct val="100000"/>
              </a:lnSpc>
              <a:spcBef>
                <a:spcPts val="0"/>
              </a:spcBef>
              <a:spcAft>
                <a:spcPts val="0"/>
              </a:spcAft>
              <a:buClrTx/>
              <a:buSzTx/>
              <a:buFont typeface="Symbol" panose="05050102010706020507" pitchFamily="18" charset="2"/>
              <a:buChar char=""/>
              <a:tabLst/>
              <a:defRPr/>
            </a:pPr>
            <a:r>
              <a:rPr lang="en-GB" sz="1800" dirty="0">
                <a:latin typeface="Arial" panose="020B0604020202020204" pitchFamily="34" charset="0"/>
                <a:cs typeface="Arial" panose="020B0604020202020204" pitchFamily="34" charset="0"/>
              </a:rPr>
              <a:t>Domestic abuse is when a person inflicts harm on another person there are different types of domestic abuse such as physically, emotionally, sexually and financially (Woman’s Aid, 2022).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 </a:t>
            </a:r>
          </a:p>
          <a:p>
            <a:pPr marL="342900" lvl="0" indent="-342900">
              <a:buFont typeface="Symbol" panose="05050102010706020507" pitchFamily="18" charset="2"/>
              <a:buChar char=""/>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aim is to be able to acknowledge and understand the term domestic abuse and ways to prevent such actions within the UK</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 </a:t>
            </a:r>
          </a:p>
          <a:p>
            <a:pPr marL="342900" lvl="0" indent="-342900">
              <a:buFont typeface="Symbol" panose="05050102010706020507" pitchFamily="18" charset="2"/>
              <a:buChar char=""/>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objective is to discover information from families experiencing domestic abuse at home and how a child’s development can be affected by it.</a:t>
            </a:r>
            <a:endParaRPr lang="en-GB" sz="1800" dirty="0">
              <a:effectLst/>
              <a:latin typeface="Times New Roman" panose="02020603050405020304" pitchFamily="18" charset="0"/>
              <a:ea typeface="Times New Roman" panose="02020603050405020304" pitchFamily="18" charset="0"/>
            </a:endParaRPr>
          </a:p>
          <a:p>
            <a:pPr marL="457200">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rPr>
              <a:t>The relevant articles that I read to conduct this research is from 1994 onwards.</a:t>
            </a:r>
          </a:p>
          <a:p>
            <a:endParaRPr lang="en-GB" dirty="0"/>
          </a:p>
        </p:txBody>
      </p:sp>
      <p:sp>
        <p:nvSpPr>
          <p:cNvPr id="4" name="Slide Number Placeholder 3"/>
          <p:cNvSpPr>
            <a:spLocks noGrp="1"/>
          </p:cNvSpPr>
          <p:nvPr>
            <p:ph type="sldNum" sz="quarter" idx="5"/>
          </p:nvPr>
        </p:nvSpPr>
        <p:spPr/>
        <p:txBody>
          <a:bodyPr/>
          <a:lstStyle/>
          <a:p>
            <a:fld id="{5049C565-7B81-487D-B0ED-1F70582455C1}" type="slidenum">
              <a:rPr lang="en-GB" smtClean="0"/>
              <a:t>2</a:t>
            </a:fld>
            <a:endParaRPr lang="en-GB"/>
          </a:p>
        </p:txBody>
      </p:sp>
    </p:spTree>
    <p:extLst>
      <p:ext uri="{BB962C8B-B14F-4D97-AF65-F5344CB8AC3E}">
        <p14:creationId xmlns:p14="http://schemas.microsoft.com/office/powerpoint/2010/main" val="39364073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rPr>
              <a:t>After gathering my information from the articles, I read </a:t>
            </a:r>
            <a:r>
              <a:rPr lang="en-GB" sz="1800" b="1" u="sng" dirty="0">
                <a:effectLst/>
                <a:latin typeface="Times New Roman" panose="02020603050405020304" pitchFamily="18" charset="0"/>
                <a:ea typeface="Times New Roman" panose="02020603050405020304" pitchFamily="18" charset="0"/>
              </a:rPr>
              <a:t>Qualitative Method</a:t>
            </a:r>
            <a:r>
              <a:rPr lang="en-GB" sz="1800" dirty="0">
                <a:effectLst/>
                <a:latin typeface="Times New Roman" panose="02020603050405020304" pitchFamily="18" charset="0"/>
                <a:ea typeface="Times New Roman" panose="02020603050405020304" pitchFamily="18" charset="0"/>
              </a:rPr>
              <a:t> was the best method for me to use to conduct my research.</a:t>
            </a:r>
          </a:p>
          <a:p>
            <a:pPr marL="266700"/>
            <a:r>
              <a:rPr lang="en-GB" sz="1800" dirty="0">
                <a:effectLst/>
                <a:latin typeface="Times New Roman" panose="02020603050405020304" pitchFamily="18" charset="0"/>
                <a:ea typeface="Times New Roman" panose="02020603050405020304" pitchFamily="18" charset="0"/>
              </a:rPr>
              <a:t> </a:t>
            </a:r>
          </a:p>
          <a:p>
            <a:pPr marL="342900" lvl="0" indent="-342900">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rPr>
              <a:t>As a part of using a Qualitative method, I chose to do a one-to-one interaction that encourages people who are witnessing domestic abuse to be more expressive with their feelings.</a:t>
            </a:r>
          </a:p>
          <a:p>
            <a:r>
              <a:rPr lang="en-GB" sz="1800" dirty="0">
                <a:effectLst/>
                <a:latin typeface="Times New Roman" panose="02020603050405020304" pitchFamily="18" charset="0"/>
                <a:ea typeface="Times New Roman" panose="02020603050405020304" pitchFamily="18" charset="0"/>
              </a:rPr>
              <a:t> </a:t>
            </a:r>
          </a:p>
          <a:p>
            <a:pPr marL="342900" lvl="0" indent="-342900">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rPr>
              <a:t>Databased used are online journals and books such as Health and social care BTEC, google scholar, and science direct. </a:t>
            </a:r>
          </a:p>
          <a:p>
            <a:pPr marL="457200">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rPr>
              <a:t>The inclusions are books, papers, and journals from the year 1994 onwards</a:t>
            </a:r>
          </a:p>
          <a:p>
            <a:pPr marL="457200">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rPr>
              <a:t>My search exclusions are adults, age, race, and gender</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5049C565-7B81-487D-B0ED-1F70582455C1}" type="slidenum">
              <a:rPr lang="en-GB" smtClean="0"/>
              <a:t>3</a:t>
            </a:fld>
            <a:endParaRPr lang="en-GB"/>
          </a:p>
        </p:txBody>
      </p:sp>
    </p:spTree>
    <p:extLst>
      <p:ext uri="{BB962C8B-B14F-4D97-AF65-F5344CB8AC3E}">
        <p14:creationId xmlns:p14="http://schemas.microsoft.com/office/powerpoint/2010/main" val="1788661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table is broken down into 4 sections this table indicates the finding of reviews used to conduct my research. </a:t>
            </a:r>
          </a:p>
        </p:txBody>
      </p:sp>
      <p:sp>
        <p:nvSpPr>
          <p:cNvPr id="4" name="Slide Number Placeholder 3"/>
          <p:cNvSpPr>
            <a:spLocks noGrp="1"/>
          </p:cNvSpPr>
          <p:nvPr>
            <p:ph type="sldNum" sz="quarter" idx="5"/>
          </p:nvPr>
        </p:nvSpPr>
        <p:spPr/>
        <p:txBody>
          <a:bodyPr/>
          <a:lstStyle/>
          <a:p>
            <a:fld id="{5049C565-7B81-487D-B0ED-1F70582455C1}" type="slidenum">
              <a:rPr lang="en-GB" smtClean="0"/>
              <a:t>4</a:t>
            </a:fld>
            <a:endParaRPr lang="en-GB"/>
          </a:p>
        </p:txBody>
      </p:sp>
    </p:spTree>
    <p:extLst>
      <p:ext uri="{BB962C8B-B14F-4D97-AF65-F5344CB8AC3E}">
        <p14:creationId xmlns:p14="http://schemas.microsoft.com/office/powerpoint/2010/main" val="42154900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results show that children who witness domestic abuse experience brain development delay, isolate themselves from others, and experience low self-esteem, low self-confidence, and anxiety. </a:t>
            </a:r>
          </a:p>
          <a:p>
            <a:pPr marL="457200">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Key themes involved in my research are: Unsuccessful marriage, Lack of communication, financial difficulties, Drug addictions, Gambling and Alcohol   </a:t>
            </a:r>
          </a:p>
        </p:txBody>
      </p:sp>
      <p:sp>
        <p:nvSpPr>
          <p:cNvPr id="4" name="Slide Number Placeholder 3"/>
          <p:cNvSpPr>
            <a:spLocks noGrp="1"/>
          </p:cNvSpPr>
          <p:nvPr>
            <p:ph type="sldNum" sz="quarter" idx="5"/>
          </p:nvPr>
        </p:nvSpPr>
        <p:spPr/>
        <p:txBody>
          <a:bodyPr/>
          <a:lstStyle/>
          <a:p>
            <a:fld id="{5049C565-7B81-487D-B0ED-1F70582455C1}" type="slidenum">
              <a:rPr lang="en-GB" smtClean="0"/>
              <a:t>5</a:t>
            </a:fld>
            <a:endParaRPr lang="en-GB"/>
          </a:p>
        </p:txBody>
      </p:sp>
    </p:spTree>
    <p:extLst>
      <p:ext uri="{BB962C8B-B14F-4D97-AF65-F5344CB8AC3E}">
        <p14:creationId xmlns:p14="http://schemas.microsoft.com/office/powerpoint/2010/main" val="11388355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This discussion shows how the abusers take control of their victims making them feel like they are they only ones that care about them. </a:t>
            </a:r>
          </a:p>
          <a:p>
            <a:pPr marL="171450" indent="-171450">
              <a:buFont typeface="Arial" panose="020B0604020202020204" pitchFamily="34" charset="0"/>
              <a:buChar char="•"/>
            </a:pPr>
            <a:r>
              <a:rPr lang="en-GB" dirty="0"/>
              <a:t>The mind of a child is still developing what you say and do to a child will surly influence their development.</a:t>
            </a:r>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5"/>
          </p:nvPr>
        </p:nvSpPr>
        <p:spPr/>
        <p:txBody>
          <a:bodyPr/>
          <a:lstStyle/>
          <a:p>
            <a:fld id="{5049C565-7B81-487D-B0ED-1F70582455C1}" type="slidenum">
              <a:rPr lang="en-GB" smtClean="0"/>
              <a:t>6</a:t>
            </a:fld>
            <a:endParaRPr lang="en-GB"/>
          </a:p>
        </p:txBody>
      </p:sp>
    </p:spTree>
    <p:extLst>
      <p:ext uri="{BB962C8B-B14F-4D97-AF65-F5344CB8AC3E}">
        <p14:creationId xmlns:p14="http://schemas.microsoft.com/office/powerpoint/2010/main" val="25072708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It is recommended that social services have the right knowledge and understanding of the impact of a child’s development when witnessing domestic abuse.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It is also recommended that the right interventions are put in place to help families and children deal with trauma.</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049C565-7B81-487D-B0ED-1F70582455C1}" type="slidenum">
              <a:rPr lang="en-GB" smtClean="0"/>
              <a:t>7</a:t>
            </a:fld>
            <a:endParaRPr lang="en-GB"/>
          </a:p>
        </p:txBody>
      </p:sp>
    </p:spTree>
    <p:extLst>
      <p:ext uri="{BB962C8B-B14F-4D97-AF65-F5344CB8AC3E}">
        <p14:creationId xmlns:p14="http://schemas.microsoft.com/office/powerpoint/2010/main" val="30758360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purpose of my research is to be able to understand the effect of a child’s cognitive and emotional development when witnessing domestic abuse at home.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It is also likely that child going through these experience would end up in need of medical care to help control their emotions, anxiety and depression caused by abusive actions by their parents. </a:t>
            </a:r>
          </a:p>
        </p:txBody>
      </p:sp>
      <p:sp>
        <p:nvSpPr>
          <p:cNvPr id="4" name="Slide Number Placeholder 3"/>
          <p:cNvSpPr>
            <a:spLocks noGrp="1"/>
          </p:cNvSpPr>
          <p:nvPr>
            <p:ph type="sldNum" sz="quarter" idx="5"/>
          </p:nvPr>
        </p:nvSpPr>
        <p:spPr/>
        <p:txBody>
          <a:bodyPr/>
          <a:lstStyle/>
          <a:p>
            <a:fld id="{5049C565-7B81-487D-B0ED-1F70582455C1}" type="slidenum">
              <a:rPr lang="en-GB" smtClean="0"/>
              <a:t>8</a:t>
            </a:fld>
            <a:endParaRPr lang="en-GB"/>
          </a:p>
        </p:txBody>
      </p:sp>
    </p:spTree>
    <p:extLst>
      <p:ext uri="{BB962C8B-B14F-4D97-AF65-F5344CB8AC3E}">
        <p14:creationId xmlns:p14="http://schemas.microsoft.com/office/powerpoint/2010/main" val="3469744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28F3F26-1857-45BC-B597-9CD27DD0931E}" type="datetimeFigureOut">
              <a:rPr lang="en-GB" smtClean="0"/>
              <a:t>12/08/2022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D9845B-5656-4C8A-9068-22B20FC75ADF}" type="slidenum">
              <a:rPr lang="en-GB" smtClean="0"/>
              <a:t>‹#›</a:t>
            </a:fld>
            <a:endParaRPr lang="en-GB"/>
          </a:p>
        </p:txBody>
      </p:sp>
    </p:spTree>
    <p:extLst>
      <p:ext uri="{BB962C8B-B14F-4D97-AF65-F5344CB8AC3E}">
        <p14:creationId xmlns:p14="http://schemas.microsoft.com/office/powerpoint/2010/main" val="18692523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8F3F26-1857-45BC-B597-9CD27DD0931E}" type="datetimeFigureOut">
              <a:rPr lang="en-GB" smtClean="0"/>
              <a:t>12/08/2022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D9845B-5656-4C8A-9068-22B20FC75ADF}" type="slidenum">
              <a:rPr lang="en-GB" smtClean="0"/>
              <a:t>‹#›</a:t>
            </a:fld>
            <a:endParaRPr lang="en-GB"/>
          </a:p>
        </p:txBody>
      </p:sp>
    </p:spTree>
    <p:extLst>
      <p:ext uri="{BB962C8B-B14F-4D97-AF65-F5344CB8AC3E}">
        <p14:creationId xmlns:p14="http://schemas.microsoft.com/office/powerpoint/2010/main" val="27718454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8F3F26-1857-45BC-B597-9CD27DD0931E}" type="datetimeFigureOut">
              <a:rPr lang="en-GB" smtClean="0"/>
              <a:t>12/08/2022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D9845B-5656-4C8A-9068-22B20FC75ADF}" type="slidenum">
              <a:rPr lang="en-GB" smtClean="0"/>
              <a:t>‹#›</a:t>
            </a:fld>
            <a:endParaRPr lang="en-GB"/>
          </a:p>
        </p:txBody>
      </p:sp>
    </p:spTree>
    <p:extLst>
      <p:ext uri="{BB962C8B-B14F-4D97-AF65-F5344CB8AC3E}">
        <p14:creationId xmlns:p14="http://schemas.microsoft.com/office/powerpoint/2010/main" val="38376076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28F3F26-1857-45BC-B597-9CD27DD0931E}" type="datetimeFigureOut">
              <a:rPr lang="en-GB" smtClean="0"/>
              <a:t>12/08/2022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D9845B-5656-4C8A-9068-22B20FC75ADF}" type="slidenum">
              <a:rPr lang="en-GB" smtClean="0"/>
              <a:t>‹#›</a:t>
            </a:fld>
            <a:endParaRPr lang="en-GB"/>
          </a:p>
        </p:txBody>
      </p:sp>
    </p:spTree>
    <p:extLst>
      <p:ext uri="{BB962C8B-B14F-4D97-AF65-F5344CB8AC3E}">
        <p14:creationId xmlns:p14="http://schemas.microsoft.com/office/powerpoint/2010/main" val="40128272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28F3F26-1857-45BC-B597-9CD27DD0931E}" type="datetimeFigureOut">
              <a:rPr lang="en-GB" smtClean="0"/>
              <a:t>12/08/2022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7D9845B-5656-4C8A-9068-22B20FC75ADF}" type="slidenum">
              <a:rPr lang="en-GB" smtClean="0"/>
              <a:t>‹#›</a:t>
            </a:fld>
            <a:endParaRPr lang="en-GB"/>
          </a:p>
        </p:txBody>
      </p:sp>
    </p:spTree>
    <p:extLst>
      <p:ext uri="{BB962C8B-B14F-4D97-AF65-F5344CB8AC3E}">
        <p14:creationId xmlns:p14="http://schemas.microsoft.com/office/powerpoint/2010/main" val="6530073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28F3F26-1857-45BC-B597-9CD27DD0931E}" type="datetimeFigureOut">
              <a:rPr lang="en-GB" smtClean="0"/>
              <a:t>12/08/2022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7D9845B-5656-4C8A-9068-22B20FC75ADF}" type="slidenum">
              <a:rPr lang="en-GB" smtClean="0"/>
              <a:t>‹#›</a:t>
            </a:fld>
            <a:endParaRPr lang="en-GB"/>
          </a:p>
        </p:txBody>
      </p:sp>
    </p:spTree>
    <p:extLst>
      <p:ext uri="{BB962C8B-B14F-4D97-AF65-F5344CB8AC3E}">
        <p14:creationId xmlns:p14="http://schemas.microsoft.com/office/powerpoint/2010/main" val="8164511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28F3F26-1857-45BC-B597-9CD27DD0931E}" type="datetimeFigureOut">
              <a:rPr lang="en-GB" smtClean="0"/>
              <a:t>12/08/2022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7D9845B-5656-4C8A-9068-22B20FC75ADF}" type="slidenum">
              <a:rPr lang="en-GB" smtClean="0"/>
              <a:t>‹#›</a:t>
            </a:fld>
            <a:endParaRPr lang="en-GB"/>
          </a:p>
        </p:txBody>
      </p:sp>
    </p:spTree>
    <p:extLst>
      <p:ext uri="{BB962C8B-B14F-4D97-AF65-F5344CB8AC3E}">
        <p14:creationId xmlns:p14="http://schemas.microsoft.com/office/powerpoint/2010/main" val="34256448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28F3F26-1857-45BC-B597-9CD27DD0931E}" type="datetimeFigureOut">
              <a:rPr lang="en-GB" smtClean="0"/>
              <a:t>12/08/2022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D9845B-5656-4C8A-9068-22B20FC75ADF}" type="slidenum">
              <a:rPr lang="en-GB" smtClean="0"/>
              <a:t>‹#›</a:t>
            </a:fld>
            <a:endParaRPr lang="en-GB"/>
          </a:p>
        </p:txBody>
      </p:sp>
    </p:spTree>
    <p:extLst>
      <p:ext uri="{BB962C8B-B14F-4D97-AF65-F5344CB8AC3E}">
        <p14:creationId xmlns:p14="http://schemas.microsoft.com/office/powerpoint/2010/main" val="37752067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28F3F26-1857-45BC-B597-9CD27DD0931E}" type="datetimeFigureOut">
              <a:rPr lang="en-GB" smtClean="0"/>
              <a:t>12/08/2022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D9845B-5656-4C8A-9068-22B20FC75ADF}" type="slidenum">
              <a:rPr lang="en-GB" smtClean="0"/>
              <a:t>‹#›</a:t>
            </a:fld>
            <a:endParaRPr lang="en-GB"/>
          </a:p>
        </p:txBody>
      </p:sp>
    </p:spTree>
    <p:extLst>
      <p:ext uri="{BB962C8B-B14F-4D97-AF65-F5344CB8AC3E}">
        <p14:creationId xmlns:p14="http://schemas.microsoft.com/office/powerpoint/2010/main" val="21343814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8F3F26-1857-45BC-B597-9CD27DD0931E}" type="datetimeFigureOut">
              <a:rPr lang="en-GB" smtClean="0"/>
              <a:t>12/08/2022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D9845B-5656-4C8A-9068-22B20FC75ADF}" type="slidenum">
              <a:rPr lang="en-GB" smtClean="0"/>
              <a:t>‹#›</a:t>
            </a:fld>
            <a:endParaRPr lang="en-GB"/>
          </a:p>
        </p:txBody>
      </p:sp>
    </p:spTree>
    <p:extLst>
      <p:ext uri="{BB962C8B-B14F-4D97-AF65-F5344CB8AC3E}">
        <p14:creationId xmlns:p14="http://schemas.microsoft.com/office/powerpoint/2010/main" val="16673361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8F3F26-1857-45BC-B597-9CD27DD0931E}" type="datetimeFigureOut">
              <a:rPr lang="en-GB" smtClean="0"/>
              <a:t>12/08/2022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D9845B-5656-4C8A-9068-22B20FC75ADF}"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8164876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8F3F26-1857-45BC-B597-9CD27DD0931E}" type="datetimeFigureOut">
              <a:rPr lang="en-GB" smtClean="0"/>
              <a:t>12/08/2022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D9845B-5656-4C8A-9068-22B20FC75ADF}" type="slidenum">
              <a:rPr lang="en-GB" smtClean="0"/>
              <a:t>‹#›</a:t>
            </a:fld>
            <a:endParaRPr lang="en-GB"/>
          </a:p>
        </p:txBody>
      </p:sp>
    </p:spTree>
    <p:extLst>
      <p:ext uri="{BB962C8B-B14F-4D97-AF65-F5344CB8AC3E}">
        <p14:creationId xmlns:p14="http://schemas.microsoft.com/office/powerpoint/2010/main" val="29386104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8F3F26-1857-45BC-B597-9CD27DD0931E}" type="datetimeFigureOut">
              <a:rPr lang="en-GB" smtClean="0"/>
              <a:t>12/08/2022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D9845B-5656-4C8A-9068-22B20FC75ADF}"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982151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8F3F26-1857-45BC-B597-9CD27DD0931E}" type="datetimeFigureOut">
              <a:rPr lang="en-GB" smtClean="0"/>
              <a:t>12/08/2022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D9845B-5656-4C8A-9068-22B20FC75ADF}" type="slidenum">
              <a:rPr lang="en-GB" smtClean="0"/>
              <a:t>‹#›</a:t>
            </a:fld>
            <a:endParaRPr lang="en-GB"/>
          </a:p>
        </p:txBody>
      </p:sp>
    </p:spTree>
    <p:extLst>
      <p:ext uri="{BB962C8B-B14F-4D97-AF65-F5344CB8AC3E}">
        <p14:creationId xmlns:p14="http://schemas.microsoft.com/office/powerpoint/2010/main" val="29797308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8F3F26-1857-45BC-B597-9CD27DD0931E}" type="datetimeFigureOut">
              <a:rPr lang="en-GB" smtClean="0"/>
              <a:t>12/08/2022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D9845B-5656-4C8A-9068-22B20FC75ADF}" type="slidenum">
              <a:rPr lang="en-GB" smtClean="0"/>
              <a:t>‹#›</a:t>
            </a:fld>
            <a:endParaRPr lang="en-GB"/>
          </a:p>
        </p:txBody>
      </p:sp>
    </p:spTree>
    <p:extLst>
      <p:ext uri="{BB962C8B-B14F-4D97-AF65-F5344CB8AC3E}">
        <p14:creationId xmlns:p14="http://schemas.microsoft.com/office/powerpoint/2010/main" val="25752234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8F3F26-1857-45BC-B597-9CD27DD0931E}" type="datetimeFigureOut">
              <a:rPr lang="en-GB" smtClean="0"/>
              <a:t>12/08/2022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D9845B-5656-4C8A-9068-22B20FC75ADF}" type="slidenum">
              <a:rPr lang="en-GB" smtClean="0"/>
              <a:t>‹#›</a:t>
            </a:fld>
            <a:endParaRPr lang="en-GB"/>
          </a:p>
        </p:txBody>
      </p:sp>
    </p:spTree>
    <p:extLst>
      <p:ext uri="{BB962C8B-B14F-4D97-AF65-F5344CB8AC3E}">
        <p14:creationId xmlns:p14="http://schemas.microsoft.com/office/powerpoint/2010/main" val="10896385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28F3F26-1857-45BC-B597-9CD27DD0931E}" type="datetimeFigureOut">
              <a:rPr lang="en-GB" smtClean="0"/>
              <a:t>12/08/2022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7D9845B-5656-4C8A-9068-22B20FC75ADF}" type="slidenum">
              <a:rPr lang="en-GB" smtClean="0"/>
              <a:t>‹#›</a:t>
            </a:fld>
            <a:endParaRPr lang="en-GB"/>
          </a:p>
        </p:txBody>
      </p:sp>
    </p:spTree>
    <p:extLst>
      <p:ext uri="{BB962C8B-B14F-4D97-AF65-F5344CB8AC3E}">
        <p14:creationId xmlns:p14="http://schemas.microsoft.com/office/powerpoint/2010/main" val="1999568328"/>
      </p:ext>
    </p:extLst>
  </p:cSld>
  <p:clrMap bg1="lt1" tx1="dk1" bg2="lt2" tx2="dk2" accent1="accent1" accent2="accent2" accent3="accent3" accent4="accent4" accent5="accent5" accent6="accent6" hlink="hlink" folHlink="folHlink"/>
  <p:sldLayoutIdLst>
    <p:sldLayoutId id="2147484029" r:id="rId1"/>
    <p:sldLayoutId id="2147484030" r:id="rId2"/>
    <p:sldLayoutId id="2147484031" r:id="rId3"/>
    <p:sldLayoutId id="2147484032" r:id="rId4"/>
    <p:sldLayoutId id="2147484033" r:id="rId5"/>
    <p:sldLayoutId id="2147484034" r:id="rId6"/>
    <p:sldLayoutId id="2147484035" r:id="rId7"/>
    <p:sldLayoutId id="2147484036" r:id="rId8"/>
    <p:sldLayoutId id="2147484037" r:id="rId9"/>
    <p:sldLayoutId id="2147484038" r:id="rId10"/>
    <p:sldLayoutId id="2147484039" r:id="rId11"/>
    <p:sldLayoutId id="2147484040" r:id="rId12"/>
    <p:sldLayoutId id="2147484041" r:id="rId13"/>
    <p:sldLayoutId id="2147484042" r:id="rId14"/>
    <p:sldLayoutId id="2147484043" r:id="rId15"/>
    <p:sldLayoutId id="214748404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communitycare.co.uk/" TargetMode="External"/><Relationship Id="rId2" Type="http://schemas.openxmlformats.org/officeDocument/2006/relationships/hyperlink" Target="https://www.basw.co.uk/media/news/2020/apr/domestic-abuse-and-child-welfare-practice-guide-social-workers" TargetMode="External"/><Relationship Id="rId1" Type="http://schemas.openxmlformats.org/officeDocument/2006/relationships/slideLayout" Target="../slideLayouts/slideLayout2.xml"/><Relationship Id="rId5" Type="http://schemas.openxmlformats.org/officeDocument/2006/relationships/hyperlink" Target="https://www.verywellmind.com/the-impact-of-domestic-violence-on-children-5207940" TargetMode="External"/><Relationship Id="rId4" Type="http://schemas.openxmlformats.org/officeDocument/2006/relationships/hyperlink" Target="https://learning.nspcc.org.uk/child-abuse-and-neglect/domestic-abuse#heading-to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75CA1-C7BA-20F6-DD27-167A40291658}"/>
              </a:ext>
            </a:extLst>
          </p:cNvPr>
          <p:cNvSpPr>
            <a:spLocks noGrp="1"/>
          </p:cNvSpPr>
          <p:nvPr>
            <p:ph type="ctrTitle"/>
          </p:nvPr>
        </p:nvSpPr>
        <p:spPr>
          <a:xfrm>
            <a:off x="1423555" y="1641987"/>
            <a:ext cx="9076494" cy="2046785"/>
          </a:xfrm>
        </p:spPr>
        <p:txBody>
          <a:bodyPr>
            <a:normAutofit fontScale="90000"/>
          </a:bodyPr>
          <a:lstStyle/>
          <a:p>
            <a:br>
              <a:rPr kumimoji="0" lang="en-GB" sz="4400" b="1" i="0" u="none" strike="noStrike" kern="1200" cap="none" spc="0" normalizeH="0" baseline="0" noProof="0" dirty="0">
                <a:ln>
                  <a:noFill/>
                </a:ln>
                <a:solidFill>
                  <a:prstClr val="black"/>
                </a:solidFill>
                <a:effectLst/>
                <a:uLnTx/>
                <a:uFillTx/>
                <a:latin typeface="Calibri Light" panose="020F0302020204030204"/>
                <a:ea typeface="+mj-ea"/>
                <a:cs typeface="+mj-cs"/>
              </a:rPr>
            </a:br>
            <a:br>
              <a:rPr kumimoji="0" lang="en-GB" sz="4400" b="1" i="0" u="none" strike="noStrike" kern="1200" cap="none" spc="0" normalizeH="0" baseline="0" noProof="0" dirty="0">
                <a:ln>
                  <a:noFill/>
                </a:ln>
                <a:solidFill>
                  <a:prstClr val="black"/>
                </a:solidFill>
                <a:effectLst/>
                <a:uLnTx/>
                <a:uFillTx/>
                <a:latin typeface="Calibri Light" panose="020F0302020204030204"/>
                <a:ea typeface="+mj-ea"/>
                <a:cs typeface="+mj-cs"/>
              </a:rPr>
            </a:br>
            <a:r>
              <a:rPr kumimoji="0" lang="en-GB" sz="31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Module: Introduction to Research </a:t>
            </a:r>
            <a:br>
              <a:rPr kumimoji="0" lang="en-GB" sz="31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br>
            <a:br>
              <a:rPr kumimoji="0" lang="en-GB" sz="31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br>
            <a:r>
              <a:rPr kumimoji="0" lang="en-GB" sz="31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(BMHP5005)</a:t>
            </a:r>
            <a:br>
              <a:rPr kumimoji="0" lang="en-GB" sz="31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br>
            <a:br>
              <a:rPr kumimoji="0" lang="en-GB" sz="31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br>
            <a:r>
              <a:rPr kumimoji="0" lang="en-GB" sz="31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Assessment 2: Viva Voce</a:t>
            </a:r>
            <a:endParaRPr lang="en-GB" sz="31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551E7EE3-F4EF-73D6-8DB9-ACF0550EA1FB}"/>
              </a:ext>
            </a:extLst>
          </p:cNvPr>
          <p:cNvSpPr>
            <a:spLocks noGrp="1"/>
          </p:cNvSpPr>
          <p:nvPr>
            <p:ph type="subTitle" idx="1"/>
          </p:nvPr>
        </p:nvSpPr>
        <p:spPr>
          <a:xfrm>
            <a:off x="696686" y="3771900"/>
            <a:ext cx="10885714" cy="2974340"/>
          </a:xfrm>
        </p:spPr>
        <p:txBody>
          <a:bodyPr>
            <a:normAutofit fontScale="25000" lnSpcReduction="20000"/>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62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Student Name</a:t>
            </a:r>
            <a:r>
              <a:rPr kumimoji="0" lang="en-GB" sz="6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r>
              <a:rPr kumimoji="0" lang="en-GB" sz="9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Olivette Mildred Cole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6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p>
          <a:p>
            <a:pPr algn="l">
              <a:defRPr/>
            </a:pPr>
            <a:r>
              <a:rPr kumimoji="0" lang="en-GB" sz="62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Student Number</a:t>
            </a:r>
            <a:r>
              <a:rPr kumimoji="0" lang="en-GB" sz="6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r>
              <a:rPr kumimoji="0" lang="en-GB" sz="9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2022097</a:t>
            </a:r>
            <a:r>
              <a:rPr kumimoji="0" lang="en-GB" sz="6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p>
          <a:p>
            <a:pPr algn="l">
              <a:defRPr/>
            </a:pPr>
            <a:endParaRPr kumimoji="0" lang="en-GB" sz="6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algn="l">
              <a:defRPr/>
            </a:pPr>
            <a:r>
              <a:rPr lang="en-GB" sz="6200" b="1" dirty="0">
                <a:latin typeface="Arial" panose="020B0604020202020204" pitchFamily="34" charset="0"/>
                <a:cs typeface="Arial" panose="020B0604020202020204" pitchFamily="34" charset="0"/>
              </a:rPr>
              <a:t>Assignment Title: </a:t>
            </a:r>
            <a:r>
              <a:rPr lang="en-GB" sz="9600" b="1" dirty="0">
                <a:latin typeface="Arial" panose="020B0604020202020204" pitchFamily="34" charset="0"/>
                <a:cs typeface="Arial" panose="020B0604020202020204" pitchFamily="34" charset="0"/>
              </a:rPr>
              <a:t>The Impact witnessing Domestic Abuse on children’s cognitive development.</a:t>
            </a:r>
          </a:p>
          <a:p>
            <a:pPr algn="l">
              <a:defRPr/>
            </a:pPr>
            <a:endParaRPr lang="en-GB" sz="9600" b="1" dirty="0">
              <a:latin typeface="Arial" panose="020B0604020202020204" pitchFamily="34" charset="0"/>
              <a:cs typeface="Arial" panose="020B0604020202020204" pitchFamily="34" charset="0"/>
            </a:endParaRPr>
          </a:p>
          <a:p>
            <a:pPr algn="l">
              <a:defRPr/>
            </a:pPr>
            <a:r>
              <a:rPr lang="en-GB" sz="6200" b="1" dirty="0">
                <a:latin typeface="Arial" panose="020B0604020202020204" pitchFamily="34" charset="0"/>
                <a:cs typeface="Arial" panose="020B0604020202020204" pitchFamily="34" charset="0"/>
              </a:rPr>
              <a:t>Lecturer Name</a:t>
            </a:r>
            <a:r>
              <a:rPr lang="en-GB" sz="9600" b="1" dirty="0">
                <a:latin typeface="Arial" panose="020B0604020202020204" pitchFamily="34" charset="0"/>
                <a:cs typeface="Arial" panose="020B0604020202020204" pitchFamily="34" charset="0"/>
              </a:rPr>
              <a:t>: </a:t>
            </a:r>
            <a:r>
              <a:rPr lang="en-GB" sz="9600" b="1" dirty="0" err="1">
                <a:latin typeface="Arial" panose="020B0604020202020204" pitchFamily="34" charset="0"/>
                <a:cs typeface="Arial" panose="020B0604020202020204" pitchFamily="34" charset="0"/>
              </a:rPr>
              <a:t>DR.Laila</a:t>
            </a:r>
            <a:r>
              <a:rPr lang="en-GB" sz="9600" b="1" dirty="0">
                <a:latin typeface="Arial" panose="020B0604020202020204" pitchFamily="34" charset="0"/>
                <a:cs typeface="Arial" panose="020B0604020202020204" pitchFamily="34" charset="0"/>
              </a:rPr>
              <a:t> </a:t>
            </a:r>
            <a:r>
              <a:rPr lang="en-GB" sz="9600" b="1" dirty="0" err="1">
                <a:latin typeface="Arial" panose="020B0604020202020204" pitchFamily="34" charset="0"/>
                <a:cs typeface="Arial" panose="020B0604020202020204" pitchFamily="34" charset="0"/>
              </a:rPr>
              <a:t>Surani</a:t>
            </a:r>
            <a:endParaRPr lang="en-GB" sz="9600" b="1" dirty="0">
              <a:latin typeface="Arial" panose="020B0604020202020204" pitchFamily="34" charset="0"/>
              <a:cs typeface="Arial" panose="020B0604020202020204" pitchFamily="34" charset="0"/>
            </a:endParaRPr>
          </a:p>
          <a:p>
            <a:pPr algn="l">
              <a:defRPr/>
            </a:pPr>
            <a:endParaRPr lang="en-GB" sz="9600" dirty="0"/>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a:t>
            </a:r>
          </a:p>
          <a:p>
            <a:endParaRPr lang="en-GB" dirty="0"/>
          </a:p>
        </p:txBody>
      </p:sp>
      <p:pic>
        <p:nvPicPr>
          <p:cNvPr id="5" name="Picture 4" descr="Discover University of Wales Trinity Saint David">
            <a:extLst>
              <a:ext uri="{FF2B5EF4-FFF2-40B4-BE49-F238E27FC236}">
                <a16:creationId xmlns:a16="http://schemas.microsoft.com/office/drawing/2014/main" id="{8BE46CA8-6B92-7599-B14D-8C7A1A224A7C}"/>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544481" y="723690"/>
            <a:ext cx="1913584" cy="918298"/>
          </a:xfrm>
          <a:prstGeom prst="rect">
            <a:avLst/>
          </a:prstGeom>
          <a:noFill/>
          <a:ln>
            <a:noFill/>
          </a:ln>
        </p:spPr>
      </p:pic>
    </p:spTree>
    <p:extLst>
      <p:ext uri="{BB962C8B-B14F-4D97-AF65-F5344CB8AC3E}">
        <p14:creationId xmlns:p14="http://schemas.microsoft.com/office/powerpoint/2010/main" val="18570567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4BD48-E1AE-D081-76DD-568049578222}"/>
              </a:ext>
            </a:extLst>
          </p:cNvPr>
          <p:cNvSpPr>
            <a:spLocks noGrp="1"/>
          </p:cNvSpPr>
          <p:nvPr>
            <p:ph type="title"/>
          </p:nvPr>
        </p:nvSpPr>
        <p:spPr>
          <a:xfrm>
            <a:off x="4272280" y="222014"/>
            <a:ext cx="3154680" cy="1325563"/>
          </a:xfrm>
        </p:spPr>
        <p:txBody>
          <a:bodyPr vert="horz" lIns="91440" tIns="45720" rIns="91440" bIns="45720" rtlCol="0" anchor="ctr">
            <a:normAutofit/>
          </a:bodyPr>
          <a:lstStyle/>
          <a:p>
            <a:r>
              <a:rPr lang="en-US" b="1" kern="1200" dirty="0">
                <a:solidFill>
                  <a:schemeClr val="tx1"/>
                </a:solidFill>
                <a:latin typeface="+mj-lt"/>
                <a:ea typeface="+mj-ea"/>
                <a:cs typeface="+mj-cs"/>
              </a:rPr>
              <a:t>Introduction</a:t>
            </a:r>
            <a:r>
              <a:rPr lang="en-US" kern="1200" dirty="0">
                <a:solidFill>
                  <a:schemeClr val="tx1"/>
                </a:solidFill>
                <a:latin typeface="+mj-lt"/>
                <a:ea typeface="+mj-ea"/>
                <a:cs typeface="+mj-cs"/>
              </a:rPr>
              <a:t> </a:t>
            </a:r>
          </a:p>
        </p:txBody>
      </p:sp>
      <p:sp>
        <p:nvSpPr>
          <p:cNvPr id="3" name="Content Placeholder 2">
            <a:extLst>
              <a:ext uri="{FF2B5EF4-FFF2-40B4-BE49-F238E27FC236}">
                <a16:creationId xmlns:a16="http://schemas.microsoft.com/office/drawing/2014/main" id="{66980A3A-5B14-360E-9E6C-D1CE433FCAD4}"/>
              </a:ext>
            </a:extLst>
          </p:cNvPr>
          <p:cNvSpPr>
            <a:spLocks noGrp="1"/>
          </p:cNvSpPr>
          <p:nvPr>
            <p:ph idx="1"/>
          </p:nvPr>
        </p:nvSpPr>
        <p:spPr>
          <a:xfrm>
            <a:off x="624840" y="1456096"/>
            <a:ext cx="5755640" cy="5179890"/>
          </a:xfrm>
        </p:spPr>
        <p:txBody>
          <a:bodyPr vert="horz" lIns="91440" tIns="45720" rIns="91440" bIns="45720" rtlCol="0">
            <a:noAutofit/>
          </a:bodyPr>
          <a:lstStyle/>
          <a:p>
            <a:pPr marL="0"/>
            <a:r>
              <a:rPr lang="en-US" sz="1400" dirty="0">
                <a:latin typeface="Arial" panose="020B0604020202020204" pitchFamily="34" charset="0"/>
                <a:cs typeface="Arial" panose="020B0604020202020204" pitchFamily="34" charset="0"/>
              </a:rPr>
              <a:t>The impact of children’s cognitive development when witnessing domestic abuse.</a:t>
            </a:r>
          </a:p>
          <a:p>
            <a:r>
              <a:rPr lang="en-US" sz="1400" dirty="0">
                <a:latin typeface="Arial" panose="020B0604020202020204" pitchFamily="34" charset="0"/>
                <a:cs typeface="Arial" panose="020B0604020202020204" pitchFamily="34" charset="0"/>
              </a:rPr>
              <a:t>The importance of this topic is to provide information to families experiencing domestic abuse in their homes and how to prevent children from experiencing the action. </a:t>
            </a:r>
          </a:p>
          <a:p>
            <a:pPr marL="0"/>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Domestic abuse is when a person inflicts harm on another person there are different types of domestic abuse such as physically, emotionally, sexually, and financially (Woman’s Aid, 2022). </a:t>
            </a:r>
          </a:p>
          <a:p>
            <a:pPr marL="0"/>
            <a:endParaRPr lang="en-US" sz="1400"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Aim:</a:t>
            </a:r>
            <a:r>
              <a:rPr lang="en-US" sz="1400" dirty="0">
                <a:latin typeface="Arial" panose="020B0604020202020204" pitchFamily="34" charset="0"/>
                <a:cs typeface="Arial" panose="020B0604020202020204" pitchFamily="34" charset="0"/>
              </a:rPr>
              <a:t> To identify the impact  of domestic abuse on the cognitive development of children in the UK </a:t>
            </a:r>
          </a:p>
          <a:p>
            <a:pPr marL="0"/>
            <a:endParaRPr lang="en-US" sz="1400"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Objective:</a:t>
            </a:r>
            <a:r>
              <a:rPr lang="en-US" sz="1400" dirty="0">
                <a:latin typeface="Arial" panose="020B0604020202020204" pitchFamily="34" charset="0"/>
                <a:cs typeface="Arial" panose="020B0604020202020204" pitchFamily="34" charset="0"/>
              </a:rPr>
              <a:t> Conducting a secondary literature review is finding out the impact domestic abuse has on children’s development Using one-to-one interviews is a great way of gathering information. </a:t>
            </a:r>
          </a:p>
          <a:p>
            <a:pPr marL="0" indent="0">
              <a:buNone/>
            </a:pPr>
            <a:endParaRPr lang="en-US" sz="1400"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321FAA18-5724-17BA-512D-FCC2E4D5AF0F}"/>
              </a:ext>
            </a:extLst>
          </p:cNvPr>
          <p:cNvSpPr txBox="1"/>
          <p:nvPr/>
        </p:nvSpPr>
        <p:spPr>
          <a:xfrm>
            <a:off x="6380480" y="1956516"/>
            <a:ext cx="4061460" cy="3795748"/>
          </a:xfrm>
          <a:prstGeom prst="rect">
            <a:avLst/>
          </a:prstGeom>
        </p:spPr>
        <p:txBody>
          <a:bodyPr vert="horz" lIns="91440" tIns="45720" rIns="91440" bIns="45720" rtlCol="0">
            <a:normAutofit/>
          </a:bodyPr>
          <a:lstStyle/>
          <a:p>
            <a:pPr>
              <a:lnSpc>
                <a:spcPct val="90000"/>
              </a:lnSpc>
              <a:spcAft>
                <a:spcPts val="600"/>
              </a:spcAft>
            </a:pPr>
            <a:r>
              <a:rPr lang="en-US" sz="1900" b="1" dirty="0"/>
              <a:t>          Relevant article:  </a:t>
            </a:r>
          </a:p>
          <a:p>
            <a:pPr marL="0" indent="-228600">
              <a:lnSpc>
                <a:spcPct val="90000"/>
              </a:lnSpc>
              <a:spcAft>
                <a:spcPts val="600"/>
              </a:spcAft>
              <a:buFont typeface="Arial" panose="020B0604020202020204" pitchFamily="34" charset="0"/>
              <a:buChar char="•"/>
            </a:pPr>
            <a:endParaRPr lang="en-US" sz="1900" b="1" dirty="0"/>
          </a:p>
          <a:p>
            <a:pPr marL="285750" indent="-2286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Book selected from the year 1994</a:t>
            </a:r>
          </a:p>
          <a:p>
            <a:pPr indent="-2286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Books selected from the year 2003</a:t>
            </a:r>
          </a:p>
          <a:p>
            <a:pPr indent="-2286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Papers selected from the year 2009</a:t>
            </a:r>
          </a:p>
          <a:p>
            <a:pPr indent="-2286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Papers selected from the year 2010</a:t>
            </a:r>
          </a:p>
          <a:p>
            <a:pPr indent="-2286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Online journals selected from the year 2015</a:t>
            </a:r>
          </a:p>
        </p:txBody>
      </p:sp>
    </p:spTree>
    <p:extLst>
      <p:ext uri="{BB962C8B-B14F-4D97-AF65-F5344CB8AC3E}">
        <p14:creationId xmlns:p14="http://schemas.microsoft.com/office/powerpoint/2010/main" val="3483140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D6DCA-AFB7-E61B-A849-BE2645626E5E}"/>
              </a:ext>
            </a:extLst>
          </p:cNvPr>
          <p:cNvSpPr>
            <a:spLocks noGrp="1"/>
          </p:cNvSpPr>
          <p:nvPr>
            <p:ph type="title"/>
          </p:nvPr>
        </p:nvSpPr>
        <p:spPr>
          <a:xfrm>
            <a:off x="4025900" y="222014"/>
            <a:ext cx="2230120" cy="1325563"/>
          </a:xfrm>
        </p:spPr>
        <p:txBody>
          <a:bodyPr vert="horz" lIns="91440" tIns="45720" rIns="91440" bIns="45720" rtlCol="0" anchor="ctr">
            <a:normAutofit/>
          </a:bodyPr>
          <a:lstStyle/>
          <a:p>
            <a:r>
              <a:rPr kumimoji="0" lang="en-US" b="1" i="0" u="none" strike="noStrike" kern="1200" cap="none" spc="0" normalizeH="0" baseline="0" noProof="0" dirty="0">
                <a:ln>
                  <a:noFill/>
                </a:ln>
                <a:solidFill>
                  <a:schemeClr val="tx1"/>
                </a:solidFill>
                <a:effectLst/>
                <a:uLnTx/>
                <a:uFillTx/>
                <a:latin typeface="+mj-lt"/>
                <a:ea typeface="+mj-ea"/>
                <a:cs typeface="+mj-cs"/>
              </a:rPr>
              <a:t>Methods</a:t>
            </a:r>
            <a:endParaRPr lang="en-US" kern="1200" dirty="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76BDE644-5F0C-0D73-64C8-639B36609C62}"/>
              </a:ext>
            </a:extLst>
          </p:cNvPr>
          <p:cNvSpPr>
            <a:spLocks noGrp="1"/>
          </p:cNvSpPr>
          <p:nvPr>
            <p:ph idx="1"/>
          </p:nvPr>
        </p:nvSpPr>
        <p:spPr>
          <a:xfrm>
            <a:off x="1104900" y="1334217"/>
            <a:ext cx="9105900" cy="2282743"/>
          </a:xfrm>
        </p:spPr>
        <p:txBody>
          <a:bodyPr vert="horz" lIns="91440" tIns="45720" rIns="91440" bIns="45720" rtlCol="0">
            <a:normAutofit/>
          </a:bodyPr>
          <a:lstStyle/>
          <a:p>
            <a:pPr marL="171450" lvl="0">
              <a:spcBef>
                <a:spcPts val="0"/>
              </a:spcBef>
              <a:defRPr/>
            </a:pPr>
            <a:r>
              <a:rPr lang="en-US" sz="1400" b="1" dirty="0">
                <a:latin typeface="Arial" panose="020B0604020202020204" pitchFamily="34" charset="0"/>
                <a:cs typeface="Arial" panose="020B0604020202020204" pitchFamily="34" charset="0"/>
              </a:rPr>
              <a:t>Method: </a:t>
            </a:r>
            <a:r>
              <a:rPr lang="en-US" sz="1400" dirty="0">
                <a:latin typeface="Arial" panose="020B0604020202020204" pitchFamily="34" charset="0"/>
                <a:cs typeface="Arial" panose="020B0604020202020204" pitchFamily="34" charset="0"/>
              </a:rPr>
              <a:t>Qualitative method was used t</a:t>
            </a:r>
            <a:r>
              <a:rPr kumimoji="0" lang="en-US" sz="1400" b="0" i="0" u="none" strike="noStrike" cap="none" spc="0" normalizeH="0" baseline="0" noProof="0" dirty="0">
                <a:ln>
                  <a:noFill/>
                </a:ln>
                <a:effectLst/>
                <a:uLnTx/>
                <a:uFillTx/>
                <a:latin typeface="Arial" panose="020B0604020202020204" pitchFamily="34" charset="0"/>
                <a:cs typeface="Arial" panose="020B0604020202020204" pitchFamily="34" charset="0"/>
              </a:rPr>
              <a:t>o conduct this research.</a:t>
            </a:r>
          </a:p>
          <a:p>
            <a:pPr marL="0" lvl="0" indent="0">
              <a:spcBef>
                <a:spcPts val="0"/>
              </a:spcBef>
              <a:buNone/>
              <a:defRPr/>
            </a:pPr>
            <a:endParaRPr kumimoji="0" lang="en-US" sz="1400" b="0" i="0" u="none" strike="noStrike" cap="none" spc="0" normalizeH="0" baseline="0" noProof="0" dirty="0">
              <a:ln>
                <a:noFill/>
              </a:ln>
              <a:effectLst/>
              <a:uLnTx/>
              <a:uFillTx/>
              <a:latin typeface="Arial" panose="020B0604020202020204" pitchFamily="34" charset="0"/>
              <a:cs typeface="Arial" panose="020B0604020202020204" pitchFamily="34" charset="0"/>
            </a:endParaRPr>
          </a:p>
          <a:p>
            <a:pPr marL="171450" lvl="0">
              <a:spcBef>
                <a:spcPts val="0"/>
              </a:spcBef>
              <a:defRPr/>
            </a:pPr>
            <a:r>
              <a:rPr kumimoji="0" lang="en-US" sz="1400" b="0" i="0" u="none" strike="noStrike" cap="none" spc="0" normalizeH="0" baseline="0" noProof="0" dirty="0">
                <a:ln>
                  <a:noFill/>
                </a:ln>
                <a:effectLst/>
                <a:uLnTx/>
                <a:uFillTx/>
                <a:latin typeface="Arial" panose="020B0604020202020204" pitchFamily="34" charset="0"/>
                <a:cs typeface="Arial" panose="020B0604020202020204" pitchFamily="34" charset="0"/>
              </a:rPr>
              <a:t>Qualitative method is used to conduct a one-to-one interview in a safe and secure environment. </a:t>
            </a:r>
          </a:p>
          <a:p>
            <a:pPr marL="0" marR="0" lvl="0" fontAlgn="auto">
              <a:spcBef>
                <a:spcPts val="0"/>
              </a:spcBef>
              <a:spcAft>
                <a:spcPts val="0"/>
              </a:spcAft>
              <a:buClrTx/>
              <a:buSzTx/>
              <a:tabLst/>
              <a:defRPr/>
            </a:pPr>
            <a:endParaRPr kumimoji="0" lang="en-US" sz="1400" b="0" i="0" u="none" strike="noStrike" cap="none" spc="0" normalizeH="0" baseline="0" noProof="0" dirty="0">
              <a:ln>
                <a:noFill/>
              </a:ln>
              <a:effectLst/>
              <a:uLnTx/>
              <a:uFillTx/>
              <a:latin typeface="Arial" panose="020B0604020202020204" pitchFamily="34" charset="0"/>
              <a:cs typeface="Arial" panose="020B0604020202020204" pitchFamily="34" charset="0"/>
            </a:endParaRPr>
          </a:p>
          <a:p>
            <a:pPr marL="171450" lvl="0">
              <a:spcBef>
                <a:spcPts val="0"/>
              </a:spcBef>
              <a:defRPr/>
            </a:pPr>
            <a:r>
              <a:rPr lang="en-US" sz="1400" b="1" dirty="0">
                <a:latin typeface="Arial" panose="020B0604020202020204" pitchFamily="34" charset="0"/>
                <a:cs typeface="Arial" panose="020B0604020202020204" pitchFamily="34" charset="0"/>
              </a:rPr>
              <a:t>Keywords: </a:t>
            </a:r>
            <a:r>
              <a:rPr lang="en-US" sz="1400" dirty="0">
                <a:latin typeface="Arial" panose="020B0604020202020204" pitchFamily="34" charset="0"/>
                <a:cs typeface="Arial" panose="020B0604020202020204" pitchFamily="34" charset="0"/>
              </a:rPr>
              <a:t>domestic</a:t>
            </a:r>
            <a:r>
              <a:rPr lang="en-US" sz="1400" b="1"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abuse</a:t>
            </a:r>
            <a:r>
              <a:rPr kumimoji="0" lang="en-US" sz="1400" b="0" i="0" u="none" strike="noStrike" cap="none" spc="0" normalizeH="0" baseline="0" noProof="0" dirty="0">
                <a:ln>
                  <a:noFill/>
                </a:ln>
                <a:effectLst/>
                <a:uLnTx/>
                <a:uFillTx/>
                <a:latin typeface="Arial" panose="020B0604020202020204" pitchFamily="34" charset="0"/>
                <a:cs typeface="Arial" panose="020B0604020202020204" pitchFamily="34" charset="0"/>
              </a:rPr>
              <a:t>, child development, the </a:t>
            </a:r>
            <a:r>
              <a:rPr lang="en-US" sz="1400" dirty="0">
                <a:latin typeface="Arial" panose="020B0604020202020204" pitchFamily="34" charset="0"/>
                <a:cs typeface="Arial" panose="020B0604020202020204" pitchFamily="34" charset="0"/>
              </a:rPr>
              <a:t>impact</a:t>
            </a:r>
            <a:r>
              <a:rPr kumimoji="0" lang="en-US" sz="1400" b="0" i="0" u="none" strike="noStrike" cap="none" spc="0" normalizeH="0" baseline="0" noProof="0" dirty="0">
                <a:ln>
                  <a:noFill/>
                </a:ln>
                <a:effectLst/>
                <a:uLnTx/>
                <a:uFillTx/>
                <a:latin typeface="Arial" panose="020B0604020202020204" pitchFamily="34" charset="0"/>
                <a:cs typeface="Arial" panose="020B0604020202020204" pitchFamily="34" charset="0"/>
              </a:rPr>
              <a:t> of domestic abuse on a child’s cognitive </a:t>
            </a:r>
            <a:r>
              <a:rPr lang="en-US" sz="1400" dirty="0">
                <a:latin typeface="Arial" panose="020B0604020202020204" pitchFamily="34" charset="0"/>
                <a:cs typeface="Arial" panose="020B0604020202020204" pitchFamily="34" charset="0"/>
              </a:rPr>
              <a:t>development</a:t>
            </a:r>
            <a:r>
              <a:rPr kumimoji="0" lang="en-US" sz="1400" b="0" i="0" u="none" strike="noStrike" cap="none" spc="0" normalizeH="0" baseline="0" noProof="0" dirty="0">
                <a:ln>
                  <a:noFill/>
                </a:ln>
                <a:effectLst/>
                <a:uLnTx/>
                <a:uFillTx/>
                <a:latin typeface="Arial" panose="020B0604020202020204" pitchFamily="34" charset="0"/>
                <a:cs typeface="Arial" panose="020B0604020202020204" pitchFamily="34" charset="0"/>
              </a:rPr>
              <a:t>.</a:t>
            </a:r>
          </a:p>
          <a:p>
            <a:pPr marL="0" marR="0" lvl="0" fontAlgn="auto">
              <a:spcBef>
                <a:spcPts val="0"/>
              </a:spcBef>
              <a:spcAft>
                <a:spcPts val="0"/>
              </a:spcAft>
              <a:buClrTx/>
              <a:buSzTx/>
              <a:tabLst/>
              <a:defRPr/>
            </a:pPr>
            <a:endParaRPr kumimoji="0" lang="en-US" sz="1400" b="0" i="0" u="none" strike="noStrike" cap="none" spc="0" normalizeH="0" baseline="0" noProof="0" dirty="0">
              <a:ln>
                <a:noFill/>
              </a:ln>
              <a:effectLst/>
              <a:uLnTx/>
              <a:uFillTx/>
              <a:latin typeface="Arial" panose="020B0604020202020204" pitchFamily="34" charset="0"/>
              <a:cs typeface="Arial" panose="020B0604020202020204" pitchFamily="34" charset="0"/>
            </a:endParaRPr>
          </a:p>
          <a:p>
            <a:pPr marL="171450" lvl="0">
              <a:spcBef>
                <a:spcPts val="0"/>
              </a:spcBef>
              <a:defRPr/>
            </a:pPr>
            <a:r>
              <a:rPr kumimoji="0" lang="en-US" sz="1400" b="1" i="0" u="none" strike="noStrike" cap="none" spc="0" normalizeH="0" baseline="0" noProof="0" dirty="0">
                <a:ln>
                  <a:noFill/>
                </a:ln>
                <a:effectLst/>
                <a:uLnTx/>
                <a:uFillTx/>
                <a:latin typeface="Arial" panose="020B0604020202020204" pitchFamily="34" charset="0"/>
                <a:cs typeface="Arial" panose="020B0604020202020204" pitchFamily="34" charset="0"/>
              </a:rPr>
              <a:t>Databases: </a:t>
            </a:r>
            <a:r>
              <a:rPr kumimoji="0" lang="en-US" sz="1400" b="0" i="0" u="none" strike="noStrike" cap="none" spc="0" normalizeH="0" baseline="0" noProof="0" dirty="0">
                <a:ln>
                  <a:noFill/>
                </a:ln>
                <a:effectLst/>
                <a:uLnTx/>
                <a:uFillTx/>
                <a:latin typeface="Arial" panose="020B0604020202020204" pitchFamily="34" charset="0"/>
                <a:cs typeface="Arial" panose="020B0604020202020204" pitchFamily="34" charset="0"/>
              </a:rPr>
              <a:t>online journals, google scholar, and </a:t>
            </a:r>
            <a:r>
              <a:rPr lang="en-US" sz="1400" dirty="0">
                <a:latin typeface="Arial" panose="020B0604020202020204" pitchFamily="34" charset="0"/>
                <a:cs typeface="Arial" panose="020B0604020202020204" pitchFamily="34" charset="0"/>
              </a:rPr>
              <a:t>books (BTEC Health and Social Care).</a:t>
            </a:r>
            <a:endParaRPr kumimoji="0" lang="en-US" sz="1400" b="0" i="0" u="none" strike="noStrike" cap="none" spc="0" normalizeH="0" baseline="0" noProof="0" dirty="0">
              <a:ln>
                <a:noFill/>
              </a:ln>
              <a:effectLst/>
              <a:uLnTx/>
              <a:uFillTx/>
              <a:latin typeface="Arial" panose="020B0604020202020204" pitchFamily="34" charset="0"/>
              <a:cs typeface="Arial" panose="020B0604020202020204" pitchFamily="34" charset="0"/>
            </a:endParaRPr>
          </a:p>
          <a:p>
            <a:pPr marL="0" marR="0" lvl="0" indent="0" fontAlgn="auto">
              <a:spcBef>
                <a:spcPts val="0"/>
              </a:spcBef>
              <a:spcAft>
                <a:spcPts val="0"/>
              </a:spcAft>
              <a:buClrTx/>
              <a:buSzTx/>
              <a:buNone/>
              <a:tabLst/>
              <a:defRPr/>
            </a:pPr>
            <a:endParaRPr kumimoji="0" lang="en-US" sz="1300" i="0" u="none" strike="noStrike" cap="none" spc="0" normalizeH="0" baseline="0" noProof="0" dirty="0">
              <a:ln>
                <a:noFill/>
              </a:ln>
              <a:effectLst/>
              <a:uLnTx/>
              <a:uFillTx/>
            </a:endParaRPr>
          </a:p>
          <a:p>
            <a:pPr marL="0" marR="0" lvl="0" fontAlgn="auto">
              <a:spcBef>
                <a:spcPts val="0"/>
              </a:spcBef>
              <a:spcAft>
                <a:spcPts val="0"/>
              </a:spcAft>
              <a:buClrTx/>
              <a:buSzTx/>
              <a:tabLst/>
              <a:defRPr/>
            </a:pPr>
            <a:endParaRPr kumimoji="0" lang="en-US" sz="1300" b="0" i="0" u="none" strike="noStrike" cap="none" spc="0" normalizeH="0" baseline="0" noProof="0" dirty="0">
              <a:ln>
                <a:noFill/>
              </a:ln>
              <a:effectLst/>
              <a:uLnTx/>
              <a:uFillTx/>
            </a:endParaRPr>
          </a:p>
        </p:txBody>
      </p:sp>
      <p:sp>
        <p:nvSpPr>
          <p:cNvPr id="16" name="TextBox 15">
            <a:extLst>
              <a:ext uri="{FF2B5EF4-FFF2-40B4-BE49-F238E27FC236}">
                <a16:creationId xmlns:a16="http://schemas.microsoft.com/office/drawing/2014/main" id="{4E9A908B-272A-2315-10F4-20035536CE0C}"/>
              </a:ext>
            </a:extLst>
          </p:cNvPr>
          <p:cNvSpPr txBox="1"/>
          <p:nvPr/>
        </p:nvSpPr>
        <p:spPr>
          <a:xfrm>
            <a:off x="5897880" y="3616960"/>
            <a:ext cx="5097780" cy="2816184"/>
          </a:xfrm>
          <a:prstGeom prst="rect">
            <a:avLst/>
          </a:prstGeom>
        </p:spPr>
        <p:txBody>
          <a:bodyPr vert="horz" lIns="91440" tIns="45720" rIns="91440" bIns="45720" rtlCol="0">
            <a:normAutofit/>
          </a:bodyPr>
          <a:lstStyle/>
          <a:p>
            <a:pPr marR="0" lvl="0" fontAlgn="auto">
              <a:lnSpc>
                <a:spcPct val="90000"/>
              </a:lnSpc>
              <a:spcBef>
                <a:spcPts val="0"/>
              </a:spcBef>
              <a:spcAft>
                <a:spcPts val="600"/>
              </a:spcAft>
              <a:buClrTx/>
              <a:buSzTx/>
              <a:tabLst/>
              <a:defRPr/>
            </a:pPr>
            <a:r>
              <a:rPr kumimoji="0" lang="en-US" sz="2400" b="1" i="0" u="none" strike="noStrike" cap="none" spc="0" normalizeH="0" baseline="0" noProof="0" dirty="0">
                <a:ln>
                  <a:noFill/>
                </a:ln>
                <a:effectLst/>
                <a:uLnTx/>
                <a:uFillTx/>
              </a:rPr>
              <a:t>       Exclusion: </a:t>
            </a:r>
          </a:p>
          <a:p>
            <a:pPr marL="0" marR="0" lvl="0" indent="-228600" fontAlgn="auto">
              <a:lnSpc>
                <a:spcPct val="90000"/>
              </a:lnSpc>
              <a:spcBef>
                <a:spcPts val="0"/>
              </a:spcBef>
              <a:spcAft>
                <a:spcPts val="600"/>
              </a:spcAft>
              <a:buClrTx/>
              <a:buSzTx/>
              <a:buFont typeface="Arial" panose="020B0604020202020204" pitchFamily="34" charset="0"/>
              <a:buChar char="•"/>
              <a:tabLst/>
              <a:defRPr/>
            </a:pPr>
            <a:endParaRPr kumimoji="0" lang="en-US" sz="1400" b="1" i="0" u="none" strike="noStrike" cap="none" spc="0" normalizeH="0" baseline="0" noProof="0" dirty="0">
              <a:ln>
                <a:noFill/>
              </a:ln>
              <a:effectLst/>
              <a:uLnTx/>
              <a:uFillTx/>
              <a:latin typeface="Arial" panose="020B0604020202020204" pitchFamily="34" charset="0"/>
              <a:cs typeface="Arial" panose="020B0604020202020204" pitchFamily="34" charset="0"/>
            </a:endParaRPr>
          </a:p>
          <a:p>
            <a:pPr marL="17145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1400" i="0" u="none" strike="noStrike" cap="none" spc="0" normalizeH="0" baseline="0" noProof="0" dirty="0">
                <a:ln>
                  <a:noFill/>
                </a:ln>
                <a:effectLst/>
                <a:uLnTx/>
                <a:uFillTx/>
                <a:latin typeface="Arial" panose="020B0604020202020204" pitchFamily="34" charset="0"/>
                <a:cs typeface="Arial" panose="020B0604020202020204" pitchFamily="34" charset="0"/>
              </a:rPr>
              <a:t>No Adults</a:t>
            </a:r>
            <a:r>
              <a:rPr kumimoji="0" lang="en-US" sz="1400" b="0" i="0" u="none" strike="noStrike" cap="none" spc="0" normalizeH="0" baseline="0" noProof="0" dirty="0">
                <a:ln>
                  <a:noFill/>
                </a:ln>
                <a:effectLst/>
                <a:uLnTx/>
                <a:uFillTx/>
                <a:latin typeface="Arial" panose="020B0604020202020204" pitchFamily="34" charset="0"/>
                <a:cs typeface="Arial" panose="020B0604020202020204" pitchFamily="34" charset="0"/>
              </a:rPr>
              <a:t> were included</a:t>
            </a:r>
          </a:p>
          <a:p>
            <a:pPr marL="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1400" b="0" i="0" u="none" strike="noStrike" cap="none" spc="0" normalizeH="0" baseline="0" noProof="0" dirty="0">
                <a:ln>
                  <a:noFill/>
                </a:ln>
                <a:effectLst/>
                <a:uLnTx/>
                <a:uFillTx/>
                <a:latin typeface="Arial" panose="020B0604020202020204" pitchFamily="34" charset="0"/>
                <a:cs typeface="Arial" panose="020B0604020202020204" pitchFamily="34" charset="0"/>
              </a:rPr>
              <a:t> </a:t>
            </a:r>
          </a:p>
          <a:p>
            <a:pPr marL="17145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1400" b="0" i="0" u="none" strike="noStrike" cap="none" spc="0" normalizeH="0" baseline="0" noProof="0" dirty="0">
                <a:ln>
                  <a:noFill/>
                </a:ln>
                <a:effectLst/>
                <a:uLnTx/>
                <a:uFillTx/>
                <a:latin typeface="Arial" panose="020B0604020202020204" pitchFamily="34" charset="0"/>
                <a:cs typeface="Arial" panose="020B0604020202020204" pitchFamily="34" charset="0"/>
              </a:rPr>
              <a:t>No age restrictions were included</a:t>
            </a:r>
          </a:p>
          <a:p>
            <a:pPr marL="0" marR="0" lvl="0" indent="-228600" fontAlgn="auto">
              <a:lnSpc>
                <a:spcPct val="90000"/>
              </a:lnSpc>
              <a:spcBef>
                <a:spcPts val="0"/>
              </a:spcBef>
              <a:spcAft>
                <a:spcPts val="600"/>
              </a:spcAft>
              <a:buClrTx/>
              <a:buSzTx/>
              <a:buFont typeface="Arial" panose="020B0604020202020204" pitchFamily="34" charset="0"/>
              <a:buChar char="•"/>
              <a:tabLst/>
              <a:defRPr/>
            </a:pPr>
            <a:endParaRPr kumimoji="0" lang="en-US" sz="1400" b="0" i="0" u="none" strike="noStrike" cap="none" spc="0" normalizeH="0" baseline="0" noProof="0" dirty="0">
              <a:ln>
                <a:noFill/>
              </a:ln>
              <a:effectLst/>
              <a:uLnTx/>
              <a:uFillTx/>
              <a:latin typeface="Arial" panose="020B0604020202020204" pitchFamily="34" charset="0"/>
              <a:cs typeface="Arial" panose="020B0604020202020204" pitchFamily="34" charset="0"/>
            </a:endParaRPr>
          </a:p>
          <a:p>
            <a:pPr marL="17145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1400" b="0" i="0" u="none" strike="noStrike" cap="none" spc="0" normalizeH="0" baseline="0" noProof="0" dirty="0">
                <a:ln>
                  <a:noFill/>
                </a:ln>
                <a:effectLst/>
                <a:uLnTx/>
                <a:uFillTx/>
                <a:latin typeface="Arial" panose="020B0604020202020204" pitchFamily="34" charset="0"/>
                <a:cs typeface="Arial" panose="020B0604020202020204" pitchFamily="34" charset="0"/>
              </a:rPr>
              <a:t>No race was included</a:t>
            </a:r>
          </a:p>
          <a:p>
            <a:pPr marL="0" marR="0" lvl="0" indent="-228600" fontAlgn="auto">
              <a:lnSpc>
                <a:spcPct val="90000"/>
              </a:lnSpc>
              <a:spcBef>
                <a:spcPts val="0"/>
              </a:spcBef>
              <a:spcAft>
                <a:spcPts val="600"/>
              </a:spcAft>
              <a:buClrTx/>
              <a:buSzTx/>
              <a:buFont typeface="Arial" panose="020B0604020202020204" pitchFamily="34" charset="0"/>
              <a:buChar char="•"/>
              <a:tabLst/>
              <a:defRPr/>
            </a:pPr>
            <a:endParaRPr kumimoji="0" lang="en-US" sz="1400" b="0" i="0" u="none" strike="noStrike" cap="none" spc="0" normalizeH="0" baseline="0" noProof="0" dirty="0">
              <a:ln>
                <a:noFill/>
              </a:ln>
              <a:effectLst/>
              <a:uLnTx/>
              <a:uFillTx/>
              <a:latin typeface="Arial" panose="020B0604020202020204" pitchFamily="34" charset="0"/>
              <a:cs typeface="Arial" panose="020B0604020202020204" pitchFamily="34" charset="0"/>
            </a:endParaRPr>
          </a:p>
          <a:p>
            <a:pPr marL="17145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1400" b="0" i="0" u="none" strike="noStrike" cap="none" spc="0" normalizeH="0" baseline="0" noProof="0" dirty="0">
                <a:ln>
                  <a:noFill/>
                </a:ln>
                <a:effectLst/>
                <a:uLnTx/>
                <a:uFillTx/>
                <a:latin typeface="Arial" panose="020B0604020202020204" pitchFamily="34" charset="0"/>
                <a:cs typeface="Arial" panose="020B0604020202020204" pitchFamily="34" charset="0"/>
              </a:rPr>
              <a:t>No gender was included</a:t>
            </a:r>
          </a:p>
        </p:txBody>
      </p:sp>
      <p:sp>
        <p:nvSpPr>
          <p:cNvPr id="5" name="TextBox 4">
            <a:extLst>
              <a:ext uri="{FF2B5EF4-FFF2-40B4-BE49-F238E27FC236}">
                <a16:creationId xmlns:a16="http://schemas.microsoft.com/office/drawing/2014/main" id="{B7CB10A1-CDB3-ADDC-FB9F-ECFACAFD6785}"/>
              </a:ext>
            </a:extLst>
          </p:cNvPr>
          <p:cNvSpPr txBox="1"/>
          <p:nvPr/>
        </p:nvSpPr>
        <p:spPr>
          <a:xfrm>
            <a:off x="1104900" y="3436501"/>
            <a:ext cx="4188460" cy="2677656"/>
          </a:xfrm>
          <a:prstGeom prst="rect">
            <a:avLst/>
          </a:prstGeom>
          <a:noFill/>
        </p:spPr>
        <p:txBody>
          <a:bodyPr wrap="square">
            <a:spAutoFit/>
          </a:bodyPr>
          <a:lstStyle/>
          <a:p>
            <a:pPr marL="0"/>
            <a:r>
              <a:rPr kumimoji="0" lang="en-US" sz="2400" b="1" i="0" u="none" strike="noStrike" cap="none" spc="0" normalizeH="0" baseline="0" noProof="0" dirty="0">
                <a:ln>
                  <a:noFill/>
                </a:ln>
                <a:effectLst/>
                <a:uLnTx/>
                <a:uFillTx/>
                <a:latin typeface="Arial" panose="020B0604020202020204" pitchFamily="34" charset="0"/>
                <a:cs typeface="Arial" panose="020B0604020202020204" pitchFamily="34" charset="0"/>
              </a:rPr>
              <a:t>              Inclusion:</a:t>
            </a:r>
            <a:r>
              <a:rPr kumimoji="0" lang="en-US" sz="2400" i="0" u="none" strike="noStrike" cap="none" spc="0" normalizeH="0" baseline="0" noProof="0" dirty="0">
                <a:ln>
                  <a:noFill/>
                </a:ln>
                <a:effectLst/>
                <a:uLnTx/>
                <a:uFillTx/>
                <a:latin typeface="Arial" panose="020B0604020202020204" pitchFamily="34" charset="0"/>
                <a:cs typeface="Arial" panose="020B0604020202020204" pitchFamily="34" charset="0"/>
              </a:rPr>
              <a:t> </a:t>
            </a:r>
          </a:p>
          <a:p>
            <a:pPr marL="0"/>
            <a:endParaRPr kumimoji="0" lang="en-US" sz="1800" i="0" u="none" strike="noStrike" cap="none" spc="0" normalizeH="0" baseline="0" noProof="0" dirty="0">
              <a:ln>
                <a:noFill/>
              </a:ln>
              <a:effectLst/>
              <a:uLnTx/>
              <a:uFillTx/>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Books selected from the year 1994 onwards </a:t>
            </a:r>
          </a:p>
          <a:p>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Books selected from the year 2009 onwards</a:t>
            </a:r>
          </a:p>
          <a:p>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Papers selected from the year 2003 onwards </a:t>
            </a:r>
          </a:p>
          <a:p>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Papers selected from the year  2010 onwards</a:t>
            </a:r>
          </a:p>
          <a:p>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Online Journals from the year 2003 onwards</a:t>
            </a:r>
          </a:p>
        </p:txBody>
      </p:sp>
    </p:spTree>
    <p:extLst>
      <p:ext uri="{BB962C8B-B14F-4D97-AF65-F5344CB8AC3E}">
        <p14:creationId xmlns:p14="http://schemas.microsoft.com/office/powerpoint/2010/main" val="39368581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EC4BA-8660-9B28-F20F-66438D50A12F}"/>
              </a:ext>
            </a:extLst>
          </p:cNvPr>
          <p:cNvSpPr>
            <a:spLocks noGrp="1"/>
          </p:cNvSpPr>
          <p:nvPr>
            <p:ph type="title"/>
          </p:nvPr>
        </p:nvSpPr>
        <p:spPr>
          <a:xfrm>
            <a:off x="4114800" y="0"/>
            <a:ext cx="4708435" cy="575812"/>
          </a:xfrm>
        </p:spPr>
        <p:txBody>
          <a:bodyPr vert="horz" lIns="91440" tIns="45720" rIns="91440" bIns="45720" rtlCol="0" anchor="b">
            <a:normAutofit fontScale="90000"/>
          </a:bodyPr>
          <a:lstStyle/>
          <a:p>
            <a:r>
              <a:rPr lang="en-US" b="1" kern="1200" dirty="0">
                <a:solidFill>
                  <a:schemeClr val="tx1"/>
                </a:solidFill>
                <a:latin typeface="+mj-lt"/>
                <a:ea typeface="+mj-ea"/>
                <a:cs typeface="+mj-cs"/>
              </a:rPr>
              <a:t>Literature Review</a:t>
            </a:r>
            <a:endParaRPr lang="en-US" kern="1200" dirty="0">
              <a:solidFill>
                <a:schemeClr val="tx1"/>
              </a:solidFill>
              <a:latin typeface="+mj-lt"/>
              <a:ea typeface="+mj-ea"/>
              <a:cs typeface="+mj-cs"/>
            </a:endParaRPr>
          </a:p>
        </p:txBody>
      </p:sp>
      <p:graphicFrame>
        <p:nvGraphicFramePr>
          <p:cNvPr id="6" name="Table 5">
            <a:extLst>
              <a:ext uri="{FF2B5EF4-FFF2-40B4-BE49-F238E27FC236}">
                <a16:creationId xmlns:a16="http://schemas.microsoft.com/office/drawing/2014/main" id="{EBB3FB84-A01D-6E92-7832-C9D7AD3C95A1}"/>
              </a:ext>
            </a:extLst>
          </p:cNvPr>
          <p:cNvGraphicFramePr/>
          <p:nvPr>
            <p:extLst>
              <p:ext uri="{D42A27DB-BD31-4B8C-83A1-F6EECF244321}">
                <p14:modId xmlns:p14="http://schemas.microsoft.com/office/powerpoint/2010/main" val="3952748535"/>
              </p:ext>
            </p:extLst>
          </p:nvPr>
        </p:nvGraphicFramePr>
        <p:xfrm>
          <a:off x="162560" y="497840"/>
          <a:ext cx="11836397" cy="6187146"/>
        </p:xfrm>
        <a:graphic>
          <a:graphicData uri="http://schemas.openxmlformats.org/drawingml/2006/table">
            <a:tbl>
              <a:tblPr firstRow="1" firstCol="1" bandRow="1">
                <a:tableStyleId>{3B4B98B0-60AC-42C2-AFA5-B58CD77FA1E5}</a:tableStyleId>
              </a:tblPr>
              <a:tblGrid>
                <a:gridCol w="2502182">
                  <a:extLst>
                    <a:ext uri="{9D8B030D-6E8A-4147-A177-3AD203B41FA5}">
                      <a16:colId xmlns:a16="http://schemas.microsoft.com/office/drawing/2014/main" val="2791120806"/>
                    </a:ext>
                  </a:extLst>
                </a:gridCol>
                <a:gridCol w="2927401">
                  <a:extLst>
                    <a:ext uri="{9D8B030D-6E8A-4147-A177-3AD203B41FA5}">
                      <a16:colId xmlns:a16="http://schemas.microsoft.com/office/drawing/2014/main" val="3589850242"/>
                    </a:ext>
                  </a:extLst>
                </a:gridCol>
                <a:gridCol w="2485174">
                  <a:extLst>
                    <a:ext uri="{9D8B030D-6E8A-4147-A177-3AD203B41FA5}">
                      <a16:colId xmlns:a16="http://schemas.microsoft.com/office/drawing/2014/main" val="2229489048"/>
                    </a:ext>
                  </a:extLst>
                </a:gridCol>
                <a:gridCol w="3921640">
                  <a:extLst>
                    <a:ext uri="{9D8B030D-6E8A-4147-A177-3AD203B41FA5}">
                      <a16:colId xmlns:a16="http://schemas.microsoft.com/office/drawing/2014/main" val="2241838310"/>
                    </a:ext>
                  </a:extLst>
                </a:gridCol>
              </a:tblGrid>
              <a:tr h="339142">
                <a:tc>
                  <a:txBody>
                    <a:bodyPr/>
                    <a:lstStyle/>
                    <a:p>
                      <a:pPr algn="l" fontAlgn="t">
                        <a:spcBef>
                          <a:spcPts val="0"/>
                        </a:spcBef>
                        <a:spcAft>
                          <a:spcPts val="0"/>
                        </a:spcAft>
                      </a:pPr>
                      <a:r>
                        <a:rPr lang="en-GB" sz="1400" b="0" u="none" strike="noStrike" dirty="0">
                          <a:effectLst/>
                          <a:latin typeface="Arial" panose="020B0604020202020204" pitchFamily="34" charset="0"/>
                          <a:cs typeface="Arial" panose="020B0604020202020204" pitchFamily="34" charset="0"/>
                        </a:rPr>
                        <a:t>Author(s), title, and year of publication</a:t>
                      </a:r>
                      <a:endParaRPr lang="en-GB" sz="1400" b="0" i="0" u="none" strike="noStrike" dirty="0">
                        <a:effectLst/>
                        <a:latin typeface="Arial" panose="020B0604020202020204" pitchFamily="34" charset="0"/>
                        <a:cs typeface="Arial" panose="020B0604020202020204" pitchFamily="34" charset="0"/>
                      </a:endParaRPr>
                    </a:p>
                  </a:txBody>
                  <a:tcPr marL="24745" marR="24745" marT="2291" marB="0"/>
                </a:tc>
                <a:tc>
                  <a:txBody>
                    <a:bodyPr/>
                    <a:lstStyle/>
                    <a:p>
                      <a:pPr algn="l" fontAlgn="t">
                        <a:spcBef>
                          <a:spcPts val="0"/>
                        </a:spcBef>
                        <a:spcAft>
                          <a:spcPts val="0"/>
                        </a:spcAft>
                      </a:pPr>
                      <a:r>
                        <a:rPr lang="en-GB" sz="1400" b="0" u="none" strike="noStrike" dirty="0">
                          <a:effectLst/>
                          <a:latin typeface="Arial" panose="020B0604020202020204" pitchFamily="34" charset="0"/>
                          <a:cs typeface="Arial" panose="020B0604020202020204" pitchFamily="34" charset="0"/>
                        </a:rPr>
                        <a:t>Aim of study</a:t>
                      </a:r>
                      <a:endParaRPr lang="en-GB" sz="1400" b="0" i="0" u="none" strike="noStrike" dirty="0">
                        <a:effectLst/>
                        <a:latin typeface="Arial" panose="020B0604020202020204" pitchFamily="34" charset="0"/>
                        <a:cs typeface="Arial" panose="020B0604020202020204" pitchFamily="34" charset="0"/>
                      </a:endParaRPr>
                    </a:p>
                  </a:txBody>
                  <a:tcPr marL="24745" marR="24745" marT="2291" marB="0"/>
                </a:tc>
                <a:tc>
                  <a:txBody>
                    <a:bodyPr/>
                    <a:lstStyle/>
                    <a:p>
                      <a:pPr algn="l" fontAlgn="t">
                        <a:spcBef>
                          <a:spcPts val="0"/>
                        </a:spcBef>
                        <a:spcAft>
                          <a:spcPts val="0"/>
                        </a:spcAft>
                      </a:pPr>
                      <a:r>
                        <a:rPr lang="en-GB" sz="1400" b="0" u="none" strike="noStrike" dirty="0">
                          <a:effectLst/>
                          <a:latin typeface="Arial" panose="020B0604020202020204" pitchFamily="34" charset="0"/>
                          <a:cs typeface="Arial" panose="020B0604020202020204" pitchFamily="34" charset="0"/>
                        </a:rPr>
                        <a:t>Methods and Sample size and characteristics</a:t>
                      </a:r>
                      <a:endParaRPr lang="en-GB" sz="1400" b="0" i="0" u="none" strike="noStrike" dirty="0">
                        <a:effectLst/>
                        <a:latin typeface="Arial" panose="020B0604020202020204" pitchFamily="34" charset="0"/>
                        <a:cs typeface="Arial" panose="020B0604020202020204" pitchFamily="34" charset="0"/>
                      </a:endParaRPr>
                    </a:p>
                  </a:txBody>
                  <a:tcPr marL="24745" marR="24745" marT="2291" marB="0"/>
                </a:tc>
                <a:tc>
                  <a:txBody>
                    <a:bodyPr/>
                    <a:lstStyle/>
                    <a:p>
                      <a:pPr algn="l" fontAlgn="t">
                        <a:spcBef>
                          <a:spcPts val="0"/>
                        </a:spcBef>
                        <a:spcAft>
                          <a:spcPts val="0"/>
                        </a:spcAft>
                      </a:pPr>
                      <a:r>
                        <a:rPr lang="en-GB" sz="1400" b="0" u="none" strike="noStrike" dirty="0">
                          <a:effectLst/>
                          <a:latin typeface="Arial" panose="020B0604020202020204" pitchFamily="34" charset="0"/>
                          <a:cs typeface="Arial" panose="020B0604020202020204" pitchFamily="34" charset="0"/>
                        </a:rPr>
                        <a:t>Summary of main findings</a:t>
                      </a:r>
                    </a:p>
                    <a:p>
                      <a:pPr algn="l" fontAlgn="t">
                        <a:spcBef>
                          <a:spcPts val="0"/>
                        </a:spcBef>
                        <a:spcAft>
                          <a:spcPts val="0"/>
                        </a:spcAft>
                      </a:pPr>
                      <a:r>
                        <a:rPr lang="en-GB" sz="1400" b="0" u="none" strike="noStrike" dirty="0">
                          <a:effectLst/>
                          <a:latin typeface="Arial" panose="020B0604020202020204" pitchFamily="34" charset="0"/>
                          <a:cs typeface="Arial" panose="020B0604020202020204" pitchFamily="34" charset="0"/>
                        </a:rPr>
                        <a:t> </a:t>
                      </a:r>
                      <a:endParaRPr lang="en-GB" sz="1400" b="0" i="0" u="none" strike="noStrike" dirty="0">
                        <a:effectLst/>
                        <a:latin typeface="Arial" panose="020B0604020202020204" pitchFamily="34" charset="0"/>
                        <a:cs typeface="Arial" panose="020B0604020202020204" pitchFamily="34" charset="0"/>
                      </a:endParaRPr>
                    </a:p>
                  </a:txBody>
                  <a:tcPr marL="24745" marR="24745" marT="2291" marB="0"/>
                </a:tc>
                <a:extLst>
                  <a:ext uri="{0D108BD9-81ED-4DB2-BD59-A6C34878D82A}">
                    <a16:rowId xmlns:a16="http://schemas.microsoft.com/office/drawing/2014/main" val="2221238234"/>
                  </a:ext>
                </a:extLst>
              </a:tr>
              <a:tr h="1029311">
                <a:tc>
                  <a:txBody>
                    <a:bodyPr/>
                    <a:lstStyle/>
                    <a:p>
                      <a:pPr algn="l" fontAlgn="t">
                        <a:spcBef>
                          <a:spcPts val="0"/>
                        </a:spcBef>
                        <a:spcAft>
                          <a:spcPts val="0"/>
                        </a:spcAft>
                      </a:pPr>
                      <a:r>
                        <a:rPr lang="en-US" sz="1200" b="1" kern="1200" dirty="0">
                          <a:solidFill>
                            <a:schemeClr val="tx1"/>
                          </a:solidFill>
                          <a:effectLst/>
                          <a:latin typeface="Arial" panose="020B0604020202020204" pitchFamily="34" charset="0"/>
                          <a:cs typeface="Arial" panose="020B0604020202020204" pitchFamily="34" charset="0"/>
                        </a:rPr>
                        <a:t>Danielle M et al 2009.</a:t>
                      </a:r>
                    </a:p>
                    <a:p>
                      <a:pPr algn="l" fontAlgn="t">
                        <a:spcBef>
                          <a:spcPts val="0"/>
                        </a:spcBef>
                        <a:spcAft>
                          <a:spcPts val="0"/>
                        </a:spcAft>
                      </a:pPr>
                      <a:endParaRPr lang="en-US" sz="1200" b="1" kern="1200" dirty="0">
                        <a:solidFill>
                          <a:schemeClr val="tx1"/>
                        </a:solidFill>
                        <a:effectLst/>
                        <a:latin typeface="Arial" panose="020B0604020202020204" pitchFamily="34" charset="0"/>
                        <a:cs typeface="Arial" panose="020B0604020202020204" pitchFamily="34" charset="0"/>
                      </a:endParaRPr>
                    </a:p>
                    <a:p>
                      <a:pPr algn="l" fontAlgn="t">
                        <a:spcBef>
                          <a:spcPts val="0"/>
                        </a:spcBef>
                        <a:spcAft>
                          <a:spcPts val="0"/>
                        </a:spcAft>
                      </a:pPr>
                      <a:r>
                        <a:rPr lang="en-US" sz="1200" b="1" kern="1200" dirty="0">
                          <a:solidFill>
                            <a:schemeClr val="tx1"/>
                          </a:solidFill>
                          <a:effectLst/>
                          <a:latin typeface="Arial" panose="020B0604020202020204" pitchFamily="34" charset="0"/>
                          <a:cs typeface="Arial" panose="020B0604020202020204" pitchFamily="34" charset="0"/>
                        </a:rPr>
                        <a:t>Title: Domestic abuse on children’s development </a:t>
                      </a:r>
                    </a:p>
                  </a:txBody>
                  <a:tcPr marL="24745" marR="24745" marT="2291" marB="0"/>
                </a:tc>
                <a:tc>
                  <a:txBody>
                    <a:bodyPr/>
                    <a:lstStyle/>
                    <a:p>
                      <a:pPr algn="l" fontAlgn="t">
                        <a:spcBef>
                          <a:spcPts val="0"/>
                        </a:spcBef>
                        <a:spcAft>
                          <a:spcPts val="0"/>
                        </a:spcAft>
                      </a:pPr>
                      <a:r>
                        <a:rPr lang="en-GB" sz="1200" b="0" kern="1200" dirty="0">
                          <a:solidFill>
                            <a:schemeClr val="tx1"/>
                          </a:solidFill>
                          <a:effectLst/>
                          <a:latin typeface="Arial" panose="020B0604020202020204" pitchFamily="34" charset="0"/>
                          <a:cs typeface="Arial" panose="020B0604020202020204" pitchFamily="34" charset="0"/>
                        </a:rPr>
                        <a:t>the aim of this study is to understand how domestic violence could play a hug role in a child’s functioning.</a:t>
                      </a:r>
                      <a:endParaRPr lang="en-GB" sz="1200" b="0" i="0" u="none" strike="noStrike" dirty="0">
                        <a:effectLst/>
                        <a:latin typeface="Arial" panose="020B0604020202020204" pitchFamily="34" charset="0"/>
                        <a:cs typeface="Arial" panose="020B0604020202020204" pitchFamily="34" charset="0"/>
                      </a:endParaRPr>
                    </a:p>
                  </a:txBody>
                  <a:tcPr marL="24745" marR="24745" marT="2291" marB="0"/>
                </a:tc>
                <a:tc>
                  <a:txBody>
                    <a:bodyPr/>
                    <a:lstStyle/>
                    <a:p>
                      <a:pPr algn="l" fontAlgn="t">
                        <a:spcBef>
                          <a:spcPts val="0"/>
                        </a:spcBef>
                        <a:spcAft>
                          <a:spcPts val="0"/>
                        </a:spcAft>
                      </a:pPr>
                      <a:r>
                        <a:rPr lang="en-GB" sz="1200" b="0" kern="1200" dirty="0">
                          <a:solidFill>
                            <a:schemeClr val="tx1"/>
                          </a:solidFill>
                          <a:effectLst/>
                          <a:latin typeface="Arial" panose="020B0604020202020204" pitchFamily="34" charset="0"/>
                          <a:cs typeface="Arial" panose="020B0604020202020204" pitchFamily="34" charset="0"/>
                        </a:rPr>
                        <a:t>The method used for this research is </a:t>
                      </a:r>
                      <a:r>
                        <a:rPr lang="en-US" sz="1200" b="0" kern="1200" dirty="0">
                          <a:solidFill>
                            <a:schemeClr val="tx1"/>
                          </a:solidFill>
                          <a:effectLst/>
                          <a:latin typeface="Arial" panose="020B0604020202020204" pitchFamily="34" charset="0"/>
                          <a:cs typeface="Arial" panose="020B0604020202020204" pitchFamily="34" charset="0"/>
                        </a:rPr>
                        <a:t>Qualitative research and the same size is 35</a:t>
                      </a:r>
                      <a:endParaRPr lang="en-GB" sz="1200" b="0" i="0" u="none" strike="noStrike" dirty="0">
                        <a:effectLst/>
                        <a:latin typeface="Arial" panose="020B0604020202020204" pitchFamily="34" charset="0"/>
                        <a:cs typeface="Arial" panose="020B0604020202020204" pitchFamily="34" charset="0"/>
                      </a:endParaRPr>
                    </a:p>
                  </a:txBody>
                  <a:tcPr marL="24745" marR="24745" marT="2291" marB="0"/>
                </a:tc>
                <a:tc>
                  <a:txBody>
                    <a:bodyPr/>
                    <a:lstStyle/>
                    <a:p>
                      <a:pPr algn="l" fontAlgn="t">
                        <a:spcBef>
                          <a:spcPts val="0"/>
                        </a:spcBef>
                        <a:spcAft>
                          <a:spcPts val="0"/>
                        </a:spcAft>
                      </a:pPr>
                      <a:endParaRPr lang="en-GB" sz="1200" b="0" i="0" u="none" strike="noStrike" dirty="0">
                        <a:effectLst/>
                        <a:latin typeface="Arial" panose="020B0604020202020204" pitchFamily="34" charset="0"/>
                        <a:cs typeface="Arial" panose="020B0604020202020204" pitchFamily="34" charset="0"/>
                      </a:endParaRPr>
                    </a:p>
                    <a:p>
                      <a:pPr algn="l" fontAlgn="t">
                        <a:spcBef>
                          <a:spcPts val="0"/>
                        </a:spcBef>
                        <a:spcAft>
                          <a:spcPts val="0"/>
                        </a:spcAft>
                      </a:pPr>
                      <a:r>
                        <a:rPr lang="en-GB" sz="1200" b="0" i="0" u="none" strike="noStrike" dirty="0">
                          <a:effectLst/>
                          <a:latin typeface="Arial" panose="020B0604020202020204" pitchFamily="34" charset="0"/>
                          <a:cs typeface="Arial" panose="020B0604020202020204" pitchFamily="34" charset="0"/>
                        </a:rPr>
                        <a:t>The issue identified in this research is that children developed a high level of stress, violence, and distress. Children developed a high level of trauma due to experiencing abuse in their own homes.</a:t>
                      </a:r>
                    </a:p>
                  </a:txBody>
                  <a:tcPr marL="24745" marR="24745" marT="2291" marB="0"/>
                </a:tc>
                <a:extLst>
                  <a:ext uri="{0D108BD9-81ED-4DB2-BD59-A6C34878D82A}">
                    <a16:rowId xmlns:a16="http://schemas.microsoft.com/office/drawing/2014/main" val="1750155844"/>
                  </a:ext>
                </a:extLst>
              </a:tr>
              <a:tr h="1037135">
                <a:tc>
                  <a:txBody>
                    <a:bodyPr/>
                    <a:lstStyle/>
                    <a:p>
                      <a:pPr algn="l" fontAlgn="t">
                        <a:spcBef>
                          <a:spcPts val="0"/>
                        </a:spcBef>
                        <a:spcAft>
                          <a:spcPts val="0"/>
                        </a:spcAft>
                      </a:pPr>
                      <a:r>
                        <a:rPr lang="en-US" sz="1200" b="1" kern="1200">
                          <a:solidFill>
                            <a:schemeClr val="tx1"/>
                          </a:solidFill>
                          <a:effectLst/>
                          <a:latin typeface="Arial" panose="020B0604020202020204" pitchFamily="34" charset="0"/>
                          <a:cs typeface="Arial" panose="020B0604020202020204" pitchFamily="34" charset="0"/>
                        </a:rPr>
                        <a:t>Wolcott, H.F, Edleson JL. 1999</a:t>
                      </a:r>
                    </a:p>
                    <a:p>
                      <a:pPr algn="l" fontAlgn="t">
                        <a:spcBef>
                          <a:spcPts val="0"/>
                        </a:spcBef>
                        <a:spcAft>
                          <a:spcPts val="0"/>
                        </a:spcAft>
                      </a:pPr>
                      <a:endParaRPr lang="en-US" sz="1200" b="1" kern="1200">
                        <a:solidFill>
                          <a:schemeClr val="tx1"/>
                        </a:solidFill>
                        <a:effectLst/>
                        <a:latin typeface="Arial" panose="020B0604020202020204" pitchFamily="34" charset="0"/>
                        <a:cs typeface="Arial" panose="020B0604020202020204" pitchFamily="34" charset="0"/>
                      </a:endParaRPr>
                    </a:p>
                    <a:p>
                      <a:pPr algn="l" fontAlgn="t">
                        <a:spcBef>
                          <a:spcPts val="0"/>
                        </a:spcBef>
                        <a:spcAft>
                          <a:spcPts val="0"/>
                        </a:spcAft>
                      </a:pPr>
                      <a:r>
                        <a:rPr lang="en-US" sz="1200" b="1" kern="1200">
                          <a:solidFill>
                            <a:schemeClr val="tx1"/>
                          </a:solidFill>
                          <a:effectLst/>
                          <a:latin typeface="Arial" panose="020B0604020202020204" pitchFamily="34" charset="0"/>
                          <a:cs typeface="Arial" panose="020B0604020202020204" pitchFamily="34" charset="0"/>
                        </a:rPr>
                        <a:t>TITLE: Transforming qualitative data: description, analysis, interpretation (1994)</a:t>
                      </a:r>
                      <a:endParaRPr lang="en-GB" sz="1200" b="1" i="0" u="none" strike="noStrike">
                        <a:effectLst/>
                        <a:latin typeface="Arial" panose="020B0604020202020204" pitchFamily="34" charset="0"/>
                        <a:cs typeface="Arial" panose="020B0604020202020204" pitchFamily="34" charset="0"/>
                      </a:endParaRPr>
                    </a:p>
                  </a:txBody>
                  <a:tcPr marL="24745" marR="24745" marT="2291" marB="0"/>
                </a:tc>
                <a:tc>
                  <a:txBody>
                    <a:bodyPr/>
                    <a:lstStyle/>
                    <a:p>
                      <a:pPr algn="l" fontAlgn="t">
                        <a:spcBef>
                          <a:spcPts val="0"/>
                        </a:spcBef>
                        <a:spcAft>
                          <a:spcPts val="0"/>
                        </a:spcAft>
                      </a:pPr>
                      <a:r>
                        <a:rPr lang="en-GB" sz="1200" b="0" kern="1200" dirty="0">
                          <a:solidFill>
                            <a:schemeClr val="tx1"/>
                          </a:solidFill>
                          <a:effectLst/>
                          <a:latin typeface="Arial" panose="020B0604020202020204" pitchFamily="34" charset="0"/>
                          <a:cs typeface="Arial" panose="020B0604020202020204" pitchFamily="34" charset="0"/>
                        </a:rPr>
                        <a:t>The aim of this study is to have knowledge of collecting and analysing data on information gathered confidentially.</a:t>
                      </a:r>
                      <a:endParaRPr lang="en-GB" sz="1200" b="0" i="0" u="none" strike="noStrike" dirty="0">
                        <a:effectLst/>
                        <a:latin typeface="Arial" panose="020B0604020202020204" pitchFamily="34" charset="0"/>
                        <a:cs typeface="Arial" panose="020B0604020202020204" pitchFamily="34" charset="0"/>
                      </a:endParaRPr>
                    </a:p>
                  </a:txBody>
                  <a:tcPr marL="24745" marR="24745" marT="2291" marB="0"/>
                </a:tc>
                <a:tc>
                  <a:txBody>
                    <a:bodyPr/>
                    <a:lstStyle/>
                    <a:p>
                      <a:pPr algn="l" fontAlgn="t">
                        <a:spcBef>
                          <a:spcPts val="0"/>
                        </a:spcBef>
                        <a:spcAft>
                          <a:spcPts val="0"/>
                        </a:spcAft>
                      </a:pPr>
                      <a:r>
                        <a:rPr lang="en-GB" sz="1200" b="0" kern="1200">
                          <a:solidFill>
                            <a:schemeClr val="tx1"/>
                          </a:solidFill>
                          <a:effectLst/>
                          <a:latin typeface="Arial" panose="020B0604020202020204" pitchFamily="34" charset="0"/>
                          <a:cs typeface="Arial" panose="020B0604020202020204" pitchFamily="34" charset="0"/>
                        </a:rPr>
                        <a:t>The method used is questionnaire method, sample size 20</a:t>
                      </a:r>
                      <a:endParaRPr lang="en-GB" sz="1200" b="0" i="0" u="none" strike="noStrike">
                        <a:effectLst/>
                        <a:latin typeface="Arial" panose="020B0604020202020204" pitchFamily="34" charset="0"/>
                        <a:cs typeface="Arial" panose="020B0604020202020204" pitchFamily="34" charset="0"/>
                      </a:endParaRPr>
                    </a:p>
                  </a:txBody>
                  <a:tcPr marL="24745" marR="24745" marT="2291" marB="0"/>
                </a:tc>
                <a:tc>
                  <a:txBody>
                    <a:bodyPr/>
                    <a:lstStyle/>
                    <a:p>
                      <a:pPr algn="l" fontAlgn="t">
                        <a:spcBef>
                          <a:spcPts val="0"/>
                        </a:spcBef>
                        <a:spcAft>
                          <a:spcPts val="0"/>
                        </a:spcAft>
                      </a:pPr>
                      <a:r>
                        <a:rPr lang="en-GB" sz="1200" b="0" kern="1200" dirty="0">
                          <a:solidFill>
                            <a:schemeClr val="tx1"/>
                          </a:solidFill>
                          <a:effectLst/>
                          <a:latin typeface="Arial" panose="020B0604020202020204" pitchFamily="34" charset="0"/>
                          <a:cs typeface="Arial" panose="020B0604020202020204" pitchFamily="34" charset="0"/>
                        </a:rPr>
                        <a:t>The main finding of this research is showing and giving information on ways individuals can record and save delicate information out of reach of others as this would be a breach of confidentiality. </a:t>
                      </a:r>
                      <a:endParaRPr lang="en-GB" sz="1200" b="0" i="0" u="none" strike="noStrike" dirty="0">
                        <a:effectLst/>
                        <a:latin typeface="Arial" panose="020B0604020202020204" pitchFamily="34" charset="0"/>
                        <a:cs typeface="Arial" panose="020B0604020202020204" pitchFamily="34" charset="0"/>
                      </a:endParaRPr>
                    </a:p>
                  </a:txBody>
                  <a:tcPr marL="24745" marR="24745" marT="2291" marB="0"/>
                </a:tc>
                <a:extLst>
                  <a:ext uri="{0D108BD9-81ED-4DB2-BD59-A6C34878D82A}">
                    <a16:rowId xmlns:a16="http://schemas.microsoft.com/office/drawing/2014/main" val="3037087224"/>
                  </a:ext>
                </a:extLst>
              </a:tr>
              <a:tr h="1234488">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US" sz="1200" b="1" kern="1200" dirty="0" err="1">
                          <a:solidFill>
                            <a:schemeClr val="tx1"/>
                          </a:solidFill>
                          <a:effectLst/>
                          <a:latin typeface="Arial" panose="020B0604020202020204" pitchFamily="34" charset="0"/>
                          <a:ea typeface="+mn-ea"/>
                          <a:cs typeface="Arial" panose="020B0604020202020204" pitchFamily="34" charset="0"/>
                        </a:rPr>
                        <a:t>Edleson</a:t>
                      </a:r>
                      <a:r>
                        <a:rPr lang="en-US" sz="1200" b="1" kern="1200" dirty="0">
                          <a:solidFill>
                            <a:schemeClr val="tx1"/>
                          </a:solidFill>
                          <a:effectLst/>
                          <a:latin typeface="Arial" panose="020B0604020202020204" pitchFamily="34" charset="0"/>
                          <a:ea typeface="+mn-ea"/>
                          <a:cs typeface="Arial" panose="020B0604020202020204" pitchFamily="34" charset="0"/>
                        </a:rPr>
                        <a:t> JL. (1999), </a:t>
                      </a:r>
                    </a:p>
                    <a:p>
                      <a:pPr marL="0" marR="0" lvl="0" indent="0" algn="l" defTabSz="914400" rtl="0" eaLnBrk="1" fontAlgn="t" latinLnBrk="0" hangingPunct="1">
                        <a:lnSpc>
                          <a:spcPct val="100000"/>
                        </a:lnSpc>
                        <a:spcBef>
                          <a:spcPts val="0"/>
                        </a:spcBef>
                        <a:spcAft>
                          <a:spcPts val="0"/>
                        </a:spcAft>
                        <a:buClrTx/>
                        <a:buSzTx/>
                        <a:buFontTx/>
                        <a:buNone/>
                        <a:tabLst/>
                        <a:defRPr/>
                      </a:pPr>
                      <a:endParaRPr lang="en-US" sz="1200" b="1"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t"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Arial" panose="020B0604020202020204" pitchFamily="34" charset="0"/>
                          <a:ea typeface="+mn-ea"/>
                          <a:cs typeface="Arial" panose="020B0604020202020204" pitchFamily="34" charset="0"/>
                        </a:rPr>
                        <a:t>Title: Children's witnessing domestic abuse</a:t>
                      </a:r>
                      <a:endParaRPr lang="en-GB" sz="1200" b="1" i="0" u="none" strike="noStrike" dirty="0">
                        <a:effectLst/>
                        <a:latin typeface="Arial" panose="020B0604020202020204" pitchFamily="34" charset="0"/>
                        <a:cs typeface="Arial" panose="020B0604020202020204" pitchFamily="34" charset="0"/>
                      </a:endParaRPr>
                    </a:p>
                  </a:txBody>
                  <a:tcPr marL="24745" marR="24745" marT="2291" marB="0"/>
                </a:tc>
                <a:tc>
                  <a:txBody>
                    <a:bodyPr/>
                    <a:lstStyle/>
                    <a:p>
                      <a:pPr algn="l" fontAlgn="t">
                        <a:spcBef>
                          <a:spcPts val="0"/>
                        </a:spcBef>
                        <a:spcAft>
                          <a:spcPts val="0"/>
                        </a:spcAft>
                      </a:pPr>
                      <a:r>
                        <a:rPr lang="en-GB" sz="1200" b="0" kern="1200" dirty="0">
                          <a:solidFill>
                            <a:schemeClr val="tx1"/>
                          </a:solidFill>
                          <a:effectLst/>
                          <a:latin typeface="Arial" panose="020B0604020202020204" pitchFamily="34" charset="0"/>
                          <a:cs typeface="Arial" panose="020B0604020202020204" pitchFamily="34" charset="0"/>
                        </a:rPr>
                        <a:t>The aim is to know what is meant by the term abuse and ways it can be overcome. </a:t>
                      </a:r>
                      <a:endParaRPr lang="en-GB" sz="1200" b="0" i="0" u="none" strike="noStrike" dirty="0">
                        <a:effectLst/>
                        <a:latin typeface="Arial" panose="020B0604020202020204" pitchFamily="34" charset="0"/>
                        <a:cs typeface="Arial" panose="020B0604020202020204" pitchFamily="34" charset="0"/>
                      </a:endParaRPr>
                    </a:p>
                  </a:txBody>
                  <a:tcPr marL="24745" marR="24745" marT="2291" marB="0"/>
                </a:tc>
                <a:tc>
                  <a:txBody>
                    <a:bodyPr/>
                    <a:lstStyle/>
                    <a:p>
                      <a:pPr algn="l" fontAlgn="t">
                        <a:spcBef>
                          <a:spcPts val="0"/>
                        </a:spcBef>
                        <a:spcAft>
                          <a:spcPts val="0"/>
                        </a:spcAft>
                      </a:pPr>
                      <a:r>
                        <a:rPr lang="en-GB" sz="1200" b="0" u="none" strike="noStrike" dirty="0">
                          <a:effectLst/>
                          <a:latin typeface="Arial" panose="020B0604020202020204" pitchFamily="34" charset="0"/>
                          <a:cs typeface="Arial" panose="020B0604020202020204" pitchFamily="34" charset="0"/>
                        </a:rPr>
                        <a:t>Method used is </a:t>
                      </a:r>
                      <a:r>
                        <a:rPr lang="en-GB" sz="1200" b="0" kern="1200" dirty="0">
                          <a:solidFill>
                            <a:schemeClr val="tx1"/>
                          </a:solidFill>
                          <a:effectLst/>
                          <a:latin typeface="Arial" panose="020B0604020202020204" pitchFamily="34" charset="0"/>
                          <a:cs typeface="Arial" panose="020B0604020202020204" pitchFamily="34" charset="0"/>
                        </a:rPr>
                        <a:t>Quantitative method and sample size 10</a:t>
                      </a:r>
                      <a:endParaRPr lang="en-GB" sz="1200" b="0" i="0" u="none" strike="noStrike" dirty="0">
                        <a:effectLst/>
                        <a:latin typeface="Arial" panose="020B0604020202020204" pitchFamily="34" charset="0"/>
                        <a:cs typeface="Arial" panose="020B0604020202020204" pitchFamily="34" charset="0"/>
                      </a:endParaRPr>
                    </a:p>
                  </a:txBody>
                  <a:tcPr marL="24745" marR="24745" marT="2291" marB="0"/>
                </a:tc>
                <a:tc>
                  <a:txBody>
                    <a:bodyPr/>
                    <a:lstStyle/>
                    <a:p>
                      <a:pPr algn="l" fontAlgn="t">
                        <a:spcBef>
                          <a:spcPts val="0"/>
                        </a:spcBef>
                        <a:spcAft>
                          <a:spcPts val="0"/>
                        </a:spcAft>
                      </a:pPr>
                      <a:r>
                        <a:rPr lang="en-GB" sz="1200" b="0" kern="1200" dirty="0">
                          <a:solidFill>
                            <a:schemeClr val="tx1"/>
                          </a:solidFill>
                          <a:effectLst/>
                          <a:latin typeface="Arial" panose="020B0604020202020204" pitchFamily="34" charset="0"/>
                          <a:cs typeface="Arial" panose="020B0604020202020204" pitchFamily="34" charset="0"/>
                        </a:rPr>
                        <a:t>This search explains the definition of domestic abuse and way it can be tackled. It gives information on help that are available to those seeking help in an abusive home. This search doesn’t just look into children but also adults and how family is impacted by this action.</a:t>
                      </a:r>
                      <a:endParaRPr lang="en-GB" sz="1200" b="0" i="0" u="none" strike="noStrike" dirty="0">
                        <a:effectLst/>
                        <a:latin typeface="Arial" panose="020B0604020202020204" pitchFamily="34" charset="0"/>
                        <a:cs typeface="Arial" panose="020B0604020202020204" pitchFamily="34" charset="0"/>
                      </a:endParaRPr>
                    </a:p>
                  </a:txBody>
                  <a:tcPr marL="24745" marR="24745" marT="2291" marB="0"/>
                </a:tc>
                <a:extLst>
                  <a:ext uri="{0D108BD9-81ED-4DB2-BD59-A6C34878D82A}">
                    <a16:rowId xmlns:a16="http://schemas.microsoft.com/office/drawing/2014/main" val="2111580069"/>
                  </a:ext>
                </a:extLst>
              </a:tr>
              <a:tr h="1439667">
                <a:tc>
                  <a:txBody>
                    <a:bodyPr/>
                    <a:lstStyle/>
                    <a:p>
                      <a:r>
                        <a:rPr lang="en-US" sz="1200" b="1" kern="1200" dirty="0">
                          <a:solidFill>
                            <a:schemeClr val="tx1"/>
                          </a:solidFill>
                          <a:effectLst/>
                          <a:latin typeface="Arial" panose="020B0604020202020204" pitchFamily="34" charset="0"/>
                          <a:cs typeface="Arial" panose="020B0604020202020204" pitchFamily="34" charset="0"/>
                        </a:rPr>
                        <a:t>Jaffe P et al 2003)</a:t>
                      </a:r>
                    </a:p>
                    <a:p>
                      <a:endParaRPr lang="en-US" sz="1200" b="1" kern="1200" dirty="0">
                        <a:solidFill>
                          <a:schemeClr val="tx1"/>
                        </a:solidFill>
                        <a:effectLst/>
                        <a:latin typeface="Arial" panose="020B0604020202020204" pitchFamily="34" charset="0"/>
                        <a:cs typeface="Arial" panose="020B0604020202020204" pitchFamily="34" charset="0"/>
                      </a:endParaRPr>
                    </a:p>
                    <a:p>
                      <a:r>
                        <a:rPr lang="en-US" sz="1200" b="1" kern="1200" dirty="0">
                          <a:solidFill>
                            <a:schemeClr val="tx1"/>
                          </a:solidFill>
                          <a:effectLst/>
                          <a:latin typeface="Arial" panose="020B0604020202020204" pitchFamily="34" charset="0"/>
                          <a:cs typeface="Arial" panose="020B0604020202020204" pitchFamily="34" charset="0"/>
                        </a:rPr>
                        <a:t>Title; Impact of children’s experiencing domestic violence: Child and Family Psychology Review.</a:t>
                      </a:r>
                      <a:endParaRPr lang="en-GB" sz="1200" b="1" kern="1200" dirty="0">
                        <a:solidFill>
                          <a:schemeClr val="tx1"/>
                        </a:solidFill>
                        <a:effectLst/>
                        <a:latin typeface="Arial" panose="020B0604020202020204" pitchFamily="34" charset="0"/>
                        <a:cs typeface="Arial" panose="020B0604020202020204" pitchFamily="34" charset="0"/>
                      </a:endParaRPr>
                    </a:p>
                    <a:p>
                      <a:endParaRPr lang="en-GB" sz="1200" b="1" i="0" u="none" strike="noStrike" dirty="0">
                        <a:effectLst/>
                        <a:latin typeface="Arial" panose="020B0604020202020204" pitchFamily="34" charset="0"/>
                        <a:cs typeface="Arial" panose="020B0604020202020204" pitchFamily="34" charset="0"/>
                      </a:endParaRPr>
                    </a:p>
                  </a:txBody>
                  <a:tcPr marL="24745" marR="24745" marT="2291" marB="0"/>
                </a:tc>
                <a:tc>
                  <a:txBody>
                    <a:bodyPr/>
                    <a:lstStyle/>
                    <a:p>
                      <a:pPr algn="l" fontAlgn="t">
                        <a:spcBef>
                          <a:spcPts val="0"/>
                        </a:spcBef>
                        <a:spcAft>
                          <a:spcPts val="0"/>
                        </a:spcAft>
                      </a:pPr>
                      <a:r>
                        <a:rPr lang="en-GB" sz="1200" b="0" u="none" strike="noStrike">
                          <a:effectLst/>
                          <a:latin typeface="Arial" panose="020B0604020202020204" pitchFamily="34" charset="0"/>
                          <a:cs typeface="Arial" panose="020B0604020202020204" pitchFamily="34" charset="0"/>
                        </a:rPr>
                        <a:t> </a:t>
                      </a:r>
                      <a:r>
                        <a:rPr lang="en-GB" sz="1200" b="0" kern="1200">
                          <a:solidFill>
                            <a:schemeClr val="tx1"/>
                          </a:solidFill>
                          <a:effectLst/>
                          <a:latin typeface="Arial" panose="020B0604020202020204" pitchFamily="34" charset="0"/>
                          <a:cs typeface="Arial" panose="020B0604020202020204" pitchFamily="34" charset="0"/>
                        </a:rPr>
                        <a:t>The aim of this review is demonstrating the impact of domestic abuse through conducting studies by interviewing families who has experienced abuse compared to does who has not. </a:t>
                      </a:r>
                      <a:endParaRPr lang="en-GB" sz="1200" b="0" i="0" u="none" strike="noStrike">
                        <a:effectLst/>
                        <a:latin typeface="Arial" panose="020B0604020202020204" pitchFamily="34" charset="0"/>
                        <a:cs typeface="Arial" panose="020B0604020202020204" pitchFamily="34" charset="0"/>
                      </a:endParaRPr>
                    </a:p>
                  </a:txBody>
                  <a:tcPr marL="24745" marR="24745" marT="2291" marB="0"/>
                </a:tc>
                <a:tc>
                  <a:txBody>
                    <a:bodyPr/>
                    <a:lstStyle/>
                    <a:p>
                      <a:pPr algn="l" fontAlgn="t">
                        <a:spcBef>
                          <a:spcPts val="0"/>
                        </a:spcBef>
                        <a:spcAft>
                          <a:spcPts val="0"/>
                        </a:spcAft>
                      </a:pPr>
                      <a:r>
                        <a:rPr lang="en-GB" sz="1200" b="0" u="none" strike="noStrike" dirty="0">
                          <a:effectLst/>
                          <a:latin typeface="Arial" panose="020B0604020202020204" pitchFamily="34" charset="0"/>
                          <a:cs typeface="Arial" panose="020B0604020202020204" pitchFamily="34" charset="0"/>
                        </a:rPr>
                        <a:t>Method used qualitative method sample size 30</a:t>
                      </a:r>
                      <a:endParaRPr lang="en-GB" sz="1200" b="0" i="0" u="none" strike="noStrike" dirty="0">
                        <a:effectLst/>
                        <a:latin typeface="Arial" panose="020B0604020202020204" pitchFamily="34" charset="0"/>
                        <a:cs typeface="Arial" panose="020B0604020202020204" pitchFamily="34" charset="0"/>
                      </a:endParaRPr>
                    </a:p>
                  </a:txBody>
                  <a:tcPr marL="24745" marR="24745" marT="2291" marB="0"/>
                </a:tc>
                <a:tc>
                  <a:txBody>
                    <a:bodyPr/>
                    <a:lstStyle/>
                    <a:p>
                      <a:pPr algn="l" fontAlgn="t">
                        <a:spcBef>
                          <a:spcPts val="0"/>
                        </a:spcBef>
                        <a:spcAft>
                          <a:spcPts val="0"/>
                        </a:spcAft>
                      </a:pPr>
                      <a:r>
                        <a:rPr lang="en-GB" sz="1200" b="0" i="0" u="none" strike="noStrike" dirty="0">
                          <a:effectLst/>
                          <a:latin typeface="Arial" panose="020B0604020202020204" pitchFamily="34" charset="0"/>
                          <a:cs typeface="Arial" panose="020B0604020202020204" pitchFamily="34" charset="0"/>
                        </a:rPr>
                        <a:t>This research discuses the impact domestic abuse could have on children’s mental development. Many studies has identified that there is a massive impact on the way children’s brain developed when exposed to abusive behaviour compare to children being brought up in a non abusive environment. </a:t>
                      </a:r>
                    </a:p>
                  </a:txBody>
                  <a:tcPr marL="24745" marR="24745" marT="2291" marB="0"/>
                </a:tc>
                <a:extLst>
                  <a:ext uri="{0D108BD9-81ED-4DB2-BD59-A6C34878D82A}">
                    <a16:rowId xmlns:a16="http://schemas.microsoft.com/office/drawing/2014/main" val="3937555704"/>
                  </a:ext>
                </a:extLst>
              </a:tr>
              <a:tr h="1017534">
                <a:tc>
                  <a:txBody>
                    <a:bodyPr/>
                    <a:lstStyle/>
                    <a:p>
                      <a:pPr>
                        <a:lnSpc>
                          <a:spcPct val="107000"/>
                        </a:lnSpc>
                        <a:spcAft>
                          <a:spcPts val="800"/>
                        </a:spcAft>
                      </a:pPr>
                      <a:r>
                        <a:rPr lang="en-US" sz="1200" b="1" dirty="0" err="1">
                          <a:effectLst/>
                          <a:latin typeface="Arial" panose="020B0604020202020204" pitchFamily="34" charset="0"/>
                          <a:cs typeface="Arial" panose="020B0604020202020204" pitchFamily="34" charset="0"/>
                        </a:rPr>
                        <a:t>Kitzmann</a:t>
                      </a:r>
                      <a:r>
                        <a:rPr lang="en-US" sz="1200" b="1" dirty="0">
                          <a:effectLst/>
                          <a:latin typeface="Arial" panose="020B0604020202020204" pitchFamily="34" charset="0"/>
                          <a:cs typeface="Arial" panose="020B0604020202020204" pitchFamily="34" charset="0"/>
                        </a:rPr>
                        <a:t> KM, Gaylord NK, Holt AR, Kenny ED, 2003</a:t>
                      </a:r>
                    </a:p>
                    <a:p>
                      <a:pPr>
                        <a:lnSpc>
                          <a:spcPct val="107000"/>
                        </a:lnSpc>
                        <a:spcAft>
                          <a:spcPts val="800"/>
                        </a:spcAft>
                      </a:pPr>
                      <a:r>
                        <a:rPr lang="en-US" sz="1200" b="1" dirty="0">
                          <a:effectLst/>
                          <a:latin typeface="Arial" panose="020B0604020202020204" pitchFamily="34" charset="0"/>
                          <a:cs typeface="Arial" panose="020B0604020202020204" pitchFamily="34" charset="0"/>
                        </a:rPr>
                        <a:t>Title: </a:t>
                      </a:r>
                      <a:r>
                        <a:rPr lang="en-US" sz="1200" b="1" dirty="0" err="1">
                          <a:effectLst/>
                          <a:latin typeface="Arial" panose="020B0604020202020204" pitchFamily="34" charset="0"/>
                          <a:cs typeface="Arial" panose="020B0604020202020204" pitchFamily="34" charset="0"/>
                        </a:rPr>
                        <a:t>deta</a:t>
                      </a:r>
                      <a:r>
                        <a:rPr lang="en-US" sz="1200" b="1" dirty="0">
                          <a:effectLst/>
                          <a:latin typeface="Arial" panose="020B0604020202020204" pitchFamily="34" charset="0"/>
                          <a:cs typeface="Arial" panose="020B0604020202020204" pitchFamily="34" charset="0"/>
                        </a:rPr>
                        <a:t>-analytic review</a:t>
                      </a:r>
                      <a:r>
                        <a:rPr lang="en-GB" sz="1200" b="1" dirty="0">
                          <a:effectLst/>
                          <a:latin typeface="Arial" panose="020B0604020202020204" pitchFamily="34" charset="0"/>
                          <a:cs typeface="Arial" panose="020B0604020202020204" pitchFamily="34" charset="0"/>
                        </a:rPr>
                        <a:t> on domestic abuse.</a:t>
                      </a:r>
                      <a:endParaRPr lang="en-GB" sz="1200" b="1" dirty="0">
                        <a:effectLst/>
                        <a:latin typeface="Arial" panose="020B0604020202020204" pitchFamily="34" charset="0"/>
                        <a:ea typeface="Calibri" panose="020F0502020204030204" pitchFamily="34" charset="0"/>
                        <a:cs typeface="Arial" panose="020B0604020202020204" pitchFamily="34" charset="0"/>
                      </a:endParaRPr>
                    </a:p>
                  </a:txBody>
                  <a:tcPr marL="24745" marR="24745" marT="2291" marB="0"/>
                </a:tc>
                <a:tc>
                  <a:txBody>
                    <a:bodyPr/>
                    <a:lstStyle/>
                    <a:p>
                      <a:pPr algn="l" fontAlgn="t">
                        <a:spcBef>
                          <a:spcPts val="0"/>
                        </a:spcBef>
                        <a:spcAft>
                          <a:spcPts val="0"/>
                        </a:spcAft>
                      </a:pPr>
                      <a:r>
                        <a:rPr lang="en-GB" sz="1200" b="0" kern="1200">
                          <a:solidFill>
                            <a:schemeClr val="tx1"/>
                          </a:solidFill>
                          <a:effectLst/>
                          <a:latin typeface="Arial" panose="020B0604020202020204" pitchFamily="34" charset="0"/>
                          <a:cs typeface="Arial" panose="020B0604020202020204" pitchFamily="34" charset="0"/>
                        </a:rPr>
                        <a:t>The aim of this review is gathering information to evaluate how many children are being brought up in an abusive home and ways to overcome these issues. </a:t>
                      </a:r>
                      <a:endParaRPr lang="en-GB" sz="1200" b="0" i="0" u="none" strike="noStrike">
                        <a:effectLst/>
                        <a:latin typeface="Arial" panose="020B0604020202020204" pitchFamily="34" charset="0"/>
                        <a:cs typeface="Arial" panose="020B0604020202020204" pitchFamily="34" charset="0"/>
                      </a:endParaRPr>
                    </a:p>
                  </a:txBody>
                  <a:tcPr marL="24745" marR="24745" marT="2291" marB="0"/>
                </a:tc>
                <a:tc>
                  <a:txBody>
                    <a:bodyPr/>
                    <a:lstStyle/>
                    <a:p>
                      <a:pPr algn="l" fontAlgn="t">
                        <a:spcBef>
                          <a:spcPts val="0"/>
                        </a:spcBef>
                        <a:spcAft>
                          <a:spcPts val="0"/>
                        </a:spcAft>
                      </a:pPr>
                      <a:r>
                        <a:rPr lang="en-GB" sz="1200" b="0" u="none" strike="noStrike">
                          <a:effectLst/>
                          <a:latin typeface="Arial" panose="020B0604020202020204" pitchFamily="34" charset="0"/>
                          <a:cs typeface="Arial" panose="020B0604020202020204" pitchFamily="34" charset="0"/>
                        </a:rPr>
                        <a:t> method used: qualitative method sample size 10</a:t>
                      </a:r>
                      <a:endParaRPr lang="en-GB" sz="1200" b="0" i="0" u="none" strike="noStrike">
                        <a:effectLst/>
                        <a:latin typeface="Arial" panose="020B0604020202020204" pitchFamily="34" charset="0"/>
                        <a:cs typeface="Arial" panose="020B0604020202020204" pitchFamily="34" charset="0"/>
                      </a:endParaRPr>
                    </a:p>
                  </a:txBody>
                  <a:tcPr marL="24745" marR="24745" marT="2291" marB="0"/>
                </a:tc>
                <a:tc>
                  <a:txBody>
                    <a:bodyPr/>
                    <a:lstStyle/>
                    <a:p>
                      <a:pPr algn="l" fontAlgn="t">
                        <a:spcBef>
                          <a:spcPts val="0"/>
                        </a:spcBef>
                        <a:spcAft>
                          <a:spcPts val="0"/>
                        </a:spcAft>
                      </a:pPr>
                      <a:r>
                        <a:rPr lang="en-GB" sz="1200" b="0" u="none" strike="noStrike" dirty="0">
                          <a:solidFill>
                            <a:srgbClr val="FF0000"/>
                          </a:solidFill>
                          <a:effectLst/>
                          <a:latin typeface="Arial" panose="020B0604020202020204" pitchFamily="34" charset="0"/>
                          <a:cs typeface="Arial" panose="020B0604020202020204" pitchFamily="34" charset="0"/>
                        </a:rPr>
                        <a:t> </a:t>
                      </a:r>
                      <a:r>
                        <a:rPr lang="en-GB" sz="1200" b="0" kern="1200" dirty="0">
                          <a:solidFill>
                            <a:schemeClr val="tx1"/>
                          </a:solidFill>
                          <a:effectLst/>
                          <a:latin typeface="Arial" panose="020B0604020202020204" pitchFamily="34" charset="0"/>
                          <a:cs typeface="Arial" panose="020B0604020202020204" pitchFamily="34" charset="0"/>
                        </a:rPr>
                        <a:t>The main finding of this research is </a:t>
                      </a:r>
                      <a:r>
                        <a:rPr lang="en-US" sz="1200" b="0" kern="1200" dirty="0">
                          <a:solidFill>
                            <a:schemeClr val="tx1"/>
                          </a:solidFill>
                          <a:effectLst/>
                          <a:latin typeface="Arial" panose="020B0604020202020204" pitchFamily="34" charset="0"/>
                          <a:cs typeface="Arial" panose="020B0604020202020204" pitchFamily="34" charset="0"/>
                        </a:rPr>
                        <a:t>exploring different studies on domestic abuse in depth as well as evaluating and recognizing which of a child’s development is more severely affected.</a:t>
                      </a:r>
                      <a:endParaRPr lang="en-GB" sz="1200" b="0" i="0" u="none" strike="noStrike" dirty="0">
                        <a:effectLst/>
                        <a:latin typeface="Arial" panose="020B0604020202020204" pitchFamily="34" charset="0"/>
                        <a:cs typeface="Arial" panose="020B0604020202020204" pitchFamily="34" charset="0"/>
                      </a:endParaRPr>
                    </a:p>
                  </a:txBody>
                  <a:tcPr marL="24745" marR="24745" marT="2291" marB="0"/>
                </a:tc>
                <a:extLst>
                  <a:ext uri="{0D108BD9-81ED-4DB2-BD59-A6C34878D82A}">
                    <a16:rowId xmlns:a16="http://schemas.microsoft.com/office/drawing/2014/main" val="2383058983"/>
                  </a:ext>
                </a:extLst>
              </a:tr>
            </a:tbl>
          </a:graphicData>
        </a:graphic>
      </p:graphicFrame>
    </p:spTree>
    <p:extLst>
      <p:ext uri="{BB962C8B-B14F-4D97-AF65-F5344CB8AC3E}">
        <p14:creationId xmlns:p14="http://schemas.microsoft.com/office/powerpoint/2010/main" val="30144572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77B56-3A80-CD42-896D-3BF85A839EC0}"/>
              </a:ext>
            </a:extLst>
          </p:cNvPr>
          <p:cNvSpPr>
            <a:spLocks noGrp="1"/>
          </p:cNvSpPr>
          <p:nvPr>
            <p:ph type="title"/>
          </p:nvPr>
        </p:nvSpPr>
        <p:spPr>
          <a:xfrm>
            <a:off x="4422140" y="222014"/>
            <a:ext cx="1833880" cy="1325563"/>
          </a:xfrm>
        </p:spPr>
        <p:txBody>
          <a:bodyPr vert="horz" lIns="91440" tIns="45720" rIns="91440" bIns="45720" rtlCol="0" anchor="ctr">
            <a:normAutofit/>
          </a:bodyPr>
          <a:lstStyle/>
          <a:p>
            <a:r>
              <a:rPr lang="en-US" kern="1200" dirty="0">
                <a:solidFill>
                  <a:schemeClr val="tx1"/>
                </a:solidFill>
                <a:latin typeface="+mj-lt"/>
                <a:ea typeface="+mj-ea"/>
                <a:cs typeface="+mj-cs"/>
              </a:rPr>
              <a:t>Result </a:t>
            </a:r>
          </a:p>
        </p:txBody>
      </p:sp>
      <p:sp>
        <p:nvSpPr>
          <p:cNvPr id="3" name="Content Placeholder 2">
            <a:extLst>
              <a:ext uri="{FF2B5EF4-FFF2-40B4-BE49-F238E27FC236}">
                <a16:creationId xmlns:a16="http://schemas.microsoft.com/office/drawing/2014/main" id="{C0FCD6B9-E983-159D-F231-DB154573EEB6}"/>
              </a:ext>
            </a:extLst>
          </p:cNvPr>
          <p:cNvSpPr>
            <a:spLocks noGrp="1"/>
          </p:cNvSpPr>
          <p:nvPr>
            <p:ph idx="1"/>
          </p:nvPr>
        </p:nvSpPr>
        <p:spPr>
          <a:xfrm>
            <a:off x="396240" y="1530472"/>
            <a:ext cx="6421120" cy="4829688"/>
          </a:xfrm>
        </p:spPr>
        <p:txBody>
          <a:bodyPr vert="horz" lIns="91440" tIns="45720" rIns="91440" bIns="45720" rtlCol="0">
            <a:normAutofit fontScale="92500" lnSpcReduction="10000"/>
          </a:bodyPr>
          <a:lstStyle/>
          <a:p>
            <a:r>
              <a:rPr lang="en-US" sz="1400" b="1" dirty="0">
                <a:effectLst/>
                <a:latin typeface="Arial" panose="020B0604020202020204" pitchFamily="34" charset="0"/>
                <a:cs typeface="Arial" panose="020B0604020202020204" pitchFamily="34" charset="0"/>
              </a:rPr>
              <a:t>Brain delay </a:t>
            </a:r>
            <a:r>
              <a:rPr lang="en-US" sz="1400" dirty="0">
                <a:effectLst/>
                <a:latin typeface="Arial" panose="020B0604020202020204" pitchFamily="34" charset="0"/>
                <a:cs typeface="Arial" panose="020B0604020202020204" pitchFamily="34" charset="0"/>
              </a:rPr>
              <a:t>of a child would be affected. Brain development will be distributed due to the child’s internal physiological states because of stress.</a:t>
            </a:r>
          </a:p>
          <a:p>
            <a:endParaRPr lang="en-US" sz="1400" dirty="0">
              <a:effectLst/>
              <a:latin typeface="Arial" panose="020B0604020202020204" pitchFamily="34" charset="0"/>
              <a:cs typeface="Arial" panose="020B0604020202020204" pitchFamily="34" charset="0"/>
            </a:endParaRPr>
          </a:p>
          <a:p>
            <a:r>
              <a:rPr lang="en-US" sz="1400" b="1" dirty="0">
                <a:effectLst/>
                <a:latin typeface="Arial" panose="020B0604020202020204" pitchFamily="34" charset="0"/>
                <a:cs typeface="Arial" panose="020B0604020202020204" pitchFamily="34" charset="0"/>
              </a:rPr>
              <a:t>Social isolation </a:t>
            </a:r>
            <a:r>
              <a:rPr lang="en-US" sz="1400" dirty="0">
                <a:effectLst/>
                <a:latin typeface="Arial" panose="020B0604020202020204" pitchFamily="34" charset="0"/>
                <a:cs typeface="Arial" panose="020B0604020202020204" pitchFamily="34" charset="0"/>
              </a:rPr>
              <a:t>from others happens when a child is going through stress just like adults they will shot down and not talk to anyone.</a:t>
            </a:r>
          </a:p>
          <a:p>
            <a:endParaRPr lang="en-US" sz="1400" dirty="0">
              <a:effectLst/>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Low self-esteem </a:t>
            </a:r>
            <a:r>
              <a:rPr lang="en-US" sz="1400" dirty="0">
                <a:latin typeface="Arial" panose="020B0604020202020204" pitchFamily="34" charset="0"/>
                <a:cs typeface="Arial" panose="020B0604020202020204" pitchFamily="34" charset="0"/>
              </a:rPr>
              <a:t>is common when witnessing domestic abuse and feeling like you are not good enough or not wealth living these feelings has a long-term negative effect on a person.</a:t>
            </a:r>
          </a:p>
          <a:p>
            <a:endParaRPr lang="en-US" sz="1400" dirty="0">
              <a:latin typeface="Arial" panose="020B0604020202020204" pitchFamily="34" charset="0"/>
              <a:cs typeface="Arial" panose="020B0604020202020204" pitchFamily="34" charset="0"/>
            </a:endParaRPr>
          </a:p>
          <a:p>
            <a:r>
              <a:rPr lang="en-US" sz="1400" b="1" dirty="0">
                <a:effectLst/>
                <a:latin typeface="Arial" panose="020B0604020202020204" pitchFamily="34" charset="0"/>
                <a:cs typeface="Arial" panose="020B0604020202020204" pitchFamily="34" charset="0"/>
              </a:rPr>
              <a:t>Low self-confidence </a:t>
            </a:r>
            <a:r>
              <a:rPr lang="en-US" sz="1400" dirty="0">
                <a:effectLst/>
                <a:latin typeface="Arial" panose="020B0604020202020204" pitchFamily="34" charset="0"/>
                <a:cs typeface="Arial" panose="020B0604020202020204" pitchFamily="34" charset="0"/>
              </a:rPr>
              <a:t>will mean that the child will no longer believe in themself and wouldn’t want to interact with anyone.  </a:t>
            </a:r>
          </a:p>
          <a:p>
            <a:pPr marL="0"/>
            <a:endParaRPr lang="en-US" sz="1400" dirty="0">
              <a:effectLst/>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Anxiety</a:t>
            </a:r>
            <a:r>
              <a:rPr lang="en-US" sz="1400" dirty="0">
                <a:latin typeface="Arial" panose="020B0604020202020204" pitchFamily="34" charset="0"/>
                <a:cs typeface="Arial" panose="020B0604020202020204" pitchFamily="34" charset="0"/>
              </a:rPr>
              <a:t> will develop in a child because they will always be on edge every time, they hear a sound because of the abuse they have witnessed taking place at home.</a:t>
            </a:r>
            <a:endParaRPr lang="en-US" sz="1400" dirty="0">
              <a:effectLst/>
              <a:latin typeface="Arial" panose="020B0604020202020204" pitchFamily="34" charset="0"/>
              <a:cs typeface="Arial" panose="020B0604020202020204" pitchFamily="34" charset="0"/>
            </a:endParaRPr>
          </a:p>
          <a:p>
            <a:pPr marL="0" indent="0">
              <a:buNone/>
            </a:pPr>
            <a:r>
              <a:rPr lang="en-US" sz="1100" b="1" u="sng" dirty="0">
                <a:effectLst/>
              </a:rPr>
              <a:t>                                   </a:t>
            </a:r>
          </a:p>
          <a:p>
            <a:pPr marL="0" indent="0" algn="ctr">
              <a:buNone/>
            </a:pPr>
            <a:r>
              <a:rPr lang="en-US" sz="1500" dirty="0">
                <a:solidFill>
                  <a:schemeClr val="tx1"/>
                </a:solidFill>
                <a:latin typeface="Arial" panose="020B0604020202020204" pitchFamily="34" charset="0"/>
                <a:cs typeface="Arial" panose="020B0604020202020204" pitchFamily="34" charset="0"/>
              </a:rPr>
              <a:t>                                                                        (NSPCC, 2018)</a:t>
            </a:r>
            <a:endParaRPr lang="en-US" sz="1500" b="1" u="sng" dirty="0">
              <a:solidFill>
                <a:schemeClr val="tx1"/>
              </a:solidFill>
              <a:effectLst/>
              <a:latin typeface="Arial" panose="020B0604020202020204" pitchFamily="34" charset="0"/>
              <a:cs typeface="Arial" panose="020B0604020202020204" pitchFamily="34" charset="0"/>
            </a:endParaRPr>
          </a:p>
          <a:p>
            <a:pPr marL="0"/>
            <a:endParaRPr lang="en-US" sz="1100" b="1" dirty="0"/>
          </a:p>
          <a:p>
            <a:pPr marL="0"/>
            <a:endParaRPr lang="en-US" sz="1100" dirty="0"/>
          </a:p>
        </p:txBody>
      </p:sp>
      <p:sp>
        <p:nvSpPr>
          <p:cNvPr id="18" name="TextBox 17">
            <a:extLst>
              <a:ext uri="{FF2B5EF4-FFF2-40B4-BE49-F238E27FC236}">
                <a16:creationId xmlns:a16="http://schemas.microsoft.com/office/drawing/2014/main" id="{C91ED2FB-DD7A-4507-CA48-0DB8FE38E5DF}"/>
              </a:ext>
            </a:extLst>
          </p:cNvPr>
          <p:cNvSpPr txBox="1"/>
          <p:nvPr/>
        </p:nvSpPr>
        <p:spPr>
          <a:xfrm>
            <a:off x="6967220" y="1913296"/>
            <a:ext cx="2674620" cy="3795748"/>
          </a:xfrm>
          <a:prstGeom prst="rect">
            <a:avLst/>
          </a:prstGeom>
        </p:spPr>
        <p:txBody>
          <a:bodyPr vert="horz" lIns="91440" tIns="45720" rIns="91440" bIns="45720" rtlCol="0">
            <a:normAutofit/>
          </a:bodyPr>
          <a:lstStyle/>
          <a:p>
            <a:pPr indent="-228600">
              <a:lnSpc>
                <a:spcPct val="90000"/>
              </a:lnSpc>
              <a:spcBef>
                <a:spcPts val="0"/>
              </a:spcBef>
              <a:spcAft>
                <a:spcPts val="600"/>
              </a:spcAft>
              <a:buFont typeface="Arial" panose="020B0604020202020204" pitchFamily="34" charset="0"/>
              <a:buChar char="•"/>
              <a:defRPr/>
            </a:pPr>
            <a:r>
              <a:rPr kumimoji="0" lang="en-US" sz="1500" b="1" i="0" u="none" strike="noStrike" cap="none" spc="0" normalizeH="0" baseline="0" noProof="0" dirty="0">
                <a:ln>
                  <a:noFill/>
                </a:ln>
                <a:effectLst/>
                <a:uLnTx/>
                <a:uFillTx/>
              </a:rPr>
              <a:t>Key themes</a:t>
            </a:r>
            <a:r>
              <a:rPr lang="en-US" sz="1500" b="1" dirty="0"/>
              <a:t> are:</a:t>
            </a:r>
          </a:p>
          <a:p>
            <a:pPr marL="285750" indent="-228600">
              <a:lnSpc>
                <a:spcPct val="90000"/>
              </a:lnSpc>
              <a:spcBef>
                <a:spcPts val="0"/>
              </a:spcBef>
              <a:spcAft>
                <a:spcPts val="600"/>
              </a:spcAft>
              <a:buFont typeface="Arial" panose="020B0604020202020204" pitchFamily="34" charset="0"/>
              <a:buChar char="•"/>
              <a:defRPr/>
            </a:pPr>
            <a:endParaRPr lang="en-US" sz="1500" b="1" dirty="0"/>
          </a:p>
          <a:p>
            <a:pPr marL="285750" indent="-228600">
              <a:lnSpc>
                <a:spcPct val="90000"/>
              </a:lnSpc>
              <a:spcBef>
                <a:spcPts val="0"/>
              </a:spcBef>
              <a:spcAft>
                <a:spcPts val="600"/>
              </a:spcAft>
              <a:buFont typeface="Arial" panose="020B0604020202020204" pitchFamily="34" charset="0"/>
              <a:buChar char="•"/>
              <a:defRPr/>
            </a:pPr>
            <a:r>
              <a:rPr kumimoji="0" lang="en-US" sz="1500" i="0" u="none" strike="noStrike" cap="none" spc="0" normalizeH="0" baseline="0" noProof="0" dirty="0">
                <a:ln>
                  <a:noFill/>
                </a:ln>
                <a:effectLst/>
                <a:uLnTx/>
                <a:uFillTx/>
              </a:rPr>
              <a:t>Unsuccessful marriage</a:t>
            </a:r>
          </a:p>
          <a:p>
            <a:pPr marL="285750" indent="-228600">
              <a:lnSpc>
                <a:spcPct val="90000"/>
              </a:lnSpc>
              <a:spcBef>
                <a:spcPts val="0"/>
              </a:spcBef>
              <a:spcAft>
                <a:spcPts val="600"/>
              </a:spcAft>
              <a:buFont typeface="Arial" panose="020B0604020202020204" pitchFamily="34" charset="0"/>
              <a:buChar char="•"/>
              <a:defRPr/>
            </a:pPr>
            <a:endParaRPr kumimoji="0" lang="en-US" sz="1500" i="0" u="none" strike="noStrike" cap="none" spc="0" normalizeH="0" baseline="0" noProof="0" dirty="0">
              <a:ln>
                <a:noFill/>
              </a:ln>
              <a:effectLst/>
              <a:uLnTx/>
              <a:uFillTx/>
            </a:endParaRPr>
          </a:p>
          <a:p>
            <a:pPr marL="285750" indent="-228600">
              <a:lnSpc>
                <a:spcPct val="90000"/>
              </a:lnSpc>
              <a:spcBef>
                <a:spcPts val="0"/>
              </a:spcBef>
              <a:spcAft>
                <a:spcPts val="600"/>
              </a:spcAft>
              <a:buFont typeface="Arial" panose="020B0604020202020204" pitchFamily="34" charset="0"/>
              <a:buChar char="•"/>
              <a:defRPr/>
            </a:pPr>
            <a:r>
              <a:rPr lang="en-US" sz="1500" dirty="0"/>
              <a:t>Lack of communication </a:t>
            </a:r>
          </a:p>
          <a:p>
            <a:pPr marL="285750" indent="-228600">
              <a:lnSpc>
                <a:spcPct val="90000"/>
              </a:lnSpc>
              <a:spcBef>
                <a:spcPts val="0"/>
              </a:spcBef>
              <a:spcAft>
                <a:spcPts val="600"/>
              </a:spcAft>
              <a:buFont typeface="Arial" panose="020B0604020202020204" pitchFamily="34" charset="0"/>
              <a:buChar char="•"/>
              <a:defRPr/>
            </a:pPr>
            <a:endParaRPr lang="en-US" sz="1500" dirty="0"/>
          </a:p>
          <a:p>
            <a:pPr marL="285750" indent="-228600">
              <a:lnSpc>
                <a:spcPct val="90000"/>
              </a:lnSpc>
              <a:spcBef>
                <a:spcPts val="0"/>
              </a:spcBef>
              <a:spcAft>
                <a:spcPts val="600"/>
              </a:spcAft>
              <a:buFont typeface="Arial" panose="020B0604020202020204" pitchFamily="34" charset="0"/>
              <a:buChar char="•"/>
              <a:defRPr/>
            </a:pPr>
            <a:r>
              <a:rPr kumimoji="0" lang="en-US" sz="1500" i="0" u="none" strike="noStrike" cap="none" spc="0" normalizeH="0" baseline="0" noProof="0" dirty="0">
                <a:ln>
                  <a:noFill/>
                </a:ln>
                <a:effectLst/>
                <a:uLnTx/>
                <a:uFillTx/>
              </a:rPr>
              <a:t>Financial difficulties </a:t>
            </a:r>
          </a:p>
          <a:p>
            <a:pPr marL="285750" indent="-228600">
              <a:lnSpc>
                <a:spcPct val="90000"/>
              </a:lnSpc>
              <a:spcBef>
                <a:spcPts val="0"/>
              </a:spcBef>
              <a:spcAft>
                <a:spcPts val="600"/>
              </a:spcAft>
              <a:buFont typeface="Arial" panose="020B0604020202020204" pitchFamily="34" charset="0"/>
              <a:buChar char="•"/>
              <a:defRPr/>
            </a:pPr>
            <a:endParaRPr kumimoji="0" lang="en-US" sz="1500" i="0" u="none" strike="noStrike" cap="none" spc="0" normalizeH="0" baseline="0" noProof="0" dirty="0">
              <a:ln>
                <a:noFill/>
              </a:ln>
              <a:effectLst/>
              <a:uLnTx/>
              <a:uFillTx/>
            </a:endParaRPr>
          </a:p>
          <a:p>
            <a:pPr marL="285750" indent="-228600">
              <a:lnSpc>
                <a:spcPct val="90000"/>
              </a:lnSpc>
              <a:spcBef>
                <a:spcPts val="0"/>
              </a:spcBef>
              <a:spcAft>
                <a:spcPts val="600"/>
              </a:spcAft>
              <a:buFont typeface="Arial" panose="020B0604020202020204" pitchFamily="34" charset="0"/>
              <a:buChar char="•"/>
              <a:defRPr/>
            </a:pPr>
            <a:r>
              <a:rPr lang="en-US" sz="1500" dirty="0"/>
              <a:t>Drug addictions </a:t>
            </a:r>
          </a:p>
          <a:p>
            <a:pPr marL="285750" indent="-228600">
              <a:lnSpc>
                <a:spcPct val="90000"/>
              </a:lnSpc>
              <a:spcBef>
                <a:spcPts val="0"/>
              </a:spcBef>
              <a:spcAft>
                <a:spcPts val="600"/>
              </a:spcAft>
              <a:buFont typeface="Arial" panose="020B0604020202020204" pitchFamily="34" charset="0"/>
              <a:buChar char="•"/>
              <a:defRPr/>
            </a:pPr>
            <a:endParaRPr lang="en-US" sz="1500" dirty="0"/>
          </a:p>
          <a:p>
            <a:pPr marL="285750" indent="-228600">
              <a:lnSpc>
                <a:spcPct val="90000"/>
              </a:lnSpc>
              <a:spcBef>
                <a:spcPts val="0"/>
              </a:spcBef>
              <a:spcAft>
                <a:spcPts val="600"/>
              </a:spcAft>
              <a:buFont typeface="Arial" panose="020B0604020202020204" pitchFamily="34" charset="0"/>
              <a:buChar char="•"/>
              <a:defRPr/>
            </a:pPr>
            <a:r>
              <a:rPr kumimoji="0" lang="en-US" sz="1500" i="0" u="none" strike="noStrike" cap="none" spc="0" normalizeH="0" baseline="0" noProof="0" dirty="0">
                <a:ln>
                  <a:noFill/>
                </a:ln>
                <a:effectLst/>
                <a:uLnTx/>
                <a:uFillTx/>
              </a:rPr>
              <a:t>Gabling </a:t>
            </a:r>
          </a:p>
          <a:p>
            <a:pPr marL="285750" indent="-228600">
              <a:lnSpc>
                <a:spcPct val="90000"/>
              </a:lnSpc>
              <a:spcBef>
                <a:spcPts val="0"/>
              </a:spcBef>
              <a:spcAft>
                <a:spcPts val="600"/>
              </a:spcAft>
              <a:buFont typeface="Arial" panose="020B0604020202020204" pitchFamily="34" charset="0"/>
              <a:buChar char="•"/>
              <a:defRPr/>
            </a:pPr>
            <a:endParaRPr kumimoji="0" lang="en-US" sz="1500" i="0" u="none" strike="noStrike" cap="none" spc="0" normalizeH="0" baseline="0" noProof="0" dirty="0">
              <a:ln>
                <a:noFill/>
              </a:ln>
              <a:effectLst/>
              <a:uLnTx/>
              <a:uFillTx/>
            </a:endParaRPr>
          </a:p>
          <a:p>
            <a:pPr marL="285750" indent="-228600">
              <a:lnSpc>
                <a:spcPct val="90000"/>
              </a:lnSpc>
              <a:spcBef>
                <a:spcPts val="0"/>
              </a:spcBef>
              <a:spcAft>
                <a:spcPts val="600"/>
              </a:spcAft>
              <a:buFont typeface="Arial" panose="020B0604020202020204" pitchFamily="34" charset="0"/>
              <a:buChar char="•"/>
              <a:defRPr/>
            </a:pPr>
            <a:r>
              <a:rPr kumimoji="0" lang="en-US" sz="1500" i="0" u="none" strike="noStrike" cap="none" spc="0" normalizeH="0" baseline="0" noProof="0" dirty="0">
                <a:ln>
                  <a:noFill/>
                </a:ln>
                <a:effectLst/>
                <a:uLnTx/>
                <a:uFillTx/>
              </a:rPr>
              <a:t>Alcohol   </a:t>
            </a:r>
          </a:p>
        </p:txBody>
      </p:sp>
    </p:spTree>
    <p:extLst>
      <p:ext uri="{BB962C8B-B14F-4D97-AF65-F5344CB8AC3E}">
        <p14:creationId xmlns:p14="http://schemas.microsoft.com/office/powerpoint/2010/main" val="6871264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E6AF1-3248-F68C-B561-0190F007503F}"/>
              </a:ext>
            </a:extLst>
          </p:cNvPr>
          <p:cNvSpPr>
            <a:spLocks noGrp="1"/>
          </p:cNvSpPr>
          <p:nvPr>
            <p:ph type="title"/>
          </p:nvPr>
        </p:nvSpPr>
        <p:spPr>
          <a:xfrm>
            <a:off x="3825240" y="377825"/>
            <a:ext cx="2677160" cy="790575"/>
          </a:xfrm>
        </p:spPr>
        <p:txBody>
          <a:bodyPr>
            <a:normAutofit/>
          </a:bodyPr>
          <a:lstStyle/>
          <a:p>
            <a:r>
              <a:rPr lang="en-GB" b="1" dirty="0">
                <a:latin typeface="Arial" panose="020B0604020202020204" pitchFamily="34" charset="0"/>
                <a:cs typeface="Arial" panose="020B0604020202020204" pitchFamily="34" charset="0"/>
              </a:rPr>
              <a:t>Discussion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48E413C-A64B-D50C-1C39-36859B32E339}"/>
              </a:ext>
            </a:extLst>
          </p:cNvPr>
          <p:cNvSpPr>
            <a:spLocks noGrp="1"/>
          </p:cNvSpPr>
          <p:nvPr>
            <p:ph idx="1"/>
          </p:nvPr>
        </p:nvSpPr>
        <p:spPr>
          <a:xfrm>
            <a:off x="838200" y="2057400"/>
            <a:ext cx="8468360" cy="3693160"/>
          </a:xfrm>
        </p:spPr>
        <p:txBody>
          <a:bodyPr>
            <a:normAutofit/>
          </a:bodyPr>
          <a:lstStyle/>
          <a:p>
            <a:r>
              <a:rPr lang="en-GB" sz="1400" dirty="0">
                <a:latin typeface="Arial" panose="020B0604020202020204" pitchFamily="34" charset="0"/>
                <a:cs typeface="Arial" panose="020B0604020202020204" pitchFamily="34" charset="0"/>
              </a:rPr>
              <a:t>The way a perpetrator questions the victims parenting abilities and makes them feel they are not good enough to be a parent. </a:t>
            </a:r>
          </a:p>
          <a:p>
            <a:pPr marL="0" indent="0">
              <a:buNone/>
            </a:pP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The reviews discuss how a child can easily be influenced by their parent’s negative actions.</a:t>
            </a:r>
          </a:p>
          <a:p>
            <a:pPr marL="0" indent="0">
              <a:buNone/>
            </a:pP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Children tend to develop resilience which then determines how the children are brought up.</a:t>
            </a:r>
          </a:p>
          <a:p>
            <a:pPr marL="0" indent="0">
              <a:buNone/>
            </a:pP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The importance of the findings for health and social care would involve child protection services such as the domestic abuse act, 2021, to keep the child safe from harm’s way (Community care, 2021).</a:t>
            </a:r>
          </a:p>
          <a:p>
            <a:pPr marL="0" indent="0">
              <a:buNone/>
            </a:pPr>
            <a:endParaRPr lang="en-GB" sz="2200" dirty="0"/>
          </a:p>
          <a:p>
            <a:pPr marL="0" indent="0">
              <a:buNone/>
            </a:pPr>
            <a:endParaRPr lang="en-GB" sz="2200" dirty="0"/>
          </a:p>
        </p:txBody>
      </p:sp>
    </p:spTree>
    <p:extLst>
      <p:ext uri="{BB962C8B-B14F-4D97-AF65-F5344CB8AC3E}">
        <p14:creationId xmlns:p14="http://schemas.microsoft.com/office/powerpoint/2010/main" val="28126278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A1261-E131-78B0-E673-EDC0E5DA93CE}"/>
              </a:ext>
            </a:extLst>
          </p:cNvPr>
          <p:cNvSpPr>
            <a:spLocks noGrp="1"/>
          </p:cNvSpPr>
          <p:nvPr>
            <p:ph type="title"/>
          </p:nvPr>
        </p:nvSpPr>
        <p:spPr>
          <a:xfrm>
            <a:off x="838200" y="631825"/>
            <a:ext cx="10515600" cy="1325563"/>
          </a:xfrm>
        </p:spPr>
        <p:txBody>
          <a:bodyPr>
            <a:normAutofit/>
          </a:bodyPr>
          <a:lstStyle/>
          <a:p>
            <a:r>
              <a:rPr lang="en-GB">
                <a:latin typeface="Arial" panose="020B0604020202020204" pitchFamily="34" charset="0"/>
                <a:cs typeface="Arial" panose="020B0604020202020204" pitchFamily="34" charset="0"/>
              </a:rPr>
              <a:t>Recommendation </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9AB7F3E-BB6A-88DE-9447-782D80585823}"/>
              </a:ext>
            </a:extLst>
          </p:cNvPr>
          <p:cNvSpPr>
            <a:spLocks noGrp="1"/>
          </p:cNvSpPr>
          <p:nvPr>
            <p:ph idx="1"/>
          </p:nvPr>
        </p:nvSpPr>
        <p:spPr>
          <a:xfrm>
            <a:off x="838200" y="2057400"/>
            <a:ext cx="10515600" cy="3871762"/>
          </a:xfrm>
        </p:spPr>
        <p:txBody>
          <a:bodyPr>
            <a:normAutofit fontScale="92500" lnSpcReduction="10000"/>
          </a:bodyPr>
          <a:lstStyle/>
          <a:p>
            <a:r>
              <a:rPr lang="en-GB" sz="1500" dirty="0">
                <a:latin typeface="Arial" panose="020B0604020202020204" pitchFamily="34" charset="0"/>
                <a:cs typeface="Arial" panose="020B0604020202020204" pitchFamily="34" charset="0"/>
              </a:rPr>
              <a:t>Social worker needs to understand the difference between children’s exposure and the impact domestic abuse may have on their development. </a:t>
            </a:r>
          </a:p>
          <a:p>
            <a:pPr marL="0" indent="0">
              <a:buNone/>
            </a:pPr>
            <a:endParaRPr lang="en-GB" sz="1500" dirty="0">
              <a:latin typeface="Arial" panose="020B0604020202020204" pitchFamily="34" charset="0"/>
              <a:cs typeface="Arial" panose="020B0604020202020204" pitchFamily="34" charset="0"/>
            </a:endParaRPr>
          </a:p>
          <a:p>
            <a:r>
              <a:rPr lang="en-GB" sz="1500" dirty="0">
                <a:latin typeface="Arial" panose="020B0604020202020204" pitchFamily="34" charset="0"/>
                <a:cs typeface="Arial" panose="020B0604020202020204" pitchFamily="34" charset="0"/>
              </a:rPr>
              <a:t>Social workers need to decide on interventions to help children overcome their trauma.</a:t>
            </a:r>
          </a:p>
          <a:p>
            <a:pPr marL="0" indent="0">
              <a:buNone/>
            </a:pPr>
            <a:endParaRPr lang="en-GB" sz="1500" dirty="0">
              <a:latin typeface="Arial" panose="020B0604020202020204" pitchFamily="34" charset="0"/>
              <a:cs typeface="Arial" panose="020B0604020202020204" pitchFamily="34" charset="0"/>
            </a:endParaRPr>
          </a:p>
          <a:p>
            <a:r>
              <a:rPr lang="en-GB" sz="1500" dirty="0">
                <a:latin typeface="Arial" panose="020B0604020202020204" pitchFamily="34" charset="0"/>
                <a:cs typeface="Arial" panose="020B0604020202020204" pitchFamily="34" charset="0"/>
              </a:rPr>
              <a:t>Set positive disciplinary and consistency interventions.</a:t>
            </a:r>
          </a:p>
          <a:p>
            <a:pPr marL="0" indent="0">
              <a:buNone/>
            </a:pPr>
            <a:endParaRPr lang="en-GB" sz="1500" dirty="0">
              <a:latin typeface="Arial" panose="020B0604020202020204" pitchFamily="34" charset="0"/>
              <a:cs typeface="Arial" panose="020B0604020202020204" pitchFamily="34" charset="0"/>
            </a:endParaRPr>
          </a:p>
          <a:p>
            <a:r>
              <a:rPr lang="en-GB" sz="1500" dirty="0">
                <a:latin typeface="Arial" panose="020B0604020202020204" pitchFamily="34" charset="0"/>
                <a:cs typeface="Arial" panose="020B0604020202020204" pitchFamily="34" charset="0"/>
              </a:rPr>
              <a:t>Health and social care partitioners and instructors need to operate collectively and determine effective techniques.</a:t>
            </a:r>
          </a:p>
          <a:p>
            <a:pPr marL="0" indent="0">
              <a:buNone/>
            </a:pPr>
            <a:endParaRPr lang="en-GB" sz="1500" dirty="0">
              <a:latin typeface="Arial" panose="020B0604020202020204" pitchFamily="34" charset="0"/>
              <a:cs typeface="Arial" panose="020B0604020202020204" pitchFamily="34" charset="0"/>
            </a:endParaRPr>
          </a:p>
          <a:p>
            <a:r>
              <a:rPr lang="en-GB" sz="1500" dirty="0">
                <a:latin typeface="Arial" panose="020B0604020202020204" pitchFamily="34" charset="0"/>
                <a:cs typeface="Arial" panose="020B0604020202020204" pitchFamily="34" charset="0"/>
              </a:rPr>
              <a:t>Health and social care practitioners need to promote mental recuperation for children exposed to domestic abuse. </a:t>
            </a:r>
          </a:p>
          <a:p>
            <a:pPr marL="0" indent="0">
              <a:buNone/>
            </a:pPr>
            <a:endParaRPr lang="en-GB" sz="1500" dirty="0">
              <a:latin typeface="Arial" panose="020B0604020202020204" pitchFamily="34" charset="0"/>
              <a:cs typeface="Arial" panose="020B0604020202020204" pitchFamily="34" charset="0"/>
            </a:endParaRPr>
          </a:p>
          <a:p>
            <a:pPr marL="0" indent="0">
              <a:buNone/>
            </a:pPr>
            <a:r>
              <a:rPr lang="en-GB" sz="1500" dirty="0">
                <a:latin typeface="Arial" panose="020B0604020202020204" pitchFamily="34" charset="0"/>
                <a:cs typeface="Arial" panose="020B0604020202020204" pitchFamily="34" charset="0"/>
              </a:rPr>
              <a:t>                                                                                         (British Association of Social Workers, 2022)</a:t>
            </a:r>
          </a:p>
        </p:txBody>
      </p:sp>
    </p:spTree>
    <p:extLst>
      <p:ext uri="{BB962C8B-B14F-4D97-AF65-F5344CB8AC3E}">
        <p14:creationId xmlns:p14="http://schemas.microsoft.com/office/powerpoint/2010/main" val="6815624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34281-54F8-AA4A-CE4B-B6090520B62C}"/>
              </a:ext>
            </a:extLst>
          </p:cNvPr>
          <p:cNvSpPr>
            <a:spLocks noGrp="1"/>
          </p:cNvSpPr>
          <p:nvPr>
            <p:ph type="title"/>
          </p:nvPr>
        </p:nvSpPr>
        <p:spPr>
          <a:xfrm>
            <a:off x="4706620" y="266065"/>
            <a:ext cx="2778760" cy="831215"/>
          </a:xfrm>
        </p:spPr>
        <p:txBody>
          <a:bodyPr>
            <a:normAutofit/>
          </a:bodyPr>
          <a:lstStyle/>
          <a:p>
            <a:r>
              <a:rPr lang="en-GB" dirty="0">
                <a:latin typeface="Arial" panose="020B0604020202020204" pitchFamily="34" charset="0"/>
                <a:cs typeface="Arial" panose="020B0604020202020204" pitchFamily="34" charset="0"/>
              </a:rPr>
              <a:t>Conclusion </a:t>
            </a:r>
          </a:p>
        </p:txBody>
      </p:sp>
      <p:sp>
        <p:nvSpPr>
          <p:cNvPr id="3" name="Content Placeholder 2">
            <a:extLst>
              <a:ext uri="{FF2B5EF4-FFF2-40B4-BE49-F238E27FC236}">
                <a16:creationId xmlns:a16="http://schemas.microsoft.com/office/drawing/2014/main" id="{98A47E5D-F210-44DE-A1FB-B57BC7677B44}"/>
              </a:ext>
            </a:extLst>
          </p:cNvPr>
          <p:cNvSpPr>
            <a:spLocks noGrp="1"/>
          </p:cNvSpPr>
          <p:nvPr>
            <p:ph idx="1"/>
          </p:nvPr>
        </p:nvSpPr>
        <p:spPr>
          <a:xfrm>
            <a:off x="436880" y="1620520"/>
            <a:ext cx="9331960" cy="3871762"/>
          </a:xfrm>
        </p:spPr>
        <p:txBody>
          <a:bodyPr>
            <a:normAutofit/>
          </a:bodyPr>
          <a:lstStyle/>
          <a:p>
            <a:pPr marL="0" indent="0">
              <a:buNone/>
            </a:pPr>
            <a:endParaRPr lang="en-GB" sz="1700" dirty="0">
              <a:latin typeface="Arial" panose="020B0604020202020204" pitchFamily="34" charset="0"/>
              <a:cs typeface="Arial" panose="020B0604020202020204" pitchFamily="34" charset="0"/>
            </a:endParaRPr>
          </a:p>
          <a:p>
            <a:pPr marL="0" indent="0">
              <a:spcBef>
                <a:spcPts val="0"/>
              </a:spcBef>
              <a:buNone/>
              <a:defRPr/>
            </a:pPr>
            <a:r>
              <a:rPr lang="en-GB" sz="1700" dirty="0">
                <a:latin typeface="Arial" panose="020B0604020202020204" pitchFamily="34" charset="0"/>
                <a:cs typeface="Arial" panose="020B0604020202020204" pitchFamily="34" charset="0"/>
              </a:rPr>
              <a:t>Understanding the impact of a child witnessing domestic abuse is important and growing up in a toxic environment where domestic abuse takes place is very stressful and intimidating for a child. To be able to identify the impact of a child’s cognitive and emotional development would be affected when witnessing abuse at home.</a:t>
            </a:r>
          </a:p>
          <a:p>
            <a:pPr marL="0" indent="0">
              <a:spcBef>
                <a:spcPts val="0"/>
              </a:spcBef>
              <a:buNone/>
              <a:defRPr/>
            </a:pPr>
            <a:endParaRPr lang="en-GB" sz="1700" dirty="0">
              <a:latin typeface="Arial" panose="020B0604020202020204" pitchFamily="34" charset="0"/>
              <a:cs typeface="Arial" panose="020B0604020202020204" pitchFamily="34" charset="0"/>
            </a:endParaRPr>
          </a:p>
          <a:p>
            <a:pPr marL="0" indent="0">
              <a:spcBef>
                <a:spcPts val="0"/>
              </a:spcBef>
              <a:buNone/>
              <a:defRPr/>
            </a:pPr>
            <a:r>
              <a:rPr lang="en-GB" sz="1700" dirty="0">
                <a:latin typeface="Arial" panose="020B0604020202020204" pitchFamily="34" charset="0"/>
                <a:cs typeface="Arial" panose="020B0604020202020204" pitchFamily="34" charset="0"/>
              </a:rPr>
              <a:t>Children are likely to be in need of medical assistance in order for the children to be able to feel less stress/ anxiety and the panic attack caused by depression.  Domestic abuse can never be eliminated, however, an entire society comes together and refuse to tolerate it that will save a person’s life.</a:t>
            </a:r>
          </a:p>
          <a:p>
            <a:pPr marL="0" indent="0">
              <a:buNone/>
            </a:pPr>
            <a:endParaRPr lang="en-GB" sz="2400" dirty="0"/>
          </a:p>
        </p:txBody>
      </p:sp>
    </p:spTree>
    <p:extLst>
      <p:ext uri="{BB962C8B-B14F-4D97-AF65-F5344CB8AC3E}">
        <p14:creationId xmlns:p14="http://schemas.microsoft.com/office/powerpoint/2010/main" val="22656544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1912D-36D8-D1AE-739C-6B7D1E50A975}"/>
              </a:ext>
            </a:extLst>
          </p:cNvPr>
          <p:cNvSpPr>
            <a:spLocks noGrp="1"/>
          </p:cNvSpPr>
          <p:nvPr>
            <p:ph type="title"/>
          </p:nvPr>
        </p:nvSpPr>
        <p:spPr>
          <a:xfrm>
            <a:off x="4399281" y="195648"/>
            <a:ext cx="3831771" cy="515551"/>
          </a:xfrm>
        </p:spPr>
        <p:txBody>
          <a:bodyPr>
            <a:normAutofit fontScale="90000"/>
          </a:bodyPr>
          <a:lstStyle/>
          <a:p>
            <a:r>
              <a:rPr lang="en-GB">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48907B5-BBC2-A72C-9B29-7D61B8C4A0EE}"/>
              </a:ext>
            </a:extLst>
          </p:cNvPr>
          <p:cNvSpPr>
            <a:spLocks noGrp="1"/>
          </p:cNvSpPr>
          <p:nvPr>
            <p:ph idx="1"/>
          </p:nvPr>
        </p:nvSpPr>
        <p:spPr>
          <a:xfrm>
            <a:off x="423397" y="841979"/>
            <a:ext cx="10844043" cy="5284501"/>
          </a:xfrm>
        </p:spPr>
        <p:txBody>
          <a:bodyPr>
            <a:noAutofit/>
          </a:bodyPr>
          <a:lstStyle/>
          <a:p>
            <a:r>
              <a:rPr lang="en-US" sz="1200" dirty="0">
                <a:effectLst/>
                <a:latin typeface="Arial" panose="020B0604020202020204" pitchFamily="34" charset="0"/>
                <a:ea typeface="Calibri" panose="020F0502020204030204" pitchFamily="34" charset="0"/>
                <a:cs typeface="Arial" panose="020B0604020202020204" pitchFamily="34" charset="0"/>
              </a:rPr>
              <a:t>British Association Social Worker (2022</a:t>
            </a:r>
            <a:r>
              <a:rPr lang="en-US" sz="1200" dirty="0">
                <a:latin typeface="Arial" panose="020B0604020202020204" pitchFamily="34" charset="0"/>
                <a:ea typeface="Calibri" panose="020F0502020204030204" pitchFamily="34" charset="0"/>
                <a:cs typeface="Arial" panose="020B0604020202020204" pitchFamily="34" charset="0"/>
              </a:rPr>
              <a:t>)</a:t>
            </a:r>
            <a:r>
              <a:rPr lang="en-US"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a:effectLst/>
                <a:latin typeface="Arial" panose="020B0604020202020204" pitchFamily="34" charset="0"/>
                <a:ea typeface="Calibri" panose="020F0502020204030204" pitchFamily="34" charset="0"/>
                <a:cs typeface="Arial" panose="020B0604020202020204" pitchFamily="34" charset="0"/>
              </a:rPr>
              <a:t>Domestic Abuse and Child Welfare: A Practice Guide for Social Workers.</a:t>
            </a:r>
          </a:p>
          <a:p>
            <a:pPr marL="0" indent="0">
              <a:buNone/>
            </a:pPr>
            <a:r>
              <a:rPr lang="en-GB" sz="1200" dirty="0">
                <a:latin typeface="Arial" panose="020B0604020202020204" pitchFamily="34" charset="0"/>
                <a:ea typeface="Calibri" panose="020F0502020204030204" pitchFamily="34" charset="0"/>
                <a:cs typeface="Arial" panose="020B0604020202020204" pitchFamily="34" charset="0"/>
              </a:rPr>
              <a:t>Available at:</a:t>
            </a:r>
            <a:r>
              <a:rPr lang="en-US" sz="1200" dirty="0">
                <a:effectLst/>
                <a:latin typeface="Arial" panose="020B0604020202020204" pitchFamily="34" charset="0"/>
                <a:ea typeface="Calibri" panose="020F0502020204030204" pitchFamily="34" charset="0"/>
                <a:cs typeface="Arial" panose="020B0604020202020204" pitchFamily="34" charset="0"/>
              </a:rPr>
              <a:t> </a:t>
            </a:r>
            <a:r>
              <a:rPr lang="en-US" sz="1200" dirty="0">
                <a:effectLst/>
                <a:latin typeface="Arial" panose="020B0604020202020204" pitchFamily="34" charset="0"/>
                <a:ea typeface="Calibri" panose="020F0502020204030204" pitchFamily="34" charset="0"/>
                <a:cs typeface="Arial" panose="020B0604020202020204" pitchFamily="34" charset="0"/>
                <a:hlinkClick r:id="rId2"/>
              </a:rPr>
              <a:t>https://www.basw.co.uk/media/news/2020/apr/domestic-abuse-and-child-welfare-practice-guide-social-workers</a:t>
            </a:r>
            <a:endParaRPr lang="en-US" sz="12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US" sz="1200" dirty="0">
                <a:latin typeface="Arial" panose="020B0604020202020204" pitchFamily="34" charset="0"/>
                <a:ea typeface="Calibri" panose="020F0502020204030204" pitchFamily="34" charset="0"/>
                <a:cs typeface="Arial" panose="020B0604020202020204" pitchFamily="34" charset="0"/>
              </a:rPr>
              <a:t>Accessed: 12.08.2022</a:t>
            </a:r>
          </a:p>
          <a:p>
            <a:r>
              <a:rPr lang="en-US" sz="1200" dirty="0">
                <a:effectLst/>
                <a:latin typeface="Arial" panose="020B0604020202020204" pitchFamily="34" charset="0"/>
                <a:ea typeface="Calibri" panose="020F0502020204030204" pitchFamily="34" charset="0"/>
                <a:cs typeface="Arial" panose="020B0604020202020204" pitchFamily="34" charset="0"/>
              </a:rPr>
              <a:t>Community care (2021) </a:t>
            </a:r>
            <a:r>
              <a:rPr lang="en-GB" sz="1200" b="0" dirty="0">
                <a:effectLst/>
                <a:latin typeface="Arial" panose="020B0604020202020204" pitchFamily="34" charset="0"/>
                <a:cs typeface="Arial" panose="020B0604020202020204" pitchFamily="34" charset="0"/>
              </a:rPr>
              <a:t>What new domestic abuse legislation means for social workers. </a:t>
            </a:r>
          </a:p>
          <a:p>
            <a:pPr marL="0" indent="0">
              <a:buNone/>
            </a:pPr>
            <a:r>
              <a:rPr lang="en-GB" sz="1200" dirty="0">
                <a:latin typeface="Arial" panose="020B0604020202020204" pitchFamily="34" charset="0"/>
                <a:cs typeface="Arial" panose="020B0604020202020204" pitchFamily="34" charset="0"/>
              </a:rPr>
              <a:t>Available at: </a:t>
            </a:r>
            <a:r>
              <a:rPr lang="en-US" sz="1200" dirty="0">
                <a:latin typeface="Arial" panose="020B0604020202020204" pitchFamily="34" charset="0"/>
                <a:cs typeface="Arial" panose="020B0604020202020204" pitchFamily="34" charset="0"/>
                <a:hlinkClick r:id="rId3"/>
              </a:rPr>
              <a:t>https://www.</a:t>
            </a:r>
            <a:r>
              <a:rPr lang="en-GB" sz="1200" dirty="0">
                <a:latin typeface="Arial" panose="020B0604020202020204" pitchFamily="34" charset="0"/>
                <a:cs typeface="Arial" panose="020B0604020202020204" pitchFamily="34" charset="0"/>
                <a:hlinkClick r:id="rId3"/>
              </a:rPr>
              <a:t>CommunityCare.co.uk/ - Social Work News &amp; Social Care Jobs</a:t>
            </a:r>
            <a:endParaRPr lang="en-GB" sz="1200" dirty="0">
              <a:latin typeface="Arial" panose="020B0604020202020204" pitchFamily="34" charset="0"/>
              <a:cs typeface="Arial" panose="020B0604020202020204" pitchFamily="34" charset="0"/>
            </a:endParaRPr>
          </a:p>
          <a:p>
            <a:pPr marL="0" indent="0">
              <a:buNone/>
            </a:pPr>
            <a:r>
              <a:rPr lang="en-US" sz="1200" dirty="0">
                <a:effectLst/>
                <a:latin typeface="Arial" panose="020B0604020202020204" pitchFamily="34" charset="0"/>
                <a:ea typeface="Calibri" panose="020F0502020204030204" pitchFamily="34" charset="0"/>
                <a:cs typeface="Arial" panose="020B0604020202020204" pitchFamily="34" charset="0"/>
              </a:rPr>
              <a:t>Accessed: 15.06.2022</a:t>
            </a:r>
          </a:p>
          <a:p>
            <a:r>
              <a:rPr lang="en-US" sz="1200" dirty="0">
                <a:effectLst/>
                <a:latin typeface="Arial" panose="020B0604020202020204" pitchFamily="34" charset="0"/>
                <a:ea typeface="Calibri" panose="020F0502020204030204" pitchFamily="34" charset="0"/>
                <a:cs typeface="Arial" panose="020B0604020202020204" pitchFamily="34" charset="0"/>
              </a:rPr>
              <a:t>Danielle M, Peter G </a:t>
            </a:r>
            <a:r>
              <a:rPr lang="en-US" sz="1200" dirty="0" err="1">
                <a:effectLst/>
                <a:latin typeface="Arial" panose="020B0604020202020204" pitchFamily="34" charset="0"/>
                <a:ea typeface="Calibri" panose="020F0502020204030204" pitchFamily="34" charset="0"/>
                <a:cs typeface="Arial" panose="020B0604020202020204" pitchFamily="34" charset="0"/>
              </a:rPr>
              <a:t>Mertin</a:t>
            </a:r>
            <a:r>
              <a:rPr lang="en-US" sz="1200" dirty="0">
                <a:effectLst/>
                <a:latin typeface="Arial" panose="020B0604020202020204" pitchFamily="34" charset="0"/>
                <a:ea typeface="Calibri" panose="020F0502020204030204" pitchFamily="34" charset="0"/>
                <a:cs typeface="Arial" panose="020B0604020202020204" pitchFamily="34" charset="0"/>
              </a:rPr>
              <a:t>, Michael </a:t>
            </a:r>
            <a:r>
              <a:rPr lang="en-US" sz="1200" dirty="0" err="1">
                <a:effectLst/>
                <a:latin typeface="Arial" panose="020B0604020202020204" pitchFamily="34" charset="0"/>
                <a:ea typeface="Calibri" panose="020F0502020204030204" pitchFamily="34" charset="0"/>
                <a:cs typeface="Arial" panose="020B0604020202020204" pitchFamily="34" charset="0"/>
              </a:rPr>
              <a:t>Proeve</a:t>
            </a:r>
            <a:r>
              <a:rPr lang="en-US" sz="1200" dirty="0">
                <a:effectLst/>
                <a:latin typeface="Arial" panose="020B0604020202020204" pitchFamily="34" charset="0"/>
                <a:ea typeface="Calibri" panose="020F0502020204030204" pitchFamily="34" charset="0"/>
                <a:cs typeface="Arial" panose="020B0604020202020204" pitchFamily="34" charset="0"/>
              </a:rPr>
              <a:t>, 2009, domestic violence and maternal reports of young children's functioning. </a:t>
            </a:r>
          </a:p>
          <a:p>
            <a:r>
              <a:rPr lang="en-US" sz="1200" dirty="0" err="1">
                <a:effectLst/>
                <a:latin typeface="Arial" panose="020B0604020202020204" pitchFamily="34" charset="0"/>
                <a:ea typeface="Calibri" panose="020F0502020204030204" pitchFamily="34" charset="0"/>
                <a:cs typeface="Arial" panose="020B0604020202020204" pitchFamily="34" charset="0"/>
              </a:rPr>
              <a:t>Edleson</a:t>
            </a:r>
            <a:r>
              <a:rPr lang="en-US" sz="1200" dirty="0">
                <a:effectLst/>
                <a:latin typeface="Arial" panose="020B0604020202020204" pitchFamily="34" charset="0"/>
                <a:ea typeface="Calibri" panose="020F0502020204030204" pitchFamily="34" charset="0"/>
                <a:cs typeface="Arial" panose="020B0604020202020204" pitchFamily="34" charset="0"/>
              </a:rPr>
              <a:t> JL. (1999), Children's witnessing of adult domestic violence. J Interpers Violence. 1999;14:839–70.</a:t>
            </a:r>
          </a:p>
          <a:p>
            <a:r>
              <a:rPr lang="en-US" sz="1200" dirty="0" err="1">
                <a:effectLst/>
                <a:latin typeface="Arial" panose="020B0604020202020204" pitchFamily="34" charset="0"/>
                <a:ea typeface="Calibri" panose="020F0502020204030204" pitchFamily="34" charset="0"/>
                <a:cs typeface="Arial" panose="020B0604020202020204" pitchFamily="34" charset="0"/>
              </a:rPr>
              <a:t>Kitzmann</a:t>
            </a:r>
            <a:r>
              <a:rPr lang="en-US" sz="1200" dirty="0">
                <a:effectLst/>
                <a:latin typeface="Arial" panose="020B0604020202020204" pitchFamily="34" charset="0"/>
                <a:ea typeface="Calibri" panose="020F0502020204030204" pitchFamily="34" charset="0"/>
                <a:cs typeface="Arial" panose="020B0604020202020204" pitchFamily="34" charset="0"/>
              </a:rPr>
              <a:t> KM, Gaylord NK, Holt AR, Kenny ED. Child witnesses to domestic violence: A meta-analytic review. Journal of Consulting and Clinical Psychology. 2003;71:339–352.  </a:t>
            </a:r>
          </a:p>
          <a:p>
            <a:r>
              <a:rPr lang="en-GB" sz="1200" dirty="0">
                <a:effectLst/>
                <a:latin typeface="Arial" panose="020B0604020202020204" pitchFamily="34" charset="0"/>
                <a:ea typeface="Calibri" panose="020F0502020204030204" pitchFamily="34" charset="0"/>
                <a:cs typeface="Arial" panose="020B0604020202020204" pitchFamily="34" charset="0"/>
              </a:rPr>
              <a:t>National Society for the Prevention of Cruelty to Children (2022) </a:t>
            </a:r>
            <a:r>
              <a:rPr lang="en-GB" sz="1200" i="0" dirty="0">
                <a:solidFill>
                  <a:srgbClr val="000000"/>
                </a:solidFill>
                <a:effectLst/>
                <a:latin typeface="Arial" panose="020B0604020202020204" pitchFamily="34" charset="0"/>
                <a:cs typeface="Arial" panose="020B0604020202020204" pitchFamily="34" charset="0"/>
              </a:rPr>
              <a:t>Protecting children from domestic abuse.</a:t>
            </a:r>
          </a:p>
          <a:p>
            <a:pPr marL="0" indent="0">
              <a:buNone/>
            </a:pPr>
            <a:r>
              <a:rPr lang="en-GB" sz="1200" dirty="0">
                <a:solidFill>
                  <a:srgbClr val="000000"/>
                </a:solidFill>
                <a:latin typeface="Arial" panose="020B0604020202020204" pitchFamily="34" charset="0"/>
                <a:cs typeface="Arial" panose="020B0604020202020204" pitchFamily="34" charset="0"/>
              </a:rPr>
              <a:t>Available at: </a:t>
            </a:r>
            <a:r>
              <a:rPr lang="en-GB" sz="1200" dirty="0">
                <a:hlinkClick r:id="rId4"/>
              </a:rPr>
              <a:t>Protecting children from domestic abuse | NSPCC Learning</a:t>
            </a:r>
            <a:endParaRPr lang="en-GB" sz="1200" i="0" dirty="0">
              <a:solidFill>
                <a:srgbClr val="000000"/>
              </a:solidFill>
              <a:effectLst/>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ea typeface="Calibri" panose="020F0502020204030204" pitchFamily="34" charset="0"/>
                <a:cs typeface="Arial" panose="020B0604020202020204" pitchFamily="34" charset="0"/>
              </a:rPr>
              <a:t>Accessed: 18.07.2022</a:t>
            </a:r>
            <a:endParaRPr lang="en-US" sz="1200" dirty="0">
              <a:effectLst/>
              <a:latin typeface="Arial" panose="020B0604020202020204" pitchFamily="34" charset="0"/>
              <a:ea typeface="Calibri" panose="020F0502020204030204" pitchFamily="34" charset="0"/>
              <a:cs typeface="Arial" panose="020B0604020202020204" pitchFamily="34" charset="0"/>
            </a:endParaRPr>
          </a:p>
          <a:p>
            <a:r>
              <a:rPr lang="en-US" sz="1200" dirty="0">
                <a:effectLst/>
                <a:latin typeface="Arial" panose="020B0604020202020204" pitchFamily="34" charset="0"/>
                <a:ea typeface="Calibri" panose="020F0502020204030204" pitchFamily="34" charset="0"/>
                <a:cs typeface="Arial" panose="020B0604020202020204" pitchFamily="34" charset="0"/>
              </a:rPr>
              <a:t>Very well mind (2022</a:t>
            </a:r>
            <a:r>
              <a:rPr lang="en-US" sz="1200" dirty="0">
                <a:latin typeface="Arial" panose="020B0604020202020204" pitchFamily="34" charset="0"/>
                <a:ea typeface="Calibri" panose="020F0502020204030204" pitchFamily="34" charset="0"/>
                <a:cs typeface="Arial" panose="020B0604020202020204" pitchFamily="34" charset="0"/>
              </a:rPr>
              <a:t>)</a:t>
            </a:r>
            <a:r>
              <a:rPr lang="en-US" sz="1200" dirty="0">
                <a:effectLst/>
                <a:latin typeface="Arial" panose="020B0604020202020204" pitchFamily="34" charset="0"/>
                <a:ea typeface="Calibri" panose="020F0502020204030204" pitchFamily="34" charset="0"/>
                <a:cs typeface="Arial" panose="020B0604020202020204" pitchFamily="34" charset="0"/>
              </a:rPr>
              <a:t> How domestic abuse impact c</a:t>
            </a:r>
            <a:r>
              <a:rPr lang="en-US" sz="1200" dirty="0">
                <a:latin typeface="Arial" panose="020B0604020202020204" pitchFamily="34" charset="0"/>
                <a:ea typeface="Calibri" panose="020F0502020204030204" pitchFamily="34" charset="0"/>
                <a:cs typeface="Arial" panose="020B0604020202020204" pitchFamily="34" charset="0"/>
              </a:rPr>
              <a:t>hildren.</a:t>
            </a:r>
          </a:p>
          <a:p>
            <a:pPr marL="0" indent="0">
              <a:buNone/>
            </a:pPr>
            <a:r>
              <a:rPr lang="en-US"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dirty="0">
                <a:effectLst/>
                <a:latin typeface="Arial" panose="020B0604020202020204" pitchFamily="34" charset="0"/>
                <a:ea typeface="Calibri" panose="020F0502020204030204" pitchFamily="34" charset="0"/>
                <a:cs typeface="Arial" panose="020B0604020202020204" pitchFamily="34" charset="0"/>
                <a:hlinkClick r:id="rId5"/>
              </a:rPr>
              <a:t>https://www.verywellmind.com/the-impact-of-domestic-violence-on-children-5207940</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1200" dirty="0">
                <a:latin typeface="Arial" panose="020B0604020202020204" pitchFamily="34" charset="0"/>
                <a:ea typeface="Calibri" panose="020F0502020204030204" pitchFamily="34" charset="0"/>
                <a:cs typeface="Arial" panose="020B0604020202020204" pitchFamily="34" charset="0"/>
              </a:rPr>
              <a:t>Accessed: 15.06.2022</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r>
              <a:rPr lang="en-US" sz="1200" dirty="0">
                <a:effectLst/>
                <a:latin typeface="Arial" panose="020B0604020202020204" pitchFamily="34" charset="0"/>
                <a:ea typeface="Calibri" panose="020F0502020204030204" pitchFamily="34" charset="0"/>
                <a:cs typeface="Arial" panose="020B0604020202020204" pitchFamily="34" charset="0"/>
              </a:rPr>
              <a:t>Wolfe DA, Crooks CV, Lee V, McIntyre-Smith A, Jaffe P. The effects of children’s exposure to domestic violence: A meta-analysis and critique. Clinical Child and Family Psychology Review. 2003;6:171–187.</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r>
              <a:rPr lang="en-US" sz="1200" dirty="0">
                <a:effectLst/>
                <a:latin typeface="Arial" panose="020B0604020202020204" pitchFamily="34" charset="0"/>
                <a:ea typeface="Calibri" panose="020F0502020204030204" pitchFamily="34" charset="0"/>
                <a:cs typeface="Arial" panose="020B0604020202020204" pitchFamily="34" charset="0"/>
              </a:rPr>
              <a:t>Wolcott, H.F. (1994). Transforming qualitative data: description, analysis, interpretation. Thousand Oaks, CA: Sage.</a:t>
            </a:r>
          </a:p>
        </p:txBody>
      </p:sp>
      <p:sp>
        <p:nvSpPr>
          <p:cNvPr id="5" name="TextBox 4">
            <a:extLst>
              <a:ext uri="{FF2B5EF4-FFF2-40B4-BE49-F238E27FC236}">
                <a16:creationId xmlns:a16="http://schemas.microsoft.com/office/drawing/2014/main" id="{09801A97-8DC5-E726-2AE5-7BDDB492468D}"/>
              </a:ext>
            </a:extLst>
          </p:cNvPr>
          <p:cNvSpPr txBox="1"/>
          <p:nvPr/>
        </p:nvSpPr>
        <p:spPr>
          <a:xfrm>
            <a:off x="4658360" y="195648"/>
            <a:ext cx="2631440" cy="646331"/>
          </a:xfrm>
          <a:prstGeom prst="rect">
            <a:avLst/>
          </a:prstGeom>
          <a:noFill/>
        </p:spPr>
        <p:txBody>
          <a:bodyPr wrap="square">
            <a:spAutoFit/>
          </a:bodyPr>
          <a:lstStyle/>
          <a:p>
            <a:r>
              <a:rPr kumimoji="0" lang="en-GB" sz="36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ea typeface="+mj-ea"/>
                <a:cs typeface="Arial" panose="020B0604020202020204" pitchFamily="34" charset="0"/>
              </a:rPr>
              <a:t>Reference</a:t>
            </a:r>
            <a:endParaRPr lang="en-GB" dirty="0"/>
          </a:p>
        </p:txBody>
      </p:sp>
    </p:spTree>
    <p:extLst>
      <p:ext uri="{BB962C8B-B14F-4D97-AF65-F5344CB8AC3E}">
        <p14:creationId xmlns:p14="http://schemas.microsoft.com/office/powerpoint/2010/main" val="400076655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7EF19F696A98440A924379150D22D5E" ma:contentTypeVersion="11" ma:contentTypeDescription="Create a new document." ma:contentTypeScope="" ma:versionID="fba3a3691b312bf57854fb129e30394d">
  <xsd:schema xmlns:xsd="http://www.w3.org/2001/XMLSchema" xmlns:xs="http://www.w3.org/2001/XMLSchema" xmlns:p="http://schemas.microsoft.com/office/2006/metadata/properties" xmlns:ns3="1e817316-4aca-4b9e-ace6-40706940dca6" xmlns:ns4="616eabd9-892f-425c-aaec-cee6893c8e0e" targetNamespace="http://schemas.microsoft.com/office/2006/metadata/properties" ma:root="true" ma:fieldsID="832e9434041131203f7d65aca7cd49d1" ns3:_="" ns4:_="">
    <xsd:import namespace="1e817316-4aca-4b9e-ace6-40706940dca6"/>
    <xsd:import namespace="616eabd9-892f-425c-aaec-cee6893c8e0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e817316-4aca-4b9e-ace6-40706940dca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16eabd9-892f-425c-aaec-cee6893c8e0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363E3CC-3AF4-46AE-B492-A1BAA525699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e817316-4aca-4b9e-ace6-40706940dca6"/>
    <ds:schemaRef ds:uri="616eabd9-892f-425c-aaec-cee6893c8e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4E950F2-E397-4C6F-BDE5-474FE3AD802C}">
  <ds:schemaRefs>
    <ds:schemaRef ds:uri="http://schemas.microsoft.com/sharepoint/v3/contenttype/forms"/>
  </ds:schemaRefs>
</ds:datastoreItem>
</file>

<file path=customXml/itemProps3.xml><?xml version="1.0" encoding="utf-8"?>
<ds:datastoreItem xmlns:ds="http://schemas.openxmlformats.org/officeDocument/2006/customXml" ds:itemID="{C1600F04-E253-43A9-84CD-CC4B33B06CE7}">
  <ds:schemaRefs>
    <ds:schemaRef ds:uri="http://schemas.microsoft.com/office/2006/metadata/properties"/>
    <ds:schemaRef ds:uri="http://schemas.microsoft.com/office/infopath/2007/PartnerControls"/>
    <ds:schemaRef ds:uri="616eabd9-892f-425c-aaec-cee6893c8e0e"/>
    <ds:schemaRef ds:uri="http://schemas.microsoft.com/office/2006/documentManagement/types"/>
    <ds:schemaRef ds:uri="http://purl.org/dc/elements/1.1/"/>
    <ds:schemaRef ds:uri="http://schemas.openxmlformats.org/package/2006/metadata/core-properties"/>
    <ds:schemaRef ds:uri="1e817316-4aca-4b9e-ace6-40706940dca6"/>
    <ds:schemaRef ds:uri="http://purl.org/dc/term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Facet</Template>
  <TotalTime>4650</TotalTime>
  <Words>2009</Words>
  <Application>Microsoft Office PowerPoint</Application>
  <PresentationFormat>Widescreen</PresentationFormat>
  <Paragraphs>201</Paragraphs>
  <Slides>9</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Arial</vt:lpstr>
      <vt:lpstr>Calibri</vt:lpstr>
      <vt:lpstr>Calibri Light</vt:lpstr>
      <vt:lpstr>Symbol</vt:lpstr>
      <vt:lpstr>Times New Roman</vt:lpstr>
      <vt:lpstr>Trebuchet MS</vt:lpstr>
      <vt:lpstr>Wingdings 3</vt:lpstr>
      <vt:lpstr>Facet</vt:lpstr>
      <vt:lpstr>  Module: Introduction to Research   (BMHP5005)  Assessment 2: Viva Voce</vt:lpstr>
      <vt:lpstr>Introduction </vt:lpstr>
      <vt:lpstr>Methods</vt:lpstr>
      <vt:lpstr>Literature Review</vt:lpstr>
      <vt:lpstr>Result </vt:lpstr>
      <vt:lpstr>Discussion</vt:lpstr>
      <vt:lpstr>Recommendation </vt:lpstr>
      <vt:lpstr>Conclusion </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Olivette Cole (2022097)</dc:creator>
  <cp:lastModifiedBy>Olivette Cole (2022097)</cp:lastModifiedBy>
  <cp:revision>21</cp:revision>
  <dcterms:created xsi:type="dcterms:W3CDTF">2022-07-04T22:23:31Z</dcterms:created>
  <dcterms:modified xsi:type="dcterms:W3CDTF">2022-08-12T17:37:18Z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0x01010027EF19F696A98440A924379150D22D5E</vt:lpwstr>
  </property>
</Properties>
</file>