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4"/>
  </p:sldMasterIdLst>
  <p:notesMasterIdLst>
    <p:notesMasterId r:id="rId12"/>
  </p:notesMasterIdLst>
  <p:sldIdLst>
    <p:sldId id="256" r:id="rId5"/>
    <p:sldId id="258" r:id="rId6"/>
    <p:sldId id="257" r:id="rId7"/>
    <p:sldId id="259" r:id="rId8"/>
    <p:sldId id="262" r:id="rId9"/>
    <p:sldId id="260"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5" d="100"/>
          <a:sy n="65" d="100"/>
        </p:scale>
        <p:origin x="67" y="50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0E26F4-AFDA-423D-B558-C48846690A6D}" type="datetimeFigureOut">
              <a:rPr lang="en-GB" smtClean="0"/>
              <a:t>30/01/2023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198479-F167-4727-9E29-4DBA86CC6579}" type="slidenum">
              <a:rPr lang="en-GB" smtClean="0"/>
              <a:t>‹#›</a:t>
            </a:fld>
            <a:endParaRPr lang="en-GB"/>
          </a:p>
        </p:txBody>
      </p:sp>
    </p:spTree>
    <p:extLst>
      <p:ext uri="{BB962C8B-B14F-4D97-AF65-F5344CB8AC3E}">
        <p14:creationId xmlns:p14="http://schemas.microsoft.com/office/powerpoint/2010/main" val="3998743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1/30/2023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608990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1/30/2023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52814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1/30/2023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40408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1/30/2023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68094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1/30/2023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39555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1/30/2023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5836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1/30/2023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99562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1/30/2023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151798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1/30/2023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87584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1/30/2023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1550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1/30/2023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16815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1/30/2023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014531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hf sldNum="0" hdr="0" ftr="0" dt="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Layout" Target="../slideLayouts/slideLayout6.xml"/><Relationship Id="rId6" Type="http://schemas.openxmlformats.org/officeDocument/2006/relationships/image" Target="../media/image8.jpeg"/><Relationship Id="rId5" Type="http://schemas.openxmlformats.org/officeDocument/2006/relationships/image" Target="../media/image7.jpeg"/><Relationship Id="rId10" Type="http://schemas.openxmlformats.org/officeDocument/2006/relationships/image" Target="../media/image12.jpeg"/><Relationship Id="rId4" Type="http://schemas.openxmlformats.org/officeDocument/2006/relationships/image" Target="../media/image6.jpeg"/><Relationship Id="rId9"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planetgoafoodguide.com/3893/" TargetMode="External"/><Relationship Id="rId2" Type="http://schemas.openxmlformats.org/officeDocument/2006/relationships/hyperlink" Target="https://commons.wikimedia.org/wiki/File:Portuguese_Goa_1620_-_Manuel_Godinho_de_Her%C3%A9dia.png" TargetMode="External"/><Relationship Id="rId1" Type="http://schemas.openxmlformats.org/officeDocument/2006/relationships/slideLayout" Target="../slideLayouts/slideLayout7.xml"/><Relationship Id="rId5" Type="http://schemas.openxmlformats.org/officeDocument/2006/relationships/hyperlink" Target="https://wellcomecollection.org/works/sdcytv35" TargetMode="External"/><Relationship Id="rId4" Type="http://schemas.openxmlformats.org/officeDocument/2006/relationships/hyperlink" Target="https://indianexpress.com/article/lifestyle/food-wine/food-story-how-sorpotel-travelled-from-brazil-to-india/"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archive.org/search.php?query=creator%3A%22Burnell%2C+A.+C.+%28Arthur+Coke%29%2C+1840-1882%22" TargetMode="External"/><Relationship Id="rId2" Type="http://schemas.openxmlformats.org/officeDocument/2006/relationships/hyperlink" Target="https://archive.org/search.php?query=creator%3A%22Linschoten%2C+Jan+Huygen+van%2C+1563-1611%22" TargetMode="External"/><Relationship Id="rId1" Type="http://schemas.openxmlformats.org/officeDocument/2006/relationships/slideLayout" Target="../slideLayouts/slideLayout7.xml"/><Relationship Id="rId4" Type="http://schemas.openxmlformats.org/officeDocument/2006/relationships/hyperlink" Target="https://archive.org/search.php?query=creator%3A%22Tiele%2C+Pieter+Anton%2C+1834-1882%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7" name="Rectangle 1030">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3BA9C-1A6C-452D-12A6-04DE4D1E438E}"/>
              </a:ext>
            </a:extLst>
          </p:cNvPr>
          <p:cNvSpPr>
            <a:spLocks noGrp="1"/>
          </p:cNvSpPr>
          <p:nvPr>
            <p:ph type="ctrTitle"/>
          </p:nvPr>
        </p:nvSpPr>
        <p:spPr>
          <a:xfrm>
            <a:off x="8141110" y="639098"/>
            <a:ext cx="3401961" cy="3494790"/>
          </a:xfrm>
        </p:spPr>
        <p:txBody>
          <a:bodyPr>
            <a:normAutofit/>
          </a:bodyPr>
          <a:lstStyle/>
          <a:p>
            <a:r>
              <a:rPr lang="en-GB" sz="7200" b="1" dirty="0"/>
              <a:t>Vindaloo</a:t>
            </a:r>
          </a:p>
        </p:txBody>
      </p:sp>
      <p:pic>
        <p:nvPicPr>
          <p:cNvPr id="1026" name="Picture 2" descr="Goan Pork Vindaloo Recipe - BFT .. for the love of Food.">
            <a:extLst>
              <a:ext uri="{FF2B5EF4-FFF2-40B4-BE49-F238E27FC236}">
                <a16:creationId xmlns:a16="http://schemas.microsoft.com/office/drawing/2014/main" id="{FA5BECFC-AD22-3DD4-D99B-78189D71B9D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6328" y="640081"/>
            <a:ext cx="6747558" cy="5054156"/>
          </a:xfrm>
          <a:prstGeom prst="rect">
            <a:avLst/>
          </a:prstGeom>
          <a:noFill/>
          <a:extLst>
            <a:ext uri="{909E8E84-426E-40DD-AFC4-6F175D3DCCD1}">
              <a14:hiddenFill xmlns:a14="http://schemas.microsoft.com/office/drawing/2010/main">
                <a:solidFill>
                  <a:srgbClr val="FFFFFF"/>
                </a:solidFill>
              </a14:hiddenFill>
            </a:ext>
          </a:extLst>
        </p:spPr>
      </p:pic>
      <p:cxnSp>
        <p:nvCxnSpPr>
          <p:cNvPr id="1058" name="Straight Connector 1032">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35" name="Rectangle 1034">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CCFEF35A-75A3-A0BA-E46D-3F0FD53AE0B6}"/>
              </a:ext>
            </a:extLst>
          </p:cNvPr>
          <p:cNvSpPr txBox="1"/>
          <p:nvPr/>
        </p:nvSpPr>
        <p:spPr>
          <a:xfrm>
            <a:off x="8077200" y="4530676"/>
            <a:ext cx="3718267" cy="584775"/>
          </a:xfrm>
          <a:prstGeom prst="rect">
            <a:avLst/>
          </a:prstGeom>
          <a:noFill/>
        </p:spPr>
        <p:txBody>
          <a:bodyPr wrap="square" rtlCol="0" anchor="ctr">
            <a:spAutoFit/>
          </a:bodyPr>
          <a:lstStyle/>
          <a:p>
            <a:pPr algn="ctr"/>
            <a:r>
              <a:rPr lang="en-GB" sz="3200" dirty="0"/>
              <a:t>What do you know?</a:t>
            </a:r>
          </a:p>
        </p:txBody>
      </p:sp>
    </p:spTree>
    <p:extLst>
      <p:ext uri="{BB962C8B-B14F-4D97-AF65-F5344CB8AC3E}">
        <p14:creationId xmlns:p14="http://schemas.microsoft.com/office/powerpoint/2010/main" val="231985388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2" name="Rectangle 3091">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94" name="Straight Connector 309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3096" name="Rectangle 3095">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98" name="Straight Connector 3097">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797"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A2EE2970-D8F5-8B55-EEDC-AD640795F76B}"/>
              </a:ext>
            </a:extLst>
          </p:cNvPr>
          <p:cNvSpPr>
            <a:spLocks noGrp="1"/>
          </p:cNvSpPr>
          <p:nvPr>
            <p:ph type="body" sz="half" idx="2"/>
          </p:nvPr>
        </p:nvSpPr>
        <p:spPr>
          <a:xfrm>
            <a:off x="6454066" y="3205567"/>
            <a:ext cx="4799720" cy="3072763"/>
          </a:xfrm>
        </p:spPr>
        <p:txBody>
          <a:bodyPr vert="horz" lIns="0" tIns="45720" rIns="0" bIns="45720" rtlCol="0">
            <a:normAutofit/>
          </a:bodyPr>
          <a:lstStyle/>
          <a:p>
            <a:r>
              <a:rPr lang="en-US" cap="all" spc="200" dirty="0">
                <a:solidFill>
                  <a:schemeClr val="tx1">
                    <a:lumMod val="75000"/>
                    <a:lumOff val="25000"/>
                  </a:schemeClr>
                </a:solidFill>
              </a:rPr>
              <a:t>Portuguese name for it was ‘</a:t>
            </a:r>
            <a:r>
              <a:rPr lang="en-US" i="1" cap="all" spc="200" dirty="0" err="1">
                <a:solidFill>
                  <a:schemeClr val="tx1">
                    <a:lumMod val="75000"/>
                    <a:lumOff val="25000"/>
                  </a:schemeClr>
                </a:solidFill>
              </a:rPr>
              <a:t>vinha</a:t>
            </a:r>
            <a:r>
              <a:rPr lang="en-US" i="1" cap="all" spc="200" dirty="0">
                <a:solidFill>
                  <a:schemeClr val="tx1">
                    <a:lumMod val="75000"/>
                    <a:lumOff val="25000"/>
                  </a:schemeClr>
                </a:solidFill>
              </a:rPr>
              <a:t> de </a:t>
            </a:r>
            <a:r>
              <a:rPr lang="en-US" i="1" cap="all" spc="200" dirty="0" err="1">
                <a:solidFill>
                  <a:schemeClr val="tx1">
                    <a:lumMod val="75000"/>
                    <a:lumOff val="25000"/>
                  </a:schemeClr>
                </a:solidFill>
              </a:rPr>
              <a:t>alhos</a:t>
            </a:r>
            <a:r>
              <a:rPr lang="en-US" i="1" cap="all" spc="200" dirty="0">
                <a:solidFill>
                  <a:schemeClr val="tx1">
                    <a:lumMod val="75000"/>
                    <a:lumOff val="25000"/>
                  </a:schemeClr>
                </a:solidFill>
              </a:rPr>
              <a:t>’ </a:t>
            </a:r>
            <a:r>
              <a:rPr lang="en-US" cap="all" spc="200" dirty="0">
                <a:solidFill>
                  <a:schemeClr val="tx1">
                    <a:lumMod val="75000"/>
                    <a:lumOff val="25000"/>
                  </a:schemeClr>
                </a:solidFill>
              </a:rPr>
              <a:t>which literally translates to wine of garlic.</a:t>
            </a:r>
          </a:p>
          <a:p>
            <a:r>
              <a:rPr lang="en-US" cap="all" spc="200" dirty="0">
                <a:solidFill>
                  <a:schemeClr val="tx1">
                    <a:lumMod val="75000"/>
                    <a:lumOff val="25000"/>
                  </a:schemeClr>
                </a:solidFill>
              </a:rPr>
              <a:t>Goa was captured in 1510 and liberated in 1961 after </a:t>
            </a:r>
            <a:r>
              <a:rPr lang="en-US" cap="all" spc="200" dirty="0" err="1">
                <a:solidFill>
                  <a:schemeClr val="tx1">
                    <a:lumMod val="75000"/>
                    <a:lumOff val="25000"/>
                  </a:schemeClr>
                </a:solidFill>
              </a:rPr>
              <a:t>india</a:t>
            </a:r>
            <a:r>
              <a:rPr lang="en-US" cap="all" spc="200" dirty="0">
                <a:solidFill>
                  <a:schemeClr val="tx1">
                    <a:lumMod val="75000"/>
                    <a:lumOff val="25000"/>
                  </a:schemeClr>
                </a:solidFill>
              </a:rPr>
              <a:t> invaded Goa</a:t>
            </a:r>
          </a:p>
          <a:p>
            <a:endParaRPr lang="en-US" cap="all" spc="200" dirty="0">
              <a:solidFill>
                <a:schemeClr val="tx1">
                  <a:lumMod val="75000"/>
                  <a:lumOff val="25000"/>
                </a:schemeClr>
              </a:solidFill>
            </a:endParaRPr>
          </a:p>
          <a:p>
            <a:endParaRPr lang="en-US" cap="all" spc="200" dirty="0">
              <a:solidFill>
                <a:schemeClr val="tx1">
                  <a:lumMod val="75000"/>
                  <a:lumOff val="25000"/>
                </a:schemeClr>
              </a:solidFill>
            </a:endParaRPr>
          </a:p>
          <a:p>
            <a:endParaRPr lang="en-US" i="1" cap="all" spc="200" dirty="0">
              <a:solidFill>
                <a:schemeClr val="tx1">
                  <a:lumMod val="75000"/>
                  <a:lumOff val="25000"/>
                </a:schemeClr>
              </a:solidFill>
            </a:endParaRPr>
          </a:p>
          <a:p>
            <a:endParaRPr lang="en-US" cap="all" spc="200" dirty="0">
              <a:solidFill>
                <a:schemeClr val="tx1">
                  <a:lumMod val="75000"/>
                  <a:lumOff val="25000"/>
                </a:schemeClr>
              </a:solidFill>
            </a:endParaRPr>
          </a:p>
        </p:txBody>
      </p:sp>
      <p:pic>
        <p:nvPicPr>
          <p:cNvPr id="3074" name="Picture 2" descr="Map of Goa, India">
            <a:extLst>
              <a:ext uri="{FF2B5EF4-FFF2-40B4-BE49-F238E27FC236}">
                <a16:creationId xmlns:a16="http://schemas.microsoft.com/office/drawing/2014/main" id="{69F22E6B-053D-934D-0722-C0E4A6561F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388" r="6" b="6"/>
          <a:stretch/>
        </p:blipFill>
        <p:spPr bwMode="auto">
          <a:xfrm>
            <a:off x="7930509" y="311607"/>
            <a:ext cx="3698514" cy="2844569"/>
          </a:xfrm>
          <a:prstGeom prst="rect">
            <a:avLst/>
          </a:prstGeom>
          <a:noFill/>
          <a:extLst>
            <a:ext uri="{909E8E84-426E-40DD-AFC4-6F175D3DCCD1}">
              <a14:hiddenFill xmlns:a14="http://schemas.microsoft.com/office/drawing/2010/main">
                <a:solidFill>
                  <a:srgbClr val="FFFFFF"/>
                </a:solidFill>
              </a14:hiddenFill>
            </a:ext>
          </a:extLst>
        </p:spPr>
      </p:pic>
      <p:sp>
        <p:nvSpPr>
          <p:cNvPr id="3100" name="Rectangle 3099">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4">
            <a:extLst>
              <a:ext uri="{FF2B5EF4-FFF2-40B4-BE49-F238E27FC236}">
                <a16:creationId xmlns:a16="http://schemas.microsoft.com/office/drawing/2014/main" id="{DB7E0891-7369-2803-96F7-F1849B1A2A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8213" y="2647951"/>
            <a:ext cx="3745349" cy="2844569"/>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a:extLst>
              <a:ext uri="{FF2B5EF4-FFF2-40B4-BE49-F238E27FC236}">
                <a16:creationId xmlns:a16="http://schemas.microsoft.com/office/drawing/2014/main" id="{9FEAF744-1CBA-1949-BDA8-A142F8834667}"/>
              </a:ext>
            </a:extLst>
          </p:cNvPr>
          <p:cNvSpPr>
            <a:spLocks noGrp="1"/>
          </p:cNvSpPr>
          <p:nvPr>
            <p:ph type="title"/>
          </p:nvPr>
        </p:nvSpPr>
        <p:spPr>
          <a:xfrm>
            <a:off x="938213" y="402665"/>
            <a:ext cx="4166447" cy="2093975"/>
          </a:xfrm>
        </p:spPr>
        <p:txBody>
          <a:bodyPr anchor="t">
            <a:normAutofit/>
          </a:bodyPr>
          <a:lstStyle/>
          <a:p>
            <a:r>
              <a:rPr lang="en-US" sz="1800" cap="all" spc="200" dirty="0">
                <a:solidFill>
                  <a:schemeClr val="tx1">
                    <a:lumMod val="75000"/>
                    <a:lumOff val="25000"/>
                  </a:schemeClr>
                </a:solidFill>
                <a:latin typeface="+mn-lt"/>
              </a:rPr>
              <a:t>Originates from Goa </a:t>
            </a:r>
            <a:br>
              <a:rPr lang="en-US" sz="1800" cap="all" spc="200" dirty="0">
                <a:solidFill>
                  <a:schemeClr val="tx1">
                    <a:lumMod val="75000"/>
                    <a:lumOff val="25000"/>
                  </a:schemeClr>
                </a:solidFill>
                <a:latin typeface="+mn-lt"/>
              </a:rPr>
            </a:br>
            <a:br>
              <a:rPr lang="en-US" sz="1800" cap="all" spc="200" dirty="0">
                <a:solidFill>
                  <a:schemeClr val="tx1">
                    <a:lumMod val="75000"/>
                    <a:lumOff val="25000"/>
                  </a:schemeClr>
                </a:solidFill>
                <a:latin typeface="+mn-lt"/>
              </a:rPr>
            </a:br>
            <a:r>
              <a:rPr lang="en-US" sz="1800" cap="all" spc="200" dirty="0">
                <a:solidFill>
                  <a:schemeClr val="tx1">
                    <a:lumMod val="75000"/>
                    <a:lumOff val="25000"/>
                  </a:schemeClr>
                </a:solidFill>
                <a:latin typeface="+mn-lt"/>
              </a:rPr>
              <a:t>is predominantly made with pork but could be beef</a:t>
            </a:r>
            <a:br>
              <a:rPr lang="en-US" sz="1800" cap="all" spc="200" dirty="0">
                <a:solidFill>
                  <a:schemeClr val="tx1">
                    <a:lumMod val="75000"/>
                    <a:lumOff val="25000"/>
                  </a:schemeClr>
                </a:solidFill>
                <a:latin typeface="+mn-lt"/>
              </a:rPr>
            </a:br>
            <a:br>
              <a:rPr lang="en-US" sz="1800" cap="all" spc="200" dirty="0">
                <a:solidFill>
                  <a:schemeClr val="tx1">
                    <a:lumMod val="75000"/>
                    <a:lumOff val="25000"/>
                  </a:schemeClr>
                </a:solidFill>
                <a:latin typeface="+mn-lt"/>
              </a:rPr>
            </a:br>
            <a:r>
              <a:rPr lang="en-US" sz="1800" cap="all" spc="200" dirty="0">
                <a:solidFill>
                  <a:schemeClr val="tx1">
                    <a:lumMod val="75000"/>
                    <a:lumOff val="25000"/>
                  </a:schemeClr>
                </a:solidFill>
                <a:latin typeface="+mn-lt"/>
              </a:rPr>
              <a:t>Has it’s roots in Portugal.</a:t>
            </a:r>
            <a:br>
              <a:rPr lang="en-US" sz="1800" cap="all" spc="200" dirty="0">
                <a:solidFill>
                  <a:schemeClr val="tx1">
                    <a:lumMod val="75000"/>
                    <a:lumOff val="25000"/>
                  </a:schemeClr>
                </a:solidFill>
                <a:latin typeface="+mn-lt"/>
              </a:rPr>
            </a:br>
            <a:endParaRPr lang="en-GB" sz="1800" dirty="0">
              <a:latin typeface="+mn-lt"/>
            </a:endParaRPr>
          </a:p>
        </p:txBody>
      </p:sp>
      <p:sp>
        <p:nvSpPr>
          <p:cNvPr id="10" name="TextBox 9">
            <a:extLst>
              <a:ext uri="{FF2B5EF4-FFF2-40B4-BE49-F238E27FC236}">
                <a16:creationId xmlns:a16="http://schemas.microsoft.com/office/drawing/2014/main" id="{E8025FDA-DC5D-09F5-6F21-BE09CA24B1A2}"/>
              </a:ext>
            </a:extLst>
          </p:cNvPr>
          <p:cNvSpPr txBox="1"/>
          <p:nvPr/>
        </p:nvSpPr>
        <p:spPr>
          <a:xfrm>
            <a:off x="411027" y="5526000"/>
            <a:ext cx="4799720" cy="646331"/>
          </a:xfrm>
          <a:prstGeom prst="rect">
            <a:avLst/>
          </a:prstGeom>
          <a:noFill/>
        </p:spPr>
        <p:txBody>
          <a:bodyPr wrap="square">
            <a:spAutoFit/>
          </a:bodyPr>
          <a:lstStyle/>
          <a:p>
            <a:r>
              <a:rPr lang="pt-BR" sz="1200" b="0" i="0" dirty="0">
                <a:solidFill>
                  <a:srgbClr val="202122"/>
                </a:solidFill>
                <a:effectLst/>
                <a:latin typeface="Arial" panose="020B0604020202020204" pitchFamily="34" charset="0"/>
              </a:rPr>
              <a:t>A map of Portuguese Goa in </a:t>
            </a:r>
            <a:r>
              <a:rPr lang="pt-BR" sz="1200" b="0" i="1" dirty="0">
                <a:solidFill>
                  <a:srgbClr val="202122"/>
                </a:solidFill>
                <a:effectLst/>
                <a:latin typeface="Arial" panose="020B0604020202020204" pitchFamily="34" charset="0"/>
              </a:rPr>
              <a:t>Livro das Plantaformas das Fortalezas da Índia</a:t>
            </a:r>
            <a:r>
              <a:rPr lang="pt-BR" sz="1200" b="0" i="0" dirty="0">
                <a:solidFill>
                  <a:srgbClr val="202122"/>
                </a:solidFill>
                <a:effectLst/>
                <a:latin typeface="Arial" panose="020B0604020202020204" pitchFamily="34" charset="0"/>
              </a:rPr>
              <a:t> made by the Portuguese cartographer Manuel Godinho de Herédia, in 1620</a:t>
            </a:r>
            <a:endParaRPr lang="en-GB" sz="1200" dirty="0"/>
          </a:p>
        </p:txBody>
      </p:sp>
      <p:sp>
        <p:nvSpPr>
          <p:cNvPr id="11" name="TextBox 10">
            <a:extLst>
              <a:ext uri="{FF2B5EF4-FFF2-40B4-BE49-F238E27FC236}">
                <a16:creationId xmlns:a16="http://schemas.microsoft.com/office/drawing/2014/main" id="{A4277A32-C45A-F0CE-075C-616CDB872467}"/>
              </a:ext>
            </a:extLst>
          </p:cNvPr>
          <p:cNvSpPr txBox="1"/>
          <p:nvPr/>
        </p:nvSpPr>
        <p:spPr>
          <a:xfrm>
            <a:off x="7865615" y="2907432"/>
            <a:ext cx="1447061" cy="276999"/>
          </a:xfrm>
          <a:prstGeom prst="rect">
            <a:avLst/>
          </a:prstGeom>
          <a:noFill/>
        </p:spPr>
        <p:txBody>
          <a:bodyPr wrap="square" rtlCol="0">
            <a:spAutoFit/>
          </a:bodyPr>
          <a:lstStyle/>
          <a:p>
            <a:r>
              <a:rPr lang="en-GB" sz="1200" dirty="0"/>
              <a:t>Modern Map of Goa</a:t>
            </a:r>
          </a:p>
        </p:txBody>
      </p:sp>
    </p:spTree>
    <p:extLst>
      <p:ext uri="{BB962C8B-B14F-4D97-AF65-F5344CB8AC3E}">
        <p14:creationId xmlns:p14="http://schemas.microsoft.com/office/powerpoint/2010/main" val="287959496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5" name="Rectangle 2054">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66" name="Straight Connector 2056">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67" name="Rectangle 2058">
            <a:extLst>
              <a:ext uri="{FF2B5EF4-FFF2-40B4-BE49-F238E27FC236}">
                <a16:creationId xmlns:a16="http://schemas.microsoft.com/office/drawing/2014/main" id="{4C869C3B-5565-4AAC-86A8-9EB0AB1C6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omemade Vindaloo Spice Mix - Ministry of Curry">
            <a:extLst>
              <a:ext uri="{FF2B5EF4-FFF2-40B4-BE49-F238E27FC236}">
                <a16:creationId xmlns:a16="http://schemas.microsoft.com/office/drawing/2014/main" id="{D9A9B6D7-3B40-10D0-37B4-76123ED439C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3809" y="3288385"/>
            <a:ext cx="4132546" cy="2750022"/>
          </a:xfrm>
          <a:prstGeom prst="rect">
            <a:avLst/>
          </a:prstGeom>
          <a:noFill/>
          <a:extLst>
            <a:ext uri="{909E8E84-426E-40DD-AFC4-6F175D3DCCD1}">
              <a14:hiddenFill xmlns:a14="http://schemas.microsoft.com/office/drawing/2010/main">
                <a:solidFill>
                  <a:srgbClr val="FFFFFF"/>
                </a:solidFill>
              </a14:hiddenFill>
            </a:ext>
          </a:extLst>
        </p:spPr>
      </p:pic>
      <p:cxnSp>
        <p:nvCxnSpPr>
          <p:cNvPr id="2068" name="Straight Connector 2060">
            <a:extLst>
              <a:ext uri="{FF2B5EF4-FFF2-40B4-BE49-F238E27FC236}">
                <a16:creationId xmlns:a16="http://schemas.microsoft.com/office/drawing/2014/main" id="{F41136EC-EC34-4D08-B5AB-8CE5870B1C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600" y="5415653"/>
            <a:ext cx="86868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69" name="Rectangle 2062">
            <a:extLst>
              <a:ext uri="{FF2B5EF4-FFF2-40B4-BE49-F238E27FC236}">
                <a16:creationId xmlns:a16="http://schemas.microsoft.com/office/drawing/2014/main" id="{064CBAAB-7956-4763-9F69-A3FDBF1ACB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79DBC676-B126-AC2D-4771-A3A720927027}"/>
              </a:ext>
            </a:extLst>
          </p:cNvPr>
          <p:cNvSpPr txBox="1"/>
          <p:nvPr/>
        </p:nvSpPr>
        <p:spPr>
          <a:xfrm>
            <a:off x="529379" y="300252"/>
            <a:ext cx="6185745" cy="928461"/>
          </a:xfrm>
          <a:prstGeom prst="rect">
            <a:avLst/>
          </a:prstGeom>
          <a:noFill/>
        </p:spPr>
        <p:txBody>
          <a:bodyPr wrap="square">
            <a:spAutoFit/>
          </a:bodyPr>
          <a:lstStyle/>
          <a:p>
            <a:r>
              <a:rPr lang="en-GB" b="0" i="0" dirty="0">
                <a:solidFill>
                  <a:srgbClr val="1E1E1E"/>
                </a:solidFill>
                <a:effectLst/>
              </a:rPr>
              <a:t>introduced potatoes, tomatoes, pineapple, cashews, kidney beans (rajma), red chillies, green chillies, bread, vinegar and various types and cuts of meat to the Indians</a:t>
            </a:r>
            <a:endParaRPr lang="en-GB" dirty="0"/>
          </a:p>
        </p:txBody>
      </p:sp>
      <p:pic>
        <p:nvPicPr>
          <p:cNvPr id="2074" name="Picture 26" descr="Red or White Wine Vinegar by A Taste of Portugal — Shopportuguese.com">
            <a:extLst>
              <a:ext uri="{FF2B5EF4-FFF2-40B4-BE49-F238E27FC236}">
                <a16:creationId xmlns:a16="http://schemas.microsoft.com/office/drawing/2014/main" id="{0EB899F6-542A-83DC-6596-7A1EC3EDD1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78013" y="300967"/>
            <a:ext cx="1598099" cy="1598099"/>
          </a:xfrm>
          <a:prstGeom prst="rect">
            <a:avLst/>
          </a:prstGeom>
          <a:noFill/>
          <a:extLst>
            <a:ext uri="{909E8E84-426E-40DD-AFC4-6F175D3DCCD1}">
              <a14:hiddenFill xmlns:a14="http://schemas.microsoft.com/office/drawing/2010/main">
                <a:solidFill>
                  <a:srgbClr val="FFFFFF"/>
                </a:solidFill>
              </a14:hiddenFill>
            </a:ext>
          </a:extLst>
        </p:spPr>
      </p:pic>
      <p:pic>
        <p:nvPicPr>
          <p:cNvPr id="2064" name="Picture 16" descr="Kidney beans | BBC Good Food">
            <a:extLst>
              <a:ext uri="{FF2B5EF4-FFF2-40B4-BE49-F238E27FC236}">
                <a16:creationId xmlns:a16="http://schemas.microsoft.com/office/drawing/2014/main" id="{F8090464-01F5-2445-4B0B-A1AC1EF863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99924" y="1149034"/>
            <a:ext cx="1955573" cy="124602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Tomato-Heritage Tomatoes (Westlands) (Per 500g) - Kerry's Fresh">
            <a:extLst>
              <a:ext uri="{FF2B5EF4-FFF2-40B4-BE49-F238E27FC236}">
                <a16:creationId xmlns:a16="http://schemas.microsoft.com/office/drawing/2014/main" id="{FA090DDF-C33E-2913-62E0-EFCBB8566F5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932463" y="2085423"/>
            <a:ext cx="918269" cy="90051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Potato - Wikipedia">
            <a:extLst>
              <a:ext uri="{FF2B5EF4-FFF2-40B4-BE49-F238E27FC236}">
                <a16:creationId xmlns:a16="http://schemas.microsoft.com/office/drawing/2014/main" id="{4FD2B9E6-2CC8-C1CF-3774-DCDEDA10EF5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34268" y="309892"/>
            <a:ext cx="1720585" cy="1111254"/>
          </a:xfrm>
          <a:prstGeom prst="rect">
            <a:avLst/>
          </a:prstGeom>
          <a:noFill/>
          <a:extLst>
            <a:ext uri="{909E8E84-426E-40DD-AFC4-6F175D3DCCD1}">
              <a14:hiddenFill xmlns:a14="http://schemas.microsoft.com/office/drawing/2010/main">
                <a:solidFill>
                  <a:srgbClr val="FFFFFF"/>
                </a:solidFill>
              </a14:hiddenFill>
            </a:ext>
          </a:extLst>
        </p:spPr>
      </p:pic>
      <p:pic>
        <p:nvPicPr>
          <p:cNvPr id="2070" name="Picture 22" descr="Portuguese Papo Secos (Buns) Recipe">
            <a:extLst>
              <a:ext uri="{FF2B5EF4-FFF2-40B4-BE49-F238E27FC236}">
                <a16:creationId xmlns:a16="http://schemas.microsoft.com/office/drawing/2014/main" id="{63DD3131-AA56-1F27-2F24-94948014181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78013" y="1879938"/>
            <a:ext cx="1724914" cy="111903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Pineapple - Each – Watts Farms">
            <a:extLst>
              <a:ext uri="{FF2B5EF4-FFF2-40B4-BE49-F238E27FC236}">
                <a16:creationId xmlns:a16="http://schemas.microsoft.com/office/drawing/2014/main" id="{4F6A43A9-AD71-821A-DAAB-E5B2A6C05B3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75348" y="1641106"/>
            <a:ext cx="1014413" cy="1360538"/>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Cashews, Not Really a Nut • AnswerLine • Iowa State University Extension  and Outreach">
            <a:extLst>
              <a:ext uri="{FF2B5EF4-FFF2-40B4-BE49-F238E27FC236}">
                <a16:creationId xmlns:a16="http://schemas.microsoft.com/office/drawing/2014/main" id="{0CC264DE-9EBD-C053-21C7-3A6DBE0D7C2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855534" y="2098455"/>
            <a:ext cx="1082219" cy="88088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0" descr="The different types of chillies | myfoodbook">
            <a:extLst>
              <a:ext uri="{FF2B5EF4-FFF2-40B4-BE49-F238E27FC236}">
                <a16:creationId xmlns:a16="http://schemas.microsoft.com/office/drawing/2014/main" id="{1DB4E8A2-225A-127C-95BB-592C2C72BAD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874943" y="304566"/>
            <a:ext cx="1259325" cy="129727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B350DB2-5D61-F950-EE27-3F1FCB41AD5E}"/>
              </a:ext>
            </a:extLst>
          </p:cNvPr>
          <p:cNvSpPr txBox="1"/>
          <p:nvPr/>
        </p:nvSpPr>
        <p:spPr>
          <a:xfrm>
            <a:off x="5093256" y="3650213"/>
            <a:ext cx="6094428" cy="1477328"/>
          </a:xfrm>
          <a:prstGeom prst="rect">
            <a:avLst/>
          </a:prstGeom>
          <a:noFill/>
        </p:spPr>
        <p:txBody>
          <a:bodyPr wrap="square">
            <a:spAutoFit/>
          </a:bodyPr>
          <a:lstStyle/>
          <a:p>
            <a:r>
              <a:rPr lang="en-GB" b="0" i="0" dirty="0">
                <a:solidFill>
                  <a:srgbClr val="1E1E1E"/>
                </a:solidFill>
                <a:effectLst/>
              </a:rPr>
              <a:t>“They brought Chillies, Capsicum and Kidney beans from South America, Cashews from the New World and cooking techniques from Brazil and Mozambique. Somewhere down the line, the role of the Portuguese colonies in the diversity of </a:t>
            </a:r>
            <a:r>
              <a:rPr lang="en-GB" b="0" i="0" dirty="0" err="1">
                <a:solidFill>
                  <a:srgbClr val="1E1E1E"/>
                </a:solidFill>
                <a:effectLst/>
              </a:rPr>
              <a:t>Goan</a:t>
            </a:r>
            <a:r>
              <a:rPr lang="en-GB" b="0" i="0" dirty="0">
                <a:solidFill>
                  <a:srgbClr val="1E1E1E"/>
                </a:solidFill>
                <a:effectLst/>
              </a:rPr>
              <a:t> cuisine has been greatly overlooked.”</a:t>
            </a:r>
            <a:endParaRPr lang="en-GB" dirty="0"/>
          </a:p>
        </p:txBody>
      </p:sp>
    </p:spTree>
    <p:extLst>
      <p:ext uri="{BB962C8B-B14F-4D97-AF65-F5344CB8AC3E}">
        <p14:creationId xmlns:p14="http://schemas.microsoft.com/office/powerpoint/2010/main" val="108942928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50"/>
                                        </p:tgtEl>
                                        <p:attrNameLst>
                                          <p:attrName>style.visibility</p:attrName>
                                        </p:attrNameLst>
                                      </p:cBhvr>
                                      <p:to>
                                        <p:strVal val="visible"/>
                                      </p:to>
                                    </p:set>
                                    <p:anim calcmode="lin" valueType="num">
                                      <p:cBhvr additive="base">
                                        <p:cTn id="13" dur="500" fill="hold"/>
                                        <p:tgtEl>
                                          <p:spTgt spid="2050"/>
                                        </p:tgtEl>
                                        <p:attrNameLst>
                                          <p:attrName>ppt_x</p:attrName>
                                        </p:attrNameLst>
                                      </p:cBhvr>
                                      <p:tavLst>
                                        <p:tav tm="0">
                                          <p:val>
                                            <p:strVal val="#ppt_x"/>
                                          </p:val>
                                        </p:tav>
                                        <p:tav tm="100000">
                                          <p:val>
                                            <p:strVal val="#ppt_x"/>
                                          </p:val>
                                        </p:tav>
                                      </p:tavLst>
                                    </p:anim>
                                    <p:anim calcmode="lin" valueType="num">
                                      <p:cBhvr additive="base">
                                        <p:cTn id="14"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Anglo-Indian cookery at home : a short treatise for returned exiles / by the  wife of a retired Indian officer [i.e. H.A. Hervey]. | Wellcome Collection">
            <a:extLst>
              <a:ext uri="{FF2B5EF4-FFF2-40B4-BE49-F238E27FC236}">
                <a16:creationId xmlns:a16="http://schemas.microsoft.com/office/drawing/2014/main" id="{4908B3D4-C536-766D-DF98-B75241832D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157" y="744669"/>
            <a:ext cx="3260130" cy="53010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69249D9-7877-09D8-7848-FAB04D06E5CD}"/>
              </a:ext>
            </a:extLst>
          </p:cNvPr>
          <p:cNvSpPr txBox="1"/>
          <p:nvPr/>
        </p:nvSpPr>
        <p:spPr>
          <a:xfrm>
            <a:off x="1055805" y="296056"/>
            <a:ext cx="2535810" cy="369332"/>
          </a:xfrm>
          <a:prstGeom prst="rect">
            <a:avLst/>
          </a:prstGeom>
          <a:noFill/>
        </p:spPr>
        <p:txBody>
          <a:bodyPr wrap="square">
            <a:spAutoFit/>
          </a:bodyPr>
          <a:lstStyle/>
          <a:p>
            <a:r>
              <a:rPr lang="en-GB" dirty="0"/>
              <a:t>A Cook book from 1888</a:t>
            </a:r>
          </a:p>
        </p:txBody>
      </p:sp>
      <p:pic>
        <p:nvPicPr>
          <p:cNvPr id="6" name="Picture 5" descr="Text, letter&#10;&#10;Description automatically generated">
            <a:extLst>
              <a:ext uri="{FF2B5EF4-FFF2-40B4-BE49-F238E27FC236}">
                <a16:creationId xmlns:a16="http://schemas.microsoft.com/office/drawing/2014/main" id="{6A22FF8C-ADAA-73C4-DD79-529E0EBE77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61450" y="406739"/>
            <a:ext cx="7197470" cy="4806284"/>
          </a:xfrm>
          <a:prstGeom prst="rect">
            <a:avLst/>
          </a:prstGeom>
        </p:spPr>
      </p:pic>
      <p:sp>
        <p:nvSpPr>
          <p:cNvPr id="8" name="TextBox 7">
            <a:extLst>
              <a:ext uri="{FF2B5EF4-FFF2-40B4-BE49-F238E27FC236}">
                <a16:creationId xmlns:a16="http://schemas.microsoft.com/office/drawing/2014/main" id="{8C65EBE9-9207-89ED-A022-80310B645DA7}"/>
              </a:ext>
            </a:extLst>
          </p:cNvPr>
          <p:cNvSpPr txBox="1"/>
          <p:nvPr/>
        </p:nvSpPr>
        <p:spPr>
          <a:xfrm>
            <a:off x="4661449" y="5226271"/>
            <a:ext cx="7197471" cy="923330"/>
          </a:xfrm>
          <a:prstGeom prst="rect">
            <a:avLst/>
          </a:prstGeom>
          <a:noFill/>
        </p:spPr>
        <p:txBody>
          <a:bodyPr wrap="square">
            <a:spAutoFit/>
          </a:bodyPr>
          <a:lstStyle/>
          <a:p>
            <a:r>
              <a:rPr lang="en-GB" sz="1800" dirty="0">
                <a:solidFill>
                  <a:srgbClr val="121212"/>
                </a:solidFill>
                <a:effectLst/>
                <a:ea typeface="Calibri" panose="020F0502020204030204" pitchFamily="34" charset="0"/>
              </a:rPr>
              <a:t>“As the chief promoter of man’s happiness is woman, it should be in the hands of every female economist; the most enlightened will find some useful hints in it’s pages.”</a:t>
            </a:r>
            <a:endParaRPr lang="en-GB" dirty="0"/>
          </a:p>
        </p:txBody>
      </p:sp>
    </p:spTree>
    <p:extLst>
      <p:ext uri="{BB962C8B-B14F-4D97-AF65-F5344CB8AC3E}">
        <p14:creationId xmlns:p14="http://schemas.microsoft.com/office/powerpoint/2010/main" val="1326981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500" fill="hold"/>
                                        <p:tgtEl>
                                          <p:spTgt spid="8"/>
                                        </p:tgtEl>
                                        <p:attrNameLst>
                                          <p:attrName>ppt_x</p:attrName>
                                        </p:attrNameLst>
                                      </p:cBhvr>
                                      <p:tavLst>
                                        <p:tav tm="0">
                                          <p:val>
                                            <p:strVal val="#ppt_x"/>
                                          </p:val>
                                        </p:tav>
                                        <p:tav tm="100000">
                                          <p:val>
                                            <p:strVal val="#ppt_x"/>
                                          </p:val>
                                        </p:tav>
                                      </p:tavLst>
                                    </p:anim>
                                    <p:anim calcmode="lin" valueType="num">
                                      <p:cBhvr additive="base">
                                        <p:cTn id="2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253ABF13-C446-0624-E194-EA8FE88D17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906" y="773869"/>
            <a:ext cx="6382649" cy="5310262"/>
          </a:xfrm>
          <a:prstGeom prst="rect">
            <a:avLst/>
          </a:prstGeom>
        </p:spPr>
      </p:pic>
      <p:sp>
        <p:nvSpPr>
          <p:cNvPr id="4" name="TextBox 3">
            <a:extLst>
              <a:ext uri="{FF2B5EF4-FFF2-40B4-BE49-F238E27FC236}">
                <a16:creationId xmlns:a16="http://schemas.microsoft.com/office/drawing/2014/main" id="{61F7CFCE-2A08-737E-CFF5-564F0A0E1E50}"/>
              </a:ext>
            </a:extLst>
          </p:cNvPr>
          <p:cNvSpPr txBox="1"/>
          <p:nvPr/>
        </p:nvSpPr>
        <p:spPr>
          <a:xfrm>
            <a:off x="2137120" y="308113"/>
            <a:ext cx="2007909" cy="369332"/>
          </a:xfrm>
          <a:prstGeom prst="rect">
            <a:avLst/>
          </a:prstGeom>
          <a:noFill/>
        </p:spPr>
        <p:txBody>
          <a:bodyPr wrap="square" rtlCol="0">
            <a:spAutoFit/>
          </a:bodyPr>
          <a:lstStyle/>
          <a:p>
            <a:r>
              <a:rPr lang="en-GB" dirty="0"/>
              <a:t>A Vindaloo Recipe</a:t>
            </a:r>
          </a:p>
        </p:txBody>
      </p:sp>
      <p:pic>
        <p:nvPicPr>
          <p:cNvPr id="6" name="Picture 5" descr="Table&#10;&#10;Description automatically generated">
            <a:extLst>
              <a:ext uri="{FF2B5EF4-FFF2-40B4-BE49-F238E27FC236}">
                <a16:creationId xmlns:a16="http://schemas.microsoft.com/office/drawing/2014/main" id="{508C2F00-A1B6-6679-A73C-63AC2B6344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14555" y="308113"/>
            <a:ext cx="5515821" cy="4969565"/>
          </a:xfrm>
          <a:prstGeom prst="rect">
            <a:avLst/>
          </a:prstGeom>
        </p:spPr>
      </p:pic>
      <p:sp>
        <p:nvSpPr>
          <p:cNvPr id="8" name="TextBox 7">
            <a:extLst>
              <a:ext uri="{FF2B5EF4-FFF2-40B4-BE49-F238E27FC236}">
                <a16:creationId xmlns:a16="http://schemas.microsoft.com/office/drawing/2014/main" id="{C8CB9C1B-CFB2-F352-1002-78321FA52F15}"/>
              </a:ext>
            </a:extLst>
          </p:cNvPr>
          <p:cNvSpPr txBox="1"/>
          <p:nvPr/>
        </p:nvSpPr>
        <p:spPr>
          <a:xfrm>
            <a:off x="6225661" y="5242532"/>
            <a:ext cx="5966339" cy="1200329"/>
          </a:xfrm>
          <a:prstGeom prst="rect">
            <a:avLst/>
          </a:prstGeom>
          <a:noFill/>
        </p:spPr>
        <p:txBody>
          <a:bodyPr wrap="square">
            <a:spAutoFit/>
          </a:bodyPr>
          <a:lstStyle/>
          <a:p>
            <a:r>
              <a:rPr lang="en-GB" sz="1800" dirty="0">
                <a:solidFill>
                  <a:srgbClr val="121212"/>
                </a:solidFill>
                <a:effectLst/>
                <a:latin typeface="Calibri" panose="020F0502020204030204" pitchFamily="34" charset="0"/>
                <a:ea typeface="Calibri" panose="020F0502020204030204" pitchFamily="34" charset="0"/>
              </a:rPr>
              <a:t>“The above is a fair estimate of rates;  some families give even more than the higher rates to old and favourite servants, but is </a:t>
            </a:r>
            <a:r>
              <a:rPr lang="en-GB" sz="1800" dirty="0" err="1">
                <a:solidFill>
                  <a:srgbClr val="121212"/>
                </a:solidFill>
                <a:effectLst/>
                <a:latin typeface="Calibri" panose="020F0502020204030204" pitchFamily="34" charset="0"/>
                <a:ea typeface="Calibri" panose="020F0502020204030204" pitchFamily="34" charset="0"/>
              </a:rPr>
              <a:t>is</a:t>
            </a:r>
            <a:r>
              <a:rPr lang="en-GB" sz="1800" dirty="0">
                <a:solidFill>
                  <a:srgbClr val="121212"/>
                </a:solidFill>
                <a:effectLst/>
                <a:latin typeface="Calibri" panose="020F0502020204030204" pitchFamily="34" charset="0"/>
                <a:ea typeface="Calibri" panose="020F0502020204030204" pitchFamily="34" charset="0"/>
              </a:rPr>
              <a:t> very imprudent to do so; they not only spoil they’re own servants, but the servants of others likewise.”</a:t>
            </a:r>
            <a:endParaRPr lang="en-GB" dirty="0"/>
          </a:p>
        </p:txBody>
      </p:sp>
    </p:spTree>
    <p:extLst>
      <p:ext uri="{BB962C8B-B14F-4D97-AF65-F5344CB8AC3E}">
        <p14:creationId xmlns:p14="http://schemas.microsoft.com/office/powerpoint/2010/main" val="360011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500" fill="hold"/>
                                        <p:tgtEl>
                                          <p:spTgt spid="8"/>
                                        </p:tgtEl>
                                        <p:attrNameLst>
                                          <p:attrName>ppt_x</p:attrName>
                                        </p:attrNameLst>
                                      </p:cBhvr>
                                      <p:tavLst>
                                        <p:tav tm="0">
                                          <p:val>
                                            <p:strVal val="#ppt_x"/>
                                          </p:val>
                                        </p:tav>
                                        <p:tav tm="100000">
                                          <p:val>
                                            <p:strVal val="#ppt_x"/>
                                          </p:val>
                                        </p:tav>
                                      </p:tavLst>
                                    </p:anim>
                                    <p:anim calcmode="lin" valueType="num">
                                      <p:cBhvr additive="base">
                                        <p:cTn id="2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48F9D3-2108-61B5-59FF-2AC96E6CCB9D}"/>
              </a:ext>
            </a:extLst>
          </p:cNvPr>
          <p:cNvSpPr txBox="1"/>
          <p:nvPr/>
        </p:nvSpPr>
        <p:spPr>
          <a:xfrm>
            <a:off x="647701" y="1085851"/>
            <a:ext cx="10086974" cy="5109091"/>
          </a:xfrm>
          <a:prstGeom prst="rect">
            <a:avLst/>
          </a:prstGeom>
          <a:noFill/>
        </p:spPr>
        <p:txBody>
          <a:bodyPr wrap="square" rtlCol="0">
            <a:spAutoFit/>
          </a:bodyPr>
          <a:lstStyle/>
          <a:p>
            <a:r>
              <a:rPr lang="en-GB" sz="2000" b="1" dirty="0">
                <a:latin typeface="Calibri (Body)"/>
              </a:rPr>
              <a:t>References</a:t>
            </a:r>
          </a:p>
          <a:p>
            <a:r>
              <a:rPr lang="en-GB" b="0" i="0" dirty="0" err="1">
                <a:solidFill>
                  <a:srgbClr val="202122"/>
                </a:solidFill>
                <a:effectLst/>
                <a:latin typeface="Calibri (Body)"/>
              </a:rPr>
              <a:t>Godinho</a:t>
            </a:r>
            <a:r>
              <a:rPr lang="en-GB" b="0" i="0" dirty="0">
                <a:solidFill>
                  <a:srgbClr val="202122"/>
                </a:solidFill>
                <a:effectLst/>
                <a:latin typeface="Calibri (Body)"/>
              </a:rPr>
              <a:t> de </a:t>
            </a:r>
            <a:r>
              <a:rPr lang="en-GB" b="0" i="0" dirty="0" err="1">
                <a:solidFill>
                  <a:srgbClr val="202122"/>
                </a:solidFill>
                <a:effectLst/>
                <a:latin typeface="Calibri (Body)"/>
              </a:rPr>
              <a:t>Herédia</a:t>
            </a:r>
            <a:r>
              <a:rPr lang="en-GB" b="0" i="0" dirty="0">
                <a:solidFill>
                  <a:srgbClr val="202124"/>
                </a:solidFill>
                <a:effectLst/>
                <a:latin typeface="Calibri (Body)"/>
              </a:rPr>
              <a:t>, M. (1620), </a:t>
            </a:r>
            <a:r>
              <a:rPr lang="en-GB" b="0" i="0" dirty="0">
                <a:solidFill>
                  <a:srgbClr val="202124"/>
                </a:solidFill>
                <a:effectLst/>
                <a:latin typeface="Calibri (Body)"/>
                <a:hlinkClick r:id="rId2" tooltip="File:Portuguese Goa 1620 - Manuel Godinho de Herédia.png"/>
              </a:rPr>
              <a:t>‘</a:t>
            </a:r>
            <a:r>
              <a:rPr lang="pt-BR" b="1" i="0" u="sng" dirty="0">
                <a:solidFill>
                  <a:srgbClr val="FAA700"/>
                </a:solidFill>
                <a:effectLst/>
                <a:latin typeface="Calibri (Body)"/>
                <a:hlinkClick r:id="rId2" tooltip="File:Portuguese Goa 1620 - Manuel Godinho de Herédia.png"/>
              </a:rPr>
              <a:t>Portuguese Goa 1620 - Manuel Godinho de Herédia.png</a:t>
            </a:r>
            <a:r>
              <a:rPr lang="pt-BR" b="1" i="0" u="sng" dirty="0">
                <a:solidFill>
                  <a:srgbClr val="FAA700"/>
                </a:solidFill>
                <a:effectLst/>
                <a:latin typeface="Calibri (Body)"/>
              </a:rPr>
              <a:t>’</a:t>
            </a:r>
            <a:r>
              <a:rPr lang="pt-BR" b="1" u="sng" dirty="0">
                <a:solidFill>
                  <a:srgbClr val="000000"/>
                </a:solidFill>
                <a:latin typeface="Calibri (Body)"/>
              </a:rPr>
              <a:t>,</a:t>
            </a:r>
            <a:r>
              <a:rPr lang="en-GB" b="0" i="0" dirty="0">
                <a:solidFill>
                  <a:srgbClr val="202124"/>
                </a:solidFill>
                <a:effectLst/>
                <a:latin typeface="Calibri (Body)"/>
              </a:rPr>
              <a:t> Available at: https://commons.wikimedia.org/w/index.php?search=Portuguese+Goa+1620+-+Manuel+Godinho+de+Her%C3%A9dia.png&amp;title=Special:MediaSearch&amp;go=Go&amp;type=image) (Accessed: 25 January 2023).</a:t>
            </a:r>
            <a:endParaRPr lang="en-GB" dirty="0">
              <a:latin typeface="Calibri (Body)"/>
            </a:endParaRPr>
          </a:p>
          <a:p>
            <a:endParaRPr lang="en-GB" dirty="0"/>
          </a:p>
          <a:p>
            <a:r>
              <a:rPr lang="en-GB" dirty="0"/>
              <a:t>Manikurve, A. Lost Culinary Heritage of Goa </a:t>
            </a:r>
            <a:r>
              <a:rPr lang="en-GB" dirty="0">
                <a:hlinkClick r:id="rId3"/>
              </a:rPr>
              <a:t> https://planetgoafoodguide.com/3893/</a:t>
            </a:r>
            <a:r>
              <a:rPr lang="en-GB" dirty="0"/>
              <a:t> (Accessed: 26 January 2023)</a:t>
            </a:r>
          </a:p>
          <a:p>
            <a:endParaRPr lang="en-GB" dirty="0"/>
          </a:p>
          <a:p>
            <a:r>
              <a:rPr lang="en-GB" dirty="0" err="1"/>
              <a:t>Madhulika</a:t>
            </a:r>
            <a:r>
              <a:rPr lang="en-GB" dirty="0"/>
              <a:t>, D. (2015), “</a:t>
            </a:r>
            <a:r>
              <a:rPr lang="en-GB" i="0" dirty="0">
                <a:solidFill>
                  <a:srgbClr val="000000"/>
                </a:solidFill>
                <a:effectLst/>
              </a:rPr>
              <a:t>Food Story: How Sorpotel travelled from Brazil to India”, Available at: </a:t>
            </a:r>
            <a:r>
              <a:rPr lang="en-GB" i="0" dirty="0">
                <a:solidFill>
                  <a:srgbClr val="000000"/>
                </a:solidFill>
                <a:effectLst/>
                <a:hlinkClick r:id="rId4"/>
              </a:rPr>
              <a:t>https://indianexpress.com/article/lifestyle/food-wine/food-story-how-sorpotel-travelled-from-brazil-to-india/</a:t>
            </a:r>
            <a:r>
              <a:rPr lang="en-GB" i="0" dirty="0">
                <a:solidFill>
                  <a:srgbClr val="000000"/>
                </a:solidFill>
                <a:effectLst/>
              </a:rPr>
              <a:t> (Accessed: 27 January 2023)</a:t>
            </a:r>
          </a:p>
          <a:p>
            <a:endParaRPr lang="en-GB" dirty="0"/>
          </a:p>
          <a:p>
            <a:endParaRPr lang="en-GB" dirty="0"/>
          </a:p>
          <a:p>
            <a:pPr marL="0" marR="0" lvl="0" indent="0" algn="l" defTabSz="914400" rtl="0" eaLnBrk="0" fontAlgn="base" latinLnBrk="0" hangingPunct="0">
              <a:lnSpc>
                <a:spcPct val="100000"/>
              </a:lnSpc>
              <a:spcBef>
                <a:spcPct val="0"/>
              </a:spcBef>
              <a:spcAft>
                <a:spcPct val="0"/>
              </a:spcAft>
              <a:buClrTx/>
              <a:buSzTx/>
              <a:buFontTx/>
              <a:buNone/>
              <a:tabLst/>
            </a:pPr>
            <a:r>
              <a:rPr lang="en-GB" dirty="0"/>
              <a:t>Dawe, W. H. (1888) ‘</a:t>
            </a:r>
            <a:r>
              <a:rPr kumimoji="0" lang="en-US" altLang="en-US" i="0" u="none" strike="noStrike" cap="none" normalizeH="0" baseline="0" dirty="0">
                <a:ln>
                  <a:noFill/>
                </a:ln>
                <a:solidFill>
                  <a:srgbClr val="121212"/>
                </a:solidFill>
                <a:effectLst/>
              </a:rPr>
              <a:t>The wife's help to Indian cookery : being a practical manual for housekeepers’ Available at:</a:t>
            </a:r>
            <a:r>
              <a:rPr lang="en-GB" dirty="0"/>
              <a:t>  </a:t>
            </a:r>
            <a:r>
              <a:rPr lang="en-GB" dirty="0">
                <a:hlinkClick r:id="rId5"/>
              </a:rPr>
              <a:t>https://wellcomecollection.org/works/sdcytv35</a:t>
            </a:r>
            <a:r>
              <a:rPr lang="en-GB" dirty="0"/>
              <a:t> (Accessed: 25 January 2023)</a:t>
            </a:r>
          </a:p>
          <a:p>
            <a:endParaRPr lang="en-GB" dirty="0"/>
          </a:p>
          <a:p>
            <a:endParaRPr lang="en-GB" dirty="0"/>
          </a:p>
        </p:txBody>
      </p:sp>
    </p:spTree>
    <p:extLst>
      <p:ext uri="{BB962C8B-B14F-4D97-AF65-F5344CB8AC3E}">
        <p14:creationId xmlns:p14="http://schemas.microsoft.com/office/powerpoint/2010/main" val="4280811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4BA05F-4135-190C-6C56-ECA3D452D2D2}"/>
              </a:ext>
            </a:extLst>
          </p:cNvPr>
          <p:cNvSpPr txBox="1"/>
          <p:nvPr/>
        </p:nvSpPr>
        <p:spPr>
          <a:xfrm>
            <a:off x="621067" y="357326"/>
            <a:ext cx="11079701" cy="4154984"/>
          </a:xfrm>
          <a:prstGeom prst="rect">
            <a:avLst/>
          </a:prstGeom>
          <a:noFill/>
        </p:spPr>
        <p:txBody>
          <a:bodyPr wrap="square" rtlCol="0">
            <a:spAutoFit/>
          </a:bodyPr>
          <a:lstStyle/>
          <a:p>
            <a:r>
              <a:rPr lang="en-GB" sz="2000" b="1" dirty="0"/>
              <a:t>Bibliography</a:t>
            </a:r>
          </a:p>
          <a:p>
            <a:r>
              <a:rPr lang="en-GB" b="0" i="0" u="sng" dirty="0" err="1">
                <a:solidFill>
                  <a:srgbClr val="4B64FF"/>
                </a:solidFill>
                <a:effectLst/>
                <a:hlinkClick r:id="rId2"/>
              </a:rPr>
              <a:t>Linschoten</a:t>
            </a:r>
            <a:r>
              <a:rPr lang="en-GB" b="0" i="0" u="sng" dirty="0">
                <a:solidFill>
                  <a:srgbClr val="4B64FF"/>
                </a:solidFill>
                <a:effectLst/>
                <a:hlinkClick r:id="rId2"/>
              </a:rPr>
              <a:t>, Jan </a:t>
            </a:r>
            <a:r>
              <a:rPr lang="en-GB" b="0" i="0" u="sng" dirty="0" err="1">
                <a:solidFill>
                  <a:srgbClr val="4B64FF"/>
                </a:solidFill>
                <a:effectLst/>
                <a:hlinkClick r:id="rId2"/>
              </a:rPr>
              <a:t>Huygen</a:t>
            </a:r>
            <a:r>
              <a:rPr lang="en-GB" b="0" i="0" u="sng" dirty="0">
                <a:solidFill>
                  <a:srgbClr val="4B64FF"/>
                </a:solidFill>
                <a:effectLst/>
                <a:hlinkClick r:id="rId2"/>
              </a:rPr>
              <a:t> van, 1563-1611</a:t>
            </a:r>
            <a:r>
              <a:rPr lang="en-GB" b="0" i="0" dirty="0">
                <a:solidFill>
                  <a:srgbClr val="2C2C2C"/>
                </a:solidFill>
                <a:effectLst/>
              </a:rPr>
              <a:t>; </a:t>
            </a:r>
            <a:r>
              <a:rPr lang="en-GB" b="0" i="0" u="none" strike="noStrike" dirty="0">
                <a:solidFill>
                  <a:srgbClr val="4B64FF"/>
                </a:solidFill>
                <a:effectLst/>
                <a:hlinkClick r:id="rId3"/>
              </a:rPr>
              <a:t>Burnell, A. C. (Arthur Coke), 1840-1882</a:t>
            </a:r>
            <a:r>
              <a:rPr lang="en-GB" b="0" i="0" dirty="0">
                <a:solidFill>
                  <a:srgbClr val="2C2C2C"/>
                </a:solidFill>
                <a:effectLst/>
              </a:rPr>
              <a:t>; </a:t>
            </a:r>
            <a:r>
              <a:rPr lang="en-GB" b="0" i="0" u="none" strike="noStrike" dirty="0" err="1">
                <a:solidFill>
                  <a:srgbClr val="4B64FF"/>
                </a:solidFill>
                <a:effectLst/>
                <a:hlinkClick r:id="rId4"/>
              </a:rPr>
              <a:t>Tiele</a:t>
            </a:r>
            <a:r>
              <a:rPr lang="en-GB" b="0" i="0" u="none" strike="noStrike" dirty="0">
                <a:solidFill>
                  <a:srgbClr val="4B64FF"/>
                </a:solidFill>
                <a:effectLst/>
                <a:hlinkClick r:id="rId4"/>
              </a:rPr>
              <a:t>, Pieter Anton, 1834-1882</a:t>
            </a:r>
            <a:r>
              <a:rPr lang="en-GB" b="0" i="0" dirty="0">
                <a:solidFill>
                  <a:srgbClr val="202122"/>
                </a:solidFill>
                <a:effectLst/>
              </a:rPr>
              <a:t> </a:t>
            </a:r>
            <a:r>
              <a:rPr lang="en-GB" i="0" dirty="0">
                <a:solidFill>
                  <a:srgbClr val="202124"/>
                </a:solidFill>
                <a:effectLst/>
              </a:rPr>
              <a:t>(1885) </a:t>
            </a:r>
            <a:r>
              <a:rPr lang="en-GB" b="0" i="0" dirty="0">
                <a:solidFill>
                  <a:srgbClr val="2C2C2C"/>
                </a:solidFill>
                <a:effectLst/>
              </a:rPr>
              <a:t>The voyage of John </a:t>
            </a:r>
            <a:r>
              <a:rPr lang="en-GB" b="0" i="0" dirty="0" err="1">
                <a:solidFill>
                  <a:srgbClr val="2C2C2C"/>
                </a:solidFill>
                <a:effectLst/>
              </a:rPr>
              <a:t>Huyghen</a:t>
            </a:r>
            <a:r>
              <a:rPr lang="en-GB" b="0" i="0" dirty="0">
                <a:solidFill>
                  <a:srgbClr val="2C2C2C"/>
                </a:solidFill>
                <a:effectLst/>
              </a:rPr>
              <a:t> van </a:t>
            </a:r>
            <a:r>
              <a:rPr lang="en-GB" b="0" i="0" dirty="0" err="1">
                <a:solidFill>
                  <a:srgbClr val="2C2C2C"/>
                </a:solidFill>
                <a:effectLst/>
              </a:rPr>
              <a:t>Linschoten</a:t>
            </a:r>
            <a:r>
              <a:rPr lang="en-GB" b="0" i="0" dirty="0">
                <a:solidFill>
                  <a:srgbClr val="2C2C2C"/>
                </a:solidFill>
                <a:effectLst/>
              </a:rPr>
              <a:t> to the East Indies : from the old English translation of 1598 : the first book, containing his description of the East</a:t>
            </a:r>
            <a:r>
              <a:rPr lang="en-GB" i="0" dirty="0">
                <a:solidFill>
                  <a:srgbClr val="202124"/>
                </a:solidFill>
                <a:effectLst/>
              </a:rPr>
              <a:t>', Available at: https://archive.org/details/voyagejohnhuygh02tielgoog/page/n37/mode/2up?q=goa (Accessed: 25 January 2023).</a:t>
            </a:r>
          </a:p>
          <a:p>
            <a:endParaRPr lang="en-GB" dirty="0">
              <a:solidFill>
                <a:srgbClr val="202124"/>
              </a:solidFill>
            </a:endParaRPr>
          </a:p>
          <a:p>
            <a:r>
              <a:rPr lang="en-GB" dirty="0">
                <a:solidFill>
                  <a:srgbClr val="202124"/>
                </a:solidFill>
              </a:rPr>
              <a:t>Newman, R. S. (2019) </a:t>
            </a:r>
            <a:r>
              <a:rPr lang="en-GB" i="0" dirty="0" err="1">
                <a:solidFill>
                  <a:srgbClr val="1E1915"/>
                </a:solidFill>
                <a:effectLst/>
              </a:rPr>
              <a:t>Goan</a:t>
            </a:r>
            <a:r>
              <a:rPr lang="en-GB" i="0" dirty="0">
                <a:solidFill>
                  <a:srgbClr val="1E1915"/>
                </a:solidFill>
                <a:effectLst/>
              </a:rPr>
              <a:t> Anthropology: Mothers, Miracles and Mythology</a:t>
            </a:r>
          </a:p>
          <a:p>
            <a:endParaRPr lang="en-GB" dirty="0">
              <a:solidFill>
                <a:srgbClr val="1E1915"/>
              </a:solidFill>
            </a:endParaRPr>
          </a:p>
          <a:p>
            <a:r>
              <a:rPr lang="en-GB" dirty="0">
                <a:solidFill>
                  <a:srgbClr val="202124"/>
                </a:solidFill>
              </a:rPr>
              <a:t>Newman, R. S. (1999) The Transforming of Goa</a:t>
            </a:r>
          </a:p>
          <a:p>
            <a:endParaRPr lang="en-GB" i="0" dirty="0">
              <a:solidFill>
                <a:srgbClr val="202124"/>
              </a:solidFill>
              <a:effectLst/>
            </a:endParaRPr>
          </a:p>
          <a:p>
            <a:r>
              <a:rPr lang="en-GB" dirty="0">
                <a:solidFill>
                  <a:srgbClr val="202124"/>
                </a:solidFill>
              </a:rPr>
              <a:t>Newman, R. S. (2001) </a:t>
            </a:r>
            <a:r>
              <a:rPr lang="en-GB" i="0" dirty="0">
                <a:solidFill>
                  <a:srgbClr val="1E1915"/>
                </a:solidFill>
                <a:effectLst/>
              </a:rPr>
              <a:t>Of Umbrellas, Goddesses &amp; Dreams: Essays on </a:t>
            </a:r>
            <a:r>
              <a:rPr lang="en-GB" i="0" dirty="0" err="1">
                <a:solidFill>
                  <a:srgbClr val="1E1915"/>
                </a:solidFill>
                <a:effectLst/>
              </a:rPr>
              <a:t>Goan</a:t>
            </a:r>
            <a:r>
              <a:rPr lang="en-GB" i="0" dirty="0">
                <a:solidFill>
                  <a:srgbClr val="1E1915"/>
                </a:solidFill>
                <a:effectLst/>
              </a:rPr>
              <a:t> Culture &amp; Society</a:t>
            </a:r>
          </a:p>
          <a:p>
            <a:endParaRPr lang="en-GB" i="0" dirty="0">
              <a:solidFill>
                <a:srgbClr val="1E1915"/>
              </a:solidFill>
              <a:effectLst/>
            </a:endParaRPr>
          </a:p>
          <a:p>
            <a:endParaRPr lang="en-GB" dirty="0"/>
          </a:p>
          <a:p>
            <a:endParaRPr lang="en-GB" sz="2800" dirty="0"/>
          </a:p>
        </p:txBody>
      </p:sp>
    </p:spTree>
    <p:extLst>
      <p:ext uri="{BB962C8B-B14F-4D97-AF65-F5344CB8AC3E}">
        <p14:creationId xmlns:p14="http://schemas.microsoft.com/office/powerpoint/2010/main" val="28768973"/>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0" ma:contentTypeDescription="Create a new document." ma:contentTypeScope="" ma:versionID="64e7674ca8335ba2d6308cefebe2854d">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0ba42d7b90e1fb4406be201829177c5d"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87486D4-E6E4-4340-B84B-AC8097F9C39A}">
  <ds:schemaRefs>
    <ds:schemaRef ds:uri="http://schemas.microsoft.com/sharepoint/v3/contenttype/forms"/>
  </ds:schemaRefs>
</ds:datastoreItem>
</file>

<file path=customXml/itemProps2.xml><?xml version="1.0" encoding="utf-8"?>
<ds:datastoreItem xmlns:ds="http://schemas.openxmlformats.org/officeDocument/2006/customXml" ds:itemID="{1F22080C-D222-4D4E-8648-3BDE0A2E566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F1B70E6-7ECD-40EB-9194-32B68EC756B6}">
  <ds:schemaRefs>
    <ds:schemaRef ds:uri="http://schemas.microsoft.com/office/2006/documentManagement/types"/>
    <ds:schemaRef ds:uri="4055ddc6-ee7b-4b5b-b8fb-52871646f80e"/>
    <ds:schemaRef ds:uri="http://schemas.microsoft.com/office/2006/metadata/properties"/>
    <ds:schemaRef ds:uri="http://schemas.microsoft.com/office/infopath/2007/PartnerControls"/>
    <ds:schemaRef ds:uri="http://purl.org/dc/elements/1.1/"/>
    <ds:schemaRef ds:uri="http://schemas.openxmlformats.org/package/2006/metadata/core-properties"/>
    <ds:schemaRef ds:uri="http://purl.org/dc/dcmitype/"/>
    <ds:schemaRef ds:uri="0338428b-3fc8-4989-9d03-78e16c931d9f"/>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597</Words>
  <Application>Microsoft Office PowerPoint</Application>
  <PresentationFormat>Widescreen</PresentationFormat>
  <Paragraphs>33</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RetrospectVTI</vt:lpstr>
      <vt:lpstr>Vindaloo</vt:lpstr>
      <vt:lpstr>Originates from Goa   is predominantly made with pork but could be beef  Has it’s roots in Portugal.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Vindaloo</dc:title>
  <dc:creator>Sherilyn</dc:creator>
  <cp:lastModifiedBy>Sherilyn</cp:lastModifiedBy>
  <cp:revision>3</cp:revision>
  <dcterms:created xsi:type="dcterms:W3CDTF">2023-01-19T01:07:05Z</dcterms:created>
  <dcterms:modified xsi:type="dcterms:W3CDTF">2023-01-30T09:21:42Z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