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1"/>
  </p:notesMasterIdLst>
  <p:sldIdLst>
    <p:sldId id="256" r:id="rId2"/>
    <p:sldId id="269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71" r:id="rId12"/>
    <p:sldId id="264" r:id="rId13"/>
    <p:sldId id="265" r:id="rId14"/>
    <p:sldId id="272" r:id="rId15"/>
    <p:sldId id="273" r:id="rId16"/>
    <p:sldId id="279" r:id="rId17"/>
    <p:sldId id="274" r:id="rId18"/>
    <p:sldId id="275" r:id="rId19"/>
    <p:sldId id="266" r:id="rId20"/>
    <p:sldId id="267" r:id="rId21"/>
    <p:sldId id="278" r:id="rId22"/>
    <p:sldId id="280" r:id="rId23"/>
    <p:sldId id="277" r:id="rId24"/>
    <p:sldId id="281" r:id="rId25"/>
    <p:sldId id="282" r:id="rId26"/>
    <p:sldId id="268" r:id="rId27"/>
    <p:sldId id="283" r:id="rId28"/>
    <p:sldId id="284" r:id="rId29"/>
    <p:sldId id="285" r:id="rId30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22" d="100"/>
          <a:sy n="122" d="100"/>
        </p:scale>
        <p:origin x="-920" y="-10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notesMaster" Target="notesMasters/notesMaster1.xml"/><Relationship Id="rId32" Type="http://schemas.openxmlformats.org/officeDocument/2006/relationships/printerSettings" Target="printerSettings/printerSettings1.bin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esProps" Target="presProps.xml"/><Relationship Id="rId34" Type="http://schemas.openxmlformats.org/officeDocument/2006/relationships/viewProps" Target="viewProps.xml"/><Relationship Id="rId35" Type="http://schemas.openxmlformats.org/officeDocument/2006/relationships/theme" Target="theme/theme1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C329BC-9000-3C42-958A-1CD083BA6C20}" type="datetimeFigureOut">
              <a:rPr lang="en-US" smtClean="0"/>
              <a:t>06/03/18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363B60-FD50-BF42-AF96-FEA57945C1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545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363B60-FD50-BF42-AF96-FEA57945C1B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202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=5wwItkoapuA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93F446-09B7-1D4B-9DBB-48407C7FAE6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4557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Scorsese</a:t>
            </a:r>
            <a:r>
              <a:rPr lang="en-US" baseline="0" dirty="0" smtClean="0"/>
              <a:t> and Michael Chapman’s cinematography inspired by </a:t>
            </a:r>
            <a:r>
              <a:rPr lang="en-US" baseline="0" dirty="0" err="1" smtClean="0"/>
              <a:t>Weegee’s</a:t>
            </a:r>
            <a:r>
              <a:rPr lang="en-US" baseline="0" dirty="0" smtClean="0"/>
              <a:t> photography, contemporaneous to era of the film, and a blend of realist texture of grainy image and expressionist aspects in the fight sequences.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363B60-FD50-BF42-AF96-FEA57945C1B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0726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Greenaway influenced by composition</a:t>
            </a:r>
            <a:r>
              <a:rPr lang="en-US" baseline="0" dirty="0" smtClean="0"/>
              <a:t> and lighting of Dutch painting in 17</a:t>
            </a:r>
            <a:r>
              <a:rPr lang="en-US" baseline="30000" dirty="0" smtClean="0"/>
              <a:t>th</a:t>
            </a:r>
            <a:r>
              <a:rPr lang="en-US" baseline="0" dirty="0" smtClean="0"/>
              <a:t> </a:t>
            </a:r>
            <a:r>
              <a:rPr lang="en-US" b="0" baseline="0" dirty="0" smtClean="0"/>
              <a:t>century, painters such as Franz Hals and Rembrandt Van Rijn</a:t>
            </a: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363B60-FD50-BF42-AF96-FEA57945C1B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5022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Easy to see the impact of the work of photographer</a:t>
            </a:r>
            <a:r>
              <a:rPr lang="en-US" baseline="0" dirty="0" smtClean="0"/>
              <a:t> Gregory </a:t>
            </a:r>
            <a:r>
              <a:rPr lang="en-US" baseline="0" dirty="0" err="1" smtClean="0"/>
              <a:t>Crewsden</a:t>
            </a:r>
            <a:r>
              <a:rPr lang="en-US" baseline="0" dirty="0" smtClean="0"/>
              <a:t> on It Follows.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363B60-FD50-BF42-AF96-FEA57945C1B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3927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363B60-FD50-BF42-AF96-FEA57945C1B7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57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4A421-0050-5646-9ED1-67A3383F3C8E}" type="datetimeFigureOut">
              <a:rPr lang="en-US" smtClean="0"/>
              <a:t>06/03/18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A737A-07D9-CA49-A622-5AF3806F40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4A421-0050-5646-9ED1-67A3383F3C8E}" type="datetimeFigureOut">
              <a:rPr lang="en-US" smtClean="0"/>
              <a:t>06/03/18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A737A-07D9-CA49-A622-5AF3806F40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4A421-0050-5646-9ED1-67A3383F3C8E}" type="datetimeFigureOut">
              <a:rPr lang="en-US" smtClean="0"/>
              <a:t>06/03/18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A737A-07D9-CA49-A622-5AF3806F40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4A421-0050-5646-9ED1-67A3383F3C8E}" type="datetimeFigureOut">
              <a:rPr lang="en-US" smtClean="0"/>
              <a:t>06/03/18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A737A-07D9-CA49-A622-5AF3806F40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4A421-0050-5646-9ED1-67A3383F3C8E}" type="datetimeFigureOut">
              <a:rPr lang="en-US" smtClean="0"/>
              <a:t>06/03/18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A737A-07D9-CA49-A622-5AF3806F40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4A421-0050-5646-9ED1-67A3383F3C8E}" type="datetimeFigureOut">
              <a:rPr lang="en-US" smtClean="0"/>
              <a:t>06/03/18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A737A-07D9-CA49-A622-5AF3806F40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4A421-0050-5646-9ED1-67A3383F3C8E}" type="datetimeFigureOut">
              <a:rPr lang="en-US" smtClean="0"/>
              <a:t>06/03/18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A737A-07D9-CA49-A622-5AF3806F40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4A421-0050-5646-9ED1-67A3383F3C8E}" type="datetimeFigureOut">
              <a:rPr lang="en-US" smtClean="0"/>
              <a:t>06/03/18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A737A-07D9-CA49-A622-5AF3806F40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4A421-0050-5646-9ED1-67A3383F3C8E}" type="datetimeFigureOut">
              <a:rPr lang="en-US" smtClean="0"/>
              <a:t>06/03/18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A737A-07D9-CA49-A622-5AF3806F40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4A421-0050-5646-9ED1-67A3383F3C8E}" type="datetimeFigureOut">
              <a:rPr lang="en-US" smtClean="0"/>
              <a:t>06/03/18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A737A-07D9-CA49-A622-5AF3806F40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4A421-0050-5646-9ED1-67A3383F3C8E}" type="datetimeFigureOut">
              <a:rPr lang="en-US" smtClean="0"/>
              <a:t>06/03/18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A737A-07D9-CA49-A622-5AF3806F40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E4A421-0050-5646-9ED1-67A3383F3C8E}" type="datetimeFigureOut">
              <a:rPr lang="en-US" smtClean="0"/>
              <a:t>06/03/18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FA737A-07D9-CA49-A622-5AF3806F40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g"/><Relationship Id="rId3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jpg"/><Relationship Id="rId3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jpg"/><Relationship Id="rId3" Type="http://schemas.openxmlformats.org/officeDocument/2006/relationships/image" Target="../media/image6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jpg"/><Relationship Id="rId3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9.jpg"/><Relationship Id="rId3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4" Type="http://schemas.openxmlformats.org/officeDocument/2006/relationships/image" Target="../media/image12.jpg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jpg"/><Relationship Id="rId3" Type="http://schemas.openxmlformats.org/officeDocument/2006/relationships/image" Target="../media/image14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4" Type="http://schemas.openxmlformats.org/officeDocument/2006/relationships/image" Target="../media/image16.jpg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4" Type="http://schemas.openxmlformats.org/officeDocument/2006/relationships/image" Target="../media/image18.jpg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4" Type="http://schemas.openxmlformats.org/officeDocument/2006/relationships/image" Target="../media/image20.jpg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1.jpg"/><Relationship Id="rId3" Type="http://schemas.openxmlformats.org/officeDocument/2006/relationships/image" Target="../media/image22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3.jpg"/><Relationship Id="rId3" Type="http://schemas.openxmlformats.org/officeDocument/2006/relationships/image" Target="../media/image24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5.png"/><Relationship Id="rId3" Type="http://schemas.openxmlformats.org/officeDocument/2006/relationships/image" Target="../media/image26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7.jpg"/><Relationship Id="rId3" Type="http://schemas.openxmlformats.org/officeDocument/2006/relationships/image" Target="../media/image28.jp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9.jpg"/><Relationship Id="rId3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1.jpg"/><Relationship Id="rId3" Type="http://schemas.openxmlformats.org/officeDocument/2006/relationships/image" Target="../media/image32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4" Type="http://schemas.openxmlformats.org/officeDocument/2006/relationships/image" Target="../media/image34.jpg"/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5.jpg"/><Relationship Id="rId3" Type="http://schemas.openxmlformats.org/officeDocument/2006/relationships/image" Target="../media/image36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7.jpg"/><Relationship Id="rId3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The Filmmaker As Visionary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Entrepreneurship</a:t>
            </a:r>
          </a:p>
          <a:p>
            <a:r>
              <a:rPr lang="en-US" dirty="0"/>
              <a:t>M5X01572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878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Filmmaker As Visionary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Communicate a compelling vision</a:t>
            </a:r>
          </a:p>
          <a:p>
            <a:r>
              <a:rPr lang="en-US" dirty="0" smtClean="0"/>
              <a:t>Reassure that you are in control of process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872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Filmmaker As Visionary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Through research consider what visuals might be appropriate for your project</a:t>
            </a:r>
          </a:p>
          <a:p>
            <a:r>
              <a:rPr lang="en-US" dirty="0" smtClean="0"/>
              <a:t>Select images that will help convey your vision</a:t>
            </a:r>
          </a:p>
          <a:p>
            <a:r>
              <a:rPr lang="en-US" dirty="0" smtClean="0"/>
              <a:t>Use layout and presentation to best show these images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216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Visual influences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Auteurs</a:t>
            </a:r>
          </a:p>
          <a:p>
            <a:r>
              <a:rPr lang="en-US" dirty="0" smtClean="0"/>
              <a:t>Other forms</a:t>
            </a:r>
          </a:p>
          <a:p>
            <a:r>
              <a:rPr lang="en-US" dirty="0" smtClean="0"/>
              <a:t>Genre conventions</a:t>
            </a:r>
          </a:p>
          <a:p>
            <a:r>
              <a:rPr lang="en-US" dirty="0" smtClean="0"/>
              <a:t>Technology</a:t>
            </a:r>
          </a:p>
        </p:txBody>
      </p:sp>
    </p:spTree>
    <p:extLst>
      <p:ext uri="{BB962C8B-B14F-4D97-AF65-F5344CB8AC3E}">
        <p14:creationId xmlns:p14="http://schemas.microsoft.com/office/powerpoint/2010/main" val="3940843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Influence of Auteurs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Recurring visual motifs</a:t>
            </a:r>
          </a:p>
          <a:p>
            <a:r>
              <a:rPr lang="en-US" dirty="0" smtClean="0"/>
              <a:t>Consistent approaches to framing and camera movement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209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Stanley Kubrick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A Clockwork Orange (1971)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42" y="2111367"/>
            <a:ext cx="3868340" cy="2298319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/>
              <a:t>2001 A Space Odyssey (1968)</a:t>
            </a:r>
            <a:endParaRPr lang="en-US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9860" y="2111367"/>
            <a:ext cx="3616680" cy="2350539"/>
          </a:xfrm>
        </p:spPr>
      </p:pic>
    </p:spTree>
    <p:extLst>
      <p:ext uri="{BB962C8B-B14F-4D97-AF65-F5344CB8AC3E}">
        <p14:creationId xmlns:p14="http://schemas.microsoft.com/office/powerpoint/2010/main" val="263604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Stanley Kubrick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err="1" smtClean="0"/>
              <a:t>Dr</a:t>
            </a:r>
            <a:r>
              <a:rPr lang="en-US" dirty="0" smtClean="0"/>
              <a:t> Strangelove (1964)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42" y="2173523"/>
            <a:ext cx="3868340" cy="2174007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/>
              <a:t>Paths Of Glory (1957)</a:t>
            </a:r>
            <a:endParaRPr lang="en-US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9860" y="2264532"/>
            <a:ext cx="3616680" cy="2044210"/>
          </a:xfrm>
        </p:spPr>
      </p:pic>
    </p:spTree>
    <p:extLst>
      <p:ext uri="{BB962C8B-B14F-4D97-AF65-F5344CB8AC3E}">
        <p14:creationId xmlns:p14="http://schemas.microsoft.com/office/powerpoint/2010/main" val="11341415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Stanley Kubrick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Eyes Wide Shut (1999)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449" y="2111367"/>
            <a:ext cx="3591123" cy="2298319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/>
              <a:t>Full Metal Jacket (1987)</a:t>
            </a:r>
            <a:endParaRPr lang="en-US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9860" y="2269445"/>
            <a:ext cx="3616680" cy="2034383"/>
          </a:xfrm>
        </p:spPr>
      </p:pic>
    </p:spTree>
    <p:extLst>
      <p:ext uri="{BB962C8B-B14F-4D97-AF65-F5344CB8AC3E}">
        <p14:creationId xmlns:p14="http://schemas.microsoft.com/office/powerpoint/2010/main" val="1048640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Federico Fellini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La </a:t>
            </a:r>
            <a:r>
              <a:rPr lang="en-US" dirty="0" err="1" smtClean="0"/>
              <a:t>Notte</a:t>
            </a:r>
            <a:r>
              <a:rPr lang="en-US" dirty="0" smtClean="0"/>
              <a:t> Di </a:t>
            </a:r>
            <a:r>
              <a:rPr lang="en-US" dirty="0" err="1" smtClean="0"/>
              <a:t>Cabiria</a:t>
            </a:r>
            <a:r>
              <a:rPr lang="en-US" dirty="0" smtClean="0"/>
              <a:t> (1957)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717" y="1878806"/>
            <a:ext cx="3684588" cy="2763441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/>
              <a:t>La Dolce Vita (1959)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3156" y="1878806"/>
            <a:ext cx="3859379" cy="2763441"/>
          </a:xfrm>
        </p:spPr>
      </p:pic>
    </p:spTree>
    <p:extLst>
      <p:ext uri="{BB962C8B-B14F-4D97-AF65-F5344CB8AC3E}">
        <p14:creationId xmlns:p14="http://schemas.microsoft.com/office/powerpoint/2010/main" val="1685564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Federico Fellini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I </a:t>
            </a:r>
            <a:r>
              <a:rPr lang="en-US" dirty="0" err="1" smtClean="0"/>
              <a:t>Vitelloni</a:t>
            </a:r>
            <a:r>
              <a:rPr lang="en-US" dirty="0" smtClean="0"/>
              <a:t> (1953)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717" y="2118304"/>
            <a:ext cx="3684588" cy="2284445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err="1" smtClean="0"/>
              <a:t>Amarcord</a:t>
            </a:r>
            <a:r>
              <a:rPr lang="en-US" dirty="0" smtClean="0"/>
              <a:t> (1973)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3156" y="1953808"/>
            <a:ext cx="3859379" cy="2613437"/>
          </a:xfrm>
        </p:spPr>
      </p:pic>
    </p:spTree>
    <p:extLst>
      <p:ext uri="{BB962C8B-B14F-4D97-AF65-F5344CB8AC3E}">
        <p14:creationId xmlns:p14="http://schemas.microsoft.com/office/powerpoint/2010/main" val="28714730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influence of other forms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Paintings</a:t>
            </a:r>
          </a:p>
          <a:p>
            <a:r>
              <a:rPr lang="en-US" dirty="0" smtClean="0"/>
              <a:t>Photography</a:t>
            </a:r>
          </a:p>
          <a:p>
            <a:r>
              <a:rPr lang="en-US" dirty="0" smtClean="0"/>
              <a:t>Graphic design</a:t>
            </a:r>
          </a:p>
          <a:p>
            <a:r>
              <a:rPr lang="en-US" dirty="0" smtClean="0"/>
              <a:t>Comics</a:t>
            </a:r>
          </a:p>
          <a:p>
            <a:r>
              <a:rPr lang="en-US" dirty="0" smtClean="0"/>
              <a:t>Video games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29395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Luis Bunuel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Viridiana (1959)</a:t>
            </a:r>
            <a:endParaRPr lang="en-US" dirty="0"/>
          </a:p>
        </p:txBody>
      </p:sp>
      <p:pic>
        <p:nvPicPr>
          <p:cNvPr id="13" name="Content Placeholder 12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164" y="2202893"/>
            <a:ext cx="3754247" cy="2115267"/>
          </a:xfrm>
        </p:spPr>
      </p:pic>
      <p:sp>
        <p:nvSpPr>
          <p:cNvPr id="11" name="Text Placeholder 10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/>
              <a:t>The Last Supper (1494)</a:t>
            </a:r>
            <a:endParaRPr lang="en-US" dirty="0"/>
          </a:p>
        </p:txBody>
      </p:sp>
      <p:pic>
        <p:nvPicPr>
          <p:cNvPr id="14" name="Content Placeholder 13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9150" y="2202893"/>
            <a:ext cx="3887391" cy="2115267"/>
          </a:xfrm>
        </p:spPr>
      </p:pic>
    </p:spTree>
    <p:extLst>
      <p:ext uri="{BB962C8B-B14F-4D97-AF65-F5344CB8AC3E}">
        <p14:creationId xmlns:p14="http://schemas.microsoft.com/office/powerpoint/2010/main" val="32899972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Alfred Hitchcock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Psycho (1959)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42" y="2454623"/>
            <a:ext cx="3868340" cy="1611808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/>
              <a:t>House By The Railroad (1925)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0851" y="2032209"/>
            <a:ext cx="3203990" cy="2763441"/>
          </a:xfrm>
        </p:spPr>
      </p:pic>
    </p:spTree>
    <p:extLst>
      <p:ext uri="{BB962C8B-B14F-4D97-AF65-F5344CB8AC3E}">
        <p14:creationId xmlns:p14="http://schemas.microsoft.com/office/powerpoint/2010/main" val="33384131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Martin Scorsese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Raging Bull (1980)</a:t>
            </a:r>
            <a:endParaRPr lang="en-US" dirty="0"/>
          </a:p>
        </p:txBody>
      </p:sp>
      <p:pic>
        <p:nvPicPr>
          <p:cNvPr id="7" name="Content Placeholder 6" descr="La-Motta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5200" b="-15200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/>
              <a:t>The Eyes Have It (1953)</a:t>
            </a:r>
            <a:endParaRPr lang="en-US" dirty="0"/>
          </a:p>
        </p:txBody>
      </p:sp>
      <p:pic>
        <p:nvPicPr>
          <p:cNvPr id="8" name="Content Placeholder 7" descr="weegee-rocky1.jpg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001" r="-500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380659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Peter Greenaway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The Cook, The Thief, His Wife &amp; Her Lover (1989)</a:t>
            </a:r>
            <a:endParaRPr lang="en-US" dirty="0"/>
          </a:p>
        </p:txBody>
      </p:sp>
      <p:pic>
        <p:nvPicPr>
          <p:cNvPr id="7" name="Content Placeholder 6" descr="ctwl1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6083" b="-36083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De </a:t>
            </a:r>
            <a:r>
              <a:rPr lang="en-US" dirty="0" err="1" smtClean="0"/>
              <a:t>Officieren</a:t>
            </a:r>
            <a:r>
              <a:rPr lang="en-US" dirty="0" smtClean="0"/>
              <a:t> van de </a:t>
            </a:r>
            <a:r>
              <a:rPr lang="en-US" dirty="0" err="1" smtClean="0"/>
              <a:t>Sint-Adriaansdoelen</a:t>
            </a:r>
            <a:r>
              <a:rPr lang="en-US" dirty="0" smtClean="0"/>
              <a:t> (1616)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45026" y="1900356"/>
            <a:ext cx="4041775" cy="2425065"/>
          </a:xfrm>
        </p:spPr>
      </p:pic>
    </p:spTree>
    <p:extLst>
      <p:ext uri="{BB962C8B-B14F-4D97-AF65-F5344CB8AC3E}">
        <p14:creationId xmlns:p14="http://schemas.microsoft.com/office/powerpoint/2010/main" val="25677042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David Robert Mitchell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It Follows (2014)</a:t>
            </a:r>
            <a:endParaRPr lang="en-US" dirty="0"/>
          </a:p>
        </p:txBody>
      </p:sp>
      <p:pic>
        <p:nvPicPr>
          <p:cNvPr id="7" name="Content Placeholder 6" descr="itfollows-4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6532" b="-36532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/>
              <a:t>The Den (2014)</a:t>
            </a:r>
            <a:endParaRPr lang="en-US" dirty="0"/>
          </a:p>
        </p:txBody>
      </p:sp>
      <p:pic>
        <p:nvPicPr>
          <p:cNvPr id="8" name="Content Placeholder 7" descr="crewsden.jpg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74" r="-107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836570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Guillermo Del Toro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Pan’s Labyrinth (2006)</a:t>
            </a:r>
            <a:endParaRPr lang="en-US" dirty="0"/>
          </a:p>
        </p:txBody>
      </p:sp>
      <p:pic>
        <p:nvPicPr>
          <p:cNvPr id="7" name="Content Placeholder 6" descr="pans-labyrinth-2006-029-pale-man-attacking-fairy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6325" b="-16325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70000" lnSpcReduction="20000"/>
          </a:bodyPr>
          <a:lstStyle/>
          <a:p>
            <a:pPr algn="ctr"/>
            <a:r>
              <a:rPr lang="en-US" dirty="0" smtClean="0"/>
              <a:t>Saturn Devouring His Children (1819-23)</a:t>
            </a:r>
            <a:endParaRPr lang="en-US" dirty="0"/>
          </a:p>
        </p:txBody>
      </p:sp>
      <p:pic>
        <p:nvPicPr>
          <p:cNvPr id="8" name="Content Placeholder 7" descr="Saturn Goya.jpg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3815" r="-5381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867173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Influence of Genre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Visual codes and conventions across genre’s history</a:t>
            </a:r>
          </a:p>
          <a:p>
            <a:r>
              <a:rPr lang="en-US" dirty="0" smtClean="0"/>
              <a:t>Visual codes and conventions within contemporary genre</a:t>
            </a:r>
          </a:p>
          <a:p>
            <a:r>
              <a:rPr lang="en-US" dirty="0" smtClean="0"/>
              <a:t>Visual codes and conventions from other genres</a:t>
            </a:r>
          </a:p>
        </p:txBody>
      </p:sp>
    </p:spTree>
    <p:extLst>
      <p:ext uri="{BB962C8B-B14F-4D97-AF65-F5344CB8AC3E}">
        <p14:creationId xmlns:p14="http://schemas.microsoft.com/office/powerpoint/2010/main" val="573082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400" dirty="0" smtClean="0"/>
              <a:t>Codes </a:t>
            </a:r>
            <a:r>
              <a:rPr lang="en-US" sz="3400" dirty="0"/>
              <a:t>and conventions across genre’s </a:t>
            </a:r>
            <a:r>
              <a:rPr lang="en-US" sz="3400" dirty="0" smtClean="0"/>
              <a:t>history</a:t>
            </a:r>
            <a:endParaRPr lang="en-US" sz="34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 smtClean="0"/>
              <a:t>Nosferatu (1922)</a:t>
            </a:r>
            <a:endParaRPr lang="en-US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681" y="1878806"/>
            <a:ext cx="3822661" cy="2763441"/>
          </a:xfrm>
        </p:spPr>
      </p:pic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 smtClean="0"/>
              <a:t>Dracula (1931)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0400" y="1878806"/>
            <a:ext cx="3884891" cy="2763441"/>
          </a:xfrm>
        </p:spPr>
      </p:pic>
      <p:sp>
        <p:nvSpPr>
          <p:cNvPr id="9" name="Content Placeholder 5"/>
          <p:cNvSpPr txBox="1">
            <a:spLocks/>
          </p:cNvSpPr>
          <p:nvPr/>
        </p:nvSpPr>
        <p:spPr>
          <a:xfrm>
            <a:off x="744142" y="1993106"/>
            <a:ext cx="3868340" cy="276344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9887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400" dirty="0"/>
              <a:t>Codes and conventions across genre’s history</a:t>
            </a:r>
            <a:endParaRPr lang="en-US" sz="34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 smtClean="0"/>
              <a:t>Dracula (1958)</a:t>
            </a:r>
            <a:endParaRPr lang="en-US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42" y="2474279"/>
            <a:ext cx="3868340" cy="1572496"/>
          </a:xfrm>
        </p:spPr>
      </p:pic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 smtClean="0"/>
              <a:t>Bram Stoker’s Dracula (1932)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9150" y="2184553"/>
            <a:ext cx="3887391" cy="2151948"/>
          </a:xfrm>
        </p:spPr>
      </p:pic>
      <p:sp>
        <p:nvSpPr>
          <p:cNvPr id="9" name="Content Placeholder 5"/>
          <p:cNvSpPr txBox="1">
            <a:spLocks/>
          </p:cNvSpPr>
          <p:nvPr/>
        </p:nvSpPr>
        <p:spPr>
          <a:xfrm>
            <a:off x="744142" y="1993106"/>
            <a:ext cx="3868340" cy="276344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6156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000" dirty="0" smtClean="0"/>
              <a:t>Codes </a:t>
            </a:r>
            <a:r>
              <a:rPr lang="en-US" sz="3000" dirty="0"/>
              <a:t>and conventions within contemporary genre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Paranormal Activity (2007)</a:t>
            </a:r>
            <a:endParaRPr lang="en-US" dirty="0"/>
          </a:p>
        </p:txBody>
      </p:sp>
      <p:pic>
        <p:nvPicPr>
          <p:cNvPr id="7" name="Content Placeholder 6" descr="Paranormal-Activity-600x338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5103" b="-15103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/>
              <a:t>The </a:t>
            </a:r>
            <a:r>
              <a:rPr lang="en-US" dirty="0" err="1" smtClean="0"/>
              <a:t>Babadook</a:t>
            </a:r>
            <a:r>
              <a:rPr lang="en-US" dirty="0" smtClean="0"/>
              <a:t> (2014)</a:t>
            </a:r>
            <a:endParaRPr lang="en-US" dirty="0"/>
          </a:p>
        </p:txBody>
      </p:sp>
      <p:pic>
        <p:nvPicPr>
          <p:cNvPr id="8" name="Content Placeholder 7" descr="the-babadook-sundance-5.jpg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5116" b="-1511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969431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000" dirty="0"/>
              <a:t>Codes and conventions within contemporary genre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28 Days Later (2002)</a:t>
            </a:r>
            <a:endParaRPr lang="en-US" dirty="0"/>
          </a:p>
        </p:txBody>
      </p:sp>
      <p:pic>
        <p:nvPicPr>
          <p:cNvPr id="7" name="Content Placeholder 6" descr="28 days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5200" b="-15200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/>
              <a:t>Kill List (2011)</a:t>
            </a:r>
            <a:endParaRPr lang="en-US" dirty="0"/>
          </a:p>
        </p:txBody>
      </p:sp>
      <p:pic>
        <p:nvPicPr>
          <p:cNvPr id="8" name="Content Placeholder 7" descr="Kill List queen ongult.png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1651" b="-4165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592805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Codes &amp; conventions from other genres</a:t>
            </a:r>
            <a:endParaRPr lang="en-US" sz="36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pPr algn="ctr"/>
            <a:r>
              <a:rPr lang="en-US" dirty="0" smtClean="0"/>
              <a:t>A Girl Walks Home Alone At Night (2015)</a:t>
            </a:r>
            <a:endParaRPr lang="en-US" dirty="0"/>
          </a:p>
        </p:txBody>
      </p:sp>
      <p:pic>
        <p:nvPicPr>
          <p:cNvPr id="7" name="Content Placeholder 6" descr="girl-walks-home-alone-at-night-a-2014-004-girl-walking-at-night_1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9233" b="-39233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77500" lnSpcReduction="20000"/>
          </a:bodyPr>
          <a:lstStyle/>
          <a:p>
            <a:pPr algn="ctr"/>
            <a:r>
              <a:rPr lang="en-US" dirty="0" smtClean="0"/>
              <a:t>Once Upon A Time In The West (1968)</a:t>
            </a:r>
            <a:endParaRPr lang="en-US" dirty="0"/>
          </a:p>
        </p:txBody>
      </p:sp>
      <p:pic>
        <p:nvPicPr>
          <p:cNvPr id="8" name="Content Placeholder 7" descr="OnceUponaTime8.jpg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5508" b="-3550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140577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Codes &amp; conventions from other genres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Brick (2007)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015529"/>
            <a:ext cx="4040188" cy="2194719"/>
          </a:xfr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/>
              <a:t>The Third Man (1949)</a:t>
            </a:r>
            <a:endParaRPr lang="en-US" dirty="0"/>
          </a:p>
        </p:txBody>
      </p:sp>
      <p:pic>
        <p:nvPicPr>
          <p:cNvPr id="8" name="Content Placeholder 7" descr="3rd man.jpg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8355" b="-1835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116662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Influence of Technology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Aspect ratio</a:t>
            </a:r>
          </a:p>
          <a:p>
            <a:r>
              <a:rPr lang="en-US" dirty="0" smtClean="0"/>
              <a:t>Camera technique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41478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Influence of Technology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Academy Ratio</a:t>
            </a:r>
            <a:endParaRPr lang="en-US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717" y="1878806"/>
            <a:ext cx="3684588" cy="2763441"/>
          </a:xfrm>
        </p:spPr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/>
              <a:t>Cinemascope</a:t>
            </a:r>
            <a:endParaRPr lang="en-US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6894" y="2352687"/>
            <a:ext cx="3406736" cy="1703368"/>
          </a:xfrm>
        </p:spPr>
      </p:pic>
    </p:spTree>
    <p:extLst>
      <p:ext uri="{BB962C8B-B14F-4D97-AF65-F5344CB8AC3E}">
        <p14:creationId xmlns:p14="http://schemas.microsoft.com/office/powerpoint/2010/main" val="39572474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Influence of Technology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/>
              <a:t>iPhone</a:t>
            </a:r>
            <a:endParaRPr lang="en-US" dirty="0"/>
          </a:p>
        </p:txBody>
      </p:sp>
      <p:pic>
        <p:nvPicPr>
          <p:cNvPr id="7" name="Content Placeholder 6" descr="tangerine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5279" b="-15279"/>
          <a:stretch>
            <a:fillRect/>
          </a:stretch>
        </p:blipFill>
        <p:spPr/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/>
              <a:t>Handheld</a:t>
            </a:r>
            <a:endParaRPr lang="en-US" dirty="0"/>
          </a:p>
        </p:txBody>
      </p:sp>
      <p:pic>
        <p:nvPicPr>
          <p:cNvPr id="8" name="Content Placeholder 7" descr="bourne-ultimatum-20.png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7885" b="-3788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798961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Filmmaker as Visionary - Seminar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Create </a:t>
            </a:r>
            <a:r>
              <a:rPr lang="en-US"/>
              <a:t>a </a:t>
            </a:r>
            <a:r>
              <a:rPr lang="en-US" smtClean="0"/>
              <a:t>3-</a:t>
            </a:r>
            <a:r>
              <a:rPr lang="en-US" dirty="0"/>
              <a:t>minute presentation with PowerPoint</a:t>
            </a:r>
          </a:p>
          <a:p>
            <a:r>
              <a:rPr lang="en-US" dirty="0"/>
              <a:t>Pitch of film linked to </a:t>
            </a:r>
            <a:r>
              <a:rPr lang="en-US" dirty="0" smtClean="0"/>
              <a:t>visuals</a:t>
            </a:r>
            <a:endParaRPr lang="en-US" dirty="0"/>
          </a:p>
          <a:p>
            <a:pPr lvl="1"/>
            <a:r>
              <a:rPr lang="en-US" dirty="0" smtClean="0"/>
              <a:t>What auteurs’ visual style are you inspired by?</a:t>
            </a:r>
          </a:p>
          <a:p>
            <a:pPr lvl="1"/>
            <a:r>
              <a:rPr lang="en-US" dirty="0" smtClean="0"/>
              <a:t>How have other art forms influenced your visual style?</a:t>
            </a:r>
          </a:p>
          <a:p>
            <a:pPr lvl="1"/>
            <a:r>
              <a:rPr lang="en-US" dirty="0"/>
              <a:t>How visuals relate to genre</a:t>
            </a:r>
            <a:r>
              <a:rPr lang="en-US" dirty="0" smtClean="0"/>
              <a:t>?</a:t>
            </a:r>
          </a:p>
          <a:p>
            <a:pPr lvl="1"/>
            <a:r>
              <a:rPr lang="en-US" dirty="0" smtClean="0"/>
              <a:t>To what extent does technology influence your visuals?</a:t>
            </a:r>
            <a:endParaRPr lang="en-US" dirty="0"/>
          </a:p>
          <a:p>
            <a:r>
              <a:rPr lang="en-US" dirty="0" smtClean="0"/>
              <a:t>Limit yourself to a few key words per slide</a:t>
            </a:r>
          </a:p>
          <a:p>
            <a:r>
              <a:rPr lang="en-US" dirty="0" smtClean="0"/>
              <a:t>Consider how many images per slide</a:t>
            </a:r>
          </a:p>
          <a:p>
            <a:r>
              <a:rPr lang="en-US" dirty="0" smtClean="0"/>
              <a:t>Consider how layout/background affect the reading of the images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8354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Mood boards - workshop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Workshop Thursday 2pm-4pm</a:t>
            </a:r>
          </a:p>
          <a:p>
            <a:r>
              <a:rPr lang="en-US" dirty="0" smtClean="0"/>
              <a:t>AC204</a:t>
            </a:r>
          </a:p>
          <a:p>
            <a:r>
              <a:rPr lang="en-US" dirty="0" smtClean="0"/>
              <a:t>Bring relevant image research along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938429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118</TotalTime>
  <Words>587</Words>
  <Application>Microsoft Macintosh PowerPoint</Application>
  <PresentationFormat>On-screen Show (16:9)</PresentationFormat>
  <Paragraphs>112</Paragraphs>
  <Slides>29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Black</vt:lpstr>
      <vt:lpstr>The Filmmaker As Visionary</vt:lpstr>
      <vt:lpstr>The Filmmaker As Visionary</vt:lpstr>
      <vt:lpstr>The Filmmaker As Visionary</vt:lpstr>
      <vt:lpstr>Visual influences</vt:lpstr>
      <vt:lpstr>The Influence of Auteurs</vt:lpstr>
      <vt:lpstr>Stanley Kubrick</vt:lpstr>
      <vt:lpstr>Stanley Kubrick</vt:lpstr>
      <vt:lpstr>Stanley Kubrick</vt:lpstr>
      <vt:lpstr>Federico Fellini</vt:lpstr>
      <vt:lpstr>Federico Fellini</vt:lpstr>
      <vt:lpstr>The influence of other forms</vt:lpstr>
      <vt:lpstr>Luis Bunuel</vt:lpstr>
      <vt:lpstr>Alfred Hitchcock</vt:lpstr>
      <vt:lpstr>Martin Scorsese</vt:lpstr>
      <vt:lpstr>Peter Greenaway</vt:lpstr>
      <vt:lpstr>David Robert Mitchell</vt:lpstr>
      <vt:lpstr>Guillermo Del Toro</vt:lpstr>
      <vt:lpstr>The Influence of Genre</vt:lpstr>
      <vt:lpstr>Codes and conventions across genre’s history</vt:lpstr>
      <vt:lpstr>Codes and conventions across genre’s history</vt:lpstr>
      <vt:lpstr>Codes and conventions within contemporary genre</vt:lpstr>
      <vt:lpstr>Codes and conventions within contemporary genre</vt:lpstr>
      <vt:lpstr>Codes &amp; conventions from other genres</vt:lpstr>
      <vt:lpstr>Codes &amp; conventions from other genres</vt:lpstr>
      <vt:lpstr>The Influence of Technology</vt:lpstr>
      <vt:lpstr>The Influence of Technology</vt:lpstr>
      <vt:lpstr>The Influence of Technology</vt:lpstr>
      <vt:lpstr>The Filmmaker as Visionary - Seminar</vt:lpstr>
      <vt:lpstr>Mood boards - workshop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Filmmaker As Visionary</dc:title>
  <dc:creator>Craig Evans</dc:creator>
  <cp:lastModifiedBy>Craig Evans</cp:lastModifiedBy>
  <cp:revision>26</cp:revision>
  <dcterms:created xsi:type="dcterms:W3CDTF">2018-03-06T11:15:45Z</dcterms:created>
  <dcterms:modified xsi:type="dcterms:W3CDTF">2018-03-06T13:14:06Z</dcterms:modified>
</cp:coreProperties>
</file>