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73" r:id="rId2"/>
    <p:sldId id="256" r:id="rId3"/>
    <p:sldId id="257" r:id="rId4"/>
    <p:sldId id="258" r:id="rId5"/>
    <p:sldId id="259" r:id="rId6"/>
    <p:sldId id="260" r:id="rId7"/>
    <p:sldId id="261" r:id="rId8"/>
    <p:sldId id="262" r:id="rId9"/>
    <p:sldId id="263" r:id="rId10"/>
    <p:sldId id="267" r:id="rId11"/>
    <p:sldId id="264" r:id="rId12"/>
    <p:sldId id="265" r:id="rId13"/>
    <p:sldId id="266"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notesViewPr>
    <p:cSldViewPr snapToGrid="0">
      <p:cViewPr varScale="1">
        <p:scale>
          <a:sx n="57" d="100"/>
          <a:sy n="57" d="100"/>
        </p:scale>
        <p:origin x="283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19B012-1D18-44E5-BD55-CE4245EEF38D}" type="datetimeFigureOut">
              <a:rPr lang="en-GB" smtClean="0"/>
              <a:t>01/04/2023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1449A0-9DA5-4F4B-B9E4-CA88AD4B60F5}" type="slidenum">
              <a:rPr lang="en-GB" smtClean="0"/>
              <a:t>‹#›</a:t>
            </a:fld>
            <a:endParaRPr lang="en-GB"/>
          </a:p>
        </p:txBody>
      </p:sp>
    </p:spTree>
    <p:extLst>
      <p:ext uri="{BB962C8B-B14F-4D97-AF65-F5344CB8AC3E}">
        <p14:creationId xmlns:p14="http://schemas.microsoft.com/office/powerpoint/2010/main" val="281781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PPT discuses </a:t>
            </a:r>
            <a:r>
              <a:rPr lang="en-GB" dirty="0"/>
              <a:t>Identify and explain six different talent acquisition strategies and explain four different incentives methods</a:t>
            </a:r>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a:t>
            </a:fld>
            <a:endParaRPr lang="en-GB"/>
          </a:p>
        </p:txBody>
      </p:sp>
    </p:spTree>
    <p:extLst>
      <p:ext uri="{BB962C8B-B14F-4D97-AF65-F5344CB8AC3E}">
        <p14:creationId xmlns:p14="http://schemas.microsoft.com/office/powerpoint/2010/main" val="2554275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introduces talent acquisition. Talent acquisition is the strategic approach to finding, attracting, and hiring the best-fit candidates for an organization. It involves creating a recruitment plan, identifying sources for candidates, evaluating their skills, and making job offers. Talent acquisition specialists should have expertise in recruitment strategy, sourcing techniques, candidate assessment, and negotiation skills to ensure successful hiring</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2</a:t>
            </a:fld>
            <a:endParaRPr lang="en-GB"/>
          </a:p>
        </p:txBody>
      </p:sp>
    </p:spTree>
    <p:extLst>
      <p:ext uri="{BB962C8B-B14F-4D97-AF65-F5344CB8AC3E}">
        <p14:creationId xmlns:p14="http://schemas.microsoft.com/office/powerpoint/2010/main" val="1224906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3</a:t>
            </a:fld>
            <a:endParaRPr lang="en-GB"/>
          </a:p>
        </p:txBody>
      </p:sp>
    </p:spTree>
    <p:extLst>
      <p:ext uri="{BB962C8B-B14F-4D97-AF65-F5344CB8AC3E}">
        <p14:creationId xmlns:p14="http://schemas.microsoft.com/office/powerpoint/2010/main" val="3668008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talk about </a:t>
            </a:r>
            <a:r>
              <a:rPr lang="en-GB" dirty="0"/>
              <a:t>Employee Referral Program, which is one of the Short-term Talent Acquisition Strategies that should be used by the restaurant. </a:t>
            </a:r>
            <a:r>
              <a:rPr lang="en-US" dirty="0"/>
              <a:t>Encouraging the current employees to refer potential candidates will help to quickly identify qualified candidates for the restaurant operations. </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4</a:t>
            </a:fld>
            <a:endParaRPr lang="en-GB"/>
          </a:p>
        </p:txBody>
      </p:sp>
    </p:spTree>
    <p:extLst>
      <p:ext uri="{BB962C8B-B14F-4D97-AF65-F5344CB8AC3E}">
        <p14:creationId xmlns:p14="http://schemas.microsoft.com/office/powerpoint/2010/main" val="3498481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Utilizing online and social media platforms such as LinkedIn, Facebook, and Instagram can be a valuable strategy to promote job openings and engage with potential candidates. These platforms can allow the restaurant to reach a wider audience and connect with job seekers who may not actively be searching for job opportunities. By regularly posting job openings, showcasing company culture and values, and actively engaging with followers, companies can build a strong online presence that attracts qualified candidates. This approach to talent acquisition can be an effective way to supplement traditional recruitment methods and find the best-fit candidates for open positions.</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5</a:t>
            </a:fld>
            <a:endParaRPr lang="en-GB"/>
          </a:p>
        </p:txBody>
      </p:sp>
    </p:spTree>
    <p:extLst>
      <p:ext uri="{BB962C8B-B14F-4D97-AF65-F5344CB8AC3E}">
        <p14:creationId xmlns:p14="http://schemas.microsoft.com/office/powerpoint/2010/main" val="2488270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Organizing hiring events, like job fairs, can be an effective way to quickly attract potential candidates to fill short-term vacancies in restaurant operations. By inviting interested job seekers to meet with hiring managers and learn more about the restaurant and available positions, hiring events can help to generate a large pool of interested and qualified candidates in a short amount of time, thus acquiring talented individuals.  Restaurant can also use these events to assess candidate skills and conduct initial screenings, streamlining the hiring process and potentially reducing time-to-hire. Hiring events can be a powerful tool to supplement traditional recruitment methods and quickly fill short-term vacancies. </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6</a:t>
            </a:fld>
            <a:endParaRPr lang="en-GB"/>
          </a:p>
        </p:txBody>
      </p:sp>
    </p:spTree>
    <p:extLst>
      <p:ext uri="{BB962C8B-B14F-4D97-AF65-F5344CB8AC3E}">
        <p14:creationId xmlns:p14="http://schemas.microsoft.com/office/powerpoint/2010/main" val="3859937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talks  about employer branding which is one of the long term, talent acquisition strategies By showcasing the restaurant culture, values, and employee experiences through marketing efforts, social media, and other channels, companies can establish a positive reputation as an employer of choice. This can help to attract top talent who are looking for opportunities to work for a company that aligns with their values and offers a positive work environment. </a:t>
            </a:r>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7</a:t>
            </a:fld>
            <a:endParaRPr lang="en-GB"/>
          </a:p>
        </p:txBody>
      </p:sp>
    </p:spTree>
    <p:extLst>
      <p:ext uri="{BB962C8B-B14F-4D97-AF65-F5344CB8AC3E}">
        <p14:creationId xmlns:p14="http://schemas.microsoft.com/office/powerpoint/2010/main" val="3739508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long term, talent acquisition strategy is </a:t>
            </a:r>
            <a:r>
              <a:rPr lang="en-GB" dirty="0"/>
              <a:t>Talent Pipeline Development by the restaurant.  Building relationships with candidates who may not be ready to apply immediately, but could be a good fit for the restaurant operations in the future, is an important part of talent acquisition. Developing a talent pipeline allows companies to identify potential candidates for future openings and maintain a relationship with them until the time is right. This can involve strategies such as talent scouting, targeted outreach to passive candidates, and networking with industry professionals. By investing in a talent pipeline, companies can ensure a steady stream of qualified candidates and reduce time-to-hire for future opening. </a:t>
            </a:r>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8</a:t>
            </a:fld>
            <a:endParaRPr lang="en-GB"/>
          </a:p>
        </p:txBody>
      </p:sp>
    </p:spTree>
    <p:extLst>
      <p:ext uri="{BB962C8B-B14F-4D97-AF65-F5344CB8AC3E}">
        <p14:creationId xmlns:p14="http://schemas.microsoft.com/office/powerpoint/2010/main" val="2245953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Offering training and development programs to current employees in the restaurant can be an effective strategy to retain top talent and develop a pipeline of potential candidates for future roles. Providing opportunities for growth and career advancement can increase employee satisfaction and loyalty, while also helping to attract new talent who are interested in developing their skills. By investing in employee training and development, restaurant can also improve employee performance and productivity, reduce turnover, and develop a strong talent pipeline for future hiring needs</a:t>
            </a:r>
          </a:p>
        </p:txBody>
      </p:sp>
      <p:sp>
        <p:nvSpPr>
          <p:cNvPr id="4" name="Slide Number Placeholder 3"/>
          <p:cNvSpPr>
            <a:spLocks noGrp="1"/>
          </p:cNvSpPr>
          <p:nvPr>
            <p:ph type="sldNum" sz="quarter" idx="10"/>
          </p:nvPr>
        </p:nvSpPr>
        <p:spPr/>
        <p:txBody>
          <a:bodyPr/>
          <a:lstStyle/>
          <a:p>
            <a:fld id="{3B1449A0-9DA5-4F4B-B9E4-CA88AD4B60F5}" type="slidenum">
              <a:rPr lang="en-GB" smtClean="0"/>
              <a:t>9</a:t>
            </a:fld>
            <a:endParaRPr lang="en-GB"/>
          </a:p>
        </p:txBody>
      </p:sp>
    </p:spTree>
    <p:extLst>
      <p:ext uri="{BB962C8B-B14F-4D97-AF65-F5344CB8AC3E}">
        <p14:creationId xmlns:p14="http://schemas.microsoft.com/office/powerpoint/2010/main" val="2608307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Monetary incentives are financial rewards or benefits that are tied to an employee's salary or wages. In the restaurant competitive salaries and performance-based bonuses can be used as monetary incentives to attract and retain top talent.</a:t>
            </a:r>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10</a:t>
            </a:fld>
            <a:endParaRPr lang="en-GB"/>
          </a:p>
        </p:txBody>
      </p:sp>
    </p:spTree>
    <p:extLst>
      <p:ext uri="{BB962C8B-B14F-4D97-AF65-F5344CB8AC3E}">
        <p14:creationId xmlns:p14="http://schemas.microsoft.com/office/powerpoint/2010/main" val="2798593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Offering a competitive salary can be a crucial strategy to attract top talent to the restaurant. The restaurant must ensure that the salary they offer is in line with industry standards and comparable to other restaurants in the area. By offering a competitive salary, they can demonstrate that they value their employees and are committed to attracting and retaining top talent. This can help to build a strong reputation as an employer of choice and improve recruitment efforts.</a:t>
            </a:r>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11</a:t>
            </a:fld>
            <a:endParaRPr lang="en-GB"/>
          </a:p>
        </p:txBody>
      </p:sp>
    </p:spTree>
    <p:extLst>
      <p:ext uri="{BB962C8B-B14F-4D97-AF65-F5344CB8AC3E}">
        <p14:creationId xmlns:p14="http://schemas.microsoft.com/office/powerpoint/2010/main" val="1217488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Performance-based bonuses can be an effective monetary incentive for attracting potential candidates to the restaurant. The restaurant would offer bonuses based on individual or team performance, such as meeting sales targets, receiving positive customer feedback, or achieving other performance goals. By offering performance-based bonuses, it can motivate employees to perform at their best and reward them for their contributions to the organization. This can improve employee satisfaction, productivity, and retention, while also attracting top talent who are motivated by performance-based incentives</a:t>
            </a:r>
            <a:r>
              <a:rPr lang="en-US" b="1" dirty="0"/>
              <a:t>.</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12</a:t>
            </a:fld>
            <a:endParaRPr lang="en-GB"/>
          </a:p>
        </p:txBody>
      </p:sp>
    </p:spTree>
    <p:extLst>
      <p:ext uri="{BB962C8B-B14F-4D97-AF65-F5344CB8AC3E}">
        <p14:creationId xmlns:p14="http://schemas.microsoft.com/office/powerpoint/2010/main" val="3056068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Non-monetary incentives refer to rewards or benefits that are not directly related to an employee's salary or wages</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13</a:t>
            </a:fld>
            <a:endParaRPr lang="en-GB"/>
          </a:p>
        </p:txBody>
      </p:sp>
    </p:spTree>
    <p:extLst>
      <p:ext uri="{BB962C8B-B14F-4D97-AF65-F5344CB8AC3E}">
        <p14:creationId xmlns:p14="http://schemas.microsoft.com/office/powerpoint/2010/main" val="3785377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Offering flexible work arrangements, such as part-time or full-time positions, job sharing, or remote work, can be an effective strategy to attract and retain top talent in the restaurant. By providing candidates with the opportunity to achieve work-life balance, companies can improve employee satisfaction, reduce turnover, and attract a wider pool of candidates who prioritize flexibility in their work arrangements</a:t>
            </a:r>
            <a:r>
              <a:rPr lang="en-US" b="1" dirty="0"/>
              <a:t>.</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14</a:t>
            </a:fld>
            <a:endParaRPr lang="en-GB"/>
          </a:p>
        </p:txBody>
      </p:sp>
    </p:spTree>
    <p:extLst>
      <p:ext uri="{BB962C8B-B14F-4D97-AF65-F5344CB8AC3E}">
        <p14:creationId xmlns:p14="http://schemas.microsoft.com/office/powerpoint/2010/main" val="1818317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Offering employee benefits, such as health insurance, retirement plans, paid time off, vacations, and meal discounts, can improve job satisfaction and help attract and retain top talent in the restaurant. By providing these benefits, companies can demonstrate that they value their employees' well-being and are committed to supporting their financial security and work-life balance. This can improve employee morale, productivity, and retention, while also attracting a wider pool of candidates who prioritize these benefits in their job search.</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15</a:t>
            </a:fld>
            <a:endParaRPr lang="en-GB"/>
          </a:p>
        </p:txBody>
      </p:sp>
    </p:spTree>
    <p:extLst>
      <p:ext uri="{BB962C8B-B14F-4D97-AF65-F5344CB8AC3E}">
        <p14:creationId xmlns:p14="http://schemas.microsoft.com/office/powerpoint/2010/main" val="27772828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summarizes the key points discussed from slide 2 - 15 to make conclusion. </a:t>
            </a:r>
            <a:r>
              <a:rPr lang="en-GB" dirty="0"/>
              <a:t>The </a:t>
            </a:r>
            <a:r>
              <a:rPr lang="en-US" dirty="0"/>
              <a:t>Restaurant can use a combination of long-term and short-term talent acquisition strategies to attract potential candidates, including employer branding, talent pipeline development, training and development programs, employee referral programs, hiring events, and online and social media recruitment. Additionally, offering competitive salaries, performance-based bonuses, employee benefits, and flexible work schedules can also help to attract and retain top talent in the restaurant.</a:t>
            </a:r>
            <a:endParaRPr lang="en-GB" dirty="0"/>
          </a:p>
          <a:p>
            <a:endParaRPr lang="en-GB" dirty="0"/>
          </a:p>
        </p:txBody>
      </p:sp>
      <p:sp>
        <p:nvSpPr>
          <p:cNvPr id="4" name="Slide Number Placeholder 3"/>
          <p:cNvSpPr>
            <a:spLocks noGrp="1"/>
          </p:cNvSpPr>
          <p:nvPr>
            <p:ph type="sldNum" sz="quarter" idx="10"/>
          </p:nvPr>
        </p:nvSpPr>
        <p:spPr/>
        <p:txBody>
          <a:bodyPr/>
          <a:lstStyle/>
          <a:p>
            <a:fld id="{3B1449A0-9DA5-4F4B-B9E4-CA88AD4B60F5}" type="slidenum">
              <a:rPr lang="en-GB" smtClean="0"/>
              <a:t>16</a:t>
            </a:fld>
            <a:endParaRPr lang="en-GB"/>
          </a:p>
        </p:txBody>
      </p:sp>
    </p:spTree>
    <p:extLst>
      <p:ext uri="{BB962C8B-B14F-4D97-AF65-F5344CB8AC3E}">
        <p14:creationId xmlns:p14="http://schemas.microsoft.com/office/powerpoint/2010/main" val="27138717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C9A4F7-819A-4C7C-93CB-FEBD2C462148}"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08E38-228A-4867-8F18-316081D87B07}"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CBCE6A-1123-4FF7-A2EB-D1708F78EE37}"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D23394-5758-4360-BC1E-367EB86514D0}"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00C5AC-233F-4AC0-BB83-73F03879F95F}" type="datetime1">
              <a:rPr lang="en-US" smtClean="0"/>
              <a:t>4/1/2023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AA3786-9474-4ED7-B18A-264D848868B9}" type="datetime1">
              <a:rPr lang="en-US" smtClean="0"/>
              <a:t>4/1/2023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5C15B06-59CE-4157-AA84-DAA818C14927}" type="datetime1">
              <a:rPr lang="en-US" smtClean="0"/>
              <a:t>4/1/2023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3F3A7A-E729-487A-93B1-43120173B993}"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BF4C5D-41C8-449E-9E58-76904E225E0D}"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BF4565-BFE9-4EC2-8CFA-974C28476AE4}"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3222D6-9030-494B-8B95-F251D5D5E10D}"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B4674-A323-46F6-B839-B6718F45B6A1}"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7E8214-2569-4A16-B123-5F12652EB783}" type="datetime1">
              <a:rPr lang="en-US" smtClean="0"/>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C0394B-3E3A-4500-8803-A96484C3FCD0}" type="datetime1">
              <a:rPr lang="en-US" smtClean="0"/>
              <a:t>4/1/2023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12902A-679E-40A7-A62A-D8B690989F3C}" type="datetime1">
              <a:rPr lang="en-US" smtClean="0"/>
              <a:t>4/1/2023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1A0F84-DC6C-481F-8D7F-862D52D44E0A}" type="datetime1">
              <a:rPr lang="en-US" smtClean="0"/>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C803A73-5550-4F79-8CCB-924E225F89AF}" type="datetime1">
              <a:rPr lang="en-US" smtClean="0"/>
              <a:t>4/1/2023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9AB380-2E6E-4212-B0C0-98481868A97C}" type="datetime1">
              <a:rPr lang="en-US" smtClean="0"/>
              <a:t>4/1/2023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Managing People (individual presentation)</a:t>
            </a:r>
          </a:p>
        </p:txBody>
      </p:sp>
      <p:sp>
        <p:nvSpPr>
          <p:cNvPr id="5" name="Text Placeholder 4"/>
          <p:cNvSpPr>
            <a:spLocks noGrp="1"/>
          </p:cNvSpPr>
          <p:nvPr>
            <p:ph type="body" idx="1"/>
          </p:nvPr>
        </p:nvSpPr>
        <p:spPr/>
        <p:txBody>
          <a:bodyPr/>
          <a:lstStyle/>
          <a:p>
            <a:pPr algn="ctr"/>
            <a:r>
              <a:rPr lang="en-GB" dirty="0"/>
              <a:t>Student’s ID:2123043</a:t>
            </a:r>
          </a:p>
          <a:p>
            <a:pPr algn="ctr"/>
            <a:r>
              <a:rPr lang="en-GB" dirty="0" err="1"/>
              <a:t>Name:Zlatina</a:t>
            </a:r>
            <a:r>
              <a:rPr lang="en-GB" dirty="0"/>
              <a:t> Zlatkova</a:t>
            </a:r>
          </a:p>
          <a:p>
            <a:pPr algn="ctr"/>
            <a:endParaRPr lang="en-GB" dirty="0"/>
          </a:p>
        </p:txBody>
      </p:sp>
      <p:sp>
        <p:nvSpPr>
          <p:cNvPr id="6" name="Slide Number Placeholder 5"/>
          <p:cNvSpPr>
            <a:spLocks noGrp="1"/>
          </p:cNvSpPr>
          <p:nvPr>
            <p:ph type="sldNum" sz="quarter" idx="12"/>
          </p:nvPr>
        </p:nvSpPr>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1688986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Introduction </a:t>
            </a:r>
            <a:endParaRPr lang="en-GB" b="1" dirty="0"/>
          </a:p>
        </p:txBody>
      </p:sp>
      <p:sp>
        <p:nvSpPr>
          <p:cNvPr id="5" name="Content Placeholder 4"/>
          <p:cNvSpPr>
            <a:spLocks noGrp="1"/>
          </p:cNvSpPr>
          <p:nvPr>
            <p:ph sz="half" idx="1"/>
          </p:nvPr>
        </p:nvSpPr>
        <p:spPr>
          <a:xfrm>
            <a:off x="680320" y="2336872"/>
            <a:ext cx="4698358" cy="4295747"/>
          </a:xfrm>
        </p:spPr>
        <p:txBody>
          <a:bodyPr>
            <a:normAutofit/>
          </a:bodyPr>
          <a:lstStyle/>
          <a:p>
            <a:r>
              <a:rPr lang="en-US">
                <a:latin typeface="Times New Roman" panose="02020603050405020304" pitchFamily="18" charset="0"/>
                <a:cs typeface="Times New Roman" panose="02020603050405020304" pitchFamily="18" charset="0"/>
              </a:rPr>
              <a:t>Talent acquisition is the process of identifying, attracting, and hiring the right talent for an organization's needs.</a:t>
            </a:r>
          </a:p>
          <a:p>
            <a:r>
              <a:rPr lang="en-US">
                <a:latin typeface="Times New Roman" panose="02020603050405020304" pitchFamily="18" charset="0"/>
                <a:cs typeface="Times New Roman" panose="02020603050405020304" pitchFamily="18" charset="0"/>
              </a:rPr>
              <a:t> It involves recruitment strategy, sourcing candidates, assessing their qualifications, and making job offers.</a:t>
            </a:r>
          </a:p>
          <a:p>
            <a:r>
              <a:rPr lang="en-US">
                <a:latin typeface="Times New Roman" panose="02020603050405020304" pitchFamily="18" charset="0"/>
                <a:cs typeface="Times New Roman" panose="02020603050405020304" pitchFamily="18" charset="0"/>
              </a:rPr>
              <a:t> As a talent  acquisition  specialist have to be good  in </a:t>
            </a:r>
            <a:r>
              <a:rPr lang="en-US"/>
              <a:t>: </a:t>
            </a:r>
            <a:endParaRPr lang="en-GB" dirty="0"/>
          </a:p>
        </p:txBody>
      </p:sp>
      <p:pic>
        <p:nvPicPr>
          <p:cNvPr id="7" name="Content Placeholder 6"/>
          <p:cNvPicPr>
            <a:picLocks noGrp="1" noChangeAspect="1"/>
          </p:cNvPicPr>
          <p:nvPr>
            <p:ph sz="half" idx="2"/>
          </p:nvPr>
        </p:nvPicPr>
        <p:blipFill>
          <a:blip r:embed="rId3"/>
          <a:stretch>
            <a:fillRect/>
          </a:stretch>
        </p:blipFill>
        <p:spPr>
          <a:xfrm>
            <a:off x="5594349" y="2336873"/>
            <a:ext cx="6305729" cy="4295745"/>
          </a:xfrm>
          <a:prstGeom prst="rect">
            <a:avLst/>
          </a:prstGeom>
        </p:spPr>
      </p:pic>
      <p:sp>
        <p:nvSpPr>
          <p:cNvPr id="8" name="Slide Number Placeholder 7"/>
          <p:cNvSpPr>
            <a:spLocks noGrp="1"/>
          </p:cNvSpPr>
          <p:nvPr>
            <p:ph type="sldNum" sz="quarter" idx="12"/>
          </p:nvPr>
        </p:nvSpPr>
        <p:spPr/>
        <p:txBody>
          <a:bodyPr/>
          <a:lstStyle/>
          <a:p>
            <a:fld id="{6D22F896-40B5-4ADD-8801-0D06FADFA095}" type="slidenum">
              <a:rPr lang="en-US" smtClean="0"/>
              <a:t>2</a:t>
            </a:fld>
            <a:endParaRPr lang="en-US" dirty="0"/>
          </a:p>
        </p:txBody>
      </p:sp>
      <p:sp>
        <p:nvSpPr>
          <p:cNvPr id="9" name="Rectangle 8"/>
          <p:cNvSpPr/>
          <p:nvPr/>
        </p:nvSpPr>
        <p:spPr>
          <a:xfrm>
            <a:off x="2024993" y="6263286"/>
            <a:ext cx="1704313" cy="369332"/>
          </a:xfrm>
          <a:prstGeom prst="rect">
            <a:avLst/>
          </a:prstGeom>
        </p:spPr>
        <p:txBody>
          <a:bodyPr wrap="none">
            <a:spAutoFit/>
          </a:bodyPr>
          <a:lstStyle/>
          <a:p>
            <a:r>
              <a:rPr lang="en-US" dirty="0"/>
              <a:t>(Albert,  2019)</a:t>
            </a:r>
            <a:endParaRPr lang="en-GB" dirty="0"/>
          </a:p>
        </p:txBody>
      </p:sp>
    </p:spTree>
    <p:extLst>
      <p:ext uri="{BB962C8B-B14F-4D97-AF65-F5344CB8AC3E}">
        <p14:creationId xmlns:p14="http://schemas.microsoft.com/office/powerpoint/2010/main" val="2556820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Talent Acquisition Strategies</a:t>
            </a:r>
          </a:p>
        </p:txBody>
      </p:sp>
      <p:sp>
        <p:nvSpPr>
          <p:cNvPr id="3" name="Content Placeholder 2"/>
          <p:cNvSpPr>
            <a:spLocks noGrp="1"/>
          </p:cNvSpPr>
          <p:nvPr>
            <p:ph sz="half" idx="1"/>
          </p:nvPr>
        </p:nvSpPr>
        <p:spPr/>
        <p:txBody>
          <a:bodyPr>
            <a:normAutofit fontScale="92500" lnSpcReduction="10000"/>
          </a:bodyPr>
          <a:lstStyle/>
          <a:p>
            <a:r>
              <a:rPr lang="en-GB" dirty="0"/>
              <a:t>Talent Acquisition Strategies can include  the  short term and the  long-term strategies .</a:t>
            </a:r>
          </a:p>
          <a:p>
            <a:r>
              <a:rPr lang="en-US" dirty="0"/>
              <a:t>combination of short-term and long-term talent acquisition strategies can help to  attract and retain the best candidates for the restaurant operations</a:t>
            </a:r>
            <a:r>
              <a:rPr lang="en-GB" dirty="0"/>
              <a:t> </a:t>
            </a:r>
          </a:p>
          <a:p>
            <a:r>
              <a:rPr lang="en-US" dirty="0"/>
              <a:t>A strong talent acquisition strategy can help a company stay competitive in the job market and attract top talent.</a:t>
            </a:r>
            <a:endParaRPr lang="en-GB" dirty="0"/>
          </a:p>
          <a:p>
            <a:endParaRPr lang="en-GB" dirty="0"/>
          </a:p>
        </p:txBody>
      </p:sp>
      <p:pic>
        <p:nvPicPr>
          <p:cNvPr id="5" name="Content Placeholder 4"/>
          <p:cNvPicPr>
            <a:picLocks noGrp="1" noChangeAspect="1"/>
          </p:cNvPicPr>
          <p:nvPr>
            <p:ph sz="half" idx="2"/>
          </p:nvPr>
        </p:nvPicPr>
        <p:blipFill>
          <a:blip r:embed="rId3"/>
          <a:stretch>
            <a:fillRect/>
          </a:stretch>
        </p:blipFill>
        <p:spPr>
          <a:xfrm>
            <a:off x="6053667" y="2336873"/>
            <a:ext cx="5305499" cy="3458620"/>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3</a:t>
            </a:fld>
            <a:endParaRPr lang="en-US" dirty="0"/>
          </a:p>
        </p:txBody>
      </p:sp>
      <p:sp>
        <p:nvSpPr>
          <p:cNvPr id="7" name="Rectangle 6"/>
          <p:cNvSpPr/>
          <p:nvPr/>
        </p:nvSpPr>
        <p:spPr>
          <a:xfrm>
            <a:off x="1589970" y="6438896"/>
            <a:ext cx="1909497" cy="369332"/>
          </a:xfrm>
          <a:prstGeom prst="rect">
            <a:avLst/>
          </a:prstGeom>
        </p:spPr>
        <p:txBody>
          <a:bodyPr wrap="none">
            <a:spAutoFit/>
          </a:bodyPr>
          <a:lstStyle/>
          <a:p>
            <a:r>
              <a:rPr lang="en-US" dirty="0"/>
              <a:t>(Malkawi, 2017).</a:t>
            </a:r>
            <a:endParaRPr lang="en-GB" dirty="0"/>
          </a:p>
        </p:txBody>
      </p:sp>
    </p:spTree>
    <p:extLst>
      <p:ext uri="{BB962C8B-B14F-4D97-AF65-F5344CB8AC3E}">
        <p14:creationId xmlns:p14="http://schemas.microsoft.com/office/powerpoint/2010/main" val="3495455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Short-term Talent Acquisition Strategies:</a:t>
            </a:r>
          </a:p>
        </p:txBody>
      </p:sp>
      <p:sp>
        <p:nvSpPr>
          <p:cNvPr id="3" name="Content Placeholder 2"/>
          <p:cNvSpPr>
            <a:spLocks noGrp="1"/>
          </p:cNvSpPr>
          <p:nvPr>
            <p:ph sz="half" idx="1"/>
          </p:nvPr>
        </p:nvSpPr>
        <p:spPr/>
        <p:txBody>
          <a:bodyPr>
            <a:normAutofit lnSpcReduction="10000"/>
          </a:bodyPr>
          <a:lstStyle/>
          <a:p>
            <a:pPr marL="0" indent="0">
              <a:buNone/>
            </a:pPr>
            <a:r>
              <a:rPr lang="en-GB" b="1" dirty="0">
                <a:solidFill>
                  <a:schemeClr val="bg1"/>
                </a:solidFill>
              </a:rPr>
              <a:t>Employee Referral Program</a:t>
            </a:r>
          </a:p>
          <a:p>
            <a:r>
              <a:rPr lang="en-US" dirty="0"/>
              <a:t>Encouraging the  current employees to refer potential candidates will help to  quickly identify qualified candidates for the  restaurant operations.</a:t>
            </a:r>
          </a:p>
          <a:p>
            <a:r>
              <a:rPr lang="en-US" dirty="0"/>
              <a:t> it also  helps reduce recruitment costs, and improve employee retention and engagement.</a:t>
            </a:r>
            <a:endParaRPr lang="en-GB" dirty="0"/>
          </a:p>
        </p:txBody>
      </p:sp>
      <p:pic>
        <p:nvPicPr>
          <p:cNvPr id="6" name="Content Placeholder 5"/>
          <p:cNvPicPr>
            <a:picLocks noGrp="1" noChangeAspect="1"/>
          </p:cNvPicPr>
          <p:nvPr>
            <p:ph sz="half" idx="2"/>
          </p:nvPr>
        </p:nvPicPr>
        <p:blipFill>
          <a:blip r:embed="rId3"/>
          <a:stretch>
            <a:fillRect/>
          </a:stretch>
        </p:blipFill>
        <p:spPr>
          <a:xfrm>
            <a:off x="5594349" y="2336873"/>
            <a:ext cx="6434519" cy="4205595"/>
          </a:xfrm>
          <a:prstGeom prst="rect">
            <a:avLst/>
          </a:prstGeom>
        </p:spPr>
      </p:pic>
      <p:sp>
        <p:nvSpPr>
          <p:cNvPr id="7" name="Slide Number Placeholder 6"/>
          <p:cNvSpPr>
            <a:spLocks noGrp="1"/>
          </p:cNvSpPr>
          <p:nvPr>
            <p:ph type="sldNum" sz="quarter" idx="12"/>
          </p:nvPr>
        </p:nvSpPr>
        <p:spPr/>
        <p:txBody>
          <a:bodyPr/>
          <a:lstStyle/>
          <a:p>
            <a:fld id="{6D22F896-40B5-4ADD-8801-0D06FADFA095}" type="slidenum">
              <a:rPr lang="en-US" smtClean="0"/>
              <a:t>4</a:t>
            </a:fld>
            <a:endParaRPr lang="en-US" dirty="0"/>
          </a:p>
        </p:txBody>
      </p:sp>
      <p:sp>
        <p:nvSpPr>
          <p:cNvPr id="8" name="Rectangle 7"/>
          <p:cNvSpPr/>
          <p:nvPr/>
        </p:nvSpPr>
        <p:spPr>
          <a:xfrm>
            <a:off x="999552" y="5751523"/>
            <a:ext cx="3302892" cy="369332"/>
          </a:xfrm>
          <a:prstGeom prst="rect">
            <a:avLst/>
          </a:prstGeom>
        </p:spPr>
        <p:txBody>
          <a:bodyPr wrap="none">
            <a:spAutoFit/>
          </a:bodyPr>
          <a:lstStyle/>
          <a:p>
            <a:r>
              <a:rPr lang="en-US" dirty="0"/>
              <a:t>(Suseno and Pinnington, 2017)</a:t>
            </a:r>
            <a:endParaRPr lang="en-GB" dirty="0"/>
          </a:p>
        </p:txBody>
      </p:sp>
    </p:spTree>
    <p:extLst>
      <p:ext uri="{BB962C8B-B14F-4D97-AF65-F5344CB8AC3E}">
        <p14:creationId xmlns:p14="http://schemas.microsoft.com/office/powerpoint/2010/main" val="2851545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Online and Social Media Recruitment</a:t>
            </a:r>
          </a:p>
        </p:txBody>
      </p:sp>
      <p:sp>
        <p:nvSpPr>
          <p:cNvPr id="3" name="Content Placeholder 2"/>
          <p:cNvSpPr>
            <a:spLocks noGrp="1"/>
          </p:cNvSpPr>
          <p:nvPr>
            <p:ph sz="half" idx="1"/>
          </p:nvPr>
        </p:nvSpPr>
        <p:spPr/>
        <p:txBody>
          <a:bodyPr>
            <a:normAutofit fontScale="92500" lnSpcReduction="20000"/>
          </a:bodyPr>
          <a:lstStyle/>
          <a:p>
            <a:r>
              <a:rPr lang="en-US" dirty="0"/>
              <a:t>Using social media platforms such as LinkedIn, Facebook, and Instagram to promote job openings and connect with potential candidates will  help reach a wider audience and attract qualified candidates.</a:t>
            </a:r>
          </a:p>
          <a:p>
            <a:r>
              <a:rPr lang="en-US" dirty="0"/>
              <a:t> This is better  compared  to other strategies as it offers  advantages such as such as wider reach, cost-effectiveness, faster hiring, better candidate targeting, and improved employer branding and visibility.</a:t>
            </a:r>
            <a:endParaRPr lang="en-GB" dirty="0"/>
          </a:p>
        </p:txBody>
      </p:sp>
      <p:pic>
        <p:nvPicPr>
          <p:cNvPr id="5" name="Content Placeholder 4"/>
          <p:cNvPicPr>
            <a:picLocks noGrp="1" noChangeAspect="1"/>
          </p:cNvPicPr>
          <p:nvPr>
            <p:ph sz="half" idx="2"/>
          </p:nvPr>
        </p:nvPicPr>
        <p:blipFill>
          <a:blip r:embed="rId3"/>
          <a:stretch>
            <a:fillRect/>
          </a:stretch>
        </p:blipFill>
        <p:spPr>
          <a:xfrm>
            <a:off x="5594349" y="2336873"/>
            <a:ext cx="5571633" cy="3599316"/>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5</a:t>
            </a:fld>
            <a:endParaRPr lang="en-US" dirty="0"/>
          </a:p>
        </p:txBody>
      </p:sp>
      <p:sp>
        <p:nvSpPr>
          <p:cNvPr id="7" name="Rectangle 6"/>
          <p:cNvSpPr/>
          <p:nvPr/>
        </p:nvSpPr>
        <p:spPr>
          <a:xfrm>
            <a:off x="1606935" y="5936189"/>
            <a:ext cx="2903359" cy="369332"/>
          </a:xfrm>
          <a:prstGeom prst="rect">
            <a:avLst/>
          </a:prstGeom>
        </p:spPr>
        <p:txBody>
          <a:bodyPr wrap="none">
            <a:spAutoFit/>
          </a:bodyPr>
          <a:lstStyle/>
          <a:p>
            <a:r>
              <a:rPr lang="en-US" dirty="0"/>
              <a:t>(Shaikh and Dahad, 2019).</a:t>
            </a:r>
            <a:endParaRPr lang="en-GB" dirty="0"/>
          </a:p>
        </p:txBody>
      </p:sp>
    </p:spTree>
    <p:extLst>
      <p:ext uri="{BB962C8B-B14F-4D97-AF65-F5344CB8AC3E}">
        <p14:creationId xmlns:p14="http://schemas.microsoft.com/office/powerpoint/2010/main" val="643468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Hiring Events</a:t>
            </a:r>
          </a:p>
        </p:txBody>
      </p:sp>
      <p:sp>
        <p:nvSpPr>
          <p:cNvPr id="3" name="Content Placeholder 2"/>
          <p:cNvSpPr>
            <a:spLocks noGrp="1"/>
          </p:cNvSpPr>
          <p:nvPr>
            <p:ph sz="half" idx="1"/>
          </p:nvPr>
        </p:nvSpPr>
        <p:spPr/>
        <p:txBody>
          <a:bodyPr>
            <a:normAutofit fontScale="92500" lnSpcReduction="10000"/>
          </a:bodyPr>
          <a:lstStyle/>
          <a:p>
            <a:r>
              <a:rPr lang="en-US" dirty="0"/>
              <a:t>Organizing hiring events, such as job fairs, will also  help to attract potential candidates quickly.</a:t>
            </a:r>
          </a:p>
          <a:p>
            <a:r>
              <a:rPr lang="en-US" dirty="0"/>
              <a:t> This can be an effective way to fill short-term vacancies in the  restaurant operations.</a:t>
            </a:r>
          </a:p>
          <a:p>
            <a:r>
              <a:rPr lang="en-US" dirty="0"/>
              <a:t> it allows face-to-face interactions with candidates, streamlined recruitment process, targeted candidate pool, increased brand awareness, and opportunity to assess soft skills.</a:t>
            </a:r>
            <a:endParaRPr lang="en-GB" dirty="0"/>
          </a:p>
        </p:txBody>
      </p:sp>
      <p:pic>
        <p:nvPicPr>
          <p:cNvPr id="5" name="Content Placeholder 4"/>
          <p:cNvPicPr>
            <a:picLocks noGrp="1" noChangeAspect="1"/>
          </p:cNvPicPr>
          <p:nvPr>
            <p:ph sz="half" idx="2"/>
          </p:nvPr>
        </p:nvPicPr>
        <p:blipFill>
          <a:blip r:embed="rId3"/>
          <a:stretch>
            <a:fillRect/>
          </a:stretch>
        </p:blipFill>
        <p:spPr>
          <a:xfrm>
            <a:off x="5975797" y="2336874"/>
            <a:ext cx="5306095" cy="3741954"/>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6</a:t>
            </a:fld>
            <a:endParaRPr lang="en-US" dirty="0"/>
          </a:p>
        </p:txBody>
      </p:sp>
      <p:sp>
        <p:nvSpPr>
          <p:cNvPr id="7" name="Rectangle 6"/>
          <p:cNvSpPr/>
          <p:nvPr/>
        </p:nvSpPr>
        <p:spPr>
          <a:xfrm>
            <a:off x="1084630" y="5936189"/>
            <a:ext cx="4491551" cy="369332"/>
          </a:xfrm>
          <a:prstGeom prst="rect">
            <a:avLst/>
          </a:prstGeom>
        </p:spPr>
        <p:txBody>
          <a:bodyPr wrap="none">
            <a:spAutoFit/>
          </a:bodyPr>
          <a:lstStyle/>
          <a:p>
            <a:r>
              <a:rPr lang="en-US" dirty="0"/>
              <a:t>(Walford-Wright and Scott-Jackson, 2018)</a:t>
            </a:r>
            <a:endParaRPr lang="en-GB" dirty="0"/>
          </a:p>
        </p:txBody>
      </p:sp>
    </p:spTree>
    <p:extLst>
      <p:ext uri="{BB962C8B-B14F-4D97-AF65-F5344CB8AC3E}">
        <p14:creationId xmlns:p14="http://schemas.microsoft.com/office/powerpoint/2010/main" val="4150593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Long-term Talent Acquisition Strategies</a:t>
            </a:r>
          </a:p>
        </p:txBody>
      </p:sp>
      <p:sp>
        <p:nvSpPr>
          <p:cNvPr id="3" name="Content Placeholder 2"/>
          <p:cNvSpPr>
            <a:spLocks noGrp="1"/>
          </p:cNvSpPr>
          <p:nvPr>
            <p:ph sz="half" idx="1"/>
          </p:nvPr>
        </p:nvSpPr>
        <p:spPr/>
        <p:txBody>
          <a:bodyPr>
            <a:normAutofit fontScale="85000" lnSpcReduction="20000"/>
          </a:bodyPr>
          <a:lstStyle/>
          <a:p>
            <a:pPr marL="0" indent="0">
              <a:buNone/>
            </a:pPr>
            <a:endParaRPr lang="en-GB" dirty="0"/>
          </a:p>
          <a:p>
            <a:pPr marL="0" indent="0">
              <a:buNone/>
            </a:pPr>
            <a:r>
              <a:rPr lang="en-GB" b="1" dirty="0">
                <a:solidFill>
                  <a:schemeClr val="bg1"/>
                </a:solidFill>
              </a:rPr>
              <a:t>Employer Branding</a:t>
            </a:r>
          </a:p>
          <a:p>
            <a:pPr>
              <a:buFont typeface="Wingdings" panose="05000000000000000000" pitchFamily="2" charset="2"/>
              <a:buChar char="§"/>
            </a:pPr>
            <a:r>
              <a:rPr lang="en-US" dirty="0"/>
              <a:t>Building a strong employer brand can help to attract top talent to the restaurant operations in the long run. </a:t>
            </a:r>
          </a:p>
          <a:p>
            <a:pPr>
              <a:buFont typeface="Wingdings" panose="05000000000000000000" pitchFamily="2" charset="2"/>
              <a:buChar char="§"/>
            </a:pPr>
            <a:r>
              <a:rPr lang="en-US" dirty="0"/>
              <a:t>This involves creating a positive image of the organization as an employer of choice through marketing efforts, company culture, and employee experiences.</a:t>
            </a:r>
          </a:p>
          <a:p>
            <a:pPr>
              <a:buFont typeface="Wingdings" panose="05000000000000000000" pitchFamily="2" charset="2"/>
              <a:buChar char="§"/>
            </a:pPr>
            <a:r>
              <a:rPr lang="en-US" dirty="0"/>
              <a:t>This will also increase employee referrals, enhance employee pride and engagement</a:t>
            </a:r>
            <a:endParaRPr lang="en-GB" dirty="0"/>
          </a:p>
        </p:txBody>
      </p:sp>
      <p:pic>
        <p:nvPicPr>
          <p:cNvPr id="5" name="Content Placeholder 4"/>
          <p:cNvPicPr>
            <a:picLocks noGrp="1" noChangeAspect="1"/>
          </p:cNvPicPr>
          <p:nvPr>
            <p:ph sz="half" idx="2"/>
          </p:nvPr>
        </p:nvPicPr>
        <p:blipFill>
          <a:blip r:embed="rId3"/>
          <a:stretch>
            <a:fillRect/>
          </a:stretch>
        </p:blipFill>
        <p:spPr>
          <a:xfrm>
            <a:off x="5594350" y="2738561"/>
            <a:ext cx="5816332" cy="3584966"/>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7</a:t>
            </a:fld>
            <a:endParaRPr lang="en-US" dirty="0"/>
          </a:p>
        </p:txBody>
      </p:sp>
      <p:sp>
        <p:nvSpPr>
          <p:cNvPr id="7" name="Rectangle 6"/>
          <p:cNvSpPr/>
          <p:nvPr/>
        </p:nvSpPr>
        <p:spPr>
          <a:xfrm>
            <a:off x="1556093" y="6323527"/>
            <a:ext cx="2931252" cy="369332"/>
          </a:xfrm>
          <a:prstGeom prst="rect">
            <a:avLst/>
          </a:prstGeom>
        </p:spPr>
        <p:txBody>
          <a:bodyPr wrap="none">
            <a:spAutoFit/>
          </a:bodyPr>
          <a:lstStyle/>
          <a:p>
            <a:r>
              <a:rPr lang="en-GB" dirty="0"/>
              <a:t>(Yusuf and Oladipo, 2021).</a:t>
            </a:r>
          </a:p>
        </p:txBody>
      </p:sp>
    </p:spTree>
    <p:extLst>
      <p:ext uri="{BB962C8B-B14F-4D97-AF65-F5344CB8AC3E}">
        <p14:creationId xmlns:p14="http://schemas.microsoft.com/office/powerpoint/2010/main" val="2027096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Talent Pipeline Development</a:t>
            </a:r>
          </a:p>
        </p:txBody>
      </p:sp>
      <p:sp>
        <p:nvSpPr>
          <p:cNvPr id="3" name="Content Placeholder 2"/>
          <p:cNvSpPr>
            <a:spLocks noGrp="1"/>
          </p:cNvSpPr>
          <p:nvPr>
            <p:ph sz="half" idx="1"/>
          </p:nvPr>
        </p:nvSpPr>
        <p:spPr/>
        <p:txBody>
          <a:bodyPr>
            <a:normAutofit fontScale="92500" lnSpcReduction="10000"/>
          </a:bodyPr>
          <a:lstStyle/>
          <a:p>
            <a:r>
              <a:rPr lang="en-US" dirty="0"/>
              <a:t>This involves building relationships with candidates who may not be ready to apply immediately but could be a good fit for the restaurant operations in the future.</a:t>
            </a:r>
          </a:p>
          <a:p>
            <a:r>
              <a:rPr lang="en-US" dirty="0"/>
              <a:t>Developing a talent pipeline can help you identify potential candidates for future openings</a:t>
            </a:r>
          </a:p>
          <a:p>
            <a:r>
              <a:rPr lang="en-US" dirty="0"/>
              <a:t>This is more cost-effective than constantly recruiting new talent</a:t>
            </a:r>
          </a:p>
          <a:p>
            <a:endParaRPr lang="en-GB" dirty="0"/>
          </a:p>
        </p:txBody>
      </p:sp>
      <p:pic>
        <p:nvPicPr>
          <p:cNvPr id="5" name="Content Placeholder 4"/>
          <p:cNvPicPr>
            <a:picLocks noGrp="1" noChangeAspect="1"/>
          </p:cNvPicPr>
          <p:nvPr>
            <p:ph sz="half" idx="2"/>
          </p:nvPr>
        </p:nvPicPr>
        <p:blipFill>
          <a:blip r:embed="rId3"/>
          <a:stretch>
            <a:fillRect/>
          </a:stretch>
        </p:blipFill>
        <p:spPr>
          <a:xfrm>
            <a:off x="5725008" y="2228045"/>
            <a:ext cx="5634157" cy="3708144"/>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8</a:t>
            </a:fld>
            <a:endParaRPr lang="en-US" dirty="0"/>
          </a:p>
        </p:txBody>
      </p:sp>
      <p:sp>
        <p:nvSpPr>
          <p:cNvPr id="7" name="Rectangle 6"/>
          <p:cNvSpPr/>
          <p:nvPr/>
        </p:nvSpPr>
        <p:spPr>
          <a:xfrm>
            <a:off x="1524710" y="6145402"/>
            <a:ext cx="2401619" cy="369332"/>
          </a:xfrm>
          <a:prstGeom prst="rect">
            <a:avLst/>
          </a:prstGeom>
        </p:spPr>
        <p:txBody>
          <a:bodyPr wrap="none">
            <a:spAutoFit/>
          </a:bodyPr>
          <a:lstStyle/>
          <a:p>
            <a:r>
              <a:rPr lang="en-US" dirty="0"/>
              <a:t>(Nayak et al., 2018). </a:t>
            </a:r>
            <a:endParaRPr lang="en-GB" dirty="0"/>
          </a:p>
        </p:txBody>
      </p:sp>
    </p:spTree>
    <p:extLst>
      <p:ext uri="{BB962C8B-B14F-4D97-AF65-F5344CB8AC3E}">
        <p14:creationId xmlns:p14="http://schemas.microsoft.com/office/powerpoint/2010/main" val="1349246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Training and Development Programs</a:t>
            </a:r>
          </a:p>
        </p:txBody>
      </p:sp>
      <p:sp>
        <p:nvSpPr>
          <p:cNvPr id="3" name="Content Placeholder 2"/>
          <p:cNvSpPr>
            <a:spLocks noGrp="1"/>
          </p:cNvSpPr>
          <p:nvPr>
            <p:ph sz="half" idx="1"/>
          </p:nvPr>
        </p:nvSpPr>
        <p:spPr/>
        <p:txBody>
          <a:bodyPr>
            <a:normAutofit fontScale="85000" lnSpcReduction="10000"/>
          </a:bodyPr>
          <a:lstStyle/>
          <a:p>
            <a:r>
              <a:rPr lang="en-US" dirty="0"/>
              <a:t>Offering training and development programs to the restaurant current employees can help to  retain top talent and develop a pipeline of potential candidates for future roles.</a:t>
            </a:r>
          </a:p>
          <a:p>
            <a:r>
              <a:rPr lang="en-US" dirty="0"/>
              <a:t>This can also help you attract new talent who are interested in growing their skills and advancing their careers.</a:t>
            </a:r>
          </a:p>
          <a:p>
            <a:r>
              <a:rPr lang="en-US" dirty="0"/>
              <a:t>job performance, career growth, and overall contribution to the organization can be improved  hence acquisition </a:t>
            </a:r>
            <a:endParaRPr lang="en-GB" dirty="0"/>
          </a:p>
        </p:txBody>
      </p:sp>
      <p:pic>
        <p:nvPicPr>
          <p:cNvPr id="5" name="Content Placeholder 4"/>
          <p:cNvPicPr>
            <a:picLocks noGrp="1" noChangeAspect="1"/>
          </p:cNvPicPr>
          <p:nvPr>
            <p:ph sz="half" idx="2"/>
          </p:nvPr>
        </p:nvPicPr>
        <p:blipFill>
          <a:blip r:embed="rId3"/>
          <a:stretch>
            <a:fillRect/>
          </a:stretch>
        </p:blipFill>
        <p:spPr>
          <a:xfrm>
            <a:off x="5594350" y="2336874"/>
            <a:ext cx="5520118" cy="3819228"/>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9</a:t>
            </a:fld>
            <a:endParaRPr lang="en-US" dirty="0"/>
          </a:p>
        </p:txBody>
      </p:sp>
      <p:sp>
        <p:nvSpPr>
          <p:cNvPr id="7" name="Rectangle 6"/>
          <p:cNvSpPr/>
          <p:nvPr/>
        </p:nvSpPr>
        <p:spPr>
          <a:xfrm>
            <a:off x="1785643" y="6254230"/>
            <a:ext cx="3105722" cy="369332"/>
          </a:xfrm>
          <a:prstGeom prst="rect">
            <a:avLst/>
          </a:prstGeom>
        </p:spPr>
        <p:txBody>
          <a:bodyPr wrap="none">
            <a:spAutoFit/>
          </a:bodyPr>
          <a:lstStyle/>
          <a:p>
            <a:r>
              <a:rPr lang="en-US" dirty="0"/>
              <a:t>(Pillai and Sivathanu, 2020).</a:t>
            </a:r>
            <a:endParaRPr lang="en-GB" dirty="0"/>
          </a:p>
        </p:txBody>
      </p:sp>
    </p:spTree>
    <p:extLst>
      <p:ext uri="{BB962C8B-B14F-4D97-AF65-F5344CB8AC3E}">
        <p14:creationId xmlns:p14="http://schemas.microsoft.com/office/powerpoint/2010/main" val="3875339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Monetary incentives</a:t>
            </a:r>
            <a:endParaRPr lang="en-GB" b="1" dirty="0"/>
          </a:p>
        </p:txBody>
      </p:sp>
      <p:sp>
        <p:nvSpPr>
          <p:cNvPr id="3" name="Content Placeholder 2"/>
          <p:cNvSpPr>
            <a:spLocks noGrp="1"/>
          </p:cNvSpPr>
          <p:nvPr>
            <p:ph sz="half" idx="1"/>
          </p:nvPr>
        </p:nvSpPr>
        <p:spPr/>
        <p:txBody>
          <a:bodyPr>
            <a:normAutofit fontScale="77500" lnSpcReduction="20000"/>
          </a:bodyPr>
          <a:lstStyle/>
          <a:p>
            <a:r>
              <a:rPr lang="en-US" dirty="0"/>
              <a:t>Monetary incentives refer to financial rewards or benefits that are directly related to an employee's salary or wages.</a:t>
            </a:r>
          </a:p>
          <a:p>
            <a:r>
              <a:rPr lang="en-US" dirty="0"/>
              <a:t>monetary incentives that  can  be used  by the  restaurant include competitive salaries and  performance-based bonuses.</a:t>
            </a:r>
          </a:p>
          <a:p>
            <a:r>
              <a:rPr lang="en-US" dirty="0"/>
              <a:t>Offering competitive wages, bonuses, and other financial incentives can help restaurants attract and retain skilled staff, improve employee motivation and job satisfaction, and ultimately enhance customer service and profitability.</a:t>
            </a:r>
            <a:endParaRPr lang="en-GB" dirty="0"/>
          </a:p>
        </p:txBody>
      </p:sp>
      <p:pic>
        <p:nvPicPr>
          <p:cNvPr id="5" name="Content Placeholder 4"/>
          <p:cNvPicPr>
            <a:picLocks noGrp="1" noChangeAspect="1"/>
          </p:cNvPicPr>
          <p:nvPr>
            <p:ph sz="half" idx="2"/>
          </p:nvPr>
        </p:nvPicPr>
        <p:blipFill>
          <a:blip r:embed="rId3"/>
          <a:stretch>
            <a:fillRect/>
          </a:stretch>
        </p:blipFill>
        <p:spPr>
          <a:xfrm>
            <a:off x="5594350" y="2336873"/>
            <a:ext cx="4700588" cy="3599316"/>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10</a:t>
            </a:fld>
            <a:endParaRPr lang="en-US" dirty="0"/>
          </a:p>
        </p:txBody>
      </p:sp>
      <p:sp>
        <p:nvSpPr>
          <p:cNvPr id="7" name="Rectangle 6"/>
          <p:cNvSpPr/>
          <p:nvPr/>
        </p:nvSpPr>
        <p:spPr>
          <a:xfrm>
            <a:off x="1957638" y="6254230"/>
            <a:ext cx="3321743" cy="369332"/>
          </a:xfrm>
          <a:prstGeom prst="rect">
            <a:avLst/>
          </a:prstGeom>
        </p:spPr>
        <p:txBody>
          <a:bodyPr wrap="none">
            <a:spAutoFit/>
          </a:bodyPr>
          <a:lstStyle/>
          <a:p>
            <a:r>
              <a:rPr lang="en-US" dirty="0"/>
              <a:t>(Wadhawan and Gupta, 2020).</a:t>
            </a:r>
            <a:endParaRPr lang="en-GB" dirty="0"/>
          </a:p>
        </p:txBody>
      </p:sp>
    </p:spTree>
    <p:extLst>
      <p:ext uri="{BB962C8B-B14F-4D97-AF65-F5344CB8AC3E}">
        <p14:creationId xmlns:p14="http://schemas.microsoft.com/office/powerpoint/2010/main" val="84041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Competitive Salary</a:t>
            </a:r>
            <a:br>
              <a:rPr lang="en-GB" dirty="0"/>
            </a:b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b="1" dirty="0">
                <a:solidFill>
                  <a:schemeClr val="bg1"/>
                </a:solidFill>
              </a:rPr>
              <a:t>Competitive Salary</a:t>
            </a:r>
          </a:p>
          <a:p>
            <a:r>
              <a:rPr lang="en-US" dirty="0"/>
              <a:t>Offering a competitive salary is one of the most effective ways to attract top talent to the restaurant operations.</a:t>
            </a:r>
          </a:p>
          <a:p>
            <a:r>
              <a:rPr lang="en-US" dirty="0"/>
              <a:t>It  involves a compensation package that is at or above the average rate offered by other employers. </a:t>
            </a:r>
          </a:p>
          <a:p>
            <a:r>
              <a:rPr lang="en-US" dirty="0"/>
              <a:t>The restaurant must Ensure that the salary  it offer is in line with industry standards and comparable to other restaurants in the area.</a:t>
            </a:r>
            <a:endParaRPr lang="en-GB" dirty="0"/>
          </a:p>
        </p:txBody>
      </p:sp>
      <p:pic>
        <p:nvPicPr>
          <p:cNvPr id="5" name="Content Placeholder 4"/>
          <p:cNvPicPr>
            <a:picLocks noGrp="1" noChangeAspect="1"/>
          </p:cNvPicPr>
          <p:nvPr>
            <p:ph sz="half" idx="2"/>
          </p:nvPr>
        </p:nvPicPr>
        <p:blipFill>
          <a:blip r:embed="rId3"/>
          <a:stretch>
            <a:fillRect/>
          </a:stretch>
        </p:blipFill>
        <p:spPr>
          <a:xfrm>
            <a:off x="5594350" y="2336873"/>
            <a:ext cx="5352692" cy="3729076"/>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11</a:t>
            </a:fld>
            <a:endParaRPr lang="en-US" dirty="0"/>
          </a:p>
        </p:txBody>
      </p:sp>
      <p:sp>
        <p:nvSpPr>
          <p:cNvPr id="7" name="Rectangle 6"/>
          <p:cNvSpPr/>
          <p:nvPr/>
        </p:nvSpPr>
        <p:spPr>
          <a:xfrm>
            <a:off x="1747570" y="6199324"/>
            <a:ext cx="4576509" cy="369332"/>
          </a:xfrm>
          <a:prstGeom prst="rect">
            <a:avLst/>
          </a:prstGeom>
        </p:spPr>
        <p:txBody>
          <a:bodyPr wrap="none">
            <a:spAutoFit/>
          </a:bodyPr>
          <a:lstStyle/>
          <a:p>
            <a:r>
              <a:rPr lang="en-US" dirty="0"/>
              <a:t>(Walford-Wright and Scott-Jackson, 2018).</a:t>
            </a:r>
            <a:endParaRPr lang="en-GB" dirty="0"/>
          </a:p>
        </p:txBody>
      </p:sp>
    </p:spTree>
    <p:extLst>
      <p:ext uri="{BB962C8B-B14F-4D97-AF65-F5344CB8AC3E}">
        <p14:creationId xmlns:p14="http://schemas.microsoft.com/office/powerpoint/2010/main" val="2979579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Performance-based Bonuses</a:t>
            </a:r>
          </a:p>
        </p:txBody>
      </p:sp>
      <p:sp>
        <p:nvSpPr>
          <p:cNvPr id="3" name="Content Placeholder 2"/>
          <p:cNvSpPr>
            <a:spLocks noGrp="1"/>
          </p:cNvSpPr>
          <p:nvPr>
            <p:ph sz="half" idx="1"/>
          </p:nvPr>
        </p:nvSpPr>
        <p:spPr/>
        <p:txBody>
          <a:bodyPr>
            <a:normAutofit fontScale="92500" lnSpcReduction="10000"/>
          </a:bodyPr>
          <a:lstStyle/>
          <a:p>
            <a:r>
              <a:rPr lang="en-US" dirty="0"/>
              <a:t>Performance-based bonuses are another monetary incentive that can attract potential candidates. </a:t>
            </a:r>
          </a:p>
          <a:p>
            <a:r>
              <a:rPr lang="en-US" dirty="0"/>
              <a:t>The restaurants can Offer bonuses based on individual or team performance, such as:</a:t>
            </a:r>
          </a:p>
          <a:p>
            <a:pPr>
              <a:buFont typeface="Wingdings" panose="05000000000000000000" pitchFamily="2" charset="2"/>
              <a:buChar char="Ø"/>
            </a:pPr>
            <a:r>
              <a:rPr lang="en-US" dirty="0"/>
              <a:t>meeting sales targets</a:t>
            </a:r>
          </a:p>
          <a:p>
            <a:pPr>
              <a:buFont typeface="Wingdings" panose="05000000000000000000" pitchFamily="2" charset="2"/>
              <a:buChar char="Ø"/>
            </a:pPr>
            <a:r>
              <a:rPr lang="en-US" dirty="0"/>
              <a:t>receiving positive customer feedback</a:t>
            </a:r>
          </a:p>
          <a:p>
            <a:pPr>
              <a:buFont typeface="Wingdings" panose="05000000000000000000" pitchFamily="2" charset="2"/>
              <a:buChar char="Ø"/>
            </a:pPr>
            <a:r>
              <a:rPr lang="en-US" dirty="0"/>
              <a:t>achieving other performance goals.</a:t>
            </a:r>
            <a:endParaRPr lang="en-GB" dirty="0"/>
          </a:p>
        </p:txBody>
      </p:sp>
      <p:pic>
        <p:nvPicPr>
          <p:cNvPr id="5" name="Content Placeholder 4"/>
          <p:cNvPicPr>
            <a:picLocks noGrp="1" noChangeAspect="1"/>
          </p:cNvPicPr>
          <p:nvPr>
            <p:ph sz="half" idx="2"/>
          </p:nvPr>
        </p:nvPicPr>
        <p:blipFill>
          <a:blip r:embed="rId3"/>
          <a:stretch>
            <a:fillRect/>
          </a:stretch>
        </p:blipFill>
        <p:spPr>
          <a:xfrm>
            <a:off x="5594349" y="2336873"/>
            <a:ext cx="5545875" cy="3922259"/>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12</a:t>
            </a:fld>
            <a:endParaRPr lang="en-US" dirty="0"/>
          </a:p>
        </p:txBody>
      </p:sp>
      <p:sp>
        <p:nvSpPr>
          <p:cNvPr id="7" name="Rectangle 6"/>
          <p:cNvSpPr/>
          <p:nvPr/>
        </p:nvSpPr>
        <p:spPr>
          <a:xfrm>
            <a:off x="1461411" y="6259132"/>
            <a:ext cx="2818400" cy="369332"/>
          </a:xfrm>
          <a:prstGeom prst="rect">
            <a:avLst/>
          </a:prstGeom>
        </p:spPr>
        <p:txBody>
          <a:bodyPr wrap="none">
            <a:spAutoFit/>
          </a:bodyPr>
          <a:lstStyle/>
          <a:p>
            <a:r>
              <a:rPr lang="en-US" dirty="0"/>
              <a:t>(Shaikh and Dahad2019). </a:t>
            </a:r>
            <a:endParaRPr lang="en-GB" dirty="0"/>
          </a:p>
        </p:txBody>
      </p:sp>
    </p:spTree>
    <p:extLst>
      <p:ext uri="{BB962C8B-B14F-4D97-AF65-F5344CB8AC3E}">
        <p14:creationId xmlns:p14="http://schemas.microsoft.com/office/powerpoint/2010/main" val="3807379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Non-monetary Incentive Methods:</a:t>
            </a:r>
          </a:p>
        </p:txBody>
      </p:sp>
      <p:sp>
        <p:nvSpPr>
          <p:cNvPr id="3" name="Content Placeholder 2"/>
          <p:cNvSpPr>
            <a:spLocks noGrp="1"/>
          </p:cNvSpPr>
          <p:nvPr>
            <p:ph sz="half" idx="1"/>
          </p:nvPr>
        </p:nvSpPr>
        <p:spPr/>
        <p:txBody>
          <a:bodyPr/>
          <a:lstStyle/>
          <a:p>
            <a:r>
              <a:rPr lang="en-US" dirty="0"/>
              <a:t>Non-monetary incentives refer to rewards or benefits that are not directly related to an employee's salary or wages.</a:t>
            </a:r>
          </a:p>
          <a:p>
            <a:r>
              <a:rPr lang="en-US" dirty="0"/>
              <a:t> This will also be a cost-effective ways to attract and retain talent and create a positive work culture.</a:t>
            </a:r>
            <a:endParaRPr lang="en-GB" dirty="0"/>
          </a:p>
        </p:txBody>
      </p:sp>
      <p:pic>
        <p:nvPicPr>
          <p:cNvPr id="5" name="Content Placeholder 4"/>
          <p:cNvPicPr>
            <a:picLocks noGrp="1" noChangeAspect="1"/>
          </p:cNvPicPr>
          <p:nvPr>
            <p:ph sz="half" idx="2"/>
          </p:nvPr>
        </p:nvPicPr>
        <p:blipFill>
          <a:blip r:embed="rId3"/>
          <a:stretch>
            <a:fillRect/>
          </a:stretch>
        </p:blipFill>
        <p:spPr>
          <a:xfrm>
            <a:off x="7552679" y="1976224"/>
            <a:ext cx="4639322" cy="1166222"/>
          </a:xfrm>
          <a:prstGeom prst="rect">
            <a:avLst/>
          </a:prstGeom>
        </p:spPr>
      </p:pic>
      <p:pic>
        <p:nvPicPr>
          <p:cNvPr id="6" name="Picture 5"/>
          <p:cNvPicPr>
            <a:picLocks noChangeAspect="1"/>
          </p:cNvPicPr>
          <p:nvPr/>
        </p:nvPicPr>
        <p:blipFill>
          <a:blip r:embed="rId4"/>
          <a:stretch>
            <a:fillRect/>
          </a:stretch>
        </p:blipFill>
        <p:spPr>
          <a:xfrm>
            <a:off x="6689794" y="3030252"/>
            <a:ext cx="4639322" cy="3067478"/>
          </a:xfrm>
          <a:prstGeom prst="rect">
            <a:avLst/>
          </a:prstGeom>
        </p:spPr>
      </p:pic>
      <p:sp>
        <p:nvSpPr>
          <p:cNvPr id="7" name="Slide Number Placeholder 6"/>
          <p:cNvSpPr>
            <a:spLocks noGrp="1"/>
          </p:cNvSpPr>
          <p:nvPr>
            <p:ph type="sldNum" sz="quarter" idx="12"/>
          </p:nvPr>
        </p:nvSpPr>
        <p:spPr/>
        <p:txBody>
          <a:bodyPr/>
          <a:lstStyle/>
          <a:p>
            <a:fld id="{6D22F896-40B5-4ADD-8801-0D06FADFA095}" type="slidenum">
              <a:rPr lang="en-US" smtClean="0"/>
              <a:t>13</a:t>
            </a:fld>
            <a:endParaRPr lang="en-US" dirty="0"/>
          </a:p>
        </p:txBody>
      </p:sp>
      <p:sp>
        <p:nvSpPr>
          <p:cNvPr id="8" name="Rectangle 7"/>
          <p:cNvSpPr/>
          <p:nvPr/>
        </p:nvSpPr>
        <p:spPr>
          <a:xfrm>
            <a:off x="2003416" y="5913064"/>
            <a:ext cx="1973617" cy="369332"/>
          </a:xfrm>
          <a:prstGeom prst="rect">
            <a:avLst/>
          </a:prstGeom>
        </p:spPr>
        <p:txBody>
          <a:bodyPr wrap="none">
            <a:spAutoFit/>
          </a:bodyPr>
          <a:lstStyle/>
          <a:p>
            <a:r>
              <a:rPr lang="en-GB" dirty="0"/>
              <a:t>(Rahman,  2022).</a:t>
            </a:r>
          </a:p>
        </p:txBody>
      </p:sp>
    </p:spTree>
    <p:extLst>
      <p:ext uri="{BB962C8B-B14F-4D97-AF65-F5344CB8AC3E}">
        <p14:creationId xmlns:p14="http://schemas.microsoft.com/office/powerpoint/2010/main" val="4022550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Flexible Work Schedule</a:t>
            </a:r>
          </a:p>
        </p:txBody>
      </p:sp>
      <p:sp>
        <p:nvSpPr>
          <p:cNvPr id="3" name="Content Placeholder 2"/>
          <p:cNvSpPr>
            <a:spLocks noGrp="1"/>
          </p:cNvSpPr>
          <p:nvPr>
            <p:ph sz="half" idx="1"/>
          </p:nvPr>
        </p:nvSpPr>
        <p:spPr/>
        <p:txBody>
          <a:bodyPr/>
          <a:lstStyle/>
          <a:p>
            <a:r>
              <a:rPr lang="en-US" dirty="0"/>
              <a:t>Consider offering flexible work arrangements, such as:</a:t>
            </a:r>
          </a:p>
          <a:p>
            <a:pPr>
              <a:buFont typeface="Wingdings" panose="05000000000000000000" pitchFamily="2" charset="2"/>
              <a:buChar char="Ø"/>
            </a:pPr>
            <a:r>
              <a:rPr lang="en-US" dirty="0"/>
              <a:t>part-time or full-time positions</a:t>
            </a:r>
          </a:p>
          <a:p>
            <a:pPr>
              <a:buFont typeface="Wingdings" panose="05000000000000000000" pitchFamily="2" charset="2"/>
              <a:buChar char="Ø"/>
            </a:pPr>
            <a:r>
              <a:rPr lang="en-US" dirty="0"/>
              <a:t>Job sharing</a:t>
            </a:r>
          </a:p>
          <a:p>
            <a:pPr>
              <a:buFont typeface="Wingdings" panose="05000000000000000000" pitchFamily="2" charset="2"/>
              <a:buChar char="Ø"/>
            </a:pPr>
            <a:r>
              <a:rPr lang="en-US" dirty="0"/>
              <a:t>Remote work, to help candidates achieve work-life balance.</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3"/>
          <a:stretch>
            <a:fillRect/>
          </a:stretch>
        </p:blipFill>
        <p:spPr>
          <a:xfrm>
            <a:off x="5378678" y="2336873"/>
            <a:ext cx="5349423" cy="3896502"/>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14</a:t>
            </a:fld>
            <a:endParaRPr lang="en-US" dirty="0"/>
          </a:p>
        </p:txBody>
      </p:sp>
      <p:sp>
        <p:nvSpPr>
          <p:cNvPr id="7" name="Rectangle 6"/>
          <p:cNvSpPr/>
          <p:nvPr/>
        </p:nvSpPr>
        <p:spPr>
          <a:xfrm>
            <a:off x="1147266" y="6438896"/>
            <a:ext cx="2047355" cy="369332"/>
          </a:xfrm>
          <a:prstGeom prst="rect">
            <a:avLst/>
          </a:prstGeom>
        </p:spPr>
        <p:txBody>
          <a:bodyPr wrap="none">
            <a:spAutoFit/>
          </a:bodyPr>
          <a:lstStyle/>
          <a:p>
            <a:r>
              <a:rPr lang="en-US" dirty="0"/>
              <a:t>(Malkawi,  2017). </a:t>
            </a:r>
            <a:endParaRPr lang="en-GB" dirty="0"/>
          </a:p>
        </p:txBody>
      </p:sp>
    </p:spTree>
    <p:extLst>
      <p:ext uri="{BB962C8B-B14F-4D97-AF65-F5344CB8AC3E}">
        <p14:creationId xmlns:p14="http://schemas.microsoft.com/office/powerpoint/2010/main" val="1625798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Employee Benefits/ perks </a:t>
            </a:r>
          </a:p>
        </p:txBody>
      </p:sp>
      <p:sp>
        <p:nvSpPr>
          <p:cNvPr id="3" name="Content Placeholder 2"/>
          <p:cNvSpPr>
            <a:spLocks noGrp="1"/>
          </p:cNvSpPr>
          <p:nvPr>
            <p:ph sz="half" idx="1"/>
          </p:nvPr>
        </p:nvSpPr>
        <p:spPr/>
        <p:txBody>
          <a:bodyPr>
            <a:normAutofit fontScale="92500" lnSpcReduction="20000"/>
          </a:bodyPr>
          <a:lstStyle/>
          <a:p>
            <a:r>
              <a:rPr lang="en-US" dirty="0"/>
              <a:t>The </a:t>
            </a:r>
            <a:r>
              <a:rPr lang="en-US" dirty="0" err="1"/>
              <a:t>resourant</a:t>
            </a:r>
            <a:r>
              <a:rPr lang="en-US" dirty="0"/>
              <a:t> should also consider Offering employee benefits, such as </a:t>
            </a:r>
          </a:p>
          <a:p>
            <a:pPr algn="ctr">
              <a:buFont typeface="Wingdings" panose="05000000000000000000" pitchFamily="2" charset="2"/>
              <a:buChar char="Ø"/>
            </a:pPr>
            <a:r>
              <a:rPr lang="en-US" dirty="0"/>
              <a:t>health insurance</a:t>
            </a:r>
          </a:p>
          <a:p>
            <a:pPr algn="ctr">
              <a:buFont typeface="Wingdings" panose="05000000000000000000" pitchFamily="2" charset="2"/>
              <a:buChar char="Ø"/>
            </a:pPr>
            <a:r>
              <a:rPr lang="en-US" dirty="0"/>
              <a:t>retirement plans</a:t>
            </a:r>
          </a:p>
          <a:p>
            <a:pPr algn="ctr">
              <a:buFont typeface="Wingdings" panose="05000000000000000000" pitchFamily="2" charset="2"/>
              <a:buChar char="Ø"/>
            </a:pPr>
            <a:r>
              <a:rPr lang="en-US" dirty="0"/>
              <a:t>paid time off and vacations</a:t>
            </a:r>
          </a:p>
          <a:p>
            <a:pPr algn="ctr">
              <a:buFont typeface="Wingdings" panose="05000000000000000000" pitchFamily="2" charset="2"/>
              <a:buChar char="Ø"/>
            </a:pPr>
            <a:r>
              <a:rPr lang="en-US" dirty="0"/>
              <a:t> meal discounts </a:t>
            </a:r>
            <a:endParaRPr lang="en-GB" dirty="0"/>
          </a:p>
          <a:p>
            <a:r>
              <a:rPr lang="en-US" dirty="0"/>
              <a:t>These benefits can improve job satisfaction and help attract and retain top talent in your restaurant operations.</a:t>
            </a:r>
          </a:p>
        </p:txBody>
      </p:sp>
      <p:pic>
        <p:nvPicPr>
          <p:cNvPr id="5" name="Content Placeholder 4"/>
          <p:cNvPicPr>
            <a:picLocks noGrp="1" noChangeAspect="1"/>
          </p:cNvPicPr>
          <p:nvPr>
            <p:ph sz="half" idx="2"/>
          </p:nvPr>
        </p:nvPicPr>
        <p:blipFill>
          <a:blip r:embed="rId3"/>
          <a:stretch>
            <a:fillRect/>
          </a:stretch>
        </p:blipFill>
        <p:spPr>
          <a:xfrm>
            <a:off x="5718221" y="2336873"/>
            <a:ext cx="5460642" cy="4128321"/>
          </a:xfrm>
          <a:prstGeom prst="rect">
            <a:avLst/>
          </a:prstGeom>
        </p:spPr>
      </p:pic>
      <p:sp>
        <p:nvSpPr>
          <p:cNvPr id="6" name="Slide Number Placeholder 5"/>
          <p:cNvSpPr>
            <a:spLocks noGrp="1"/>
          </p:cNvSpPr>
          <p:nvPr>
            <p:ph type="sldNum" sz="quarter" idx="12"/>
          </p:nvPr>
        </p:nvSpPr>
        <p:spPr/>
        <p:txBody>
          <a:bodyPr/>
          <a:lstStyle/>
          <a:p>
            <a:fld id="{6D22F896-40B5-4ADD-8801-0D06FADFA095}" type="slidenum">
              <a:rPr lang="en-US" smtClean="0"/>
              <a:t>15</a:t>
            </a:fld>
            <a:endParaRPr lang="en-US" dirty="0"/>
          </a:p>
        </p:txBody>
      </p:sp>
      <p:sp>
        <p:nvSpPr>
          <p:cNvPr id="7" name="Rectangle 6"/>
          <p:cNvSpPr/>
          <p:nvPr/>
        </p:nvSpPr>
        <p:spPr>
          <a:xfrm>
            <a:off x="680320" y="6254230"/>
            <a:ext cx="2541080" cy="369332"/>
          </a:xfrm>
          <a:prstGeom prst="rect">
            <a:avLst/>
          </a:prstGeom>
        </p:spPr>
        <p:txBody>
          <a:bodyPr wrap="none">
            <a:spAutoFit/>
          </a:bodyPr>
          <a:lstStyle/>
          <a:p>
            <a:r>
              <a:rPr lang="en-US" dirty="0"/>
              <a:t>(Johnson et al., 2020).</a:t>
            </a:r>
            <a:endParaRPr lang="en-GB" dirty="0"/>
          </a:p>
        </p:txBody>
      </p:sp>
    </p:spTree>
    <p:extLst>
      <p:ext uri="{BB962C8B-B14F-4D97-AF65-F5344CB8AC3E}">
        <p14:creationId xmlns:p14="http://schemas.microsoft.com/office/powerpoint/2010/main" val="1513894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r>
              <a:rPr lang="en-US" dirty="0"/>
              <a:t> </a:t>
            </a:r>
            <a:endParaRPr lang="en-GB" dirty="0"/>
          </a:p>
        </p:txBody>
      </p:sp>
      <p:sp>
        <p:nvSpPr>
          <p:cNvPr id="5" name="Content Placeholder 4"/>
          <p:cNvSpPr>
            <a:spLocks noGrp="1"/>
          </p:cNvSpPr>
          <p:nvPr>
            <p:ph idx="1"/>
          </p:nvPr>
        </p:nvSpPr>
        <p:spPr/>
        <p:txBody>
          <a:bodyPr>
            <a:normAutofit fontScale="92500" lnSpcReduction="10000"/>
          </a:bodyPr>
          <a:lstStyle/>
          <a:p>
            <a:r>
              <a:rPr lang="en-US" dirty="0"/>
              <a:t>Different talent acquisition strategies can be  used to attract </a:t>
            </a:r>
            <a:r>
              <a:rPr lang="en-US" dirty="0" err="1"/>
              <a:t>potemtia</a:t>
            </a:r>
            <a:r>
              <a:rPr lang="en-US" dirty="0"/>
              <a:t>; candidate for the  restaurant  operations. </a:t>
            </a:r>
          </a:p>
          <a:p>
            <a:r>
              <a:rPr lang="en-US" dirty="0"/>
              <a:t> The  long-term  strategies includes </a:t>
            </a:r>
            <a:r>
              <a:rPr lang="en-GB" dirty="0"/>
              <a:t>Employer Branding, Talent Pipeline Development, and Training and Development Programs. </a:t>
            </a:r>
          </a:p>
          <a:p>
            <a:r>
              <a:rPr lang="en-US" dirty="0"/>
              <a:t> the short term strategies  that can be  used  by the  restaurant  includes </a:t>
            </a:r>
            <a:r>
              <a:rPr lang="en-GB" dirty="0"/>
              <a:t>Employee Referral Program, use Hiring Events and use of online  and Social Media Recruitment</a:t>
            </a:r>
          </a:p>
          <a:p>
            <a:r>
              <a:rPr lang="en-US" dirty="0"/>
              <a:t> the restaurant can use </a:t>
            </a:r>
            <a:r>
              <a:rPr lang="en-GB" dirty="0"/>
              <a:t>Competitive Salary and Performance-based Bonuses</a:t>
            </a:r>
            <a:r>
              <a:rPr lang="en-US" dirty="0"/>
              <a:t> as the  monetary incentives </a:t>
            </a:r>
          </a:p>
          <a:p>
            <a:r>
              <a:rPr lang="en-US" dirty="0"/>
              <a:t>Additionally the restaurant should the non monetary incentives  that includes </a:t>
            </a:r>
            <a:r>
              <a:rPr lang="en-GB" dirty="0"/>
              <a:t>Employee Benefits and Flexible Work Schedule</a:t>
            </a:r>
          </a:p>
          <a:p>
            <a:endParaRPr lang="en-GB" dirty="0"/>
          </a:p>
          <a:p>
            <a:endParaRPr lang="en-GB" dirty="0"/>
          </a:p>
        </p:txBody>
      </p:sp>
      <p:sp>
        <p:nvSpPr>
          <p:cNvPr id="6" name="Slide Number Placeholder 5"/>
          <p:cNvSpPr>
            <a:spLocks noGrp="1"/>
          </p:cNvSpPr>
          <p:nvPr>
            <p:ph type="sldNum" sz="quarter" idx="12"/>
          </p:nvPr>
        </p:nvSpPr>
        <p:spPr/>
        <p:txBody>
          <a:bodyPr/>
          <a:lstStyle/>
          <a:p>
            <a:fld id="{6D22F896-40B5-4ADD-8801-0D06FADFA095}" type="slidenum">
              <a:rPr lang="en-US" smtClean="0"/>
              <a:t>16</a:t>
            </a:fld>
            <a:endParaRPr lang="en-US" dirty="0"/>
          </a:p>
        </p:txBody>
      </p:sp>
    </p:spTree>
    <p:extLst>
      <p:ext uri="{BB962C8B-B14F-4D97-AF65-F5344CB8AC3E}">
        <p14:creationId xmlns:p14="http://schemas.microsoft.com/office/powerpoint/2010/main" val="1195187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r>
              <a:rPr lang="en-US" dirty="0"/>
              <a:t> </a:t>
            </a:r>
            <a:endParaRPr lang="en-GB" dirty="0"/>
          </a:p>
        </p:txBody>
      </p:sp>
      <p:sp>
        <p:nvSpPr>
          <p:cNvPr id="3" name="Content Placeholder 2"/>
          <p:cNvSpPr>
            <a:spLocks noGrp="1"/>
          </p:cNvSpPr>
          <p:nvPr>
            <p:ph idx="1"/>
          </p:nvPr>
        </p:nvSpPr>
        <p:spPr>
          <a:xfrm>
            <a:off x="680321" y="2336872"/>
            <a:ext cx="9613861" cy="4521127"/>
          </a:xfrm>
        </p:spPr>
        <p:txBody>
          <a:bodyPr>
            <a:normAutofit fontScale="85000" lnSpcReduction="10000"/>
          </a:bodyPr>
          <a:lstStyle/>
          <a:p>
            <a:r>
              <a:rPr lang="en-US" dirty="0"/>
              <a:t>Albert, E.T., 2019. AI in talent acquisition: a review of AI-applications used in recruitment and selection. </a:t>
            </a:r>
            <a:r>
              <a:rPr lang="en-US" i="1" dirty="0"/>
              <a:t>Strategic HR Review</a:t>
            </a:r>
            <a:r>
              <a:rPr lang="en-US" dirty="0"/>
              <a:t>, </a:t>
            </a:r>
            <a:r>
              <a:rPr lang="en-US" i="1" dirty="0"/>
              <a:t>18</a:t>
            </a:r>
            <a:r>
              <a:rPr lang="en-US" dirty="0"/>
              <a:t>(5), pp.215-221.</a:t>
            </a:r>
          </a:p>
          <a:p>
            <a:r>
              <a:rPr lang="en-US" dirty="0"/>
              <a:t>Johnson, R.D., Stone, D.L. and Lukaszewski, K.M., 2020. The benefits of eHRM and AI for talent acquisition. </a:t>
            </a:r>
            <a:r>
              <a:rPr lang="en-US" i="1" dirty="0"/>
              <a:t>Journal of Tourism Futures</a:t>
            </a:r>
            <a:r>
              <a:rPr lang="en-US" dirty="0"/>
              <a:t>, </a:t>
            </a:r>
            <a:r>
              <a:rPr lang="en-US" i="1" dirty="0"/>
              <a:t>7</a:t>
            </a:r>
            <a:r>
              <a:rPr lang="en-US" dirty="0"/>
              <a:t>(1), pp.40-52.</a:t>
            </a:r>
          </a:p>
          <a:p>
            <a:r>
              <a:rPr lang="en-US" dirty="0"/>
              <a:t>Jose, S., 2019. Innovation in recruitment and talent acquisition: A study on technologies and strategies adopted for talent management in IT sector. </a:t>
            </a:r>
            <a:r>
              <a:rPr lang="en-US" i="1" dirty="0"/>
              <a:t>International journal of marketing and human resource management</a:t>
            </a:r>
            <a:r>
              <a:rPr lang="en-US" dirty="0"/>
              <a:t>, </a:t>
            </a:r>
            <a:r>
              <a:rPr lang="en-US" i="1" dirty="0"/>
              <a:t>10</a:t>
            </a:r>
            <a:r>
              <a:rPr lang="en-US" dirty="0"/>
              <a:t>(2), pp.1-8.</a:t>
            </a:r>
          </a:p>
          <a:p>
            <a:r>
              <a:rPr lang="en-US" dirty="0"/>
              <a:t>Malkawi, E., 2017. The relationship between talent management and organizational commitment case study: Aqaba Special Economic Zone Authority, Jordan. </a:t>
            </a:r>
            <a:r>
              <a:rPr lang="en-US" i="1" dirty="0"/>
              <a:t>International Business and Management</a:t>
            </a:r>
            <a:r>
              <a:rPr lang="en-US" dirty="0"/>
              <a:t>, </a:t>
            </a:r>
            <a:r>
              <a:rPr lang="en-US" i="1" dirty="0"/>
              <a:t>14</a:t>
            </a:r>
            <a:r>
              <a:rPr lang="en-US" dirty="0"/>
              <a:t>(1), pp.80-84.</a:t>
            </a:r>
          </a:p>
          <a:p>
            <a:r>
              <a:rPr lang="en-US" dirty="0"/>
              <a:t>Nayak, S., Bhatnagar, J. and </a:t>
            </a:r>
            <a:r>
              <a:rPr lang="en-US" dirty="0" err="1"/>
              <a:t>Budhwar</a:t>
            </a:r>
            <a:r>
              <a:rPr lang="en-US" dirty="0"/>
              <a:t>, P., 2018. Leveraging social networking for talent management: an exploratory study of Indian firms. </a:t>
            </a:r>
            <a:r>
              <a:rPr lang="en-US" i="1" dirty="0"/>
              <a:t>Thunderbird International Business Review</a:t>
            </a:r>
            <a:r>
              <a:rPr lang="en-US" dirty="0"/>
              <a:t>, </a:t>
            </a:r>
            <a:r>
              <a:rPr lang="en-US" i="1" dirty="0"/>
              <a:t>60</a:t>
            </a:r>
            <a:r>
              <a:rPr lang="en-US" dirty="0"/>
              <a:t>(1), pp.21-37.</a:t>
            </a:r>
          </a:p>
          <a:p>
            <a:r>
              <a:rPr lang="en-US" dirty="0"/>
              <a:t>Pillai, R. and Sivathanu, B., 2020. Adoption of artificial intelligence (AI) for ta</a:t>
            </a:r>
          </a:p>
        </p:txBody>
      </p:sp>
      <p:sp>
        <p:nvSpPr>
          <p:cNvPr id="4" name="Slide Number Placeholder 3"/>
          <p:cNvSpPr>
            <a:spLocks noGrp="1"/>
          </p:cNvSpPr>
          <p:nvPr>
            <p:ph type="sldNum" sz="quarter" idx="12"/>
          </p:nvPr>
        </p:nvSpPr>
        <p:spPr/>
        <p:txBody>
          <a:bodyPr/>
          <a:lstStyle/>
          <a:p>
            <a:fld id="{6D22F896-40B5-4ADD-8801-0D06FADFA095}" type="slidenum">
              <a:rPr lang="en-US" smtClean="0"/>
              <a:t>17</a:t>
            </a:fld>
            <a:endParaRPr lang="en-US" dirty="0"/>
          </a:p>
        </p:txBody>
      </p:sp>
    </p:spTree>
    <p:extLst>
      <p:ext uri="{BB962C8B-B14F-4D97-AF65-F5344CB8AC3E}">
        <p14:creationId xmlns:p14="http://schemas.microsoft.com/office/powerpoint/2010/main" val="4282313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r>
              <a:rPr lang="en-US" dirty="0"/>
              <a:t> </a:t>
            </a:r>
            <a:endParaRPr lang="en-GB" dirty="0"/>
          </a:p>
        </p:txBody>
      </p:sp>
      <p:sp>
        <p:nvSpPr>
          <p:cNvPr id="3" name="Content Placeholder 2"/>
          <p:cNvSpPr>
            <a:spLocks noGrp="1"/>
          </p:cNvSpPr>
          <p:nvPr>
            <p:ph idx="1"/>
          </p:nvPr>
        </p:nvSpPr>
        <p:spPr>
          <a:xfrm>
            <a:off x="680321" y="2336873"/>
            <a:ext cx="9613861" cy="4076806"/>
          </a:xfrm>
        </p:spPr>
        <p:txBody>
          <a:bodyPr>
            <a:normAutofit fontScale="70000" lnSpcReduction="20000"/>
          </a:bodyPr>
          <a:lstStyle/>
          <a:p>
            <a:r>
              <a:rPr lang="en-GB" dirty="0"/>
              <a:t>Rahman, M., 2022. Talent acquisition and talent management practices at </a:t>
            </a:r>
            <a:r>
              <a:rPr lang="en-GB" dirty="0" err="1"/>
              <a:t>Akij</a:t>
            </a:r>
            <a:r>
              <a:rPr lang="en-GB" dirty="0"/>
              <a:t> Resources Ltd.</a:t>
            </a:r>
            <a:r>
              <a:rPr lang="en-US" dirty="0"/>
              <a:t>lent acquisition in IT/</a:t>
            </a:r>
            <a:r>
              <a:rPr lang="en-US" dirty="0" err="1"/>
              <a:t>ITeS</a:t>
            </a:r>
            <a:r>
              <a:rPr lang="en-US" dirty="0"/>
              <a:t> organizations. </a:t>
            </a:r>
            <a:r>
              <a:rPr lang="en-US" i="1" dirty="0"/>
              <a:t>Benchmarking: An International Journal</a:t>
            </a:r>
            <a:r>
              <a:rPr lang="en-US" dirty="0"/>
              <a:t>, </a:t>
            </a:r>
            <a:r>
              <a:rPr lang="en-US" i="1" dirty="0"/>
              <a:t>27</a:t>
            </a:r>
            <a:r>
              <a:rPr lang="en-US" dirty="0"/>
              <a:t>(9), pp.2599-2629.</a:t>
            </a:r>
          </a:p>
          <a:p>
            <a:r>
              <a:rPr lang="en-US" dirty="0"/>
              <a:t>Singh, K. and Awasthi, A., 2019. ROLE OF STRATEGIC MANAGEMENT IN TALENT ACQUISITION PROCESS. </a:t>
            </a:r>
            <a:r>
              <a:rPr lang="en-US" i="1" dirty="0"/>
              <a:t>IMPACT: International Journal of Research in Business Management (IMPACT: IJRBM)</a:t>
            </a:r>
            <a:r>
              <a:rPr lang="en-US" dirty="0"/>
              <a:t>, </a:t>
            </a:r>
            <a:r>
              <a:rPr lang="en-US" i="1" dirty="0"/>
              <a:t>7</a:t>
            </a:r>
            <a:r>
              <a:rPr lang="en-US" dirty="0"/>
              <a:t>(3), pp.11-14.</a:t>
            </a:r>
          </a:p>
          <a:p>
            <a:r>
              <a:rPr lang="en-US" dirty="0"/>
              <a:t>Suseno, Y. and Pinnington, A.H., 2017. The war for talent: Human capital challenges for professional service firms. </a:t>
            </a:r>
            <a:r>
              <a:rPr lang="en-US" i="1" dirty="0"/>
              <a:t>Asia Pacific Business Review</a:t>
            </a:r>
            <a:r>
              <a:rPr lang="en-US" dirty="0"/>
              <a:t>, </a:t>
            </a:r>
            <a:r>
              <a:rPr lang="en-US" i="1" dirty="0"/>
              <a:t>23</a:t>
            </a:r>
            <a:r>
              <a:rPr lang="en-US" dirty="0"/>
              <a:t>(2), pp.205-229.</a:t>
            </a:r>
          </a:p>
          <a:p>
            <a:r>
              <a:rPr lang="en-US" dirty="0"/>
              <a:t>Shaikh, S. and Dahad, M., 2019. Modeling of Talent Acquisition For Organizational Development. </a:t>
            </a:r>
            <a:r>
              <a:rPr lang="en-US" i="1" dirty="0"/>
              <a:t>Journal of Model Based Research</a:t>
            </a:r>
            <a:r>
              <a:rPr lang="en-US" dirty="0"/>
              <a:t>, </a:t>
            </a:r>
            <a:r>
              <a:rPr lang="en-US" i="1" dirty="0"/>
              <a:t>1</a:t>
            </a:r>
            <a:r>
              <a:rPr lang="en-US" dirty="0"/>
              <a:t>(1), p.13.</a:t>
            </a:r>
          </a:p>
          <a:p>
            <a:r>
              <a:rPr lang="en-US" dirty="0"/>
              <a:t>Walford-Wright, G. and Scott-Jackson, W., 2018. Talent Rising; people analytics and technology driving talent acquisition strategy. </a:t>
            </a:r>
            <a:r>
              <a:rPr lang="en-US" i="1" dirty="0"/>
              <a:t>Strategic HR Review</a:t>
            </a:r>
            <a:r>
              <a:rPr lang="en-US" dirty="0"/>
              <a:t>, </a:t>
            </a:r>
            <a:r>
              <a:rPr lang="en-US" i="1" dirty="0"/>
              <a:t>17</a:t>
            </a:r>
            <a:r>
              <a:rPr lang="en-US" dirty="0"/>
              <a:t>(5), pp.226-233.</a:t>
            </a:r>
          </a:p>
          <a:p>
            <a:r>
              <a:rPr lang="en-US" dirty="0"/>
              <a:t>Wadhawan, S. and Gupta, N., 2020. Digitalized Transformation, Social Networking and its Effect on Talent Acquisition. </a:t>
            </a:r>
            <a:r>
              <a:rPr lang="en-US" i="1" dirty="0"/>
              <a:t>International Journal of Innovative Technology and Exploring Engineering</a:t>
            </a:r>
            <a:r>
              <a:rPr lang="en-US" dirty="0"/>
              <a:t>, </a:t>
            </a:r>
            <a:r>
              <a:rPr lang="en-US" i="1" dirty="0"/>
              <a:t>9</a:t>
            </a:r>
            <a:r>
              <a:rPr lang="en-US" dirty="0"/>
              <a:t>(8), pp.745-750.</a:t>
            </a:r>
          </a:p>
          <a:p>
            <a:r>
              <a:rPr lang="en-GB" dirty="0"/>
              <a:t>Yusuf, A.O. and Oladipo, O.I., 2021. Talent acquisition. In </a:t>
            </a:r>
            <a:r>
              <a:rPr lang="en-GB" i="1" dirty="0" err="1"/>
              <a:t>Encyclopedia</a:t>
            </a:r>
            <a:r>
              <a:rPr lang="en-GB" i="1" dirty="0"/>
              <a:t> of Sport Management</a:t>
            </a:r>
            <a:r>
              <a:rPr lang="en-GB" dirty="0"/>
              <a:t> (pp. 483-484). Edward Elgar Publishing.</a:t>
            </a:r>
          </a:p>
          <a:p>
            <a:endParaRPr lang="en-GB" dirty="0"/>
          </a:p>
        </p:txBody>
      </p:sp>
      <p:sp>
        <p:nvSpPr>
          <p:cNvPr id="4" name="Slide Number Placeholder 3"/>
          <p:cNvSpPr>
            <a:spLocks noGrp="1"/>
          </p:cNvSpPr>
          <p:nvPr>
            <p:ph type="sldNum" sz="quarter" idx="12"/>
          </p:nvPr>
        </p:nvSpPr>
        <p:spPr/>
        <p:txBody>
          <a:bodyPr/>
          <a:lstStyle/>
          <a:p>
            <a:fld id="{6D22F896-40B5-4ADD-8801-0D06FADFA095}" type="slidenum">
              <a:rPr lang="en-US" smtClean="0"/>
              <a:t>18</a:t>
            </a:fld>
            <a:endParaRPr lang="en-US" dirty="0"/>
          </a:p>
        </p:txBody>
      </p:sp>
    </p:spTree>
    <p:extLst>
      <p:ext uri="{BB962C8B-B14F-4D97-AF65-F5344CB8AC3E}">
        <p14:creationId xmlns:p14="http://schemas.microsoft.com/office/powerpoint/2010/main" val="251288206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4477</TotalTime>
  <Words>2585</Words>
  <Application>Microsoft Office PowerPoint</Application>
  <PresentationFormat>Широк екран</PresentationFormat>
  <Paragraphs>150</Paragraphs>
  <Slides>18</Slides>
  <Notes>16</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18</vt:i4>
      </vt:variant>
    </vt:vector>
  </HeadingPairs>
  <TitlesOfParts>
    <vt:vector size="24" baseType="lpstr">
      <vt:lpstr>Arial</vt:lpstr>
      <vt:lpstr>Calibri</vt:lpstr>
      <vt:lpstr>Times New Roman</vt:lpstr>
      <vt:lpstr>Trebuchet MS</vt:lpstr>
      <vt:lpstr>Wingdings</vt:lpstr>
      <vt:lpstr>Berlin</vt:lpstr>
      <vt:lpstr>Managing People (individual presentation)</vt:lpstr>
      <vt:lpstr>Introduction </vt:lpstr>
      <vt:lpstr>Talent Acquisition Strategies</vt:lpstr>
      <vt:lpstr>Short-term Talent Acquisition Strategies:</vt:lpstr>
      <vt:lpstr>Online and Social Media Recruitment</vt:lpstr>
      <vt:lpstr>Hiring Events</vt:lpstr>
      <vt:lpstr>Long-term Talent Acquisition Strategies</vt:lpstr>
      <vt:lpstr>Talent Pipeline Development</vt:lpstr>
      <vt:lpstr>Training and Development Programs</vt:lpstr>
      <vt:lpstr>Monetary incentives</vt:lpstr>
      <vt:lpstr>Competitive Salary </vt:lpstr>
      <vt:lpstr>Performance-based Bonuses</vt:lpstr>
      <vt:lpstr>Non-monetary Incentive Methods:</vt:lpstr>
      <vt:lpstr>Flexible Work Schedule</vt:lpstr>
      <vt:lpstr>Employee Benefits/ perks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ADMIN</dc:creator>
  <cp:lastModifiedBy>Zlatina</cp:lastModifiedBy>
  <cp:revision>17</cp:revision>
  <dcterms:created xsi:type="dcterms:W3CDTF">2023-03-12T09:55:42Z</dcterms:created>
  <dcterms:modified xsi:type="dcterms:W3CDTF">2023-04-01T10:59:52Z</dcterms:modified>
</cp:coreProperties>
</file>