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2"/>
  </p:notesMasterIdLst>
  <p:handoutMasterIdLst>
    <p:handoutMasterId r:id="rId33"/>
  </p:handoutMasterIdLst>
  <p:sldIdLst>
    <p:sldId id="256" r:id="rId5"/>
    <p:sldId id="279" r:id="rId6"/>
    <p:sldId id="347" r:id="rId7"/>
    <p:sldId id="358" r:id="rId8"/>
    <p:sldId id="359" r:id="rId9"/>
    <p:sldId id="357" r:id="rId10"/>
    <p:sldId id="267" r:id="rId11"/>
    <p:sldId id="284" r:id="rId12"/>
    <p:sldId id="346" r:id="rId13"/>
    <p:sldId id="283" r:id="rId14"/>
    <p:sldId id="286" r:id="rId15"/>
    <p:sldId id="281" r:id="rId16"/>
    <p:sldId id="353" r:id="rId17"/>
    <p:sldId id="287" r:id="rId18"/>
    <p:sldId id="352" r:id="rId19"/>
    <p:sldId id="348" r:id="rId20"/>
    <p:sldId id="349" r:id="rId21"/>
    <p:sldId id="350" r:id="rId22"/>
    <p:sldId id="355" r:id="rId23"/>
    <p:sldId id="356" r:id="rId24"/>
    <p:sldId id="354" r:id="rId25"/>
    <p:sldId id="270" r:id="rId26"/>
    <p:sldId id="271" r:id="rId27"/>
    <p:sldId id="272" r:id="rId28"/>
    <p:sldId id="273" r:id="rId29"/>
    <p:sldId id="274" r:id="rId30"/>
    <p:sldId id="292"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5588"/>
  </p:normalViewPr>
  <p:slideViewPr>
    <p:cSldViewPr>
      <p:cViewPr varScale="1">
        <p:scale>
          <a:sx n="100" d="100"/>
          <a:sy n="100" d="100"/>
        </p:scale>
        <p:origin x="1424" y="17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3/13/21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solidFill>
                  <a:srgbClr val="FFCC00"/>
                </a:solidFill>
              </a:rPr>
              <a:t>Digital Skills and Research Methods (DSR)</a:t>
            </a:r>
            <a:br>
              <a:rPr lang="en-GB" altLang="en-US" b="1" dirty="0">
                <a:solidFill>
                  <a:srgbClr val="FFCC00"/>
                </a:solidFill>
              </a:rPr>
            </a:br>
            <a:r>
              <a:rPr lang="en-GB" altLang="en-US" b="1" dirty="0">
                <a:solidFill>
                  <a:srgbClr val="FFCC00"/>
                </a:solidFill>
              </a:rPr>
              <a:t>BMSW 4003</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3563888" y="3297263"/>
            <a:ext cx="5400600" cy="749945"/>
          </a:xfrm>
          <a:prstGeom prst="rect">
            <a:avLst/>
          </a:prstGeom>
        </p:spPr>
        <p:txBody>
          <a:bodyPr vert="horz" lIns="91440" tIns="45720" rIns="91440" bIns="45720" rtlCol="0" anchor="ctr">
            <a:normAutofit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5: Topic 1:</a:t>
            </a:r>
          </a:p>
          <a:p>
            <a:r>
              <a:rPr lang="en-GB" sz="2400" b="1" dirty="0"/>
              <a:t> Introduction to Research Methods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A5BEE91B-35C5-A946-B36C-E5A79B8F9DB5}"/>
              </a:ext>
            </a:extLst>
          </p:cNvPr>
          <p:cNvSpPr>
            <a:spLocks noGrp="1"/>
          </p:cNvSpPr>
          <p:nvPr>
            <p:ph idx="1"/>
          </p:nvPr>
        </p:nvSpPr>
        <p:spPr>
          <a:xfrm>
            <a:off x="457200" y="1417638"/>
            <a:ext cx="8229600" cy="3917032"/>
          </a:xfrm>
        </p:spPr>
        <p:txBody>
          <a:bodyPr>
            <a:normAutofit fontScale="92500" lnSpcReduction="10000"/>
          </a:bodyPr>
          <a:lstStyle/>
          <a:p>
            <a:pPr algn="just" eaLnBrk="1" hangingPunct="1"/>
            <a:r>
              <a:rPr lang="en-GB" altLang="en-US" dirty="0"/>
              <a:t>Understand basic concepts of research methods</a:t>
            </a:r>
          </a:p>
          <a:p>
            <a:pPr algn="just" eaLnBrk="1" hangingPunct="1"/>
            <a:r>
              <a:rPr lang="en-GB" altLang="en-US" dirty="0"/>
              <a:t>Understand the difference between data, information and knowledge</a:t>
            </a:r>
          </a:p>
          <a:p>
            <a:pPr algn="just" eaLnBrk="1" hangingPunct="1"/>
            <a:r>
              <a:rPr lang="en-GB" altLang="en-US" dirty="0"/>
              <a:t>Explain how data can contribute to effective practice and decision-making</a:t>
            </a:r>
          </a:p>
          <a:p>
            <a:pPr algn="just" eaLnBrk="1" hangingPunct="1"/>
            <a:r>
              <a:rPr lang="en-GB" altLang="en-US" dirty="0"/>
              <a:t>Distinguish between Primary and Secondary data</a:t>
            </a:r>
          </a:p>
          <a:p>
            <a:pPr algn="just" eaLnBrk="1" hangingPunct="1"/>
            <a:r>
              <a:rPr lang="en-GB" altLang="en-US" dirty="0"/>
              <a:t>Explain what a variable is and identify different types of variables</a:t>
            </a:r>
          </a:p>
          <a:p>
            <a:pPr eaLnBrk="1" hangingPunct="1"/>
            <a:endParaRPr lang="en-GB" altLang="en-US" dirty="0"/>
          </a:p>
          <a:p>
            <a:pPr eaLnBrk="1" hangingPunct="1"/>
            <a:endParaRPr lang="en-GB" altLang="en-US" dirty="0"/>
          </a:p>
        </p:txBody>
      </p:sp>
      <p:sp>
        <p:nvSpPr>
          <p:cNvPr id="17411" name="Rectangle 13">
            <a:extLst>
              <a:ext uri="{FF2B5EF4-FFF2-40B4-BE49-F238E27FC236}">
                <a16:creationId xmlns:a16="http://schemas.microsoft.com/office/drawing/2014/main" id="{D9D36A74-DA0D-274F-A426-9CE9FCAEFA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54E186C-68CC-E94C-9D1C-53B0DC4BC0EE}" type="slidenum">
              <a:rPr lang="en-GB" altLang="en-US"/>
              <a:pPr/>
              <a:t>2</a:t>
            </a:fld>
            <a:endParaRPr lang="en-GB" altLang="en-US"/>
          </a:p>
        </p:txBody>
      </p:sp>
      <p:sp>
        <p:nvSpPr>
          <p:cNvPr id="13315" name="Title 1">
            <a:extLst>
              <a:ext uri="{FF2B5EF4-FFF2-40B4-BE49-F238E27FC236}">
                <a16:creationId xmlns:a16="http://schemas.microsoft.com/office/drawing/2014/main" id="{F7022348-E274-4DAE-B6E4-EC970F221CE3}"/>
              </a:ext>
            </a:extLst>
          </p:cNvPr>
          <p:cNvSpPr>
            <a:spLocks noGrp="1"/>
          </p:cNvSpPr>
          <p:nvPr>
            <p:ph type="title"/>
          </p:nvPr>
        </p:nvSpPr>
        <p:spPr/>
        <p:txBody>
          <a:bodyPr/>
          <a:lstStyle/>
          <a:p>
            <a:pPr>
              <a:defRPr/>
            </a:pPr>
            <a:r>
              <a:rPr lang="en-GB" dirty="0">
                <a:solidFill>
                  <a:schemeClr val="tx2">
                    <a:satMod val="200000"/>
                  </a:schemeClr>
                </a:solidFill>
              </a:rPr>
              <a:t>Learning outcomes</a:t>
            </a:r>
          </a:p>
        </p:txBody>
      </p:sp>
    </p:spTree>
    <p:extLst>
      <p:ext uri="{BB962C8B-B14F-4D97-AF65-F5344CB8AC3E}">
        <p14:creationId xmlns:p14="http://schemas.microsoft.com/office/powerpoint/2010/main" val="32123636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3</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p:txBody>
          <a:bodyPr/>
          <a:lstStyle/>
          <a:p>
            <a:pPr>
              <a:defRPr/>
            </a:pPr>
            <a:r>
              <a:rPr lang="en-GB" dirty="0"/>
              <a:t>Concepts of Research</a:t>
            </a:r>
            <a:endParaRPr lang="en-US" dirty="0"/>
          </a:p>
        </p:txBody>
      </p:sp>
      <p:sp>
        <p:nvSpPr>
          <p:cNvPr id="21508" name="Rectangle 3">
            <a:extLst>
              <a:ext uri="{FF2B5EF4-FFF2-40B4-BE49-F238E27FC236}">
                <a16:creationId xmlns:a16="http://schemas.microsoft.com/office/drawing/2014/main" id="{E21977B5-DCB5-9649-B003-92C9E608D240}"/>
              </a:ext>
            </a:extLst>
          </p:cNvPr>
          <p:cNvSpPr>
            <a:spLocks noGrp="1"/>
          </p:cNvSpPr>
          <p:nvPr>
            <p:ph type="body" idx="4294967295"/>
          </p:nvPr>
        </p:nvSpPr>
        <p:spPr>
          <a:xfrm>
            <a:off x="725365" y="1556792"/>
            <a:ext cx="7693269" cy="3437792"/>
          </a:xfrm>
        </p:spPr>
        <p:txBody>
          <a:bodyPr>
            <a:normAutofit fontScale="92500"/>
          </a:bodyPr>
          <a:lstStyle/>
          <a:p>
            <a:pPr algn="just" eaLnBrk="1" hangingPunct="1"/>
            <a:r>
              <a:rPr lang="en-US" altLang="en-US" sz="2585" dirty="0"/>
              <a:t>Research is a systematized effort to gain new knowledge</a:t>
            </a:r>
          </a:p>
          <a:p>
            <a:pPr algn="just" eaLnBrk="1" hangingPunct="1"/>
            <a:endParaRPr lang="en-US" altLang="en-US" sz="2585" dirty="0"/>
          </a:p>
          <a:p>
            <a:pPr algn="just" eaLnBrk="1" hangingPunct="1"/>
            <a:r>
              <a:rPr lang="en-US" altLang="en-US" sz="2585" dirty="0"/>
              <a:t>Research is an original addition addition to the available knowledge, which contributes to its further advancement</a:t>
            </a:r>
          </a:p>
          <a:p>
            <a:pPr algn="just" eaLnBrk="1" hangingPunct="1"/>
            <a:endParaRPr lang="en-US" altLang="en-US" sz="2585" dirty="0"/>
          </a:p>
          <a:p>
            <a:pPr algn="just" eaLnBrk="1" hangingPunct="1"/>
            <a:r>
              <a:rPr lang="en-US" altLang="en-US" sz="2585" dirty="0"/>
              <a:t>Research is the search for knowledge, using objective and systematic methods to find solution to a problem</a:t>
            </a:r>
          </a:p>
          <a:p>
            <a:pPr algn="just" eaLnBrk="1" hangingPunct="1"/>
            <a:endParaRPr lang="en-GB" altLang="en-US" sz="2585" dirty="0">
              <a:cs typeface="Times New Roman" panose="02020603050405020304" pitchFamily="18" charset="0"/>
            </a:endParaRPr>
          </a:p>
          <a:p>
            <a:pPr algn="just" eaLnBrk="1" hangingPunct="1"/>
            <a:endParaRPr lang="en-GB" altLang="en-US" sz="2215" dirty="0"/>
          </a:p>
        </p:txBody>
      </p:sp>
    </p:spTree>
    <p:extLst>
      <p:ext uri="{BB962C8B-B14F-4D97-AF65-F5344CB8AC3E}">
        <p14:creationId xmlns:p14="http://schemas.microsoft.com/office/powerpoint/2010/main" val="4178445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4</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p:txBody>
          <a:bodyPr/>
          <a:lstStyle/>
          <a:p>
            <a:pPr>
              <a:defRPr/>
            </a:pPr>
            <a:r>
              <a:rPr lang="en-GB" dirty="0"/>
              <a:t>Objectives of Research</a:t>
            </a:r>
            <a:endParaRPr lang="en-US" dirty="0"/>
          </a:p>
        </p:txBody>
      </p:sp>
      <p:sp>
        <p:nvSpPr>
          <p:cNvPr id="21508" name="Rectangle 3">
            <a:extLst>
              <a:ext uri="{FF2B5EF4-FFF2-40B4-BE49-F238E27FC236}">
                <a16:creationId xmlns:a16="http://schemas.microsoft.com/office/drawing/2014/main" id="{E21977B5-DCB5-9649-B003-92C9E608D240}"/>
              </a:ext>
            </a:extLst>
          </p:cNvPr>
          <p:cNvSpPr>
            <a:spLocks noGrp="1"/>
          </p:cNvSpPr>
          <p:nvPr>
            <p:ph type="body" idx="4294967295"/>
          </p:nvPr>
        </p:nvSpPr>
        <p:spPr>
          <a:xfrm>
            <a:off x="725365" y="1556792"/>
            <a:ext cx="7693269" cy="3437792"/>
          </a:xfrm>
        </p:spPr>
        <p:txBody>
          <a:bodyPr>
            <a:normAutofit fontScale="85000" lnSpcReduction="20000"/>
          </a:bodyPr>
          <a:lstStyle/>
          <a:p>
            <a:pPr algn="just" eaLnBrk="1" hangingPunct="1"/>
            <a:r>
              <a:rPr lang="en-GB" altLang="en-US" sz="2585" dirty="0"/>
              <a:t>To gain familiarity with new insights into a phenomenon</a:t>
            </a:r>
          </a:p>
          <a:p>
            <a:pPr algn="just" eaLnBrk="1" hangingPunct="1"/>
            <a:endParaRPr lang="en-GB" altLang="en-US" sz="2585" dirty="0"/>
          </a:p>
          <a:p>
            <a:pPr algn="just" eaLnBrk="1" hangingPunct="1"/>
            <a:r>
              <a:rPr lang="en-GB" altLang="en-US" sz="2585" dirty="0"/>
              <a:t>To accurately portray the characteristics of a particular individual, group, or a situation </a:t>
            </a:r>
          </a:p>
          <a:p>
            <a:pPr algn="just" eaLnBrk="1" hangingPunct="1"/>
            <a:endParaRPr lang="en-GB" altLang="en-US" sz="2585" dirty="0"/>
          </a:p>
          <a:p>
            <a:pPr algn="just" eaLnBrk="1" hangingPunct="1"/>
            <a:r>
              <a:rPr lang="en-GB" altLang="en-US" sz="2585" dirty="0"/>
              <a:t>To analyse the frequency with which something occurs or its association with something else</a:t>
            </a:r>
          </a:p>
          <a:p>
            <a:pPr algn="just" eaLnBrk="1" hangingPunct="1"/>
            <a:endParaRPr lang="en-GB" altLang="en-US" sz="2585" dirty="0"/>
          </a:p>
          <a:p>
            <a:pPr algn="just" eaLnBrk="1" hangingPunct="1"/>
            <a:r>
              <a:rPr lang="en-GB" altLang="en-US" sz="2585" dirty="0"/>
              <a:t>To examine the hypothesis of a casual relationship between two variables </a:t>
            </a:r>
            <a:endParaRPr lang="en-GB" altLang="en-US" sz="2215" dirty="0"/>
          </a:p>
        </p:txBody>
      </p:sp>
    </p:spTree>
    <p:extLst>
      <p:ext uri="{BB962C8B-B14F-4D97-AF65-F5344CB8AC3E}">
        <p14:creationId xmlns:p14="http://schemas.microsoft.com/office/powerpoint/2010/main" val="36429976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5</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a:xfrm>
            <a:off x="457200" y="37472"/>
            <a:ext cx="8229600" cy="1143000"/>
          </a:xfrm>
        </p:spPr>
        <p:txBody>
          <a:bodyPr/>
          <a:lstStyle/>
          <a:p>
            <a:pPr>
              <a:defRPr/>
            </a:pPr>
            <a:r>
              <a:rPr lang="en-GB" dirty="0"/>
              <a:t>Types of Research</a:t>
            </a:r>
            <a:endParaRPr lang="en-US" dirty="0"/>
          </a:p>
        </p:txBody>
      </p:sp>
      <p:grpSp>
        <p:nvGrpSpPr>
          <p:cNvPr id="4" name="Group 3">
            <a:extLst>
              <a:ext uri="{FF2B5EF4-FFF2-40B4-BE49-F238E27FC236}">
                <a16:creationId xmlns:a16="http://schemas.microsoft.com/office/drawing/2014/main" id="{33CE0780-E495-9F41-9575-DFED65139643}"/>
              </a:ext>
            </a:extLst>
          </p:cNvPr>
          <p:cNvGrpSpPr/>
          <p:nvPr/>
        </p:nvGrpSpPr>
        <p:grpSpPr>
          <a:xfrm>
            <a:off x="1432496" y="1417638"/>
            <a:ext cx="6279008" cy="1507306"/>
            <a:chOff x="1173312" y="1756700"/>
            <a:chExt cx="6279008" cy="2020442"/>
          </a:xfrm>
        </p:grpSpPr>
        <p:sp>
          <p:nvSpPr>
            <p:cNvPr id="2" name="TextBox 1">
              <a:extLst>
                <a:ext uri="{FF2B5EF4-FFF2-40B4-BE49-F238E27FC236}">
                  <a16:creationId xmlns:a16="http://schemas.microsoft.com/office/drawing/2014/main" id="{1D22AF6F-1335-5742-859F-9DB6DF875F06}"/>
                </a:ext>
              </a:extLst>
            </p:cNvPr>
            <p:cNvSpPr txBox="1"/>
            <p:nvPr/>
          </p:nvSpPr>
          <p:spPr>
            <a:xfrm>
              <a:off x="1173312" y="1916832"/>
              <a:ext cx="2088232" cy="461665"/>
            </a:xfrm>
            <a:prstGeom prst="rect">
              <a:avLst/>
            </a:prstGeom>
            <a:noFill/>
          </p:spPr>
          <p:txBody>
            <a:bodyPr wrap="square" rtlCol="0">
              <a:spAutoFit/>
            </a:bodyPr>
            <a:lstStyle/>
            <a:p>
              <a:r>
                <a:rPr lang="en-US" sz="2400" b="1" dirty="0"/>
                <a:t>Qualitative</a:t>
              </a:r>
            </a:p>
          </p:txBody>
        </p:sp>
        <p:sp>
          <p:nvSpPr>
            <p:cNvPr id="6" name="TextBox 5">
              <a:extLst>
                <a:ext uri="{FF2B5EF4-FFF2-40B4-BE49-F238E27FC236}">
                  <a16:creationId xmlns:a16="http://schemas.microsoft.com/office/drawing/2014/main" id="{12B8D263-E5EF-AC4C-8CCD-4B7BA820A94E}"/>
                </a:ext>
              </a:extLst>
            </p:cNvPr>
            <p:cNvSpPr txBox="1"/>
            <p:nvPr/>
          </p:nvSpPr>
          <p:spPr>
            <a:xfrm>
              <a:off x="5364088" y="1916831"/>
              <a:ext cx="2088232" cy="461665"/>
            </a:xfrm>
            <a:prstGeom prst="rect">
              <a:avLst/>
            </a:prstGeom>
            <a:noFill/>
          </p:spPr>
          <p:txBody>
            <a:bodyPr wrap="square" rtlCol="0">
              <a:spAutoFit/>
            </a:bodyPr>
            <a:lstStyle/>
            <a:p>
              <a:r>
                <a:rPr lang="en-US" sz="2400" b="1" dirty="0"/>
                <a:t>Quantitative</a:t>
              </a:r>
            </a:p>
          </p:txBody>
        </p:sp>
        <p:sp>
          <p:nvSpPr>
            <p:cNvPr id="7" name="TextBox 6">
              <a:extLst>
                <a:ext uri="{FF2B5EF4-FFF2-40B4-BE49-F238E27FC236}">
                  <a16:creationId xmlns:a16="http://schemas.microsoft.com/office/drawing/2014/main" id="{CD041889-5706-8F48-B8D7-28E17DDCBE7B}"/>
                </a:ext>
              </a:extLst>
            </p:cNvPr>
            <p:cNvSpPr txBox="1"/>
            <p:nvPr/>
          </p:nvSpPr>
          <p:spPr>
            <a:xfrm>
              <a:off x="3023828" y="3315477"/>
              <a:ext cx="2088232" cy="461665"/>
            </a:xfrm>
            <a:prstGeom prst="rect">
              <a:avLst/>
            </a:prstGeom>
            <a:noFill/>
          </p:spPr>
          <p:txBody>
            <a:bodyPr wrap="square" rtlCol="0">
              <a:spAutoFit/>
            </a:bodyPr>
            <a:lstStyle/>
            <a:p>
              <a:pPr algn="ctr"/>
              <a:r>
                <a:rPr lang="en-US" sz="2400" b="1" dirty="0"/>
                <a:t>Mixed Method</a:t>
              </a:r>
            </a:p>
          </p:txBody>
        </p:sp>
        <p:sp>
          <p:nvSpPr>
            <p:cNvPr id="3" name="Left-right-up Arrow 2">
              <a:extLst>
                <a:ext uri="{FF2B5EF4-FFF2-40B4-BE49-F238E27FC236}">
                  <a16:creationId xmlns:a16="http://schemas.microsoft.com/office/drawing/2014/main" id="{B71E81F7-0DEE-4A46-89C2-45DFC96628B9}"/>
                </a:ext>
              </a:extLst>
            </p:cNvPr>
            <p:cNvSpPr/>
            <p:nvPr/>
          </p:nvSpPr>
          <p:spPr>
            <a:xfrm rot="10800000">
              <a:off x="2771800" y="1756700"/>
              <a:ext cx="2592288" cy="1584176"/>
            </a:xfrm>
            <a:prstGeom prst="leftRigh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3">
            <a:extLst>
              <a:ext uri="{FF2B5EF4-FFF2-40B4-BE49-F238E27FC236}">
                <a16:creationId xmlns:a16="http://schemas.microsoft.com/office/drawing/2014/main" id="{5809EDA2-E03E-5949-9CA3-F7C1E0BB1FF2}"/>
              </a:ext>
            </a:extLst>
          </p:cNvPr>
          <p:cNvSpPr txBox="1">
            <a:spLocks/>
          </p:cNvSpPr>
          <p:nvPr/>
        </p:nvSpPr>
        <p:spPr>
          <a:xfrm>
            <a:off x="725365" y="3010334"/>
            <a:ext cx="7693269" cy="2722922"/>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altLang="en-US" sz="2400" b="1" dirty="0"/>
              <a:t>Qualitative research </a:t>
            </a:r>
            <a:r>
              <a:rPr lang="en-GB" altLang="en-US" sz="2400" dirty="0"/>
              <a:t>refers to the use of non-numerical observation to answer “WHY” questions</a:t>
            </a:r>
          </a:p>
          <a:p>
            <a:pPr algn="just"/>
            <a:r>
              <a:rPr lang="en-GB" altLang="en-US" sz="2400" b="1" dirty="0"/>
              <a:t>Quantitative research </a:t>
            </a:r>
            <a:r>
              <a:rPr lang="en-GB" altLang="en-US" sz="2400" dirty="0"/>
              <a:t>use data that that can be counted or converted into numerical form address “HOW” questions</a:t>
            </a:r>
          </a:p>
          <a:p>
            <a:pPr algn="just"/>
            <a:r>
              <a:rPr lang="en-GB" altLang="en-US" sz="2400" b="1" dirty="0"/>
              <a:t>Mixed method </a:t>
            </a:r>
            <a:r>
              <a:rPr lang="en-GB" altLang="en-US" sz="2400" dirty="0"/>
              <a:t>is a combination of Qualitative and Quantitative research</a:t>
            </a:r>
          </a:p>
        </p:txBody>
      </p:sp>
    </p:spTree>
    <p:extLst>
      <p:ext uri="{BB962C8B-B14F-4D97-AF65-F5344CB8AC3E}">
        <p14:creationId xmlns:p14="http://schemas.microsoft.com/office/powerpoint/2010/main" val="22433952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13">
            <a:extLst>
              <a:ext uri="{FF2B5EF4-FFF2-40B4-BE49-F238E27FC236}">
                <a16:creationId xmlns:a16="http://schemas.microsoft.com/office/drawing/2014/main" id="{EA2F54E2-9E9E-4646-9638-F96A07603AF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DC11BA47-4A2C-0F45-A2D0-8823571EA444}" type="slidenum">
              <a:rPr lang="en-GB" altLang="en-US"/>
              <a:pPr/>
              <a:t>6</a:t>
            </a:fld>
            <a:endParaRPr lang="en-GB" altLang="en-US"/>
          </a:p>
        </p:txBody>
      </p:sp>
      <p:sp>
        <p:nvSpPr>
          <p:cNvPr id="16387" name="Rectangle 2">
            <a:extLst>
              <a:ext uri="{FF2B5EF4-FFF2-40B4-BE49-F238E27FC236}">
                <a16:creationId xmlns:a16="http://schemas.microsoft.com/office/drawing/2014/main" id="{4F353A4C-DEF5-4849-BD0F-C8D2D31DDDDE}"/>
              </a:ext>
            </a:extLst>
          </p:cNvPr>
          <p:cNvSpPr>
            <a:spLocks noGrp="1" noChangeArrowheads="1"/>
          </p:cNvSpPr>
          <p:nvPr>
            <p:ph type="title"/>
          </p:nvPr>
        </p:nvSpPr>
        <p:spPr/>
        <p:txBody>
          <a:bodyPr/>
          <a:lstStyle/>
          <a:p>
            <a:pPr>
              <a:defRPr/>
            </a:pPr>
            <a:r>
              <a:rPr lang="en-GB" dirty="0"/>
              <a:t>Data</a:t>
            </a:r>
            <a:endParaRPr lang="en-US" dirty="0"/>
          </a:p>
        </p:txBody>
      </p:sp>
      <p:sp>
        <p:nvSpPr>
          <p:cNvPr id="21508" name="Rectangle 3">
            <a:extLst>
              <a:ext uri="{FF2B5EF4-FFF2-40B4-BE49-F238E27FC236}">
                <a16:creationId xmlns:a16="http://schemas.microsoft.com/office/drawing/2014/main" id="{E21977B5-DCB5-9649-B003-92C9E608D240}"/>
              </a:ext>
            </a:extLst>
          </p:cNvPr>
          <p:cNvSpPr>
            <a:spLocks noGrp="1"/>
          </p:cNvSpPr>
          <p:nvPr>
            <p:ph type="body" idx="4294967295"/>
          </p:nvPr>
        </p:nvSpPr>
        <p:spPr>
          <a:xfrm>
            <a:off x="725365" y="1556792"/>
            <a:ext cx="7693269" cy="3437792"/>
          </a:xfrm>
        </p:spPr>
        <p:txBody>
          <a:bodyPr>
            <a:normAutofit fontScale="92500" lnSpcReduction="10000"/>
          </a:bodyPr>
          <a:lstStyle/>
          <a:p>
            <a:pPr algn="just" eaLnBrk="1" hangingPunct="1"/>
            <a:r>
              <a:rPr lang="en-US" altLang="en-US" sz="2585" b="1" dirty="0"/>
              <a:t>Data consist of raw facts and figures</a:t>
            </a:r>
            <a:r>
              <a:rPr lang="en-US" altLang="en-US" sz="2585" dirty="0"/>
              <a:t> - they do not have any meaning until they are processed and turned into something useful.</a:t>
            </a:r>
          </a:p>
          <a:p>
            <a:pPr algn="just" eaLnBrk="1" hangingPunct="1"/>
            <a:endParaRPr lang="en-US" altLang="en-US" sz="2585" dirty="0"/>
          </a:p>
          <a:p>
            <a:pPr algn="just"/>
            <a:r>
              <a:rPr lang="en-US" altLang="en-US" sz="2585" dirty="0"/>
              <a:t>What do the numbers  123424331911 ,   211192 or perhaps the letters '</a:t>
            </a:r>
            <a:r>
              <a:rPr lang="en-US" altLang="en-US" sz="2585" dirty="0" err="1"/>
              <a:t>aab</a:t>
            </a:r>
            <a:r>
              <a:rPr lang="en-US" altLang="en-US" sz="2585" dirty="0"/>
              <a:t>' mean to you? </a:t>
            </a:r>
          </a:p>
          <a:p>
            <a:pPr algn="just"/>
            <a:endParaRPr lang="en-US" altLang="en-US" sz="2585" dirty="0"/>
          </a:p>
          <a:p>
            <a:pPr algn="just"/>
            <a:r>
              <a:rPr lang="en-US" altLang="en-US" sz="2585" dirty="0"/>
              <a:t>Probably nothing - this is because they have no specific meaning or application. They are examples of DATA.</a:t>
            </a:r>
          </a:p>
          <a:p>
            <a:pPr eaLnBrk="1" hangingPunct="1"/>
            <a:endParaRPr lang="en-GB" altLang="en-US" sz="2585" dirty="0">
              <a:cs typeface="Times New Roman" panose="02020603050405020304" pitchFamily="18" charset="0"/>
            </a:endParaRPr>
          </a:p>
          <a:p>
            <a:pPr eaLnBrk="1" hangingPunct="1"/>
            <a:endParaRPr lang="en-GB" altLang="en-US" sz="2215" dirty="0"/>
          </a:p>
        </p:txBody>
      </p:sp>
    </p:spTree>
    <p:extLst>
      <p:ext uri="{BB962C8B-B14F-4D97-AF65-F5344CB8AC3E}">
        <p14:creationId xmlns:p14="http://schemas.microsoft.com/office/powerpoint/2010/main" val="8678144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13">
            <a:extLst>
              <a:ext uri="{FF2B5EF4-FFF2-40B4-BE49-F238E27FC236}">
                <a16:creationId xmlns:a16="http://schemas.microsoft.com/office/drawing/2014/main" id="{3551CC75-0D5F-714E-866D-CE37CCF24F7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BCA69A55-D08F-5C4E-B17E-06B7477D12E5}" type="slidenum">
              <a:rPr lang="en-GB" altLang="en-US"/>
              <a:pPr/>
              <a:t>7</a:t>
            </a:fld>
            <a:endParaRPr lang="en-GB" altLang="en-US"/>
          </a:p>
        </p:txBody>
      </p:sp>
      <p:sp>
        <p:nvSpPr>
          <p:cNvPr id="17411" name="Rectangle 2">
            <a:extLst>
              <a:ext uri="{FF2B5EF4-FFF2-40B4-BE49-F238E27FC236}">
                <a16:creationId xmlns:a16="http://schemas.microsoft.com/office/drawing/2014/main" id="{62F06BA5-4908-4867-800B-48B186A4D96B}"/>
              </a:ext>
            </a:extLst>
          </p:cNvPr>
          <p:cNvSpPr>
            <a:spLocks noGrp="1" noChangeArrowheads="1"/>
          </p:cNvSpPr>
          <p:nvPr>
            <p:ph type="title"/>
          </p:nvPr>
        </p:nvSpPr>
        <p:spPr/>
        <p:txBody>
          <a:bodyPr/>
          <a:lstStyle/>
          <a:p>
            <a:pPr>
              <a:defRPr/>
            </a:pPr>
            <a:r>
              <a:rPr lang="en-GB" dirty="0"/>
              <a:t>Data</a:t>
            </a:r>
            <a:endParaRPr lang="en-US" dirty="0"/>
          </a:p>
        </p:txBody>
      </p:sp>
      <p:sp>
        <p:nvSpPr>
          <p:cNvPr id="22532" name="Rectangle 3">
            <a:extLst>
              <a:ext uri="{FF2B5EF4-FFF2-40B4-BE49-F238E27FC236}">
                <a16:creationId xmlns:a16="http://schemas.microsoft.com/office/drawing/2014/main" id="{60718BAA-0A33-044B-ADA2-7661CFDB7FD6}"/>
              </a:ext>
            </a:extLst>
          </p:cNvPr>
          <p:cNvSpPr>
            <a:spLocks noGrp="1"/>
          </p:cNvSpPr>
          <p:nvPr>
            <p:ph type="body" idx="4294967295"/>
          </p:nvPr>
        </p:nvSpPr>
        <p:spPr>
          <a:xfrm>
            <a:off x="628319" y="1417638"/>
            <a:ext cx="7693269" cy="4122126"/>
          </a:xfrm>
        </p:spPr>
        <p:txBody>
          <a:bodyPr/>
          <a:lstStyle/>
          <a:p>
            <a:pPr algn="just" eaLnBrk="1" hangingPunct="1"/>
            <a:r>
              <a:rPr lang="en-US" altLang="en-US" sz="2215" dirty="0"/>
              <a:t>Data comes in many forms, the main ones being </a:t>
            </a:r>
            <a:r>
              <a:rPr lang="en-US" altLang="en-US" sz="2215" b="1" dirty="0"/>
              <a:t>letters</a:t>
            </a:r>
            <a:r>
              <a:rPr lang="en-US" altLang="en-US" sz="2215" dirty="0"/>
              <a:t>, </a:t>
            </a:r>
            <a:r>
              <a:rPr lang="en-US" altLang="en-US" sz="2215" b="1" dirty="0"/>
              <a:t>numbers</a:t>
            </a:r>
            <a:r>
              <a:rPr lang="en-US" altLang="en-US" sz="2215" dirty="0"/>
              <a:t> and </a:t>
            </a:r>
            <a:r>
              <a:rPr lang="en-US" altLang="en-US" sz="2215" b="1" dirty="0"/>
              <a:t>symbols</a:t>
            </a:r>
            <a:r>
              <a:rPr lang="en-US" altLang="en-US" sz="2215" dirty="0"/>
              <a:t>.</a:t>
            </a:r>
          </a:p>
          <a:p>
            <a:pPr algn="just" eaLnBrk="1" hangingPunct="1"/>
            <a:r>
              <a:rPr lang="en-US" altLang="en-US" sz="2215" dirty="0"/>
              <a:t>However, it is essential that DATA is available because it is the first step in creating meaningful INFORMATION. </a:t>
            </a:r>
          </a:p>
          <a:p>
            <a:pPr algn="just" eaLnBrk="1" hangingPunct="1"/>
            <a:r>
              <a:rPr lang="en-US" altLang="en-US" sz="2215" dirty="0"/>
              <a:t>For example the three data items above could represent some useful information:</a:t>
            </a:r>
          </a:p>
          <a:p>
            <a:pPr eaLnBrk="1" hangingPunct="1">
              <a:buFont typeface="Wingdings" pitchFamily="2" charset="2"/>
              <a:buNone/>
            </a:pPr>
            <a:endParaRPr lang="en-GB" altLang="en-US" sz="2215" dirty="0">
              <a:cs typeface="Times New Roman" panose="02020603050405020304" pitchFamily="18" charset="0"/>
            </a:endParaRPr>
          </a:p>
          <a:p>
            <a:pPr eaLnBrk="1" hangingPunct="1"/>
            <a:endParaRPr lang="en-GB" altLang="en-US" sz="2215" dirty="0"/>
          </a:p>
        </p:txBody>
      </p:sp>
      <p:graphicFrame>
        <p:nvGraphicFramePr>
          <p:cNvPr id="5" name="Table 4">
            <a:extLst>
              <a:ext uri="{FF2B5EF4-FFF2-40B4-BE49-F238E27FC236}">
                <a16:creationId xmlns:a16="http://schemas.microsoft.com/office/drawing/2014/main" id="{BFE84FA8-97D5-412A-BC23-4B10887B36C7}"/>
              </a:ext>
            </a:extLst>
          </p:cNvPr>
          <p:cNvGraphicFramePr>
            <a:graphicFrameLocks noGrp="1"/>
          </p:cNvGraphicFramePr>
          <p:nvPr>
            <p:extLst>
              <p:ext uri="{D42A27DB-BD31-4B8C-83A1-F6EECF244321}">
                <p14:modId xmlns:p14="http://schemas.microsoft.com/office/powerpoint/2010/main" val="75433553"/>
              </p:ext>
            </p:extLst>
          </p:nvPr>
        </p:nvGraphicFramePr>
        <p:xfrm>
          <a:off x="1189230" y="3899452"/>
          <a:ext cx="6767146" cy="1373944"/>
        </p:xfrm>
        <a:graphic>
          <a:graphicData uri="http://schemas.openxmlformats.org/drawingml/2006/table">
            <a:tbl>
              <a:tblPr/>
              <a:tblGrid>
                <a:gridCol w="3048000">
                  <a:extLst>
                    <a:ext uri="{9D8B030D-6E8A-4147-A177-3AD203B41FA5}">
                      <a16:colId xmlns:a16="http://schemas.microsoft.com/office/drawing/2014/main" val="20000"/>
                    </a:ext>
                  </a:extLst>
                </a:gridCol>
                <a:gridCol w="3719146">
                  <a:extLst>
                    <a:ext uri="{9D8B030D-6E8A-4147-A177-3AD203B41FA5}">
                      <a16:colId xmlns:a16="http://schemas.microsoft.com/office/drawing/2014/main" val="20001"/>
                    </a:ext>
                  </a:extLst>
                </a:gridCol>
              </a:tblGrid>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1" i="0" u="none" strike="noStrike" cap="none" normalizeH="0" baseline="0" dirty="0">
                          <a:ln>
                            <a:noFill/>
                          </a:ln>
                          <a:solidFill>
                            <a:srgbClr val="FFFFFF"/>
                          </a:solidFill>
                          <a:effectLst/>
                          <a:latin typeface="Arial" charset="0"/>
                          <a:ea typeface="ＭＳ Ｐゴシック" charset="-128"/>
                        </a:rPr>
                        <a:t>DATA</a:t>
                      </a:r>
                      <a:endParaRPr kumimoji="0" lang="en-US" sz="1700" b="1" i="0" u="none" strike="noStrike" cap="none" normalizeH="0" baseline="0" dirty="0">
                        <a:ln>
                          <a:noFill/>
                        </a:ln>
                        <a:solidFill>
                          <a:srgbClr val="FFFFFF"/>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1" i="0" u="none" strike="noStrike" cap="none" normalizeH="0" baseline="0">
                          <a:ln>
                            <a:noFill/>
                          </a:ln>
                          <a:solidFill>
                            <a:srgbClr val="FFFFFF"/>
                          </a:solidFill>
                          <a:effectLst/>
                          <a:latin typeface="Arial" charset="0"/>
                          <a:ea typeface="ＭＳ Ｐゴシック" charset="-128"/>
                        </a:rPr>
                        <a:t>INFORMATION</a:t>
                      </a:r>
                      <a:endParaRPr kumimoji="0" lang="en-US" sz="1700" b="1" i="0" u="none" strike="noStrike" cap="none" normalizeH="0" baseline="0">
                        <a:ln>
                          <a:noFill/>
                        </a:ln>
                        <a:solidFill>
                          <a:srgbClr val="FFFFFF"/>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38100" cap="flat" cmpd="sng" algn="ctr">
                      <a:solidFill>
                        <a:schemeClr val="bg1"/>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0"/>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3366"/>
                          </a:solidFill>
                          <a:effectLst/>
                          <a:latin typeface="Arial" charset="0"/>
                          <a:ea typeface="ＭＳ Ｐゴシック" charset="-128"/>
                        </a:rPr>
                        <a:t>123424331911</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3366"/>
                          </a:solidFill>
                          <a:effectLst/>
                          <a:latin typeface="Arial" charset="0"/>
                          <a:ea typeface="ＭＳ Ｐゴシック" charset="-128"/>
                        </a:rPr>
                        <a:t>Your winning lottery ticket number</a:t>
                      </a:r>
                      <a:endParaRPr kumimoji="0" lang="en-US" sz="1700" b="0" i="0" u="none" strike="noStrike" cap="none" normalizeH="0" baseline="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381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1"/>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dirty="0">
                          <a:ln>
                            <a:noFill/>
                          </a:ln>
                          <a:solidFill>
                            <a:srgbClr val="003366"/>
                          </a:solidFill>
                          <a:effectLst/>
                          <a:latin typeface="Arial" charset="0"/>
                          <a:ea typeface="ＭＳ Ｐゴシック" charset="-128"/>
                        </a:rPr>
                        <a:t>211190</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a:ln>
                            <a:noFill/>
                          </a:ln>
                          <a:solidFill>
                            <a:srgbClr val="003366"/>
                          </a:solidFill>
                          <a:effectLst/>
                          <a:latin typeface="Arial" charset="0"/>
                          <a:ea typeface="ＭＳ Ｐゴシック" charset="-128"/>
                        </a:rPr>
                        <a:t>Your date of birth</a:t>
                      </a:r>
                      <a:endParaRPr kumimoji="0" lang="en-US" sz="1700" b="0" i="0" u="none" strike="noStrike" cap="none" normalizeH="0" baseline="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E8F6F6"/>
                    </a:solidFill>
                  </a:tcPr>
                </a:tc>
                <a:extLst>
                  <a:ext uri="{0D108BD9-81ED-4DB2-BD59-A6C34878D82A}">
                    <a16:rowId xmlns:a16="http://schemas.microsoft.com/office/drawing/2014/main" val="10002"/>
                  </a:ext>
                </a:extLst>
              </a:tr>
              <a:tr h="342900">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700" b="0" i="0" u="none" strike="noStrike" cap="none" normalizeH="0" baseline="0">
                          <a:ln>
                            <a:noFill/>
                          </a:ln>
                          <a:solidFill>
                            <a:srgbClr val="003366"/>
                          </a:solidFill>
                          <a:effectLst/>
                          <a:latin typeface="Arial" charset="0"/>
                          <a:ea typeface="ＭＳ Ｐゴシック" charset="-128"/>
                        </a:rPr>
                        <a:t>aab</a:t>
                      </a: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700" b="0" i="0" u="none" strike="noStrike" cap="none" normalizeH="0" baseline="0" dirty="0">
                          <a:ln>
                            <a:noFill/>
                          </a:ln>
                          <a:solidFill>
                            <a:srgbClr val="003366"/>
                          </a:solidFill>
                          <a:effectLst/>
                          <a:latin typeface="Arial" charset="0"/>
                          <a:ea typeface="ＭＳ Ｐゴシック" charset="-128"/>
                        </a:rPr>
                        <a:t>Your A level results</a:t>
                      </a:r>
                      <a:endParaRPr kumimoji="0" lang="en-US" sz="1700" b="0" i="0" u="none" strike="noStrike" cap="none" normalizeH="0" baseline="0" dirty="0">
                        <a:ln>
                          <a:noFill/>
                        </a:ln>
                        <a:solidFill>
                          <a:srgbClr val="003366"/>
                        </a:solidFill>
                        <a:effectLst/>
                        <a:latin typeface="Arial" charset="0"/>
                        <a:ea typeface="ＭＳ Ｐゴシック" charset="-128"/>
                      </a:endParaRPr>
                    </a:p>
                  </a:txBody>
                  <a:tcPr marT="42203" marB="42203" horzOverflow="overflow">
                    <a:lnL w="12700" cap="flat" cmpd="sng" algn="ctr">
                      <a:solidFill>
                        <a:schemeClr val="bg1"/>
                      </a:solidFill>
                      <a:prstDash val="solid"/>
                      <a:round/>
                      <a:headEnd type="none" w="med" len="med"/>
                      <a:tailEnd type="none" w="med" len="med"/>
                    </a:lnL>
                    <a:lnR w="12700" cap="flat" cmpd="sng" algn="ctr">
                      <a:solidFill>
                        <a:schemeClr val="bg1"/>
                      </a:solidFill>
                      <a:prstDash val="solid"/>
                      <a:round/>
                      <a:headEnd type="none" w="med" len="med"/>
                      <a:tailEnd type="none" w="med" len="med"/>
                    </a:lnR>
                    <a:lnT w="12700" cap="flat" cmpd="sng" algn="ctr">
                      <a:solidFill>
                        <a:schemeClr val="bg1"/>
                      </a:solidFill>
                      <a:prstDash val="solid"/>
                      <a:round/>
                      <a:headEnd type="none" w="med" len="med"/>
                      <a:tailEnd type="none" w="med" len="med"/>
                    </a:lnT>
                    <a:lnB w="12700" cap="flat" cmpd="sng" algn="ctr">
                      <a:solidFill>
                        <a:schemeClr val="bg1"/>
                      </a:solidFill>
                      <a:prstDash val="solid"/>
                      <a:round/>
                      <a:headEnd type="none" w="med" len="med"/>
                      <a:tailEnd type="none" w="med" len="med"/>
                    </a:lnB>
                    <a:lnTlToBr>
                      <a:noFill/>
                    </a:lnTlToBr>
                    <a:lnBlToTr>
                      <a:noFill/>
                    </a:lnBlToTr>
                    <a:solidFill>
                      <a:srgbClr val="CDECEC"/>
                    </a:solid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53495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13">
            <a:extLst>
              <a:ext uri="{FF2B5EF4-FFF2-40B4-BE49-F238E27FC236}">
                <a16:creationId xmlns:a16="http://schemas.microsoft.com/office/drawing/2014/main" id="{7CDD5C10-8D46-1C46-BC33-45276C2F776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5575BE2-4167-FE41-ACB4-4772C6F8EF50}" type="slidenum">
              <a:rPr lang="en-GB" altLang="en-US"/>
              <a:pPr/>
              <a:t>8</a:t>
            </a:fld>
            <a:endParaRPr lang="en-GB" altLang="en-US"/>
          </a:p>
        </p:txBody>
      </p:sp>
      <p:sp>
        <p:nvSpPr>
          <p:cNvPr id="18435" name="Rectangle 2">
            <a:extLst>
              <a:ext uri="{FF2B5EF4-FFF2-40B4-BE49-F238E27FC236}">
                <a16:creationId xmlns:a16="http://schemas.microsoft.com/office/drawing/2014/main" id="{90DA08AA-2981-4B56-B5A0-38BE3A0ED1D9}"/>
              </a:ext>
            </a:extLst>
          </p:cNvPr>
          <p:cNvSpPr>
            <a:spLocks noGrp="1" noChangeArrowheads="1"/>
          </p:cNvSpPr>
          <p:nvPr>
            <p:ph type="title"/>
          </p:nvPr>
        </p:nvSpPr>
        <p:spPr/>
        <p:txBody>
          <a:bodyPr/>
          <a:lstStyle/>
          <a:p>
            <a:pPr>
              <a:defRPr/>
            </a:pPr>
            <a:r>
              <a:rPr lang="en-GB" dirty="0"/>
              <a:t>Information</a:t>
            </a:r>
            <a:endParaRPr lang="en-US" dirty="0"/>
          </a:p>
        </p:txBody>
      </p:sp>
      <p:sp>
        <p:nvSpPr>
          <p:cNvPr id="18436" name="Rectangle 3">
            <a:extLst>
              <a:ext uri="{FF2B5EF4-FFF2-40B4-BE49-F238E27FC236}">
                <a16:creationId xmlns:a16="http://schemas.microsoft.com/office/drawing/2014/main" id="{68120472-16ED-4C9B-92AD-9BF8F4A10E4A}"/>
              </a:ext>
            </a:extLst>
          </p:cNvPr>
          <p:cNvSpPr>
            <a:spLocks noGrp="1" noChangeArrowheads="1"/>
          </p:cNvSpPr>
          <p:nvPr>
            <p:ph type="body" idx="4294967295"/>
          </p:nvPr>
        </p:nvSpPr>
        <p:spPr>
          <a:xfrm>
            <a:off x="650631" y="1417638"/>
            <a:ext cx="7693269" cy="4052644"/>
          </a:xfrm>
        </p:spPr>
        <p:txBody>
          <a:bodyPr>
            <a:normAutofit fontScale="85000" lnSpcReduction="20000"/>
          </a:bodyPr>
          <a:lstStyle/>
          <a:p>
            <a:pPr marL="337633" indent="-236343" algn="just">
              <a:lnSpc>
                <a:spcPct val="80000"/>
              </a:lnSpc>
              <a:buFont typeface="Wingdings 3"/>
              <a:buChar char=""/>
              <a:defRPr/>
            </a:pPr>
            <a:r>
              <a:rPr lang="en-US" sz="2800" dirty="0"/>
              <a:t>Information is data that has been </a:t>
            </a:r>
            <a:r>
              <a:rPr lang="en-US" sz="2800" b="1" dirty="0"/>
              <a:t>processed</a:t>
            </a:r>
            <a:r>
              <a:rPr lang="en-US" sz="2800" dirty="0"/>
              <a:t> in such a way as to become </a:t>
            </a:r>
            <a:r>
              <a:rPr lang="en-US" sz="2800" b="1" dirty="0"/>
              <a:t>meaningful</a:t>
            </a:r>
            <a:r>
              <a:rPr lang="en-US" sz="2800" dirty="0"/>
              <a:t> to the person who receives it.</a:t>
            </a:r>
          </a:p>
          <a:p>
            <a:pPr marL="101290" indent="0" algn="just">
              <a:lnSpc>
                <a:spcPct val="80000"/>
              </a:lnSpc>
              <a:buNone/>
              <a:defRPr/>
            </a:pPr>
            <a:r>
              <a:rPr lang="en-US" sz="2400" dirty="0"/>
              <a:t> </a:t>
            </a:r>
          </a:p>
          <a:p>
            <a:pPr marL="337633" indent="-236343" algn="just">
              <a:lnSpc>
                <a:spcPct val="80000"/>
              </a:lnSpc>
              <a:buFont typeface="Wingdings 3"/>
              <a:buChar char=""/>
              <a:defRPr/>
            </a:pPr>
            <a:r>
              <a:rPr lang="en-US" sz="2400" b="1" dirty="0"/>
              <a:t>INFORMATION = DATA + CONTEXT + MEANING</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An example of Information:</a:t>
            </a:r>
            <a:endParaRPr lang="en-US" sz="2400" dirty="0"/>
          </a:p>
          <a:p>
            <a:pPr marL="337633" indent="-236343" algn="just">
              <a:lnSpc>
                <a:spcPct val="80000"/>
              </a:lnSpc>
              <a:buFont typeface="Wingdings 3"/>
              <a:buChar char=""/>
              <a:defRPr/>
            </a:pPr>
            <a:r>
              <a:rPr lang="en-US" sz="2400" b="1" dirty="0"/>
              <a:t>Data:</a:t>
            </a:r>
            <a:r>
              <a:rPr lang="en-US" sz="2400" dirty="0"/>
              <a:t> 21041926 - this has no meaning or context</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Context: </a:t>
            </a:r>
            <a:r>
              <a:rPr lang="en-US" sz="2400" dirty="0"/>
              <a:t>It is a British date</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dirty="0"/>
              <a:t>This allows us to register it as 21st April 1926 but it still has no meaning and is therefore not information</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b="1" dirty="0"/>
              <a:t>Meaning:</a:t>
            </a:r>
            <a:r>
              <a:rPr lang="en-US" sz="2400" dirty="0"/>
              <a:t> The birth date of Queen Elizabeth II</a:t>
            </a:r>
          </a:p>
          <a:p>
            <a:pPr marL="337633" indent="-236343" algn="just">
              <a:lnSpc>
                <a:spcPct val="80000"/>
              </a:lnSpc>
              <a:buFont typeface="Wingdings 3"/>
              <a:buChar char=""/>
              <a:defRPr/>
            </a:pPr>
            <a:endParaRPr lang="en-US" sz="2400" dirty="0"/>
          </a:p>
          <a:p>
            <a:pPr marL="337633" indent="-236343" algn="just">
              <a:lnSpc>
                <a:spcPct val="80000"/>
              </a:lnSpc>
              <a:buFont typeface="Wingdings 3"/>
              <a:buChar char=""/>
              <a:defRPr/>
            </a:pPr>
            <a:r>
              <a:rPr lang="en-US" sz="2400" dirty="0"/>
              <a:t>This gives us all the elements required for it to be called 'information'</a:t>
            </a:r>
          </a:p>
          <a:p>
            <a:pPr marL="337633" indent="-236343">
              <a:lnSpc>
                <a:spcPct val="80000"/>
              </a:lnSpc>
              <a:buNone/>
              <a:defRPr/>
            </a:pPr>
            <a:endParaRPr lang="en-GB" sz="2400" dirty="0">
              <a:cs typeface="Times New Roman" charset="0"/>
            </a:endParaRPr>
          </a:p>
          <a:p>
            <a:pPr marL="337633" indent="-236343">
              <a:lnSpc>
                <a:spcPct val="80000"/>
              </a:lnSpc>
              <a:buFont typeface="Wingdings 3"/>
              <a:buChar char=""/>
              <a:defRPr/>
            </a:pPr>
            <a:endParaRPr lang="en-GB" sz="2031" dirty="0"/>
          </a:p>
        </p:txBody>
      </p:sp>
    </p:spTree>
    <p:extLst>
      <p:ext uri="{BB962C8B-B14F-4D97-AF65-F5344CB8AC3E}">
        <p14:creationId xmlns:p14="http://schemas.microsoft.com/office/powerpoint/2010/main" val="3248117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13">
            <a:extLst>
              <a:ext uri="{FF2B5EF4-FFF2-40B4-BE49-F238E27FC236}">
                <a16:creationId xmlns:a16="http://schemas.microsoft.com/office/drawing/2014/main" id="{F7BAE63F-C52F-1047-820F-5EFF884FF85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9FA565BD-8FD4-5640-B53C-6531AE4E1847}" type="slidenum">
              <a:rPr lang="en-GB" altLang="en-US"/>
              <a:pPr/>
              <a:t>9</a:t>
            </a:fld>
            <a:endParaRPr lang="en-GB" altLang="en-US"/>
          </a:p>
        </p:txBody>
      </p:sp>
      <p:sp>
        <p:nvSpPr>
          <p:cNvPr id="14339" name="Rectangle 2">
            <a:extLst>
              <a:ext uri="{FF2B5EF4-FFF2-40B4-BE49-F238E27FC236}">
                <a16:creationId xmlns:a16="http://schemas.microsoft.com/office/drawing/2014/main" id="{5F6C484A-FFB3-41A0-BA9D-38D20E34A33D}"/>
              </a:ext>
            </a:extLst>
          </p:cNvPr>
          <p:cNvSpPr>
            <a:spLocks noGrp="1" noChangeArrowheads="1"/>
          </p:cNvSpPr>
          <p:nvPr>
            <p:ph type="title"/>
          </p:nvPr>
        </p:nvSpPr>
        <p:spPr/>
        <p:txBody>
          <a:bodyPr/>
          <a:lstStyle/>
          <a:p>
            <a:pPr>
              <a:defRPr/>
            </a:pPr>
            <a:r>
              <a:rPr lang="en-GB" dirty="0"/>
              <a:t>Why collect information?</a:t>
            </a:r>
          </a:p>
        </p:txBody>
      </p:sp>
      <p:sp>
        <p:nvSpPr>
          <p:cNvPr id="19460" name="Rectangle 3">
            <a:extLst>
              <a:ext uri="{FF2B5EF4-FFF2-40B4-BE49-F238E27FC236}">
                <a16:creationId xmlns:a16="http://schemas.microsoft.com/office/drawing/2014/main" id="{B4077B71-95A2-EF4A-9EEA-5970FDFC225C}"/>
              </a:ext>
            </a:extLst>
          </p:cNvPr>
          <p:cNvSpPr>
            <a:spLocks noGrp="1"/>
          </p:cNvSpPr>
          <p:nvPr>
            <p:ph type="body" idx="4294967295"/>
          </p:nvPr>
        </p:nvSpPr>
        <p:spPr>
          <a:xfrm>
            <a:off x="383931" y="2032490"/>
            <a:ext cx="8508023" cy="3437792"/>
          </a:xfrm>
        </p:spPr>
        <p:txBody>
          <a:bodyPr/>
          <a:lstStyle/>
          <a:p>
            <a:pPr algn="just" eaLnBrk="1" hangingPunct="1">
              <a:lnSpc>
                <a:spcPct val="90000"/>
              </a:lnSpc>
              <a:buFont typeface="Wingdings" pitchFamily="2" charset="2"/>
              <a:buNone/>
            </a:pPr>
            <a:r>
              <a:rPr lang="en-GB" altLang="en-US" sz="1846" dirty="0">
                <a:cs typeface="Times New Roman" panose="02020603050405020304" pitchFamily="18" charset="0"/>
              </a:rPr>
              <a:t>Business success depends to a very large measure on having good access to large amounts of information and then being able to utilise and interpret that information.   </a:t>
            </a:r>
          </a:p>
          <a:p>
            <a:pPr algn="just" eaLnBrk="1" hangingPunct="1">
              <a:lnSpc>
                <a:spcPct val="90000"/>
              </a:lnSpc>
              <a:buFont typeface="Wingdings" pitchFamily="2" charset="2"/>
              <a:buNone/>
            </a:pPr>
            <a:r>
              <a:rPr lang="en-GB" altLang="en-US" sz="1846" dirty="0">
                <a:cs typeface="Times New Roman" panose="02020603050405020304" pitchFamily="18" charset="0"/>
              </a:rPr>
              <a:t>Information is used at all levels and in all contexts within organisations:</a:t>
            </a:r>
          </a:p>
          <a:p>
            <a:pPr algn="just" eaLnBrk="1" hangingPunct="1">
              <a:lnSpc>
                <a:spcPct val="90000"/>
              </a:lnSpc>
              <a:buFont typeface="Wingdings" pitchFamily="2" charset="2"/>
              <a:buChar char="§"/>
            </a:pPr>
            <a:r>
              <a:rPr lang="en-GB" altLang="en-US" sz="1846" b="1" dirty="0">
                <a:cs typeface="Times New Roman" panose="02020603050405020304" pitchFamily="18" charset="0"/>
              </a:rPr>
              <a:t>Planning</a:t>
            </a:r>
            <a:r>
              <a:rPr lang="en-GB" altLang="en-US" sz="1846" dirty="0">
                <a:cs typeface="Times New Roman" panose="02020603050405020304" pitchFamily="18" charset="0"/>
              </a:rPr>
              <a:t>: for short, medium and long term. Planning includes decision-making about staff, premises, equipment and customers. Accurate and up to date information is required to enable planning to take place.</a:t>
            </a:r>
          </a:p>
          <a:p>
            <a:pPr algn="just" eaLnBrk="1" hangingPunct="1">
              <a:lnSpc>
                <a:spcPct val="90000"/>
              </a:lnSpc>
              <a:buFont typeface="Wingdings" pitchFamily="2" charset="2"/>
              <a:buChar char="§"/>
            </a:pPr>
            <a:endParaRPr lang="en-GB" altLang="en-US" sz="1846" dirty="0">
              <a:cs typeface="Times New Roman" panose="02020603050405020304" pitchFamily="18" charset="0"/>
            </a:endParaRPr>
          </a:p>
          <a:p>
            <a:pPr algn="just" eaLnBrk="1" hangingPunct="1">
              <a:lnSpc>
                <a:spcPct val="90000"/>
              </a:lnSpc>
              <a:buFont typeface="Wingdings" pitchFamily="2" charset="2"/>
              <a:buChar char="§"/>
            </a:pPr>
            <a:r>
              <a:rPr lang="en-GB" altLang="en-US" sz="1846" b="1" dirty="0">
                <a:cs typeface="Times New Roman" panose="02020603050405020304" pitchFamily="18" charset="0"/>
              </a:rPr>
              <a:t>Recording</a:t>
            </a:r>
            <a:r>
              <a:rPr lang="en-GB" altLang="en-US" sz="1846" dirty="0">
                <a:cs typeface="Times New Roman" panose="02020603050405020304" pitchFamily="18" charset="0"/>
              </a:rPr>
              <a:t>: In order to have the necessary  information  for planning it must be collected in the first place. Businesses collect a wealth of information as part of their normal operations. For example, they record  purchases, sales , returns, deliveries, etc.</a:t>
            </a:r>
            <a:endParaRPr lang="en-GB" altLang="en-US" sz="1846" dirty="0"/>
          </a:p>
        </p:txBody>
      </p:sp>
    </p:spTree>
    <p:extLst>
      <p:ext uri="{BB962C8B-B14F-4D97-AF65-F5344CB8AC3E}">
        <p14:creationId xmlns:p14="http://schemas.microsoft.com/office/powerpoint/2010/main" val="5519734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13">
            <a:extLst>
              <a:ext uri="{FF2B5EF4-FFF2-40B4-BE49-F238E27FC236}">
                <a16:creationId xmlns:a16="http://schemas.microsoft.com/office/drawing/2014/main" id="{ECC8C914-2A8F-CC41-A02D-3C0BC1DE0FD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DA55E5-71B8-A049-85E8-5CFC84B9EB79}" type="slidenum">
              <a:rPr lang="en-GB" altLang="en-US"/>
              <a:pPr/>
              <a:t>10</a:t>
            </a:fld>
            <a:endParaRPr lang="en-GB" altLang="en-US"/>
          </a:p>
        </p:txBody>
      </p:sp>
      <p:sp>
        <p:nvSpPr>
          <p:cNvPr id="15363" name="Rectangle 2">
            <a:extLst>
              <a:ext uri="{FF2B5EF4-FFF2-40B4-BE49-F238E27FC236}">
                <a16:creationId xmlns:a16="http://schemas.microsoft.com/office/drawing/2014/main" id="{75A59060-83FA-4690-94A7-E1D317162B52}"/>
              </a:ext>
            </a:extLst>
          </p:cNvPr>
          <p:cNvSpPr>
            <a:spLocks noGrp="1" noChangeArrowheads="1"/>
          </p:cNvSpPr>
          <p:nvPr>
            <p:ph type="title"/>
          </p:nvPr>
        </p:nvSpPr>
        <p:spPr/>
        <p:txBody>
          <a:bodyPr/>
          <a:lstStyle/>
          <a:p>
            <a:pPr>
              <a:defRPr/>
            </a:pPr>
            <a:r>
              <a:rPr lang="en-GB" dirty="0"/>
              <a:t>Why collect information?</a:t>
            </a:r>
          </a:p>
        </p:txBody>
      </p:sp>
      <p:sp>
        <p:nvSpPr>
          <p:cNvPr id="20484" name="Rectangle 3">
            <a:extLst>
              <a:ext uri="{FF2B5EF4-FFF2-40B4-BE49-F238E27FC236}">
                <a16:creationId xmlns:a16="http://schemas.microsoft.com/office/drawing/2014/main" id="{4363C9F1-48B1-5F43-83A3-B50C238186A0}"/>
              </a:ext>
            </a:extLst>
          </p:cNvPr>
          <p:cNvSpPr>
            <a:spLocks noGrp="1"/>
          </p:cNvSpPr>
          <p:nvPr>
            <p:ph type="body" idx="4294967295"/>
          </p:nvPr>
        </p:nvSpPr>
        <p:spPr>
          <a:xfrm>
            <a:off x="184638" y="1301994"/>
            <a:ext cx="8774723" cy="4254011"/>
          </a:xfrm>
        </p:spPr>
        <p:txBody>
          <a:bodyPr/>
          <a:lstStyle/>
          <a:p>
            <a:pPr algn="just" eaLnBrk="1" hangingPunct="1">
              <a:lnSpc>
                <a:spcPct val="80000"/>
              </a:lnSpc>
            </a:pPr>
            <a:r>
              <a:rPr lang="en-GB" altLang="en-US" sz="1846" b="1" dirty="0">
                <a:cs typeface="Times New Roman" panose="02020603050405020304" pitchFamily="18" charset="0"/>
              </a:rPr>
              <a:t>Measuring: </a:t>
            </a:r>
            <a:r>
              <a:rPr lang="en-US" altLang="en-US" sz="1846" dirty="0"/>
              <a:t>A business must measure their performance in order to be successful.  They need to know, for example, whether sales have improved since last year, whether customers on average are spending less than before, etc.  Information is used as the main way of measuring performance. For example, this can be done by collecting and analyzing information on sales, costs and profits.</a:t>
            </a:r>
          </a:p>
          <a:p>
            <a:pPr algn="just" eaLnBrk="1" hangingPunct="1">
              <a:lnSpc>
                <a:spcPct val="80000"/>
              </a:lnSpc>
            </a:pPr>
            <a:endParaRPr lang="en-GB" altLang="en-US" sz="1846" dirty="0">
              <a:cs typeface="Times New Roman" panose="02020603050405020304" pitchFamily="18" charset="0"/>
            </a:endParaRPr>
          </a:p>
          <a:p>
            <a:pPr algn="just" eaLnBrk="1" hangingPunct="1">
              <a:lnSpc>
                <a:spcPct val="90000"/>
              </a:lnSpc>
            </a:pPr>
            <a:r>
              <a:rPr lang="en-GB" altLang="en-US" sz="1846" b="1" dirty="0">
                <a:cs typeface="Times New Roman" panose="02020603050405020304" pitchFamily="18" charset="0"/>
              </a:rPr>
              <a:t>Decision-making</a:t>
            </a:r>
            <a:r>
              <a:rPr lang="en-GB" altLang="en-US" sz="1846" dirty="0">
                <a:cs typeface="Times New Roman" panose="02020603050405020304" pitchFamily="18" charset="0"/>
              </a:rPr>
              <a:t>: </a:t>
            </a:r>
            <a:r>
              <a:rPr lang="en-US" altLang="en-US" sz="1846" dirty="0"/>
              <a:t>Information used for decision-making is often categorized into three types: </a:t>
            </a:r>
          </a:p>
          <a:p>
            <a:pPr lvl="1" algn="just" eaLnBrk="1" hangingPunct="1">
              <a:lnSpc>
                <a:spcPct val="90000"/>
              </a:lnSpc>
            </a:pPr>
            <a:r>
              <a:rPr lang="en-US" altLang="en-US" sz="1846" b="1" dirty="0"/>
              <a:t>(1) Strategic information:</a:t>
            </a:r>
            <a:r>
              <a:rPr lang="en-US" altLang="en-US" sz="1846" dirty="0"/>
              <a:t> this is used to help to plan the objectives of the business as a whole and to measure how well those objectives are being achieved. </a:t>
            </a:r>
          </a:p>
          <a:p>
            <a:pPr lvl="1" algn="just" eaLnBrk="1" hangingPunct="1">
              <a:lnSpc>
                <a:spcPct val="90000"/>
              </a:lnSpc>
            </a:pPr>
            <a:r>
              <a:rPr lang="en-US" altLang="en-US" sz="1846" b="1" dirty="0"/>
              <a:t>(2) Tactical Information:</a:t>
            </a:r>
            <a:r>
              <a:rPr lang="en-US" altLang="en-US" sz="1846" dirty="0"/>
              <a:t> this is used to decide how the resources of the business should be employed. </a:t>
            </a:r>
          </a:p>
          <a:p>
            <a:pPr lvl="1" algn="just" eaLnBrk="1" hangingPunct="1">
              <a:lnSpc>
                <a:spcPct val="90000"/>
              </a:lnSpc>
            </a:pPr>
            <a:r>
              <a:rPr lang="en-US" altLang="en-US" sz="1846" b="1" dirty="0"/>
              <a:t>(3) Operational Information:</a:t>
            </a:r>
            <a:r>
              <a:rPr lang="en-US" altLang="en-US" sz="1846" dirty="0"/>
              <a:t> this information is used to make sure that specific operational tasks are carried out as planned/intended (i.e. things are done properly).</a:t>
            </a:r>
          </a:p>
          <a:p>
            <a:pPr eaLnBrk="1" hangingPunct="1">
              <a:lnSpc>
                <a:spcPct val="80000"/>
              </a:lnSpc>
              <a:buFont typeface="Wingdings" pitchFamily="2" charset="2"/>
              <a:buChar char="§"/>
            </a:pPr>
            <a:endParaRPr lang="en-GB" altLang="en-US" sz="1846" dirty="0"/>
          </a:p>
        </p:txBody>
      </p:sp>
    </p:spTree>
    <p:extLst>
      <p:ext uri="{BB962C8B-B14F-4D97-AF65-F5344CB8AC3E}">
        <p14:creationId xmlns:p14="http://schemas.microsoft.com/office/powerpoint/2010/main" val="17808520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3">
            <a:extLst>
              <a:ext uri="{FF2B5EF4-FFF2-40B4-BE49-F238E27FC236}">
                <a16:creationId xmlns:a16="http://schemas.microsoft.com/office/drawing/2014/main" id="{B8A61940-BCD8-DF45-A552-F7039163101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80A851-29D2-684C-B0DF-6CF3E52F7234}" type="slidenum">
              <a:rPr lang="en-GB" altLang="en-US"/>
              <a:pPr/>
              <a:t>11</a:t>
            </a:fld>
            <a:endParaRPr lang="en-GB" altLang="en-US"/>
          </a:p>
        </p:txBody>
      </p:sp>
      <p:sp>
        <p:nvSpPr>
          <p:cNvPr id="20483" name="Rectangle 2">
            <a:extLst>
              <a:ext uri="{FF2B5EF4-FFF2-40B4-BE49-F238E27FC236}">
                <a16:creationId xmlns:a16="http://schemas.microsoft.com/office/drawing/2014/main" id="{7FEBD6D4-D01B-46DB-9772-BABA4F4388FF}"/>
              </a:ext>
            </a:extLst>
          </p:cNvPr>
          <p:cNvSpPr>
            <a:spLocks noGrp="1" noChangeArrowheads="1"/>
          </p:cNvSpPr>
          <p:nvPr>
            <p:ph type="title"/>
          </p:nvPr>
        </p:nvSpPr>
        <p:spPr/>
        <p:txBody>
          <a:bodyPr/>
          <a:lstStyle/>
          <a:p>
            <a:pPr>
              <a:defRPr/>
            </a:pPr>
            <a:r>
              <a:rPr lang="en-GB" dirty="0"/>
              <a:t>Knowledge</a:t>
            </a:r>
            <a:endParaRPr lang="en-US" dirty="0"/>
          </a:p>
        </p:txBody>
      </p:sp>
      <p:sp>
        <p:nvSpPr>
          <p:cNvPr id="24580" name="Rectangle 3">
            <a:extLst>
              <a:ext uri="{FF2B5EF4-FFF2-40B4-BE49-F238E27FC236}">
                <a16:creationId xmlns:a16="http://schemas.microsoft.com/office/drawing/2014/main" id="{A853A507-688F-4B49-9A53-41FA3673E298}"/>
              </a:ext>
            </a:extLst>
          </p:cNvPr>
          <p:cNvSpPr>
            <a:spLocks noGrp="1"/>
          </p:cNvSpPr>
          <p:nvPr>
            <p:ph type="body" idx="4294967295"/>
          </p:nvPr>
        </p:nvSpPr>
        <p:spPr>
          <a:xfrm>
            <a:off x="668215" y="1417638"/>
            <a:ext cx="7807569" cy="4188069"/>
          </a:xfrm>
        </p:spPr>
        <p:txBody>
          <a:bodyPr>
            <a:normAutofit lnSpcReduction="10000"/>
          </a:bodyPr>
          <a:lstStyle/>
          <a:p>
            <a:pPr algn="just" eaLnBrk="1" hangingPunct="1"/>
            <a:r>
              <a:rPr lang="en-US" altLang="en-US" sz="2215" b="1" dirty="0"/>
              <a:t>Consider this scenario: </a:t>
            </a:r>
            <a:r>
              <a:rPr lang="en-US" altLang="en-US" sz="2215" dirty="0"/>
              <a:t>Sales of widgets are 25% down on last year.</a:t>
            </a:r>
          </a:p>
          <a:p>
            <a:pPr algn="just" eaLnBrk="1" hangingPunct="1"/>
            <a:r>
              <a:rPr lang="en-US" altLang="en-US" sz="2215" b="1" dirty="0"/>
              <a:t>Data gathered</a:t>
            </a:r>
            <a:r>
              <a:rPr lang="en-US" altLang="en-US" sz="2215" dirty="0"/>
              <a:t>: for example, from competitor analysis, or a PEST (Political, Economic, Social and Technological) analysis.</a:t>
            </a:r>
          </a:p>
          <a:p>
            <a:pPr algn="just" eaLnBrk="1" hangingPunct="1"/>
            <a:r>
              <a:rPr lang="en-US" altLang="en-US" sz="2215" b="1" dirty="0"/>
              <a:t>Data is processed to become information: </a:t>
            </a:r>
            <a:endParaRPr lang="en-US" altLang="en-US" sz="2215" dirty="0"/>
          </a:p>
          <a:p>
            <a:pPr algn="just" eaLnBrk="1" hangingPunct="1"/>
            <a:r>
              <a:rPr lang="en-US" altLang="en-US" sz="2215" b="1" dirty="0"/>
              <a:t>Information</a:t>
            </a:r>
            <a:r>
              <a:rPr lang="en-US" altLang="en-US" sz="2215" dirty="0"/>
              <a:t>: loss of sales is due to a competitor launching a rival product at a much cheaper price.</a:t>
            </a:r>
          </a:p>
          <a:p>
            <a:pPr algn="just" eaLnBrk="1" hangingPunct="1"/>
            <a:r>
              <a:rPr lang="en-US" altLang="en-US" sz="2215" b="1" dirty="0"/>
              <a:t>Action</a:t>
            </a:r>
            <a:r>
              <a:rPr lang="en-US" altLang="en-US" sz="2215" dirty="0"/>
              <a:t>: reduce the selling price of our widgets.</a:t>
            </a:r>
          </a:p>
          <a:p>
            <a:pPr algn="just" eaLnBrk="1" hangingPunct="1"/>
            <a:r>
              <a:rPr lang="en-US" altLang="en-US" sz="2215" b="1" dirty="0"/>
              <a:t>Knowledge</a:t>
            </a:r>
            <a:r>
              <a:rPr lang="en-US" altLang="en-US" sz="2215" dirty="0"/>
              <a:t>: the price of our widgets too high in the current market or climate.</a:t>
            </a:r>
          </a:p>
          <a:p>
            <a:pPr algn="just" eaLnBrk="1" hangingPunct="1"/>
            <a:r>
              <a:rPr lang="en-US" altLang="en-US" sz="2215" b="1" dirty="0"/>
              <a:t>Knowledge is having an understanding of the "rules".</a:t>
            </a:r>
            <a:endParaRPr lang="en-US" altLang="en-US" sz="2215" dirty="0"/>
          </a:p>
          <a:p>
            <a:pPr eaLnBrk="1" hangingPunct="1"/>
            <a:endParaRPr lang="en-GB" altLang="en-US" sz="2215" dirty="0"/>
          </a:p>
        </p:txBody>
      </p:sp>
    </p:spTree>
    <p:extLst>
      <p:ext uri="{BB962C8B-B14F-4D97-AF65-F5344CB8AC3E}">
        <p14:creationId xmlns:p14="http://schemas.microsoft.com/office/powerpoint/2010/main" val="39348701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3">
            <a:extLst>
              <a:ext uri="{FF2B5EF4-FFF2-40B4-BE49-F238E27FC236}">
                <a16:creationId xmlns:a16="http://schemas.microsoft.com/office/drawing/2014/main" id="{A1BAFB26-B161-8B47-B134-7443B2C15C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5B5E219-D710-C142-A764-2B4A468ADE1E}" type="slidenum">
              <a:rPr lang="en-GB" altLang="en-US"/>
              <a:pPr/>
              <a:t>12</a:t>
            </a:fld>
            <a:endParaRPr lang="en-GB" altLang="en-US"/>
          </a:p>
        </p:txBody>
      </p:sp>
      <p:sp>
        <p:nvSpPr>
          <p:cNvPr id="21507" name="Rectangle 2">
            <a:extLst>
              <a:ext uri="{FF2B5EF4-FFF2-40B4-BE49-F238E27FC236}">
                <a16:creationId xmlns:a16="http://schemas.microsoft.com/office/drawing/2014/main" id="{A3382698-BF55-4D93-A4A8-9DA632147883}"/>
              </a:ext>
            </a:extLst>
          </p:cNvPr>
          <p:cNvSpPr>
            <a:spLocks noGrp="1" noChangeArrowheads="1"/>
          </p:cNvSpPr>
          <p:nvPr>
            <p:ph type="title"/>
          </p:nvPr>
        </p:nvSpPr>
        <p:spPr/>
        <p:txBody>
          <a:bodyPr/>
          <a:lstStyle/>
          <a:p>
            <a:pPr>
              <a:defRPr/>
            </a:pPr>
            <a:r>
              <a:rPr lang="en-GB" dirty="0"/>
              <a:t>Knowledge</a:t>
            </a:r>
            <a:endParaRPr lang="en-US" dirty="0"/>
          </a:p>
        </p:txBody>
      </p:sp>
      <p:sp>
        <p:nvSpPr>
          <p:cNvPr id="25604" name="Rectangle 3">
            <a:extLst>
              <a:ext uri="{FF2B5EF4-FFF2-40B4-BE49-F238E27FC236}">
                <a16:creationId xmlns:a16="http://schemas.microsoft.com/office/drawing/2014/main" id="{AD196948-1CB8-9741-951C-4880A0AC8FCC}"/>
              </a:ext>
            </a:extLst>
          </p:cNvPr>
          <p:cNvSpPr>
            <a:spLocks noGrp="1"/>
          </p:cNvSpPr>
          <p:nvPr>
            <p:ph type="body" idx="4294967295"/>
          </p:nvPr>
        </p:nvSpPr>
        <p:spPr>
          <a:xfrm>
            <a:off x="725365" y="1417638"/>
            <a:ext cx="7693269" cy="3993640"/>
          </a:xfrm>
        </p:spPr>
        <p:txBody>
          <a:bodyPr>
            <a:normAutofit fontScale="85000" lnSpcReduction="20000"/>
          </a:bodyPr>
          <a:lstStyle/>
          <a:p>
            <a:pPr algn="just" eaLnBrk="1" hangingPunct="1"/>
            <a:r>
              <a:rPr lang="en-US" altLang="en-US" sz="2600" b="1" dirty="0"/>
              <a:t>Information is the underpinning of knowledge</a:t>
            </a:r>
            <a:r>
              <a:rPr lang="en-US" altLang="en-US" sz="2600" dirty="0"/>
              <a:t> </a:t>
            </a:r>
          </a:p>
          <a:p>
            <a:pPr algn="just" eaLnBrk="1" hangingPunct="1"/>
            <a:endParaRPr lang="en-US" altLang="en-US" sz="2600" dirty="0"/>
          </a:p>
          <a:p>
            <a:pPr algn="just" eaLnBrk="1" hangingPunct="1"/>
            <a:r>
              <a:rPr lang="en-US" altLang="en-US" sz="2600" dirty="0"/>
              <a:t>The difference between information and knowledge is </a:t>
            </a:r>
            <a:r>
              <a:rPr lang="en-US" altLang="en-US" sz="2600" b="1" dirty="0"/>
              <a:t>certainty</a:t>
            </a:r>
            <a:r>
              <a:rPr lang="en-US" altLang="en-US" sz="2600" dirty="0"/>
              <a:t> . Information is largely based on fact that cannot be disputed (as long as the data is correct!). </a:t>
            </a:r>
          </a:p>
          <a:p>
            <a:pPr algn="just" eaLnBrk="1" hangingPunct="1"/>
            <a:endParaRPr lang="en-US" altLang="en-US" sz="2600" dirty="0"/>
          </a:p>
          <a:p>
            <a:pPr algn="just" eaLnBrk="1" hangingPunct="1"/>
            <a:r>
              <a:rPr lang="en-US" altLang="en-US" sz="2600" dirty="0"/>
              <a:t>However, </a:t>
            </a:r>
            <a:r>
              <a:rPr lang="en-US" altLang="en-US" sz="2600" b="1" dirty="0"/>
              <a:t>knowledge is based on probabilities</a:t>
            </a:r>
            <a:r>
              <a:rPr lang="en-US" altLang="en-US" sz="2600" dirty="0"/>
              <a:t> - what are the chances of a course of action being the best alternative, given a set of information....?</a:t>
            </a:r>
          </a:p>
          <a:p>
            <a:pPr algn="just" eaLnBrk="1" hangingPunct="1"/>
            <a:endParaRPr lang="en-US" altLang="en-US" sz="2600" dirty="0"/>
          </a:p>
          <a:p>
            <a:pPr algn="just" eaLnBrk="1" hangingPunct="1"/>
            <a:r>
              <a:rPr lang="en-US" altLang="en-US" sz="2600" dirty="0"/>
              <a:t>The reason for this uncertainty is that there are many possible outcomes for a given set of information. </a:t>
            </a:r>
          </a:p>
          <a:p>
            <a:pPr eaLnBrk="1" hangingPunct="1">
              <a:buFont typeface="Wingdings" pitchFamily="2" charset="2"/>
              <a:buNone/>
            </a:pPr>
            <a:endParaRPr lang="en-GB" altLang="en-US" sz="2215" dirty="0">
              <a:cs typeface="Times New Roman" panose="02020603050405020304" pitchFamily="18" charset="0"/>
            </a:endParaRPr>
          </a:p>
          <a:p>
            <a:pPr eaLnBrk="1" hangingPunct="1"/>
            <a:endParaRPr lang="en-GB" altLang="en-US" sz="2215" dirty="0"/>
          </a:p>
        </p:txBody>
      </p:sp>
    </p:spTree>
    <p:extLst>
      <p:ext uri="{BB962C8B-B14F-4D97-AF65-F5344CB8AC3E}">
        <p14:creationId xmlns:p14="http://schemas.microsoft.com/office/powerpoint/2010/main" val="2557959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3">
            <a:extLst>
              <a:ext uri="{FF2B5EF4-FFF2-40B4-BE49-F238E27FC236}">
                <a16:creationId xmlns:a16="http://schemas.microsoft.com/office/drawing/2014/main" id="{A1BAFB26-B161-8B47-B134-7443B2C15C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5B5E219-D710-C142-A764-2B4A468ADE1E}" type="slidenum">
              <a:rPr lang="en-GB" altLang="en-US"/>
              <a:pPr/>
              <a:t>13</a:t>
            </a:fld>
            <a:endParaRPr lang="en-GB" altLang="en-US"/>
          </a:p>
        </p:txBody>
      </p:sp>
      <p:sp>
        <p:nvSpPr>
          <p:cNvPr id="21507" name="Rectangle 2">
            <a:extLst>
              <a:ext uri="{FF2B5EF4-FFF2-40B4-BE49-F238E27FC236}">
                <a16:creationId xmlns:a16="http://schemas.microsoft.com/office/drawing/2014/main" id="{A3382698-BF55-4D93-A4A8-9DA632147883}"/>
              </a:ext>
            </a:extLst>
          </p:cNvPr>
          <p:cNvSpPr>
            <a:spLocks noGrp="1" noChangeArrowheads="1"/>
          </p:cNvSpPr>
          <p:nvPr>
            <p:ph type="title"/>
          </p:nvPr>
        </p:nvSpPr>
        <p:spPr/>
        <p:txBody>
          <a:bodyPr/>
          <a:lstStyle/>
          <a:p>
            <a:pPr>
              <a:defRPr/>
            </a:pPr>
            <a:r>
              <a:rPr lang="en-GB" b="1" dirty="0"/>
              <a:t>Wisdom</a:t>
            </a:r>
            <a:endParaRPr lang="en-US" b="1" dirty="0"/>
          </a:p>
        </p:txBody>
      </p:sp>
      <p:sp>
        <p:nvSpPr>
          <p:cNvPr id="25604" name="Rectangle 3">
            <a:extLst>
              <a:ext uri="{FF2B5EF4-FFF2-40B4-BE49-F238E27FC236}">
                <a16:creationId xmlns:a16="http://schemas.microsoft.com/office/drawing/2014/main" id="{AD196948-1CB8-9741-951C-4880A0AC8FCC}"/>
              </a:ext>
            </a:extLst>
          </p:cNvPr>
          <p:cNvSpPr>
            <a:spLocks noGrp="1"/>
          </p:cNvSpPr>
          <p:nvPr>
            <p:ph type="body" idx="4294967295"/>
          </p:nvPr>
        </p:nvSpPr>
        <p:spPr>
          <a:xfrm>
            <a:off x="457200" y="1417638"/>
            <a:ext cx="8229600" cy="3522785"/>
          </a:xfrm>
        </p:spPr>
        <p:txBody>
          <a:bodyPr>
            <a:normAutofit fontScale="85000" lnSpcReduction="10000"/>
          </a:bodyPr>
          <a:lstStyle/>
          <a:p>
            <a:pPr algn="just" eaLnBrk="1" hangingPunct="1"/>
            <a:r>
              <a:rPr lang="en-US" altLang="en-US" sz="2600" dirty="0"/>
              <a:t>Transferring knowledge into a skill that also will change your result</a:t>
            </a:r>
          </a:p>
          <a:p>
            <a:pPr algn="just" eaLnBrk="1" hangingPunct="1"/>
            <a:r>
              <a:rPr lang="en-US" altLang="en-US" sz="2600" dirty="0"/>
              <a:t>Successfully apply theory into practice and getting the expected results</a:t>
            </a:r>
          </a:p>
          <a:p>
            <a:pPr algn="just" eaLnBrk="1" hangingPunct="1"/>
            <a:r>
              <a:rPr lang="en-US" altLang="en-US" sz="2600" dirty="0"/>
              <a:t>Well educated and skilled</a:t>
            </a:r>
          </a:p>
          <a:p>
            <a:pPr algn="just" eaLnBrk="1" hangingPunct="1"/>
            <a:r>
              <a:rPr lang="en-US" altLang="en-US" sz="2600" dirty="0"/>
              <a:t>Application will benefit effectiveness, improve accuracy, drive efficiency</a:t>
            </a:r>
          </a:p>
          <a:p>
            <a:pPr algn="just" eaLnBrk="1" hangingPunct="1">
              <a:buFont typeface="Wingdings" pitchFamily="2" charset="2"/>
              <a:buNone/>
            </a:pPr>
            <a:endParaRPr lang="en-GB" altLang="en-US" sz="2600" dirty="0">
              <a:cs typeface="Times New Roman" panose="02020603050405020304" pitchFamily="18" charset="0"/>
            </a:endParaRPr>
          </a:p>
          <a:p>
            <a:pPr algn="just" eaLnBrk="1" hangingPunct="1">
              <a:buFont typeface="Wingdings" pitchFamily="2" charset="2"/>
              <a:buNone/>
            </a:pPr>
            <a:r>
              <a:rPr lang="en-GB" altLang="en-US" sz="2600" dirty="0">
                <a:cs typeface="Times New Roman" panose="02020603050405020304" pitchFamily="18" charset="0"/>
              </a:rPr>
              <a:t>Need: </a:t>
            </a:r>
          </a:p>
          <a:p>
            <a:pPr algn="just"/>
            <a:r>
              <a:rPr lang="en-GB" altLang="en-US" sz="2600" dirty="0">
                <a:cs typeface="Times New Roman" panose="02020603050405020304" pitchFamily="18" charset="0"/>
              </a:rPr>
              <a:t>Ultimate discernment of material and have the application and contextual awareness to provide strong, common sense judgement</a:t>
            </a:r>
          </a:p>
          <a:p>
            <a:pPr algn="just" eaLnBrk="1" hangingPunct="1"/>
            <a:endParaRPr lang="en-GB" altLang="en-US" sz="2215" dirty="0"/>
          </a:p>
        </p:txBody>
      </p:sp>
    </p:spTree>
    <p:extLst>
      <p:ext uri="{BB962C8B-B14F-4D97-AF65-F5344CB8AC3E}">
        <p14:creationId xmlns:p14="http://schemas.microsoft.com/office/powerpoint/2010/main" val="5946928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13">
            <a:extLst>
              <a:ext uri="{FF2B5EF4-FFF2-40B4-BE49-F238E27FC236}">
                <a16:creationId xmlns:a16="http://schemas.microsoft.com/office/drawing/2014/main" id="{B09B2AC0-14A5-6941-BF2C-226C5A0390C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8C6D8ED-535E-F64A-94B1-01AB0D2FC69A}" type="slidenum">
              <a:rPr lang="en-GB" altLang="en-US"/>
              <a:pPr/>
              <a:t>14</a:t>
            </a:fld>
            <a:endParaRPr lang="en-GB" altLang="en-US"/>
          </a:p>
        </p:txBody>
      </p:sp>
      <p:sp>
        <p:nvSpPr>
          <p:cNvPr id="4" name="Title 3">
            <a:extLst>
              <a:ext uri="{FF2B5EF4-FFF2-40B4-BE49-F238E27FC236}">
                <a16:creationId xmlns:a16="http://schemas.microsoft.com/office/drawing/2014/main" id="{175237F8-C504-4DE4-A875-79DEB3A32E97}"/>
              </a:ext>
            </a:extLst>
          </p:cNvPr>
          <p:cNvSpPr>
            <a:spLocks noGrp="1"/>
          </p:cNvSpPr>
          <p:nvPr>
            <p:ph type="title"/>
          </p:nvPr>
        </p:nvSpPr>
        <p:spPr/>
        <p:txBody>
          <a:bodyPr/>
          <a:lstStyle/>
          <a:p>
            <a:pPr>
              <a:defRPr/>
            </a:pPr>
            <a:r>
              <a:rPr lang="en-US" dirty="0"/>
              <a:t> </a:t>
            </a:r>
          </a:p>
        </p:txBody>
      </p:sp>
      <p:sp>
        <p:nvSpPr>
          <p:cNvPr id="26628" name="Rectangle 3">
            <a:extLst>
              <a:ext uri="{FF2B5EF4-FFF2-40B4-BE49-F238E27FC236}">
                <a16:creationId xmlns:a16="http://schemas.microsoft.com/office/drawing/2014/main" id="{6041911B-1C2D-AE4E-BD17-956DB1DA2C7D}"/>
              </a:ext>
            </a:extLst>
          </p:cNvPr>
          <p:cNvSpPr>
            <a:spLocks noGrp="1"/>
          </p:cNvSpPr>
          <p:nvPr>
            <p:ph type="body" idx="4294967295"/>
          </p:nvPr>
        </p:nvSpPr>
        <p:spPr>
          <a:xfrm>
            <a:off x="611560" y="1944518"/>
            <a:ext cx="8075240" cy="3437792"/>
          </a:xfrm>
        </p:spPr>
        <p:txBody>
          <a:bodyPr>
            <a:normAutofit lnSpcReduction="10000"/>
          </a:bodyPr>
          <a:lstStyle/>
          <a:p>
            <a:pPr algn="just" eaLnBrk="1" hangingPunct="1"/>
            <a:r>
              <a:rPr lang="en-US" altLang="en-US" sz="2400" b="1" dirty="0"/>
              <a:t>Data</a:t>
            </a:r>
            <a:r>
              <a:rPr lang="en-US" altLang="en-US" sz="2400" dirty="0"/>
              <a:t> is the collection of raw measurements and has no meaning or value</a:t>
            </a:r>
          </a:p>
          <a:p>
            <a:pPr eaLnBrk="1" hangingPunct="1"/>
            <a:r>
              <a:rPr lang="en-US" altLang="en-US" sz="2400" b="1" dirty="0"/>
              <a:t>Information</a:t>
            </a:r>
            <a:r>
              <a:rPr lang="en-US" altLang="en-US" sz="2400" dirty="0"/>
              <a:t> is the result of processing raw data, which ads value to the understanding of a subject</a:t>
            </a:r>
          </a:p>
          <a:p>
            <a:pPr eaLnBrk="1" hangingPunct="1"/>
            <a:r>
              <a:rPr lang="en-US" altLang="en-US" sz="2400" b="1" dirty="0"/>
              <a:t>Knowledge</a:t>
            </a:r>
            <a:r>
              <a:rPr lang="en-US" altLang="en-US" sz="2400" dirty="0"/>
              <a:t> is a conclusion of what to do when a particular set of information presents itself.</a:t>
            </a:r>
          </a:p>
          <a:p>
            <a:pPr eaLnBrk="1" hangingPunct="1"/>
            <a:r>
              <a:rPr lang="en-US" altLang="en-US" sz="2400" b="1" dirty="0"/>
              <a:t>Wisdom </a:t>
            </a:r>
            <a:r>
              <a:rPr lang="en-US" altLang="en-US" sz="2400" dirty="0"/>
              <a:t>is accumulated knowledge, which allows you to understand how to apply concepts from one domain to new situations or problems</a:t>
            </a:r>
            <a:endParaRPr lang="en-US" altLang="en-US" sz="2400" b="1" dirty="0"/>
          </a:p>
          <a:p>
            <a:pPr eaLnBrk="1" hangingPunct="1"/>
            <a:endParaRPr lang="en-GB" altLang="en-US" sz="2585" dirty="0"/>
          </a:p>
        </p:txBody>
      </p:sp>
      <p:sp>
        <p:nvSpPr>
          <p:cNvPr id="5" name="Rectangle 2">
            <a:extLst>
              <a:ext uri="{FF2B5EF4-FFF2-40B4-BE49-F238E27FC236}">
                <a16:creationId xmlns:a16="http://schemas.microsoft.com/office/drawing/2014/main" id="{1A44D89D-AC45-5040-A272-DD684E6E5CFC}"/>
              </a:ext>
            </a:extLst>
          </p:cNvPr>
          <p:cNvSpPr txBox="1">
            <a:spLocks noChangeArrowheads="1"/>
          </p:cNvSpPr>
          <p:nvPr/>
        </p:nvSpPr>
        <p:spPr>
          <a:xfrm>
            <a:off x="611560" y="164629"/>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Summary</a:t>
            </a:r>
            <a:endParaRPr lang="en-US" dirty="0"/>
          </a:p>
        </p:txBody>
      </p:sp>
    </p:spTree>
    <p:extLst>
      <p:ext uri="{BB962C8B-B14F-4D97-AF65-F5344CB8AC3E}">
        <p14:creationId xmlns:p14="http://schemas.microsoft.com/office/powerpoint/2010/main" val="2529052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3">
            <a:extLst>
              <a:ext uri="{FF2B5EF4-FFF2-40B4-BE49-F238E27FC236}">
                <a16:creationId xmlns:a16="http://schemas.microsoft.com/office/drawing/2014/main" id="{850E36BF-A254-EA4B-9536-5B68CA60DFC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AC685F-8FD9-E940-9E21-B67B34A7B921}" type="slidenum">
              <a:rPr lang="en-GB" altLang="en-US"/>
              <a:pPr/>
              <a:t>15</a:t>
            </a:fld>
            <a:endParaRPr lang="en-GB" altLang="en-US"/>
          </a:p>
        </p:txBody>
      </p:sp>
      <p:sp>
        <p:nvSpPr>
          <p:cNvPr id="5" name="Title 4">
            <a:extLst>
              <a:ext uri="{FF2B5EF4-FFF2-40B4-BE49-F238E27FC236}">
                <a16:creationId xmlns:a16="http://schemas.microsoft.com/office/drawing/2014/main" id="{9A760082-2093-4E2E-8EFD-7C741DD2DBE8}"/>
              </a:ext>
            </a:extLst>
          </p:cNvPr>
          <p:cNvSpPr>
            <a:spLocks noGrp="1"/>
          </p:cNvSpPr>
          <p:nvPr>
            <p:ph type="title"/>
          </p:nvPr>
        </p:nvSpPr>
        <p:spPr/>
        <p:txBody>
          <a:bodyPr/>
          <a:lstStyle/>
          <a:p>
            <a:pPr>
              <a:defRPr/>
            </a:pPr>
            <a:r>
              <a:rPr lang="en-US" dirty="0"/>
              <a:t> </a:t>
            </a:r>
          </a:p>
        </p:txBody>
      </p:sp>
      <p:sp>
        <p:nvSpPr>
          <p:cNvPr id="6" name="Rectangle 2">
            <a:extLst>
              <a:ext uri="{FF2B5EF4-FFF2-40B4-BE49-F238E27FC236}">
                <a16:creationId xmlns:a16="http://schemas.microsoft.com/office/drawing/2014/main" id="{07C806F3-7D14-E442-B64A-A4C3A0BB4C79}"/>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How Data, Information and Knowledge Organised?</a:t>
            </a:r>
            <a:endParaRPr lang="en-US" dirty="0"/>
          </a:p>
        </p:txBody>
      </p:sp>
      <p:pic>
        <p:nvPicPr>
          <p:cNvPr id="2" name="Picture 1">
            <a:extLst>
              <a:ext uri="{FF2B5EF4-FFF2-40B4-BE49-F238E27FC236}">
                <a16:creationId xmlns:a16="http://schemas.microsoft.com/office/drawing/2014/main" id="{D6D9FF83-8B6E-FB4E-A943-2293C4B8E534}"/>
              </a:ext>
            </a:extLst>
          </p:cNvPr>
          <p:cNvPicPr>
            <a:picLocks noChangeAspect="1"/>
          </p:cNvPicPr>
          <p:nvPr/>
        </p:nvPicPr>
        <p:blipFill>
          <a:blip r:embed="rId2"/>
          <a:stretch>
            <a:fillRect/>
          </a:stretch>
        </p:blipFill>
        <p:spPr>
          <a:xfrm>
            <a:off x="1115616" y="1626577"/>
            <a:ext cx="7272808" cy="3763490"/>
          </a:xfrm>
          <a:prstGeom prst="rect">
            <a:avLst/>
          </a:prstGeom>
        </p:spPr>
      </p:pic>
    </p:spTree>
    <p:extLst>
      <p:ext uri="{BB962C8B-B14F-4D97-AF65-F5344CB8AC3E}">
        <p14:creationId xmlns:p14="http://schemas.microsoft.com/office/powerpoint/2010/main" val="3044044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13">
            <a:extLst>
              <a:ext uri="{FF2B5EF4-FFF2-40B4-BE49-F238E27FC236}">
                <a16:creationId xmlns:a16="http://schemas.microsoft.com/office/drawing/2014/main" id="{850E36BF-A254-EA4B-9536-5B68CA60DFC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7AC685F-8FD9-E940-9E21-B67B34A7B921}" type="slidenum">
              <a:rPr lang="en-GB" altLang="en-US"/>
              <a:pPr/>
              <a:t>16</a:t>
            </a:fld>
            <a:endParaRPr lang="en-GB" altLang="en-US"/>
          </a:p>
        </p:txBody>
      </p:sp>
      <p:sp>
        <p:nvSpPr>
          <p:cNvPr id="5" name="Title 4">
            <a:extLst>
              <a:ext uri="{FF2B5EF4-FFF2-40B4-BE49-F238E27FC236}">
                <a16:creationId xmlns:a16="http://schemas.microsoft.com/office/drawing/2014/main" id="{9A760082-2093-4E2E-8EFD-7C741DD2DBE8}"/>
              </a:ext>
            </a:extLst>
          </p:cNvPr>
          <p:cNvSpPr>
            <a:spLocks noGrp="1"/>
          </p:cNvSpPr>
          <p:nvPr>
            <p:ph type="title"/>
          </p:nvPr>
        </p:nvSpPr>
        <p:spPr/>
        <p:txBody>
          <a:bodyPr/>
          <a:lstStyle/>
          <a:p>
            <a:pPr>
              <a:defRPr/>
            </a:pPr>
            <a:r>
              <a:rPr lang="en-US" dirty="0"/>
              <a:t> </a:t>
            </a:r>
          </a:p>
        </p:txBody>
      </p:sp>
      <p:sp>
        <p:nvSpPr>
          <p:cNvPr id="27652" name="Text Box 13">
            <a:extLst>
              <a:ext uri="{FF2B5EF4-FFF2-40B4-BE49-F238E27FC236}">
                <a16:creationId xmlns:a16="http://schemas.microsoft.com/office/drawing/2014/main" id="{082437A2-E38C-2447-9E67-E061A08763B7}"/>
              </a:ext>
            </a:extLst>
          </p:cNvPr>
          <p:cNvSpPr txBox="1">
            <a:spLocks noChangeArrowheads="1"/>
          </p:cNvSpPr>
          <p:nvPr/>
        </p:nvSpPr>
        <p:spPr bwMode="auto">
          <a:xfrm>
            <a:off x="959094" y="4797152"/>
            <a:ext cx="7225812"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spcBef>
                <a:spcPct val="20000"/>
              </a:spcBef>
            </a:pPr>
            <a:r>
              <a:rPr lang="en-US" altLang="en-US" sz="2215" b="1" dirty="0"/>
              <a:t>The different aspects of knowledge (Allen 1999) </a:t>
            </a:r>
            <a:endParaRPr lang="en-US" altLang="en-US" sz="2215" dirty="0"/>
          </a:p>
        </p:txBody>
      </p:sp>
      <p:pic>
        <p:nvPicPr>
          <p:cNvPr id="27653" name="Picture 12" descr="dataknowledgesmall.gif">
            <a:extLst>
              <a:ext uri="{FF2B5EF4-FFF2-40B4-BE49-F238E27FC236}">
                <a16:creationId xmlns:a16="http://schemas.microsoft.com/office/drawing/2014/main" id="{78C5B800-F12E-E34E-AF55-C02A78F820E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1617015"/>
            <a:ext cx="5715000" cy="3174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a:extLst>
              <a:ext uri="{FF2B5EF4-FFF2-40B4-BE49-F238E27FC236}">
                <a16:creationId xmlns:a16="http://schemas.microsoft.com/office/drawing/2014/main" id="{07C806F3-7D14-E442-B64A-A4C3A0BB4C79}"/>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How Data, Information and Knowledge Organised?</a:t>
            </a:r>
            <a:endParaRPr lang="en-US" dirty="0"/>
          </a:p>
        </p:txBody>
      </p:sp>
    </p:spTree>
    <p:extLst>
      <p:ext uri="{BB962C8B-B14F-4D97-AF65-F5344CB8AC3E}">
        <p14:creationId xmlns:p14="http://schemas.microsoft.com/office/powerpoint/2010/main" val="1184521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13">
            <a:extLst>
              <a:ext uri="{FF2B5EF4-FFF2-40B4-BE49-F238E27FC236}">
                <a16:creationId xmlns:a16="http://schemas.microsoft.com/office/drawing/2014/main" id="{B75055A3-A5AB-CD48-BA54-7E9445CFF74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5D48817-C772-7A4C-8F4A-DE226BEC692B}" type="slidenum">
              <a:rPr lang="en-GB" altLang="en-US"/>
              <a:pPr/>
              <a:t>17</a:t>
            </a:fld>
            <a:endParaRPr lang="en-GB" altLang="en-US"/>
          </a:p>
        </p:txBody>
      </p:sp>
      <p:sp>
        <p:nvSpPr>
          <p:cNvPr id="13" name="Title 12">
            <a:extLst>
              <a:ext uri="{FF2B5EF4-FFF2-40B4-BE49-F238E27FC236}">
                <a16:creationId xmlns:a16="http://schemas.microsoft.com/office/drawing/2014/main" id="{618FB20C-CE32-47C2-A4BD-EAD8DCA315E7}"/>
              </a:ext>
            </a:extLst>
          </p:cNvPr>
          <p:cNvSpPr>
            <a:spLocks noGrp="1"/>
          </p:cNvSpPr>
          <p:nvPr>
            <p:ph type="title"/>
          </p:nvPr>
        </p:nvSpPr>
        <p:spPr/>
        <p:txBody>
          <a:bodyPr/>
          <a:lstStyle/>
          <a:p>
            <a:pPr>
              <a:defRPr/>
            </a:pPr>
            <a:r>
              <a:rPr lang="en-US" dirty="0"/>
              <a:t> </a:t>
            </a:r>
          </a:p>
        </p:txBody>
      </p:sp>
      <p:sp>
        <p:nvSpPr>
          <p:cNvPr id="28676" name="Rectangle 4">
            <a:extLst>
              <a:ext uri="{FF2B5EF4-FFF2-40B4-BE49-F238E27FC236}">
                <a16:creationId xmlns:a16="http://schemas.microsoft.com/office/drawing/2014/main" id="{F43417E2-FEE6-8C48-98FF-316B94A16C10}"/>
              </a:ext>
            </a:extLst>
          </p:cNvPr>
          <p:cNvSpPr>
            <a:spLocks noChangeArrowheads="1"/>
          </p:cNvSpPr>
          <p:nvPr/>
        </p:nvSpPr>
        <p:spPr bwMode="auto">
          <a:xfrm>
            <a:off x="464527" y="2763716"/>
            <a:ext cx="1324708" cy="1110762"/>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846" dirty="0">
                <a:solidFill>
                  <a:schemeClr val="bg1"/>
                </a:solidFill>
                <a:latin typeface="Comic Sans MS" panose="030F0902030302020204" pitchFamily="66" charset="0"/>
              </a:rPr>
              <a:t> Problem</a:t>
            </a:r>
          </a:p>
        </p:txBody>
      </p:sp>
      <p:sp>
        <p:nvSpPr>
          <p:cNvPr id="28677" name="Rectangle 5">
            <a:extLst>
              <a:ext uri="{FF2B5EF4-FFF2-40B4-BE49-F238E27FC236}">
                <a16:creationId xmlns:a16="http://schemas.microsoft.com/office/drawing/2014/main" id="{82DE64F2-9F1F-AA4B-A3C6-4A2BE4EC1592}"/>
              </a:ext>
            </a:extLst>
          </p:cNvPr>
          <p:cNvSpPr>
            <a:spLocks noChangeArrowheads="1"/>
          </p:cNvSpPr>
          <p:nvPr/>
        </p:nvSpPr>
        <p:spPr bwMode="auto">
          <a:xfrm>
            <a:off x="4044462" y="2763716"/>
            <a:ext cx="1371600" cy="1110762"/>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846">
                <a:solidFill>
                  <a:schemeClr val="bg1"/>
                </a:solidFill>
                <a:latin typeface="Comic Sans MS" panose="030F0902030302020204" pitchFamily="66" charset="0"/>
              </a:rPr>
              <a:t>Data analysis</a:t>
            </a:r>
          </a:p>
        </p:txBody>
      </p:sp>
      <p:sp>
        <p:nvSpPr>
          <p:cNvPr id="28678" name="Rectangle 6">
            <a:extLst>
              <a:ext uri="{FF2B5EF4-FFF2-40B4-BE49-F238E27FC236}">
                <a16:creationId xmlns:a16="http://schemas.microsoft.com/office/drawing/2014/main" id="{F294B9CA-BBF8-7F4C-867E-E0A5D9944CC7}"/>
              </a:ext>
            </a:extLst>
          </p:cNvPr>
          <p:cNvSpPr>
            <a:spLocks noChangeArrowheads="1"/>
          </p:cNvSpPr>
          <p:nvPr/>
        </p:nvSpPr>
        <p:spPr bwMode="auto">
          <a:xfrm>
            <a:off x="2291862" y="2763716"/>
            <a:ext cx="1342292" cy="1125415"/>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662" b="1">
                <a:solidFill>
                  <a:schemeClr val="bg1"/>
                </a:solidFill>
                <a:latin typeface="Comic Sans MS" panose="030F0902030302020204" pitchFamily="66" charset="0"/>
              </a:rPr>
              <a:t>Data Collection</a:t>
            </a:r>
          </a:p>
        </p:txBody>
      </p:sp>
      <p:sp>
        <p:nvSpPr>
          <p:cNvPr id="28679" name="Line 7">
            <a:extLst>
              <a:ext uri="{FF2B5EF4-FFF2-40B4-BE49-F238E27FC236}">
                <a16:creationId xmlns:a16="http://schemas.microsoft.com/office/drawing/2014/main" id="{42ED5EDB-0777-0242-BC7D-8191B92BC485}"/>
              </a:ext>
            </a:extLst>
          </p:cNvPr>
          <p:cNvSpPr>
            <a:spLocks noChangeShapeType="1"/>
          </p:cNvSpPr>
          <p:nvPr/>
        </p:nvSpPr>
        <p:spPr bwMode="auto">
          <a:xfrm>
            <a:off x="1834662" y="3326423"/>
            <a:ext cx="457200" cy="0"/>
          </a:xfrm>
          <a:prstGeom prst="line">
            <a:avLst/>
          </a:prstGeom>
          <a:noFill/>
          <a:ln w="5715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US" sz="1662"/>
          </a:p>
        </p:txBody>
      </p:sp>
      <p:sp>
        <p:nvSpPr>
          <p:cNvPr id="28680" name="Rectangle 8">
            <a:extLst>
              <a:ext uri="{FF2B5EF4-FFF2-40B4-BE49-F238E27FC236}">
                <a16:creationId xmlns:a16="http://schemas.microsoft.com/office/drawing/2014/main" id="{49C37D96-8A1F-6848-90ED-F6704C900CFE}"/>
              </a:ext>
            </a:extLst>
          </p:cNvPr>
          <p:cNvSpPr>
            <a:spLocks noChangeArrowheads="1"/>
          </p:cNvSpPr>
          <p:nvPr/>
        </p:nvSpPr>
        <p:spPr bwMode="auto">
          <a:xfrm>
            <a:off x="5738447" y="2763716"/>
            <a:ext cx="1585546" cy="1110762"/>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662">
                <a:solidFill>
                  <a:schemeClr val="bg1"/>
                </a:solidFill>
                <a:latin typeface="Comic Sans MS" panose="030F0902030302020204" pitchFamily="66" charset="0"/>
              </a:rPr>
              <a:t>Information</a:t>
            </a:r>
          </a:p>
        </p:txBody>
      </p:sp>
      <p:sp>
        <p:nvSpPr>
          <p:cNvPr id="28681" name="Rectangle 9">
            <a:extLst>
              <a:ext uri="{FF2B5EF4-FFF2-40B4-BE49-F238E27FC236}">
                <a16:creationId xmlns:a16="http://schemas.microsoft.com/office/drawing/2014/main" id="{70A5029C-C1F2-4042-9EFE-173D34813F66}"/>
              </a:ext>
            </a:extLst>
          </p:cNvPr>
          <p:cNvSpPr>
            <a:spLocks noChangeArrowheads="1"/>
          </p:cNvSpPr>
          <p:nvPr/>
        </p:nvSpPr>
        <p:spPr bwMode="auto">
          <a:xfrm>
            <a:off x="7702062" y="2763716"/>
            <a:ext cx="1371600" cy="1110762"/>
          </a:xfrm>
          <a:prstGeom prst="rect">
            <a:avLst/>
          </a:prstGeom>
          <a:solidFill>
            <a:srgbClr val="9999FF"/>
          </a:solidFill>
          <a:ln w="9525">
            <a:solidFill>
              <a:srgbClr val="000000"/>
            </a:solidFill>
            <a:miter lim="800000"/>
            <a:headEnd/>
            <a:tailEnd/>
          </a:ln>
        </p:spPr>
        <p:txBody>
          <a:bodyPr anchor="ctr" anchorCtr="1"/>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sz="1846">
                <a:solidFill>
                  <a:schemeClr val="bg1"/>
                </a:solidFill>
                <a:latin typeface="Comic Sans MS" panose="030F0902030302020204" pitchFamily="66" charset="0"/>
              </a:rPr>
              <a:t>Decision making</a:t>
            </a:r>
          </a:p>
        </p:txBody>
      </p:sp>
      <p:sp>
        <p:nvSpPr>
          <p:cNvPr id="28682" name="Line 10">
            <a:extLst>
              <a:ext uri="{FF2B5EF4-FFF2-40B4-BE49-F238E27FC236}">
                <a16:creationId xmlns:a16="http://schemas.microsoft.com/office/drawing/2014/main" id="{1C98220A-22F3-8444-8B93-AE67DA25A4FB}"/>
              </a:ext>
            </a:extLst>
          </p:cNvPr>
          <p:cNvSpPr>
            <a:spLocks noChangeShapeType="1"/>
          </p:cNvSpPr>
          <p:nvPr/>
        </p:nvSpPr>
        <p:spPr bwMode="auto">
          <a:xfrm>
            <a:off x="7321062" y="3326423"/>
            <a:ext cx="381000" cy="0"/>
          </a:xfrm>
          <a:prstGeom prst="line">
            <a:avLst/>
          </a:prstGeom>
          <a:noFill/>
          <a:ln w="5715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US" sz="1662"/>
          </a:p>
        </p:txBody>
      </p:sp>
      <p:sp>
        <p:nvSpPr>
          <p:cNvPr id="28683" name="Line 11">
            <a:extLst>
              <a:ext uri="{FF2B5EF4-FFF2-40B4-BE49-F238E27FC236}">
                <a16:creationId xmlns:a16="http://schemas.microsoft.com/office/drawing/2014/main" id="{7814FB71-09D8-B64B-B7C4-CBE75882ABBD}"/>
              </a:ext>
            </a:extLst>
          </p:cNvPr>
          <p:cNvSpPr>
            <a:spLocks noChangeShapeType="1"/>
          </p:cNvSpPr>
          <p:nvPr/>
        </p:nvSpPr>
        <p:spPr bwMode="auto">
          <a:xfrm>
            <a:off x="5416062" y="3326423"/>
            <a:ext cx="381000" cy="0"/>
          </a:xfrm>
          <a:prstGeom prst="line">
            <a:avLst/>
          </a:prstGeom>
          <a:noFill/>
          <a:ln w="5715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US" sz="1662"/>
          </a:p>
        </p:txBody>
      </p:sp>
      <p:sp>
        <p:nvSpPr>
          <p:cNvPr id="28684" name="Line 12">
            <a:extLst>
              <a:ext uri="{FF2B5EF4-FFF2-40B4-BE49-F238E27FC236}">
                <a16:creationId xmlns:a16="http://schemas.microsoft.com/office/drawing/2014/main" id="{E109102F-BED8-B441-B298-81570679C60A}"/>
              </a:ext>
            </a:extLst>
          </p:cNvPr>
          <p:cNvSpPr>
            <a:spLocks noChangeShapeType="1"/>
          </p:cNvSpPr>
          <p:nvPr/>
        </p:nvSpPr>
        <p:spPr bwMode="auto">
          <a:xfrm>
            <a:off x="3663462" y="3326423"/>
            <a:ext cx="381000" cy="0"/>
          </a:xfrm>
          <a:prstGeom prst="line">
            <a:avLst/>
          </a:prstGeom>
          <a:noFill/>
          <a:ln w="57150">
            <a:solidFill>
              <a:schemeClr val="hlink"/>
            </a:solidFill>
            <a:round/>
            <a:headEnd/>
            <a:tailEnd type="triangle" w="med" len="med"/>
          </a:ln>
          <a:extLst>
            <a:ext uri="{909E8E84-426E-40DD-AFC4-6F175D3DCCD1}">
              <a14:hiddenFill xmlns:a14="http://schemas.microsoft.com/office/drawing/2010/main">
                <a:noFill/>
              </a14:hiddenFill>
            </a:ext>
          </a:extLst>
        </p:spPr>
        <p:txBody>
          <a:bodyPr/>
          <a:lstStyle/>
          <a:p>
            <a:endParaRPr lang="en-US" sz="1662"/>
          </a:p>
        </p:txBody>
      </p:sp>
      <p:sp>
        <p:nvSpPr>
          <p:cNvPr id="14" name="Rectangle 2">
            <a:extLst>
              <a:ext uri="{FF2B5EF4-FFF2-40B4-BE49-F238E27FC236}">
                <a16:creationId xmlns:a16="http://schemas.microsoft.com/office/drawing/2014/main" id="{2D120C48-F781-CF4C-9D5B-E91E9A69E8B3}"/>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The role of data analysis in decision-making</a:t>
            </a:r>
            <a:endParaRPr lang="en-US" dirty="0"/>
          </a:p>
        </p:txBody>
      </p:sp>
    </p:spTree>
    <p:extLst>
      <p:ext uri="{BB962C8B-B14F-4D97-AF65-F5344CB8AC3E}">
        <p14:creationId xmlns:p14="http://schemas.microsoft.com/office/powerpoint/2010/main" val="1786146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18</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611560" y="508233"/>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dirty="0"/>
              <a:t>Data in Research and Classification</a:t>
            </a:r>
            <a:endParaRPr lang="en-US" dirty="0"/>
          </a:p>
        </p:txBody>
      </p:sp>
      <p:pic>
        <p:nvPicPr>
          <p:cNvPr id="4" name="Picture 3">
            <a:extLst>
              <a:ext uri="{FF2B5EF4-FFF2-40B4-BE49-F238E27FC236}">
                <a16:creationId xmlns:a16="http://schemas.microsoft.com/office/drawing/2014/main" id="{5F2B2837-9B4B-684A-A718-B8C687070B76}"/>
              </a:ext>
            </a:extLst>
          </p:cNvPr>
          <p:cNvPicPr>
            <a:picLocks noChangeAspect="1"/>
          </p:cNvPicPr>
          <p:nvPr/>
        </p:nvPicPr>
        <p:blipFill>
          <a:blip r:embed="rId2"/>
          <a:stretch>
            <a:fillRect/>
          </a:stretch>
        </p:blipFill>
        <p:spPr>
          <a:xfrm>
            <a:off x="673100" y="1435100"/>
            <a:ext cx="7797800" cy="3987800"/>
          </a:xfrm>
          <a:prstGeom prst="rect">
            <a:avLst/>
          </a:prstGeom>
        </p:spPr>
      </p:pic>
    </p:spTree>
    <p:extLst>
      <p:ext uri="{BB962C8B-B14F-4D97-AF65-F5344CB8AC3E}">
        <p14:creationId xmlns:p14="http://schemas.microsoft.com/office/powerpoint/2010/main" val="2252811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19</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521969" y="13652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t>Primary Data</a:t>
            </a:r>
            <a:endParaRPr lang="en-US" b="1" dirty="0"/>
          </a:p>
        </p:txBody>
      </p:sp>
      <p:sp>
        <p:nvSpPr>
          <p:cNvPr id="6" name="Rectangle 3">
            <a:extLst>
              <a:ext uri="{FF2B5EF4-FFF2-40B4-BE49-F238E27FC236}">
                <a16:creationId xmlns:a16="http://schemas.microsoft.com/office/drawing/2014/main" id="{A4C72791-3D68-4544-AD19-563FBE5C6168}"/>
              </a:ext>
            </a:extLst>
          </p:cNvPr>
          <p:cNvSpPr txBox="1">
            <a:spLocks/>
          </p:cNvSpPr>
          <p:nvPr/>
        </p:nvSpPr>
        <p:spPr>
          <a:xfrm>
            <a:off x="521969" y="1279524"/>
            <a:ext cx="8010471" cy="438172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GB" altLang="en-US" sz="2585" dirty="0"/>
              <a:t>The data which are collected from the field under the control and supervision of an investigator</a:t>
            </a:r>
          </a:p>
          <a:p>
            <a:pPr algn="just">
              <a:lnSpc>
                <a:spcPct val="80000"/>
              </a:lnSpc>
            </a:pPr>
            <a:endParaRPr lang="en-GB" altLang="en-US" sz="2585" dirty="0"/>
          </a:p>
          <a:p>
            <a:pPr algn="just">
              <a:lnSpc>
                <a:spcPct val="80000"/>
              </a:lnSpc>
            </a:pPr>
            <a:r>
              <a:rPr lang="en-GB" altLang="en-US" sz="2585" dirty="0"/>
              <a:t>Primary data means original data that has been collected specially for the purpose in mind </a:t>
            </a:r>
          </a:p>
          <a:p>
            <a:pPr algn="just">
              <a:lnSpc>
                <a:spcPct val="80000"/>
              </a:lnSpc>
            </a:pPr>
            <a:endParaRPr lang="en-GB" altLang="en-US" sz="2585" dirty="0"/>
          </a:p>
          <a:p>
            <a:pPr algn="just">
              <a:lnSpc>
                <a:spcPct val="80000"/>
              </a:lnSpc>
            </a:pPr>
            <a:r>
              <a:rPr lang="en-GB" altLang="en-US" sz="2585" dirty="0"/>
              <a:t>This type of data are generally fresh and collected for the first time</a:t>
            </a:r>
          </a:p>
          <a:p>
            <a:pPr algn="just">
              <a:lnSpc>
                <a:spcPct val="80000"/>
              </a:lnSpc>
            </a:pPr>
            <a:endParaRPr lang="en-GB" altLang="en-US" sz="2585" dirty="0"/>
          </a:p>
          <a:p>
            <a:pPr algn="just">
              <a:lnSpc>
                <a:spcPct val="80000"/>
              </a:lnSpc>
            </a:pPr>
            <a:r>
              <a:rPr lang="en-GB" altLang="en-US" sz="2585" dirty="0"/>
              <a:t>Primary data is useful for current studies as well as for future studies</a:t>
            </a:r>
          </a:p>
          <a:p>
            <a:pPr algn="just">
              <a:lnSpc>
                <a:spcPct val="80000"/>
              </a:lnSpc>
            </a:pPr>
            <a:endParaRPr lang="en-GB" altLang="en-US" sz="2585" dirty="0"/>
          </a:p>
          <a:p>
            <a:pPr algn="just">
              <a:lnSpc>
                <a:spcPct val="80000"/>
              </a:lnSpc>
            </a:pPr>
            <a:r>
              <a:rPr lang="en-GB" altLang="en-US" sz="2585" dirty="0"/>
              <a:t>Example: Your own design interview questionnaires</a:t>
            </a:r>
          </a:p>
          <a:p>
            <a:pPr>
              <a:lnSpc>
                <a:spcPct val="80000"/>
              </a:lnSpc>
            </a:pPr>
            <a:endParaRPr lang="en-GB" altLang="en-US" sz="2585" dirty="0"/>
          </a:p>
          <a:p>
            <a:pPr>
              <a:lnSpc>
                <a:spcPct val="80000"/>
              </a:lnSpc>
            </a:pPr>
            <a:endParaRPr lang="en-GB" altLang="en-US" sz="2585" dirty="0"/>
          </a:p>
          <a:p>
            <a:pPr>
              <a:lnSpc>
                <a:spcPct val="80000"/>
              </a:lnSpc>
            </a:pPr>
            <a:endParaRPr lang="en-US" altLang="en-US" sz="2585" dirty="0"/>
          </a:p>
          <a:p>
            <a:pPr>
              <a:lnSpc>
                <a:spcPct val="80000"/>
              </a:lnSpc>
            </a:pPr>
            <a:endParaRPr lang="en-GB" altLang="en-US" sz="2585" dirty="0"/>
          </a:p>
        </p:txBody>
      </p:sp>
    </p:spTree>
    <p:extLst>
      <p:ext uri="{BB962C8B-B14F-4D97-AF65-F5344CB8AC3E}">
        <p14:creationId xmlns:p14="http://schemas.microsoft.com/office/powerpoint/2010/main" val="39155698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20</a:t>
            </a:fld>
            <a:endParaRPr lang="en-GB" altLang="en-US"/>
          </a:p>
        </p:txBody>
      </p:sp>
      <p:sp>
        <p:nvSpPr>
          <p:cNvPr id="7" name="Rectangle 2">
            <a:extLst>
              <a:ext uri="{FF2B5EF4-FFF2-40B4-BE49-F238E27FC236}">
                <a16:creationId xmlns:a16="http://schemas.microsoft.com/office/drawing/2014/main" id="{A94223F3-7B94-8D47-8B67-07F3A663481D}"/>
              </a:ext>
            </a:extLst>
          </p:cNvPr>
          <p:cNvSpPr txBox="1">
            <a:spLocks noChangeArrowheads="1"/>
          </p:cNvSpPr>
          <p:nvPr/>
        </p:nvSpPr>
        <p:spPr>
          <a:xfrm>
            <a:off x="521969" y="136525"/>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t>Secondary Data</a:t>
            </a:r>
            <a:endParaRPr lang="en-US" b="1" dirty="0"/>
          </a:p>
        </p:txBody>
      </p:sp>
      <p:sp>
        <p:nvSpPr>
          <p:cNvPr id="6" name="Rectangle 3">
            <a:extLst>
              <a:ext uri="{FF2B5EF4-FFF2-40B4-BE49-F238E27FC236}">
                <a16:creationId xmlns:a16="http://schemas.microsoft.com/office/drawing/2014/main" id="{A4C72791-3D68-4544-AD19-563FBE5C6168}"/>
              </a:ext>
            </a:extLst>
          </p:cNvPr>
          <p:cNvSpPr txBox="1">
            <a:spLocks/>
          </p:cNvSpPr>
          <p:nvPr/>
        </p:nvSpPr>
        <p:spPr>
          <a:xfrm>
            <a:off x="521969" y="1279524"/>
            <a:ext cx="8010471" cy="4381723"/>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80000"/>
              </a:lnSpc>
            </a:pPr>
            <a:r>
              <a:rPr lang="en-GB" altLang="en-US" sz="2585" dirty="0"/>
              <a:t>Data gathered and recorded by someone else prior to and for a purpose other than the current project</a:t>
            </a:r>
          </a:p>
          <a:p>
            <a:pPr algn="just">
              <a:lnSpc>
                <a:spcPct val="80000"/>
              </a:lnSpc>
            </a:pPr>
            <a:endParaRPr lang="en-GB" altLang="en-US" sz="2585" dirty="0"/>
          </a:p>
          <a:p>
            <a:pPr algn="just">
              <a:lnSpc>
                <a:spcPct val="80000"/>
              </a:lnSpc>
            </a:pPr>
            <a:r>
              <a:rPr lang="en-GB" altLang="en-US" sz="2585" dirty="0"/>
              <a:t>Secondary data is data that has been collected for another purpose</a:t>
            </a:r>
          </a:p>
          <a:p>
            <a:pPr algn="just">
              <a:lnSpc>
                <a:spcPct val="80000"/>
              </a:lnSpc>
            </a:pPr>
            <a:endParaRPr lang="en-GB" altLang="en-US" sz="2585" dirty="0"/>
          </a:p>
          <a:p>
            <a:pPr algn="just">
              <a:lnSpc>
                <a:spcPct val="80000"/>
              </a:lnSpc>
            </a:pPr>
            <a:r>
              <a:rPr lang="en-GB" altLang="en-US" sz="2585" dirty="0"/>
              <a:t>This type of data involves less cost, time and effort</a:t>
            </a:r>
          </a:p>
          <a:p>
            <a:pPr algn="just">
              <a:lnSpc>
                <a:spcPct val="80000"/>
              </a:lnSpc>
            </a:pPr>
            <a:endParaRPr lang="en-GB" altLang="en-US" sz="2585" dirty="0"/>
          </a:p>
          <a:p>
            <a:pPr algn="just">
              <a:lnSpc>
                <a:spcPct val="80000"/>
              </a:lnSpc>
            </a:pPr>
            <a:r>
              <a:rPr lang="en-GB" altLang="en-US" sz="2585" dirty="0"/>
              <a:t>Secondary data is data that is being reused, usually in a different context</a:t>
            </a:r>
          </a:p>
          <a:p>
            <a:pPr algn="just">
              <a:lnSpc>
                <a:spcPct val="80000"/>
              </a:lnSpc>
            </a:pPr>
            <a:endParaRPr lang="en-GB" altLang="en-US" sz="2585" dirty="0"/>
          </a:p>
          <a:p>
            <a:pPr algn="just">
              <a:lnSpc>
                <a:spcPct val="80000"/>
              </a:lnSpc>
            </a:pPr>
            <a:r>
              <a:rPr lang="en-GB" altLang="en-US" sz="2585" dirty="0"/>
              <a:t>Example: Data from a book</a:t>
            </a:r>
          </a:p>
          <a:p>
            <a:pPr>
              <a:lnSpc>
                <a:spcPct val="80000"/>
              </a:lnSpc>
            </a:pPr>
            <a:endParaRPr lang="en-GB" altLang="en-US" sz="2585" dirty="0"/>
          </a:p>
          <a:p>
            <a:pPr>
              <a:lnSpc>
                <a:spcPct val="80000"/>
              </a:lnSpc>
            </a:pPr>
            <a:endParaRPr lang="en-GB" altLang="en-US" sz="2585" dirty="0"/>
          </a:p>
          <a:p>
            <a:pPr>
              <a:lnSpc>
                <a:spcPct val="80000"/>
              </a:lnSpc>
            </a:pPr>
            <a:endParaRPr lang="en-US" altLang="en-US" sz="2585" dirty="0"/>
          </a:p>
          <a:p>
            <a:pPr>
              <a:lnSpc>
                <a:spcPct val="80000"/>
              </a:lnSpc>
            </a:pPr>
            <a:endParaRPr lang="en-GB" altLang="en-US" sz="2585" dirty="0"/>
          </a:p>
        </p:txBody>
      </p:sp>
    </p:spTree>
    <p:extLst>
      <p:ext uri="{BB962C8B-B14F-4D97-AF65-F5344CB8AC3E}">
        <p14:creationId xmlns:p14="http://schemas.microsoft.com/office/powerpoint/2010/main" val="2435858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13">
            <a:extLst>
              <a:ext uri="{FF2B5EF4-FFF2-40B4-BE49-F238E27FC236}">
                <a16:creationId xmlns:a16="http://schemas.microsoft.com/office/drawing/2014/main" id="{83CCAB93-8ACD-F847-876B-4308802D707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5BC734A5-C06A-9743-BEA2-5B00ADF0D133}" type="slidenum">
              <a:rPr lang="en-GB" altLang="en-US"/>
              <a:pPr/>
              <a:t>21</a:t>
            </a:fld>
            <a:endParaRPr lang="en-GB" altLang="en-US"/>
          </a:p>
        </p:txBody>
      </p:sp>
      <p:sp>
        <p:nvSpPr>
          <p:cNvPr id="27651" name="Rectangle 2">
            <a:extLst>
              <a:ext uri="{FF2B5EF4-FFF2-40B4-BE49-F238E27FC236}">
                <a16:creationId xmlns:a16="http://schemas.microsoft.com/office/drawing/2014/main" id="{F1AF84F8-4C99-494F-85C3-C32F14EF5258}"/>
              </a:ext>
            </a:extLst>
          </p:cNvPr>
          <p:cNvSpPr>
            <a:spLocks noGrp="1" noChangeArrowheads="1"/>
          </p:cNvSpPr>
          <p:nvPr>
            <p:ph type="title"/>
          </p:nvPr>
        </p:nvSpPr>
        <p:spPr/>
        <p:txBody>
          <a:bodyPr/>
          <a:lstStyle/>
          <a:p>
            <a:pPr>
              <a:defRPr/>
            </a:pPr>
            <a:r>
              <a:rPr lang="en-GB" dirty="0"/>
              <a:t>How do we organise data?</a:t>
            </a:r>
          </a:p>
        </p:txBody>
      </p:sp>
      <p:sp>
        <p:nvSpPr>
          <p:cNvPr id="30724" name="Rectangle 3">
            <a:extLst>
              <a:ext uri="{FF2B5EF4-FFF2-40B4-BE49-F238E27FC236}">
                <a16:creationId xmlns:a16="http://schemas.microsoft.com/office/drawing/2014/main" id="{8227B278-DFED-AB43-8DA1-CBAF9BF5909D}"/>
              </a:ext>
            </a:extLst>
          </p:cNvPr>
          <p:cNvSpPr>
            <a:spLocks noGrp="1"/>
          </p:cNvSpPr>
          <p:nvPr>
            <p:ph type="body" idx="4294967295"/>
          </p:nvPr>
        </p:nvSpPr>
        <p:spPr>
          <a:xfrm>
            <a:off x="486668" y="1700808"/>
            <a:ext cx="8229600" cy="3855426"/>
          </a:xfrm>
        </p:spPr>
        <p:txBody>
          <a:bodyPr>
            <a:normAutofit fontScale="92500" lnSpcReduction="20000"/>
          </a:bodyPr>
          <a:lstStyle/>
          <a:p>
            <a:pPr algn="just" eaLnBrk="1" hangingPunct="1">
              <a:lnSpc>
                <a:spcPct val="80000"/>
              </a:lnSpc>
            </a:pPr>
            <a:r>
              <a:rPr lang="en-GB" altLang="en-US" sz="2585" dirty="0"/>
              <a:t>We gather data by asking questions and the answer to each of our questions is a </a:t>
            </a:r>
            <a:r>
              <a:rPr lang="en-GB" altLang="en-US" sz="2585" b="1" dirty="0"/>
              <a:t>variable.</a:t>
            </a:r>
          </a:p>
          <a:p>
            <a:pPr algn="just" eaLnBrk="1" hangingPunct="1">
              <a:lnSpc>
                <a:spcPct val="80000"/>
              </a:lnSpc>
            </a:pPr>
            <a:endParaRPr lang="en-GB" altLang="en-US" sz="2585" dirty="0"/>
          </a:p>
          <a:p>
            <a:pPr algn="just" eaLnBrk="1" hangingPunct="1">
              <a:lnSpc>
                <a:spcPct val="80000"/>
              </a:lnSpc>
            </a:pPr>
            <a:r>
              <a:rPr lang="en-GB" altLang="en-US" sz="2585" dirty="0"/>
              <a:t>Every time we ask a full set of questions, this is called a </a:t>
            </a:r>
            <a:r>
              <a:rPr lang="en-GB" altLang="en-US" sz="2585" b="1" dirty="0"/>
              <a:t>unit </a:t>
            </a:r>
            <a:r>
              <a:rPr lang="en-GB" altLang="en-US" sz="2585" dirty="0"/>
              <a:t>or a </a:t>
            </a:r>
            <a:r>
              <a:rPr lang="en-GB" altLang="en-US" sz="2585" b="1" dirty="0"/>
              <a:t>case.</a:t>
            </a:r>
          </a:p>
          <a:p>
            <a:pPr algn="just" eaLnBrk="1" hangingPunct="1">
              <a:lnSpc>
                <a:spcPct val="80000"/>
              </a:lnSpc>
            </a:pPr>
            <a:endParaRPr lang="en-GB" altLang="en-US" sz="2585" b="1" dirty="0"/>
          </a:p>
          <a:p>
            <a:pPr algn="just" eaLnBrk="1" hangingPunct="1">
              <a:lnSpc>
                <a:spcPct val="80000"/>
              </a:lnSpc>
            </a:pPr>
            <a:r>
              <a:rPr lang="en-GB" altLang="en-US" sz="2585" dirty="0"/>
              <a:t>A useful way to organise data is in a table, or a spreadsheet, with columns representing variables and rows representing cases.</a:t>
            </a:r>
          </a:p>
          <a:p>
            <a:pPr algn="just" eaLnBrk="1" hangingPunct="1">
              <a:lnSpc>
                <a:spcPct val="80000"/>
              </a:lnSpc>
            </a:pPr>
            <a:endParaRPr lang="en-GB" altLang="en-US" sz="2585" dirty="0"/>
          </a:p>
          <a:p>
            <a:pPr algn="just" eaLnBrk="1" hangingPunct="1">
              <a:lnSpc>
                <a:spcPct val="80000"/>
              </a:lnSpc>
            </a:pPr>
            <a:r>
              <a:rPr lang="en-GB" altLang="en-US" sz="2585" dirty="0"/>
              <a:t>Later in the course we will discuss how to summarise the data collected for a given variable and how to identify relationships between variables.</a:t>
            </a:r>
            <a:endParaRPr lang="en-US" altLang="en-US" sz="2585" dirty="0"/>
          </a:p>
          <a:p>
            <a:pPr eaLnBrk="1" hangingPunct="1">
              <a:lnSpc>
                <a:spcPct val="80000"/>
              </a:lnSpc>
            </a:pPr>
            <a:endParaRPr lang="en-GB" altLang="en-US" sz="2585" dirty="0"/>
          </a:p>
        </p:txBody>
      </p:sp>
    </p:spTree>
    <p:extLst>
      <p:ext uri="{BB962C8B-B14F-4D97-AF65-F5344CB8AC3E}">
        <p14:creationId xmlns:p14="http://schemas.microsoft.com/office/powerpoint/2010/main" val="17707612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3">
            <a:extLst>
              <a:ext uri="{FF2B5EF4-FFF2-40B4-BE49-F238E27FC236}">
                <a16:creationId xmlns:a16="http://schemas.microsoft.com/office/drawing/2014/main" id="{6453505B-FDCE-3E42-A849-B07065DCE66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5627653-E7D8-9E45-BBE3-BF4AF4BDBB60}" type="slidenum">
              <a:rPr lang="en-GB" altLang="en-US"/>
              <a:pPr/>
              <a:t>22</a:t>
            </a:fld>
            <a:endParaRPr lang="en-GB" altLang="en-US"/>
          </a:p>
        </p:txBody>
      </p:sp>
      <p:sp>
        <p:nvSpPr>
          <p:cNvPr id="28675" name="Rectangle 31">
            <a:extLst>
              <a:ext uri="{FF2B5EF4-FFF2-40B4-BE49-F238E27FC236}">
                <a16:creationId xmlns:a16="http://schemas.microsoft.com/office/drawing/2014/main" id="{F97C1A6A-68D0-4B09-90BC-05128AB39130}"/>
              </a:ext>
            </a:extLst>
          </p:cNvPr>
          <p:cNvSpPr>
            <a:spLocks noGrp="1" noChangeArrowheads="1"/>
          </p:cNvSpPr>
          <p:nvPr>
            <p:ph type="title"/>
          </p:nvPr>
        </p:nvSpPr>
        <p:spPr/>
        <p:txBody>
          <a:bodyPr/>
          <a:lstStyle/>
          <a:p>
            <a:pPr>
              <a:defRPr/>
            </a:pPr>
            <a:r>
              <a:rPr lang="en-GB" dirty="0">
                <a:solidFill>
                  <a:schemeClr val="tx2">
                    <a:satMod val="200000"/>
                  </a:schemeClr>
                </a:solidFill>
              </a:rPr>
              <a:t>Example</a:t>
            </a:r>
          </a:p>
        </p:txBody>
      </p:sp>
      <p:graphicFrame>
        <p:nvGraphicFramePr>
          <p:cNvPr id="29700" name="Group 4">
            <a:extLst>
              <a:ext uri="{FF2B5EF4-FFF2-40B4-BE49-F238E27FC236}">
                <a16:creationId xmlns:a16="http://schemas.microsoft.com/office/drawing/2014/main" id="{3568EA23-1CBA-4FDE-9B16-6A08E2AD79C0}"/>
              </a:ext>
            </a:extLst>
          </p:cNvPr>
          <p:cNvGraphicFramePr>
            <a:graphicFrameLocks noGrp="1"/>
          </p:cNvGraphicFramePr>
          <p:nvPr>
            <p:ph idx="4294967295"/>
          </p:nvPr>
        </p:nvGraphicFramePr>
        <p:xfrm>
          <a:off x="383931" y="2032489"/>
          <a:ext cx="7693270" cy="4177811"/>
        </p:xfrm>
        <a:graphic>
          <a:graphicData uri="http://schemas.openxmlformats.org/drawingml/2006/table">
            <a:tbl>
              <a:tblPr/>
              <a:tblGrid>
                <a:gridCol w="1924050">
                  <a:extLst>
                    <a:ext uri="{9D8B030D-6E8A-4147-A177-3AD203B41FA5}">
                      <a16:colId xmlns:a16="http://schemas.microsoft.com/office/drawing/2014/main" val="20000"/>
                    </a:ext>
                  </a:extLst>
                </a:gridCol>
                <a:gridCol w="1922585">
                  <a:extLst>
                    <a:ext uri="{9D8B030D-6E8A-4147-A177-3AD203B41FA5}">
                      <a16:colId xmlns:a16="http://schemas.microsoft.com/office/drawing/2014/main" val="20001"/>
                    </a:ext>
                  </a:extLst>
                </a:gridCol>
                <a:gridCol w="1924050">
                  <a:extLst>
                    <a:ext uri="{9D8B030D-6E8A-4147-A177-3AD203B41FA5}">
                      <a16:colId xmlns:a16="http://schemas.microsoft.com/office/drawing/2014/main" val="20002"/>
                    </a:ext>
                  </a:extLst>
                </a:gridCol>
                <a:gridCol w="1922585">
                  <a:extLst>
                    <a:ext uri="{9D8B030D-6E8A-4147-A177-3AD203B41FA5}">
                      <a16:colId xmlns:a16="http://schemas.microsoft.com/office/drawing/2014/main" val="20003"/>
                    </a:ext>
                  </a:extLst>
                </a:gridCol>
              </a:tblGrid>
              <a:tr h="1044819">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1800" b="1" i="0" u="none" strike="noStrike" cap="none" normalizeH="0" baseline="0" dirty="0">
                          <a:ln>
                            <a:noFill/>
                          </a:ln>
                          <a:solidFill>
                            <a:schemeClr val="tx1"/>
                          </a:solidFill>
                          <a:effectLst/>
                          <a:latin typeface="Arial" charset="0"/>
                          <a:ea typeface="ＭＳ Ｐゴシック" charset="-128"/>
                        </a:rPr>
                        <a:t>Product</a:t>
                      </a:r>
                      <a:endParaRPr kumimoji="0" lang="en-US" sz="1800" b="1" i="0" u="none" strike="noStrike" cap="none" normalizeH="0" baseline="0" dirty="0">
                        <a:ln>
                          <a:noFill/>
                        </a:ln>
                        <a:solidFill>
                          <a:schemeClr val="tx1"/>
                        </a:solidFill>
                        <a:effectLst/>
                        <a:latin typeface="Arial" charset="0"/>
                        <a:ea typeface="ＭＳ Ｐゴシック" charset="-128"/>
                      </a:endParaRPr>
                    </a:p>
                  </a:txBody>
                  <a:tcPr marT="42203" marB="42203"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99FF"/>
                    </a:solid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1800" b="1" i="0" u="none" strike="noStrike" cap="none" normalizeH="0" baseline="0" dirty="0">
                          <a:ln>
                            <a:noFill/>
                          </a:ln>
                          <a:solidFill>
                            <a:schemeClr val="tx1"/>
                          </a:solidFill>
                          <a:effectLst/>
                          <a:latin typeface="Arial" charset="0"/>
                          <a:ea typeface="ＭＳ Ｐゴシック" charset="-128"/>
                        </a:rPr>
                        <a:t>Production cost</a:t>
                      </a:r>
                      <a:endParaRPr kumimoji="0" lang="en-US" sz="1800" b="1" i="0" u="none" strike="noStrike" cap="none" normalizeH="0" baseline="0" dirty="0">
                        <a:ln>
                          <a:noFill/>
                        </a:ln>
                        <a:solidFill>
                          <a:schemeClr val="tx1"/>
                        </a:solidFill>
                        <a:effectLst/>
                        <a:latin typeface="Arial" charset="0"/>
                        <a:ea typeface="ＭＳ Ｐゴシック" charset="-128"/>
                      </a:endParaRPr>
                    </a:p>
                  </a:txBody>
                  <a:tcPr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99FF"/>
                    </a:solid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1800" b="1" i="0" u="none" strike="noStrike" cap="none" normalizeH="0" baseline="0" dirty="0">
                          <a:ln>
                            <a:noFill/>
                          </a:ln>
                          <a:solidFill>
                            <a:schemeClr val="tx1"/>
                          </a:solidFill>
                          <a:effectLst/>
                          <a:latin typeface="Arial" charset="0"/>
                          <a:ea typeface="ＭＳ Ｐゴシック" charset="-128"/>
                        </a:rPr>
                        <a:t>Retail price</a:t>
                      </a:r>
                      <a:endParaRPr kumimoji="0" lang="en-US" sz="1800" b="1" i="0" u="none" strike="noStrike" cap="none" normalizeH="0" baseline="0" dirty="0">
                        <a:ln>
                          <a:noFill/>
                        </a:ln>
                        <a:solidFill>
                          <a:schemeClr val="tx1"/>
                        </a:solidFill>
                        <a:effectLst/>
                        <a:latin typeface="Arial" charset="0"/>
                        <a:ea typeface="ＭＳ Ｐゴシック" charset="-128"/>
                      </a:endParaRPr>
                    </a:p>
                  </a:txBody>
                  <a:tcPr marT="42203" marB="42203"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99FF"/>
                    </a:solidFill>
                  </a:tcPr>
                </a:tc>
                <a:tc>
                  <a:txBody>
                    <a:bodyPr/>
                    <a:lstStyle/>
                    <a:p>
                      <a:pPr marL="0" marR="0" lvl="0" indent="0" algn="ct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1800" b="1" i="0" u="none" strike="noStrike" cap="none" normalizeH="0" baseline="0">
                          <a:ln>
                            <a:noFill/>
                          </a:ln>
                          <a:solidFill>
                            <a:schemeClr val="tx1"/>
                          </a:solidFill>
                          <a:effectLst/>
                          <a:latin typeface="Arial" charset="0"/>
                          <a:ea typeface="ＭＳ Ｐゴシック" charset="-128"/>
                        </a:rPr>
                        <a:t>Number sold last month</a:t>
                      </a:r>
                      <a:endParaRPr kumimoji="0" lang="en-US" sz="1800" b="1" i="0" u="none" strike="noStrike" cap="none" normalizeH="0" baseline="0">
                        <a:ln>
                          <a:noFill/>
                        </a:ln>
                        <a:solidFill>
                          <a:schemeClr val="tx1"/>
                        </a:solidFill>
                        <a:effectLst/>
                        <a:latin typeface="Arial" charset="0"/>
                        <a:ea typeface="ＭＳ Ｐゴシック" charset="-128"/>
                      </a:endParaRPr>
                    </a:p>
                  </a:txBody>
                  <a:tcPr marT="42203" marB="42203"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9999FF"/>
                    </a:solidFill>
                  </a:tcPr>
                </a:tc>
                <a:extLst>
                  <a:ext uri="{0D108BD9-81ED-4DB2-BD59-A6C34878D82A}">
                    <a16:rowId xmlns:a16="http://schemas.microsoft.com/office/drawing/2014/main" val="10000"/>
                  </a:ext>
                </a:extLst>
              </a:tr>
              <a:tr h="1044819">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Widget</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£5.25</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£13.99</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540</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044819">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Gadget</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dirty="0">
                          <a:ln>
                            <a:noFill/>
                          </a:ln>
                          <a:solidFill>
                            <a:schemeClr val="tx1"/>
                          </a:solidFill>
                          <a:effectLst/>
                          <a:latin typeface="Arial" charset="0"/>
                          <a:ea typeface="ＭＳ Ｐゴシック" charset="-128"/>
                        </a:rPr>
                        <a:t>£2.35</a:t>
                      </a:r>
                      <a:endParaRPr kumimoji="0" lang="en-US" sz="2200" b="0" i="0" u="none" strike="noStrike" cap="none" normalizeH="0" baseline="0" dirty="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£7.50</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1300</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043354">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Gizmo</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£4.21</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a:ln>
                            <a:noFill/>
                          </a:ln>
                          <a:solidFill>
                            <a:schemeClr val="tx1"/>
                          </a:solidFill>
                          <a:effectLst/>
                          <a:latin typeface="Arial" charset="0"/>
                          <a:ea typeface="ＭＳ Ｐゴシック" charset="-128"/>
                        </a:rPr>
                        <a:t>£10.00</a:t>
                      </a:r>
                      <a:endParaRPr kumimoji="0" lang="en-US" sz="2200" b="0" i="0" u="none" strike="noStrike" cap="none" normalizeH="0" baseline="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r" defTabSz="914400" rtl="0" eaLnBrk="1" fontAlgn="base" latinLnBrk="0" hangingPunct="1">
                        <a:lnSpc>
                          <a:spcPct val="100000"/>
                        </a:lnSpc>
                        <a:spcBef>
                          <a:spcPct val="20000"/>
                        </a:spcBef>
                        <a:spcAft>
                          <a:spcPct val="0"/>
                        </a:spcAft>
                        <a:buClr>
                          <a:schemeClr val="tx1"/>
                        </a:buClr>
                        <a:buSzPct val="75000"/>
                        <a:buFont typeface="Wingdings" charset="2"/>
                        <a:buNone/>
                        <a:tabLst/>
                      </a:pPr>
                      <a:r>
                        <a:rPr kumimoji="0" lang="en-GB" sz="2200" b="0" i="0" u="none" strike="noStrike" cap="none" normalizeH="0" baseline="0" dirty="0">
                          <a:ln>
                            <a:noFill/>
                          </a:ln>
                          <a:solidFill>
                            <a:schemeClr val="tx1"/>
                          </a:solidFill>
                          <a:effectLst/>
                          <a:latin typeface="Arial" charset="0"/>
                          <a:ea typeface="ＭＳ Ｐゴシック" charset="-128"/>
                        </a:rPr>
                        <a:t>635</a:t>
                      </a:r>
                      <a:endParaRPr kumimoji="0" lang="en-US" sz="2200" b="0" i="0" u="none" strike="noStrike" cap="none" normalizeH="0" baseline="0" dirty="0">
                        <a:ln>
                          <a:noFill/>
                        </a:ln>
                        <a:solidFill>
                          <a:schemeClr val="tx1"/>
                        </a:solidFill>
                        <a:effectLst/>
                        <a:latin typeface="Arial" charset="0"/>
                        <a:ea typeface="ＭＳ Ｐゴシック" charset="-128"/>
                      </a:endParaRPr>
                    </a:p>
                  </a:txBody>
                  <a:tcPr marT="42203" marB="4220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
        <p:nvSpPr>
          <p:cNvPr id="29729" name="AutoShape 33">
            <a:extLst>
              <a:ext uri="{FF2B5EF4-FFF2-40B4-BE49-F238E27FC236}">
                <a16:creationId xmlns:a16="http://schemas.microsoft.com/office/drawing/2014/main" id="{210C6478-2A4A-B946-B65E-6235CFB06E52}"/>
              </a:ext>
            </a:extLst>
          </p:cNvPr>
          <p:cNvSpPr>
            <a:spLocks noChangeArrowheads="1"/>
          </p:cNvSpPr>
          <p:nvPr/>
        </p:nvSpPr>
        <p:spPr bwMode="auto">
          <a:xfrm>
            <a:off x="4470156" y="1401640"/>
            <a:ext cx="4103077" cy="2858966"/>
          </a:xfrm>
          <a:prstGeom prst="cloudCallout">
            <a:avLst>
              <a:gd name="adj1" fmla="val -55727"/>
              <a:gd name="adj2" fmla="val 18120"/>
            </a:avLst>
          </a:prstGeom>
          <a:solidFill>
            <a:schemeClr val="accent1"/>
          </a:solidFill>
          <a:ln w="9525">
            <a:solidFill>
              <a:schemeClr val="tx1"/>
            </a:solidFill>
            <a:round/>
            <a:headEnd/>
            <a:tailEnd/>
          </a:ln>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662" dirty="0"/>
              <a:t>How much does it cost to make one of these things?</a:t>
            </a:r>
          </a:p>
          <a:p>
            <a:pPr algn="ctr" eaLnBrk="1" hangingPunct="1"/>
            <a:endParaRPr lang="en-GB" altLang="en-US" sz="1662" dirty="0"/>
          </a:p>
          <a:p>
            <a:pPr algn="ctr" eaLnBrk="1" hangingPunct="1"/>
            <a:r>
              <a:rPr lang="en-GB" altLang="en-US" sz="1662" dirty="0"/>
              <a:t>The answer to this question is the </a:t>
            </a:r>
            <a:r>
              <a:rPr lang="en-GB" altLang="en-US" sz="1662" b="1" dirty="0"/>
              <a:t>variable</a:t>
            </a:r>
            <a:r>
              <a:rPr lang="en-GB" altLang="en-US" sz="1662" dirty="0"/>
              <a:t>, ‘production cost.’</a:t>
            </a:r>
            <a:endParaRPr lang="en-US" altLang="en-US" sz="1662" dirty="0"/>
          </a:p>
        </p:txBody>
      </p:sp>
      <p:sp>
        <p:nvSpPr>
          <p:cNvPr id="29731" name="AutoShape 35">
            <a:extLst>
              <a:ext uri="{FF2B5EF4-FFF2-40B4-BE49-F238E27FC236}">
                <a16:creationId xmlns:a16="http://schemas.microsoft.com/office/drawing/2014/main" id="{DC686AEF-75A4-9142-960C-8D656A58EB48}"/>
              </a:ext>
            </a:extLst>
          </p:cNvPr>
          <p:cNvSpPr>
            <a:spLocks noChangeArrowheads="1"/>
          </p:cNvSpPr>
          <p:nvPr/>
        </p:nvSpPr>
        <p:spPr bwMode="auto">
          <a:xfrm>
            <a:off x="3059723" y="4026877"/>
            <a:ext cx="5399943" cy="2567354"/>
          </a:xfrm>
          <a:prstGeom prst="cloudCallout">
            <a:avLst>
              <a:gd name="adj1" fmla="val -73310"/>
              <a:gd name="adj2" fmla="val -74199"/>
            </a:avLst>
          </a:prstGeom>
          <a:solidFill>
            <a:schemeClr val="accent1"/>
          </a:solidFill>
          <a:ln w="9525">
            <a:solidFill>
              <a:schemeClr val="tx1"/>
            </a:solidFill>
            <a:round/>
            <a:headEnd/>
            <a:tailEnd/>
          </a:ln>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eaLnBrk="1" hangingPunct="1"/>
            <a:r>
              <a:rPr lang="en-GB" altLang="en-US" sz="1662"/>
              <a:t>How much does it cost to make a widget?  How much does a widget sell for?  How many widgets did we sell last month?</a:t>
            </a:r>
          </a:p>
          <a:p>
            <a:pPr algn="ctr" eaLnBrk="1" hangingPunct="1"/>
            <a:endParaRPr lang="en-GB" altLang="en-US" sz="1662"/>
          </a:p>
          <a:p>
            <a:pPr algn="ctr" eaLnBrk="1" hangingPunct="1"/>
            <a:r>
              <a:rPr lang="en-GB" altLang="en-US" sz="1662"/>
              <a:t>I need to answer all these questions for the </a:t>
            </a:r>
            <a:r>
              <a:rPr lang="en-GB" altLang="en-US" sz="1662" b="1"/>
              <a:t>unit (case)</a:t>
            </a:r>
            <a:r>
              <a:rPr lang="en-GB" altLang="en-US" sz="1662"/>
              <a:t>, ‘widget.’</a:t>
            </a:r>
            <a:endParaRPr lang="en-US" altLang="en-US" sz="1662"/>
          </a:p>
        </p:txBody>
      </p:sp>
    </p:spTree>
    <p:extLst>
      <p:ext uri="{BB962C8B-B14F-4D97-AF65-F5344CB8AC3E}">
        <p14:creationId xmlns:p14="http://schemas.microsoft.com/office/powerpoint/2010/main" val="249526505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9729"/>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97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729" grpId="0" animBg="1"/>
      <p:bldP spid="29731"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3">
            <a:extLst>
              <a:ext uri="{FF2B5EF4-FFF2-40B4-BE49-F238E27FC236}">
                <a16:creationId xmlns:a16="http://schemas.microsoft.com/office/drawing/2014/main" id="{4E7259B1-A54F-2D46-A472-2201A8BA998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9CE7E16-B6E5-F642-BDB4-32C250A097C5}" type="slidenum">
              <a:rPr lang="en-GB" altLang="en-US"/>
              <a:pPr/>
              <a:t>23</a:t>
            </a:fld>
            <a:endParaRPr lang="en-GB" altLang="en-US"/>
          </a:p>
        </p:txBody>
      </p:sp>
      <p:sp>
        <p:nvSpPr>
          <p:cNvPr id="29699" name="Rectangle 2">
            <a:extLst>
              <a:ext uri="{FF2B5EF4-FFF2-40B4-BE49-F238E27FC236}">
                <a16:creationId xmlns:a16="http://schemas.microsoft.com/office/drawing/2014/main" id="{580248B6-FE30-4EDC-B9B6-709E48097DA4}"/>
              </a:ext>
            </a:extLst>
          </p:cNvPr>
          <p:cNvSpPr>
            <a:spLocks noGrp="1" noChangeArrowheads="1"/>
          </p:cNvSpPr>
          <p:nvPr>
            <p:ph type="title"/>
          </p:nvPr>
        </p:nvSpPr>
        <p:spPr>
          <a:xfrm>
            <a:off x="457200" y="136525"/>
            <a:ext cx="8229600" cy="1143000"/>
          </a:xfrm>
        </p:spPr>
        <p:txBody>
          <a:bodyPr/>
          <a:lstStyle/>
          <a:p>
            <a:pPr>
              <a:defRPr/>
            </a:pPr>
            <a:r>
              <a:rPr lang="en-GB" dirty="0"/>
              <a:t>Types of variables</a:t>
            </a:r>
          </a:p>
        </p:txBody>
      </p:sp>
      <p:sp>
        <p:nvSpPr>
          <p:cNvPr id="32772" name="Rectangle 3">
            <a:extLst>
              <a:ext uri="{FF2B5EF4-FFF2-40B4-BE49-F238E27FC236}">
                <a16:creationId xmlns:a16="http://schemas.microsoft.com/office/drawing/2014/main" id="{0F2F7D87-3C02-2B47-9EFE-D1F81353EA47}"/>
              </a:ext>
            </a:extLst>
          </p:cNvPr>
          <p:cNvSpPr>
            <a:spLocks noGrp="1"/>
          </p:cNvSpPr>
          <p:nvPr>
            <p:ph type="body" idx="4294967295"/>
          </p:nvPr>
        </p:nvSpPr>
        <p:spPr>
          <a:xfrm>
            <a:off x="457200" y="1036760"/>
            <a:ext cx="8229600" cy="4784480"/>
          </a:xfrm>
        </p:spPr>
        <p:txBody>
          <a:bodyPr/>
          <a:lstStyle/>
          <a:p>
            <a:pPr lvl="1" eaLnBrk="1" hangingPunct="1">
              <a:lnSpc>
                <a:spcPct val="90000"/>
              </a:lnSpc>
              <a:buFontTx/>
              <a:buNone/>
            </a:pPr>
            <a:r>
              <a:rPr lang="en-GB" altLang="en-US" sz="2585" b="1" dirty="0">
                <a:cs typeface="Times New Roman" panose="02020603050405020304" pitchFamily="18" charset="0"/>
              </a:rPr>
              <a:t>Variables come in two types:</a:t>
            </a:r>
          </a:p>
          <a:p>
            <a:pPr lvl="1" eaLnBrk="1" hangingPunct="1">
              <a:lnSpc>
                <a:spcPct val="90000"/>
              </a:lnSpc>
              <a:buFontTx/>
              <a:buNone/>
            </a:pPr>
            <a:endParaRPr lang="en-US" altLang="en-US" sz="2585" b="1" dirty="0">
              <a:cs typeface="Times New Roman" panose="02020603050405020304" pitchFamily="18" charset="0"/>
            </a:endParaRPr>
          </a:p>
          <a:p>
            <a:pPr eaLnBrk="1" hangingPunct="1">
              <a:lnSpc>
                <a:spcPct val="90000"/>
              </a:lnSpc>
            </a:pPr>
            <a:r>
              <a:rPr lang="en-US" altLang="en-US" sz="2585" b="1" dirty="0">
                <a:cs typeface="Times New Roman" panose="02020603050405020304" pitchFamily="18" charset="0"/>
              </a:rPr>
              <a:t>Categorical </a:t>
            </a:r>
          </a:p>
          <a:p>
            <a:pPr lvl="2" eaLnBrk="1" hangingPunct="1">
              <a:lnSpc>
                <a:spcPct val="90000"/>
              </a:lnSpc>
            </a:pPr>
            <a:r>
              <a:rPr lang="en-US" altLang="en-US" sz="2585" b="1" dirty="0">
                <a:cs typeface="Times New Roman" panose="02020603050405020304" pitchFamily="18" charset="0"/>
              </a:rPr>
              <a:t> Do you currently own any stocks or shares? </a:t>
            </a:r>
          </a:p>
          <a:p>
            <a:pPr lvl="2" eaLnBrk="1" hangingPunct="1">
              <a:lnSpc>
                <a:spcPct val="90000"/>
              </a:lnSpc>
              <a:buFont typeface="Wingdings" pitchFamily="2" charset="2"/>
              <a:buNone/>
            </a:pPr>
            <a:r>
              <a:rPr lang="en-US" altLang="en-US" sz="2585" b="1" dirty="0">
                <a:cs typeface="Times New Roman" panose="02020603050405020304" pitchFamily="18" charset="0"/>
              </a:rPr>
              <a:t>         Yes                          No</a:t>
            </a:r>
          </a:p>
          <a:p>
            <a:pPr eaLnBrk="1" hangingPunct="1">
              <a:lnSpc>
                <a:spcPct val="90000"/>
              </a:lnSpc>
            </a:pPr>
            <a:endParaRPr lang="en-US" altLang="en-US" sz="2585" b="1" dirty="0">
              <a:cs typeface="Times New Roman" panose="02020603050405020304" pitchFamily="18" charset="0"/>
            </a:endParaRPr>
          </a:p>
          <a:p>
            <a:pPr eaLnBrk="1" hangingPunct="1">
              <a:lnSpc>
                <a:spcPct val="90000"/>
              </a:lnSpc>
            </a:pPr>
            <a:r>
              <a:rPr lang="en-US" altLang="en-US" sz="2585" b="1" dirty="0">
                <a:cs typeface="Times New Roman" panose="02020603050405020304" pitchFamily="18" charset="0"/>
              </a:rPr>
              <a:t>Numerical </a:t>
            </a:r>
          </a:p>
          <a:p>
            <a:pPr lvl="2" eaLnBrk="1" hangingPunct="1">
              <a:lnSpc>
                <a:spcPct val="90000"/>
              </a:lnSpc>
            </a:pPr>
            <a:r>
              <a:rPr lang="en-US" altLang="en-US" sz="2585" b="1" dirty="0">
                <a:cs typeface="Times New Roman" panose="02020603050405020304" pitchFamily="18" charset="0"/>
              </a:rPr>
              <a:t>Discrete: e.g., how many magazines do you currently subscribe to?  ___ Number</a:t>
            </a:r>
          </a:p>
          <a:p>
            <a:pPr lvl="2" eaLnBrk="1" hangingPunct="1">
              <a:lnSpc>
                <a:spcPct val="90000"/>
              </a:lnSpc>
            </a:pPr>
            <a:endParaRPr lang="en-US" altLang="en-US" sz="2585" b="1" dirty="0">
              <a:cs typeface="Times New Roman" panose="02020603050405020304" pitchFamily="18" charset="0"/>
            </a:endParaRPr>
          </a:p>
          <a:p>
            <a:pPr lvl="2" eaLnBrk="1" hangingPunct="1">
              <a:lnSpc>
                <a:spcPct val="90000"/>
              </a:lnSpc>
            </a:pPr>
            <a:r>
              <a:rPr lang="en-US" altLang="en-US" sz="2585" b="1" dirty="0">
                <a:cs typeface="Times New Roman" panose="02020603050405020304" pitchFamily="18" charset="0"/>
              </a:rPr>
              <a:t>Continuous: e.g., how tall are you? ___ Inches    </a:t>
            </a:r>
            <a:endParaRPr lang="en-GB" altLang="en-US" sz="2585" b="1" dirty="0">
              <a:cs typeface="Times New Roman" panose="02020603050405020304" pitchFamily="18" charset="0"/>
            </a:endParaRPr>
          </a:p>
          <a:p>
            <a:pPr eaLnBrk="1" hangingPunct="1">
              <a:lnSpc>
                <a:spcPct val="90000"/>
              </a:lnSpc>
            </a:pPr>
            <a:endParaRPr lang="en-GB" altLang="en-US" sz="2585" dirty="0"/>
          </a:p>
        </p:txBody>
      </p:sp>
    </p:spTree>
    <p:extLst>
      <p:ext uri="{BB962C8B-B14F-4D97-AF65-F5344CB8AC3E}">
        <p14:creationId xmlns:p14="http://schemas.microsoft.com/office/powerpoint/2010/main" val="39389391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3">
            <a:extLst>
              <a:ext uri="{FF2B5EF4-FFF2-40B4-BE49-F238E27FC236}">
                <a16:creationId xmlns:a16="http://schemas.microsoft.com/office/drawing/2014/main" id="{F0371989-C269-414A-B0E2-BBE7640CE2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A9C3FBB-9A80-B749-B24D-786A83330866}" type="slidenum">
              <a:rPr lang="en-GB" altLang="en-US"/>
              <a:pPr/>
              <a:t>24</a:t>
            </a:fld>
            <a:endParaRPr lang="en-GB" altLang="en-US"/>
          </a:p>
        </p:txBody>
      </p:sp>
      <p:sp>
        <p:nvSpPr>
          <p:cNvPr id="30723" name="Rectangle 2">
            <a:extLst>
              <a:ext uri="{FF2B5EF4-FFF2-40B4-BE49-F238E27FC236}">
                <a16:creationId xmlns:a16="http://schemas.microsoft.com/office/drawing/2014/main" id="{A2A8F53F-7976-4A0C-9264-B6C934BB4AFF}"/>
              </a:ext>
            </a:extLst>
          </p:cNvPr>
          <p:cNvSpPr>
            <a:spLocks noGrp="1" noChangeArrowheads="1"/>
          </p:cNvSpPr>
          <p:nvPr>
            <p:ph type="title"/>
          </p:nvPr>
        </p:nvSpPr>
        <p:spPr/>
        <p:txBody>
          <a:bodyPr/>
          <a:lstStyle/>
          <a:p>
            <a:pPr>
              <a:defRPr/>
            </a:pPr>
            <a:r>
              <a:rPr lang="en-US" dirty="0"/>
              <a:t>Levels of measurement</a:t>
            </a:r>
          </a:p>
        </p:txBody>
      </p:sp>
      <p:sp>
        <p:nvSpPr>
          <p:cNvPr id="33796" name="Rectangle 3">
            <a:extLst>
              <a:ext uri="{FF2B5EF4-FFF2-40B4-BE49-F238E27FC236}">
                <a16:creationId xmlns:a16="http://schemas.microsoft.com/office/drawing/2014/main" id="{F25F29A4-4D18-9241-B0D3-268EC41C2F85}"/>
              </a:ext>
            </a:extLst>
          </p:cNvPr>
          <p:cNvSpPr>
            <a:spLocks noGrp="1"/>
          </p:cNvSpPr>
          <p:nvPr>
            <p:ph type="body" idx="4294967295"/>
          </p:nvPr>
        </p:nvSpPr>
        <p:spPr>
          <a:xfrm>
            <a:off x="517281" y="1767254"/>
            <a:ext cx="8229600" cy="3437792"/>
          </a:xfrm>
        </p:spPr>
        <p:txBody>
          <a:bodyPr/>
          <a:lstStyle/>
          <a:p>
            <a:pPr lvl="1" eaLnBrk="1" hangingPunct="1">
              <a:buFontTx/>
              <a:buNone/>
            </a:pPr>
            <a:r>
              <a:rPr lang="en-GB" altLang="en-US" sz="2585" dirty="0">
                <a:cs typeface="Times New Roman" panose="02020603050405020304" pitchFamily="18" charset="0"/>
              </a:rPr>
              <a:t>Categorical variables can be:</a:t>
            </a:r>
            <a:endParaRPr lang="en-US" altLang="en-US" sz="2585" dirty="0">
              <a:cs typeface="Times New Roman" panose="02020603050405020304" pitchFamily="18" charset="0"/>
            </a:endParaRPr>
          </a:p>
          <a:p>
            <a:pPr lvl="2" eaLnBrk="1" hangingPunct="1"/>
            <a:r>
              <a:rPr lang="en-US" altLang="en-US" sz="2585" b="1" dirty="0">
                <a:cs typeface="Times New Roman" panose="02020603050405020304" pitchFamily="18" charset="0"/>
              </a:rPr>
              <a:t>Nominal</a:t>
            </a:r>
          </a:p>
          <a:p>
            <a:pPr lvl="2" eaLnBrk="1" hangingPunct="1"/>
            <a:r>
              <a:rPr lang="en-US" altLang="en-US" sz="2585" b="1" dirty="0">
                <a:cs typeface="Times New Roman" panose="02020603050405020304" pitchFamily="18" charset="0"/>
              </a:rPr>
              <a:t>Ordinal</a:t>
            </a:r>
          </a:p>
          <a:p>
            <a:pPr lvl="2" eaLnBrk="1" hangingPunct="1"/>
            <a:endParaRPr lang="en-GB" altLang="en-US" sz="2585" b="1" dirty="0">
              <a:cs typeface="Times New Roman" panose="02020603050405020304" pitchFamily="18" charset="0"/>
            </a:endParaRPr>
          </a:p>
          <a:p>
            <a:pPr lvl="1" eaLnBrk="1" hangingPunct="1">
              <a:buFontTx/>
              <a:buNone/>
            </a:pPr>
            <a:r>
              <a:rPr lang="en-GB" altLang="en-US" sz="2585" dirty="0">
                <a:cs typeface="Times New Roman" panose="02020603050405020304" pitchFamily="18" charset="0"/>
              </a:rPr>
              <a:t>Continuous numerical variables can be:</a:t>
            </a:r>
            <a:endParaRPr lang="en-US" altLang="en-US" sz="2585" dirty="0">
              <a:cs typeface="Times New Roman" panose="02020603050405020304" pitchFamily="18" charset="0"/>
            </a:endParaRPr>
          </a:p>
          <a:p>
            <a:pPr lvl="2" eaLnBrk="1" hangingPunct="1"/>
            <a:r>
              <a:rPr lang="en-US" altLang="en-US" sz="2585" b="1" dirty="0">
                <a:cs typeface="Times New Roman" panose="02020603050405020304" pitchFamily="18" charset="0"/>
              </a:rPr>
              <a:t>Interval</a:t>
            </a:r>
          </a:p>
          <a:p>
            <a:pPr lvl="2" eaLnBrk="1" hangingPunct="1"/>
            <a:r>
              <a:rPr lang="en-US" altLang="en-US" sz="2585" b="1" dirty="0">
                <a:cs typeface="Times New Roman" panose="02020603050405020304" pitchFamily="18" charset="0"/>
              </a:rPr>
              <a:t>Ratio </a:t>
            </a:r>
            <a:endParaRPr lang="en-GB" altLang="en-US" sz="2585" b="1" dirty="0">
              <a:cs typeface="Times New Roman" panose="02020603050405020304" pitchFamily="18" charset="0"/>
            </a:endParaRPr>
          </a:p>
          <a:p>
            <a:pPr eaLnBrk="1" hangingPunct="1"/>
            <a:endParaRPr lang="en-US" altLang="en-US" sz="2585" dirty="0"/>
          </a:p>
        </p:txBody>
      </p:sp>
    </p:spTree>
    <p:extLst>
      <p:ext uri="{BB962C8B-B14F-4D97-AF65-F5344CB8AC3E}">
        <p14:creationId xmlns:p14="http://schemas.microsoft.com/office/powerpoint/2010/main" val="39464438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3">
            <a:extLst>
              <a:ext uri="{FF2B5EF4-FFF2-40B4-BE49-F238E27FC236}">
                <a16:creationId xmlns:a16="http://schemas.microsoft.com/office/drawing/2014/main" id="{F78BFAC8-B1F5-B64B-BBF6-41D03AB8AA9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F5C8BA3-3122-B243-A1C6-EF16C6149954}" type="slidenum">
              <a:rPr lang="en-GB" altLang="en-US"/>
              <a:pPr/>
              <a:t>25</a:t>
            </a:fld>
            <a:endParaRPr lang="en-GB" altLang="en-US"/>
          </a:p>
        </p:txBody>
      </p:sp>
      <p:sp>
        <p:nvSpPr>
          <p:cNvPr id="31747" name="Title 1">
            <a:extLst>
              <a:ext uri="{FF2B5EF4-FFF2-40B4-BE49-F238E27FC236}">
                <a16:creationId xmlns:a16="http://schemas.microsoft.com/office/drawing/2014/main" id="{C2E76645-83CF-4769-9D33-9A13D9FB74F5}"/>
              </a:ext>
            </a:extLst>
          </p:cNvPr>
          <p:cNvSpPr>
            <a:spLocks noGrp="1"/>
          </p:cNvSpPr>
          <p:nvPr>
            <p:ph type="title"/>
          </p:nvPr>
        </p:nvSpPr>
        <p:spPr/>
        <p:txBody>
          <a:bodyPr/>
          <a:lstStyle/>
          <a:p>
            <a:pPr>
              <a:defRPr/>
            </a:pPr>
            <a:r>
              <a:rPr lang="en-GB" dirty="0"/>
              <a:t>Nominal categorical variables</a:t>
            </a:r>
          </a:p>
        </p:txBody>
      </p:sp>
      <p:sp>
        <p:nvSpPr>
          <p:cNvPr id="34820" name="Rectangle 3">
            <a:extLst>
              <a:ext uri="{FF2B5EF4-FFF2-40B4-BE49-F238E27FC236}">
                <a16:creationId xmlns:a16="http://schemas.microsoft.com/office/drawing/2014/main" id="{4ED13724-0589-9747-B1DE-3B715EA659B0}"/>
              </a:ext>
            </a:extLst>
          </p:cNvPr>
          <p:cNvSpPr>
            <a:spLocks noGrp="1"/>
          </p:cNvSpPr>
          <p:nvPr>
            <p:ph idx="4294967295"/>
          </p:nvPr>
        </p:nvSpPr>
        <p:spPr>
          <a:xfrm>
            <a:off x="451338" y="1633905"/>
            <a:ext cx="8229600" cy="4122126"/>
          </a:xfrm>
        </p:spPr>
        <p:txBody>
          <a:bodyPr>
            <a:normAutofit lnSpcReduction="10000"/>
          </a:bodyPr>
          <a:lstStyle/>
          <a:p>
            <a:pPr algn="just" eaLnBrk="1" hangingPunct="1"/>
            <a:r>
              <a:rPr lang="en-US" altLang="en-US" sz="2215" b="1" dirty="0">
                <a:cs typeface="Times New Roman" panose="02020603050405020304" pitchFamily="18" charset="0"/>
              </a:rPr>
              <a:t>A nominal scale deals strictly with Qualitative data.</a:t>
            </a:r>
          </a:p>
          <a:p>
            <a:pPr algn="just" eaLnBrk="1" hangingPunct="1"/>
            <a:r>
              <a:rPr lang="en-US" altLang="en-US" sz="2215" b="1" dirty="0">
                <a:cs typeface="Times New Roman" panose="02020603050405020304" pitchFamily="18" charset="0"/>
              </a:rPr>
              <a:t>Observations assigned to predetermined categories e.g., gender: male and female.</a:t>
            </a:r>
          </a:p>
          <a:p>
            <a:pPr algn="just" eaLnBrk="1" hangingPunct="1"/>
            <a:r>
              <a:rPr lang="en-US" altLang="en-US" sz="2215" dirty="0"/>
              <a:t>This data type does not allow us to perform any mathematical operations, such as adding or multiplying,</a:t>
            </a:r>
            <a:r>
              <a:rPr lang="en-US" altLang="en-US" sz="2215" dirty="0">
                <a:cs typeface="Times New Roman" panose="02020603050405020304" pitchFamily="18" charset="0"/>
              </a:rPr>
              <a:t> but you can count the numbers or percentages in each group.</a:t>
            </a:r>
          </a:p>
          <a:p>
            <a:pPr algn="just" eaLnBrk="1" hangingPunct="1"/>
            <a:r>
              <a:rPr lang="en-US" altLang="en-US" sz="2215" dirty="0">
                <a:cs typeface="Times New Roman" panose="02020603050405020304" pitchFamily="18" charset="0"/>
              </a:rPr>
              <a:t>We also cannot rank-order the list in any way from highest to lowest.</a:t>
            </a:r>
          </a:p>
          <a:p>
            <a:pPr algn="just" eaLnBrk="1" hangingPunct="1"/>
            <a:r>
              <a:rPr lang="en-US" altLang="en-US" sz="2215" b="1" dirty="0">
                <a:cs typeface="Times New Roman" panose="02020603050405020304" pitchFamily="18" charset="0"/>
              </a:rPr>
              <a:t>Examples:</a:t>
            </a:r>
          </a:p>
          <a:p>
            <a:pPr lvl="1" algn="just" eaLnBrk="1" hangingPunct="1"/>
            <a:r>
              <a:rPr lang="en-US" altLang="en-US" sz="2215" b="1" dirty="0">
                <a:cs typeface="Times New Roman" panose="02020603050405020304" pitchFamily="18" charset="0"/>
              </a:rPr>
              <a:t>g</a:t>
            </a:r>
            <a:r>
              <a:rPr lang="en-GB" altLang="en-US" sz="2215" b="1" dirty="0">
                <a:cs typeface="Times New Roman" panose="02020603050405020304" pitchFamily="18" charset="0"/>
              </a:rPr>
              <a:t>ender, nationality, ethnicity, religion, marital status, place of residence</a:t>
            </a:r>
            <a:endParaRPr lang="en-US" altLang="en-US" sz="2215" b="1" dirty="0">
              <a:cs typeface="Times New Roman" panose="02020603050405020304" pitchFamily="18" charset="0"/>
            </a:endParaRPr>
          </a:p>
        </p:txBody>
      </p:sp>
    </p:spTree>
    <p:extLst>
      <p:ext uri="{BB962C8B-B14F-4D97-AF65-F5344CB8AC3E}">
        <p14:creationId xmlns:p14="http://schemas.microsoft.com/office/powerpoint/2010/main" val="10561987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13">
            <a:extLst>
              <a:ext uri="{FF2B5EF4-FFF2-40B4-BE49-F238E27FC236}">
                <a16:creationId xmlns:a16="http://schemas.microsoft.com/office/drawing/2014/main" id="{5E8828AD-7325-E648-8AC4-9DC7DD6A42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B8F2FB1-8D0F-4442-9048-0543248EF40A}" type="slidenum">
              <a:rPr lang="en-GB" altLang="en-US"/>
              <a:pPr/>
              <a:t>26</a:t>
            </a:fld>
            <a:endParaRPr lang="en-GB" altLang="en-US"/>
          </a:p>
        </p:txBody>
      </p:sp>
      <p:sp>
        <p:nvSpPr>
          <p:cNvPr id="32771" name="Title 1">
            <a:extLst>
              <a:ext uri="{FF2B5EF4-FFF2-40B4-BE49-F238E27FC236}">
                <a16:creationId xmlns:a16="http://schemas.microsoft.com/office/drawing/2014/main" id="{5CA7B0E8-7F52-4E3D-8A8B-ADFB1B2C67BA}"/>
              </a:ext>
            </a:extLst>
          </p:cNvPr>
          <p:cNvSpPr>
            <a:spLocks noGrp="1"/>
          </p:cNvSpPr>
          <p:nvPr>
            <p:ph type="title"/>
          </p:nvPr>
        </p:nvSpPr>
        <p:spPr>
          <a:xfrm>
            <a:off x="416023" y="79521"/>
            <a:ext cx="8229600" cy="1143000"/>
          </a:xfrm>
        </p:spPr>
        <p:txBody>
          <a:bodyPr>
            <a:noAutofit/>
          </a:bodyPr>
          <a:lstStyle/>
          <a:p>
            <a:pPr>
              <a:defRPr/>
            </a:pPr>
            <a:r>
              <a:rPr lang="en-US" dirty="0"/>
              <a:t>Ordinal categorical variables</a:t>
            </a:r>
            <a:endParaRPr lang="en-GB" dirty="0"/>
          </a:p>
        </p:txBody>
      </p:sp>
      <p:sp>
        <p:nvSpPr>
          <p:cNvPr id="35844" name="Content Placeholder 2">
            <a:extLst>
              <a:ext uri="{FF2B5EF4-FFF2-40B4-BE49-F238E27FC236}">
                <a16:creationId xmlns:a16="http://schemas.microsoft.com/office/drawing/2014/main" id="{9E591ACD-C6C6-BE46-A032-33B9F77419CF}"/>
              </a:ext>
            </a:extLst>
          </p:cNvPr>
          <p:cNvSpPr>
            <a:spLocks noGrp="1"/>
          </p:cNvSpPr>
          <p:nvPr>
            <p:ph idx="4294967295"/>
          </p:nvPr>
        </p:nvSpPr>
        <p:spPr>
          <a:xfrm>
            <a:off x="416023" y="1052736"/>
            <a:ext cx="8147247" cy="4319954"/>
          </a:xfrm>
        </p:spPr>
        <p:txBody>
          <a:bodyPr>
            <a:normAutofit/>
          </a:bodyPr>
          <a:lstStyle/>
          <a:p>
            <a:pPr algn="just" eaLnBrk="1" hangingPunct="1">
              <a:lnSpc>
                <a:spcPct val="90000"/>
              </a:lnSpc>
            </a:pPr>
            <a:r>
              <a:rPr lang="en-GB" altLang="en-US" sz="2215" dirty="0"/>
              <a:t>An Ordinal scale has all the features of Nominal Scale with the added feature of rank-order.</a:t>
            </a:r>
          </a:p>
          <a:p>
            <a:pPr algn="just" eaLnBrk="1" hangingPunct="1">
              <a:lnSpc>
                <a:spcPct val="90000"/>
              </a:lnSpc>
            </a:pPr>
            <a:r>
              <a:rPr lang="en-US" altLang="en-US" sz="2215" dirty="0"/>
              <a:t>We still can’t perform mathematical operations on this data, but we can say that one person may be more satisfied than another in a Customer Service survey, but we cannot say by exactly how much. </a:t>
            </a:r>
            <a:endParaRPr lang="en-GB" altLang="en-US" sz="2215" dirty="0"/>
          </a:p>
          <a:p>
            <a:pPr algn="just" eaLnBrk="1" hangingPunct="1">
              <a:lnSpc>
                <a:spcPct val="90000"/>
              </a:lnSpc>
            </a:pPr>
            <a:r>
              <a:rPr lang="en-US" altLang="en-US" sz="2215" dirty="0"/>
              <a:t>Ordinal data can be either qualitative or quantitative. </a:t>
            </a:r>
          </a:p>
          <a:p>
            <a:pPr algn="just" eaLnBrk="1" hangingPunct="1">
              <a:lnSpc>
                <a:spcPct val="90000"/>
              </a:lnSpc>
            </a:pPr>
            <a:r>
              <a:rPr lang="en-US" altLang="en-US" sz="2215" dirty="0"/>
              <a:t>An example of quantitative data is rating movies with 1, 2, 3, or 4 stars. However, we still may not claim that a 4-star movie is 4 times as good as a 1-star</a:t>
            </a:r>
          </a:p>
          <a:p>
            <a:pPr algn="just" eaLnBrk="1" hangingPunct="1">
              <a:lnSpc>
                <a:spcPct val="90000"/>
              </a:lnSpc>
            </a:pPr>
            <a:r>
              <a:rPr lang="en-US" altLang="en-US" sz="2215" dirty="0"/>
              <a:t>An example of qualitative data could be “Upper Class”, ”Middle Class”, “Lower Class”. Middle Class is not twice as high as Lower Class nor is Upper Class three times as high as Lower Class.   </a:t>
            </a:r>
            <a:endParaRPr lang="en-GB" altLang="en-US" sz="2215" dirty="0"/>
          </a:p>
        </p:txBody>
      </p:sp>
    </p:spTree>
    <p:extLst>
      <p:ext uri="{BB962C8B-B14F-4D97-AF65-F5344CB8AC3E}">
        <p14:creationId xmlns:p14="http://schemas.microsoft.com/office/powerpoint/2010/main" val="21658404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13">
            <a:extLst>
              <a:ext uri="{FF2B5EF4-FFF2-40B4-BE49-F238E27FC236}">
                <a16:creationId xmlns:a16="http://schemas.microsoft.com/office/drawing/2014/main" id="{6B742FD9-94B2-C643-8B80-482FD0987EC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685817" indent="-263776">
              <a:defRPr>
                <a:solidFill>
                  <a:schemeClr val="tx1"/>
                </a:solidFill>
                <a:latin typeface="Arial" panose="020B0604020202020204" pitchFamily="34" charset="0"/>
                <a:ea typeface="ＭＳ Ｐゴシック" panose="020B0600070205080204" pitchFamily="34" charset="-128"/>
              </a:defRPr>
            </a:lvl2pPr>
            <a:lvl3pPr marL="1055103" indent="-211021">
              <a:defRPr>
                <a:solidFill>
                  <a:schemeClr val="tx1"/>
                </a:solidFill>
                <a:latin typeface="Arial" panose="020B0604020202020204" pitchFamily="34" charset="0"/>
                <a:ea typeface="ＭＳ Ｐゴシック" panose="020B0600070205080204" pitchFamily="34" charset="-128"/>
              </a:defRPr>
            </a:lvl3pPr>
            <a:lvl4pPr marL="1477145" indent="-211021">
              <a:defRPr>
                <a:solidFill>
                  <a:schemeClr val="tx1"/>
                </a:solidFill>
                <a:latin typeface="Arial" panose="020B0604020202020204" pitchFamily="34" charset="0"/>
                <a:ea typeface="ＭＳ Ｐゴシック" panose="020B0600070205080204" pitchFamily="34" charset="-128"/>
              </a:defRPr>
            </a:lvl4pPr>
            <a:lvl5pPr marL="1899186" indent="-211021">
              <a:defRPr>
                <a:solidFill>
                  <a:schemeClr val="tx1"/>
                </a:solidFill>
                <a:latin typeface="Arial" panose="020B0604020202020204" pitchFamily="34" charset="0"/>
                <a:ea typeface="ＭＳ Ｐゴシック" panose="020B0600070205080204" pitchFamily="34" charset="-128"/>
              </a:defRPr>
            </a:lvl5pPr>
            <a:lvl6pPr marL="2321227"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743269"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165310"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587351" indent="-211021"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1E947BF-867E-9E49-8F50-9C9C2BE7B7FE}" type="slidenum">
              <a:rPr lang="en-GB" altLang="en-US"/>
              <a:pPr/>
              <a:t>27</a:t>
            </a:fld>
            <a:endParaRPr lang="en-GB" altLang="en-US"/>
          </a:p>
        </p:txBody>
      </p:sp>
      <p:sp>
        <p:nvSpPr>
          <p:cNvPr id="35843" name="Title 1">
            <a:extLst>
              <a:ext uri="{FF2B5EF4-FFF2-40B4-BE49-F238E27FC236}">
                <a16:creationId xmlns:a16="http://schemas.microsoft.com/office/drawing/2014/main" id="{84E57426-0A6D-4AB3-9D20-B48A1EB7E0D1}"/>
              </a:ext>
            </a:extLst>
          </p:cNvPr>
          <p:cNvSpPr>
            <a:spLocks noGrp="1"/>
          </p:cNvSpPr>
          <p:nvPr>
            <p:ph type="title"/>
          </p:nvPr>
        </p:nvSpPr>
        <p:spPr/>
        <p:txBody>
          <a:bodyPr/>
          <a:lstStyle/>
          <a:p>
            <a:pPr>
              <a:defRPr/>
            </a:pPr>
            <a:r>
              <a:rPr lang="en-GB" dirty="0"/>
              <a:t>Exercises</a:t>
            </a:r>
          </a:p>
        </p:txBody>
      </p:sp>
      <p:sp>
        <p:nvSpPr>
          <p:cNvPr id="35844" name="Content Placeholder 2">
            <a:extLst>
              <a:ext uri="{FF2B5EF4-FFF2-40B4-BE49-F238E27FC236}">
                <a16:creationId xmlns:a16="http://schemas.microsoft.com/office/drawing/2014/main" id="{E641F597-207E-46B8-BC38-E61617F50337}"/>
              </a:ext>
            </a:extLst>
          </p:cNvPr>
          <p:cNvSpPr>
            <a:spLocks noGrp="1"/>
          </p:cNvSpPr>
          <p:nvPr>
            <p:ph idx="4294967295"/>
          </p:nvPr>
        </p:nvSpPr>
        <p:spPr>
          <a:xfrm>
            <a:off x="383931" y="1833197"/>
            <a:ext cx="8229600" cy="3437792"/>
          </a:xfrm>
        </p:spPr>
        <p:txBody>
          <a:bodyPr>
            <a:normAutofit/>
          </a:bodyPr>
          <a:lstStyle/>
          <a:p>
            <a:pPr marL="337633" indent="-236343" algn="just">
              <a:lnSpc>
                <a:spcPct val="90000"/>
              </a:lnSpc>
              <a:buFont typeface="Wingdings 3"/>
              <a:buChar char=""/>
              <a:defRPr/>
            </a:pPr>
            <a:r>
              <a:rPr lang="en-GB" sz="2585" dirty="0"/>
              <a:t>Discuss the terms data, information, knowledge and wisdom from your own understanding</a:t>
            </a:r>
          </a:p>
          <a:p>
            <a:pPr marL="337633" indent="-236343" algn="just">
              <a:lnSpc>
                <a:spcPct val="90000"/>
              </a:lnSpc>
              <a:buFont typeface="Wingdings 3"/>
              <a:buChar char=""/>
              <a:defRPr/>
            </a:pPr>
            <a:endParaRPr lang="en-GB" sz="2585" dirty="0"/>
          </a:p>
          <a:p>
            <a:pPr marL="337633" indent="-236343" algn="just">
              <a:lnSpc>
                <a:spcPct val="90000"/>
              </a:lnSpc>
              <a:buFont typeface="Wingdings 3"/>
              <a:buChar char=""/>
              <a:defRPr/>
            </a:pPr>
            <a:r>
              <a:rPr lang="en-GB" sz="2585" dirty="0"/>
              <a:t>Discuss the differences between primary and secondary data</a:t>
            </a:r>
            <a:endParaRPr lang="en-GB" sz="1846" dirty="0"/>
          </a:p>
          <a:p>
            <a:pPr marL="337633" indent="-236343">
              <a:lnSpc>
                <a:spcPct val="90000"/>
              </a:lnSpc>
              <a:buFont typeface="Wingdings 3"/>
              <a:buChar char=""/>
              <a:defRPr/>
            </a:pPr>
            <a:endParaRPr lang="en-GB" sz="2585" dirty="0"/>
          </a:p>
        </p:txBody>
      </p:sp>
    </p:spTree>
    <p:extLst>
      <p:ext uri="{BB962C8B-B14F-4D97-AF65-F5344CB8AC3E}">
        <p14:creationId xmlns:p14="http://schemas.microsoft.com/office/powerpoint/2010/main" val="337100478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documentManagement/types"/>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37888</TotalTime>
  <Words>1783</Words>
  <Application>Microsoft Macintosh PowerPoint</Application>
  <PresentationFormat>On-screen Show (4:3)</PresentationFormat>
  <Paragraphs>236</Paragraphs>
  <Slides>27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27</vt:i4>
      </vt:variant>
    </vt:vector>
  </HeadingPairs>
  <TitlesOfParts>
    <vt:vector size="34" baseType="lpstr">
      <vt:lpstr>Arial</vt:lpstr>
      <vt:lpstr>Calibri</vt:lpstr>
      <vt:lpstr>Comic Sans MS</vt:lpstr>
      <vt:lpstr>Myriad Pro</vt:lpstr>
      <vt:lpstr>Wingdings</vt:lpstr>
      <vt:lpstr>Wingdings 3</vt:lpstr>
      <vt:lpstr>20140311PresentationUWTSDTemplate</vt:lpstr>
      <vt:lpstr>Digital Skills and Research Methods (DSR) BMSW 4003</vt:lpstr>
      <vt:lpstr>Learning outcomes</vt:lpstr>
      <vt:lpstr>Concepts of Research</vt:lpstr>
      <vt:lpstr>Objectives of Research</vt:lpstr>
      <vt:lpstr>Types of Research</vt:lpstr>
      <vt:lpstr>Data</vt:lpstr>
      <vt:lpstr>Data</vt:lpstr>
      <vt:lpstr>Information</vt:lpstr>
      <vt:lpstr>Why collect information?</vt:lpstr>
      <vt:lpstr>Why collect information?</vt:lpstr>
      <vt:lpstr>Knowledge</vt:lpstr>
      <vt:lpstr>Knowledge</vt:lpstr>
      <vt:lpstr>Wisdom</vt:lpstr>
      <vt:lpstr> </vt:lpstr>
      <vt:lpstr> </vt:lpstr>
      <vt:lpstr> </vt:lpstr>
      <vt:lpstr> </vt:lpstr>
      <vt:lpstr>PowerPoint Presentation</vt:lpstr>
      <vt:lpstr>PowerPoint Presentation</vt:lpstr>
      <vt:lpstr>PowerPoint Presentation</vt:lpstr>
      <vt:lpstr>How do we organise data?</vt:lpstr>
      <vt:lpstr>Example</vt:lpstr>
      <vt:lpstr>Types of variables</vt:lpstr>
      <vt:lpstr>Levels of measurement</vt:lpstr>
      <vt:lpstr>Nominal categorical variables</vt:lpstr>
      <vt:lpstr>Ordinal categorical variables</vt:lpstr>
      <vt:lpstr>Exercises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123</cp:revision>
  <dcterms:created xsi:type="dcterms:W3CDTF">2015-04-14T15:21:28Z</dcterms:created>
  <dcterms:modified xsi:type="dcterms:W3CDTF">2021-03-13T15:12:18Z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