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8257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opening section explains why job design is important for Starbucks. The company’s brand depends on consistent service, speed, friendliness and customer connection. These behaviours are delivered mainly by frontline partners. Therefore, the way Starbucks designs barista and shift-supervisor work has direct consequences for employee satisfaction and business performance. Job design includes the tasks employees complete, the control they have, the support they receive and how work is coordinated. Hospitality research shows that organisational culture can influence satisfaction, service recovery and employee retention. This makes job design a strategic human-capital issue rather than a simple store-operating matter.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focuses mainly on Starbucks’ frontline coffeehouse jobs because these roles are highly visible and central to the customer experience. Baristas and shift supervisors perform the daily work that connects Starbucks’ corporate strategy with store-level performance. The analysis uses recent academic research on hospitality job satisfaction, emotional labour, technology and work-life balance. It also uses Starbucks sources such as annual reports, scheduling statements, workflow redesign and Green Dot Assist information. Independent evidence is included where available to avoid relying only on company claims. The aim is not to criticise Starbucks generally, but to assess how its job design can be improved.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Starbucks operates through a retail service model in which frontline employees create value directly. Store partners prepare products, serve customers, manage order flow and uphold brand standards. This means that workforce experience is closely connected to operational performance. If employees experience fair schedules, supportive managers and meaningful work, they are more likely to remain engaged and provide better service. If they experience overload or inconsistent support, service quality may suffer. Starbucks’ scale also makes job design important because practices introduced across many stores can affect thousands of employees. Therefore, the company’s workforce context supports a detailed focus on job satisfaction.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Barista and shift-supervisor roles contain many positive job-design features. They require skill variety, social interaction, immediate feedback and a visible effect on customers. However, the same roles can become stressful when employees face high order volumes, frequent customisation and demanding customers. Shift supervisors also carry extra responsibility for coordination, problem solving and supporting colleagues. Emotional labour is particularly important because partners must remain friendly and composed during pressure. Research on hospitality employees shows that emotional labour is connected to job satisfaction. For Starbucks, the key issue is whether the positive features of the role are supported by enough staffing, training, autonomy and recovery time.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job design means the practical arrangement of work. It includes what employees do, how tasks are divided, how much control employees have and what resources help them perform well. It also includes feedback, learning, recognition and opportunities for development. Starbucks may have formal policies, but the real test is whether these policies improve daily store experience. For example, a scheduling policy is valuable only if it gives partners stable hours in practice. A technology system is valuable only if it reduces confusion without increasing pressure. This view helps connect policies with lived experience and measurable satisfaction outcomes.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Scheduling is a central current policy area because it shapes both job satisfaction and operational capacity. For hourly employees, predictable shifts support income stability and planning outside work. Adequate staffing reduces overload and helps partners deliver service without excessive stress. Starbucks’ partner-centric scheduling statement is therefore relevant to job satisfaction. However, the policy should be examined critically. It is not enough for Starbucks to state that scheduling is partner-centred; employees must experience fair, predictable hours and reasonable workloads in practice. This section therefore treats scheduling and staffing as practical job-design tools rather than purely administrative processes.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Starbucks’ benefits, training and recognition practices are important job resources. They can help partners feel valued, improve capability and support retention. Training is especially important because frontline work includes product knowledge, safety, customer interaction and digital systems. Recognition can motivate employees when it rewards behaviours that matter, such as teamwork and high-quality service. However, benefits alone cannot fully solve dissatisfaction caused by workload, unstable scheduling or poor management. Hospitality research suggests that HR practices influence satisfaction when employees perceive them as relevant, fair and supportive. Starbucks should therefore connect benefits and training with improvements to everyday work conditions.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Starbucks’ current practices show a clear move toward redesigning work through process improvement and technology. The Siren Craft System aims to make store operations smoother by adjusting task flows and roles. Green Dot Assist provides AI-supported answers to partners, potentially reducing uncertainty and helping employees learn faster. These tools may improve job satisfaction if they reduce friction and free employees to focus on craft and customer connection. However, technology can also create pressure if it increases monitoring or work speed. For this reason, Starbucks should measure technology outcomes through employee satisfaction and workload, as well as service efficiency and customer waiting time.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policy review identifies both strengths and evidence gaps. Starbucks has clear initiatives related to scheduling, benefits, training, workflow redesign and AI support. These can be strong job resources. However, company sources tend to present corporate strategy positively. A Level 7 analysis should therefore compare official claims with external research and employee-experience evidence. Employee-review studies show that workers often discuss satisfaction through practical issues such as workload, management quality, pay and work-life balance. This supports a balanced evaluation. Starbucks may have strong policies, but the key issue is whether they consistently create better daily experiences for partners across stores.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major opportunity is to make scheduling more predictable and employee-centred. For hourly partners, the number and timing of shifts influence income, rest, family duties, childcare and study. When schedules are unstable, employees may experience stress even when other benefits are good. Research on work-family conflict shows that work demands can affect both job satisfaction and wider life satisfaction. Starbucks can use scheduling systems to improve preferred-hours matching and fair access to shifts. This opportunity would directly support work-life balance and perceptions of fairness. It would also help managers by reducing absence, turnover and last-minute staffing problems.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enrichment gives Starbucks an opportunity to strengthen meaning and motivation. Frontline jobs already include customer interaction and craft, but these features can be weakened if work becomes too rushed or repetitive. Starbucks could formally recognise partners who coach others, lead coffee education or improve local workflows. Shift supervisors could be trained as job-design coaches who support learning and team coordination. However, enrichment must be implemented carefully. Adding duties without time, authority or recognition would create overload. The aim is to increase meaningful responsibility and autonomy. Research on hospitality culture supports the idea that positive work environments influence satisfaction and service behaviour.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crafting and employee voice are connected opportunities. Starbucks partners understand daily problems such as rushed handoffs, unclear task allocation and pressure from mobile orders. If employees are invited to adjust and improve parts of their work, they may experience more control and ownership. Job crafting research suggests that employees can improve well-being by shaping tasks and relationships. Starbucks can support this through team discussions, suggestion systems and pilot projects. The most important principle is that voice must lead to visible action. Employees should know which suggestions are adopted, tested or rejected, and why. This builds trust and makes redesign more practical.</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Starbucks has an opportunity to use technology as a genuine job resource. Green Dot Assist can reduce the time partners spend searching for instructions, which may improve confidence and reduce mistakes. However, employees need proper training and time to practise. Research on hospitality technology adoption shows that training support affects attitudes, engagement, satisfaction and retention. If technology is introduced quickly without explanation, employees may experience it as another demand. Starbucks should therefore combine digital tools with paid training, manager coaching and open communication. Technology should be framed as a way to reduce friction and support partners, not simply to control performance.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Workload is one of the most significant challenges. Starbucks partners often manage several types of demand at once, including customers in the store, mobile orders, delivery platforms and drive-through queues. Customisation adds further complexity because drinks may require many changes. Skill variety can be motivating, but only when employees have enough support and control. When work pace becomes excessive, employees may experience overload and emotional strain. This can affect service recovery and customer connection, both of which are important to Starbucks’ brand. The challenge is not that barista work is varied; the challenge is whether staffing and systems keep variety from becoming unsustainable pressure.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Emotional labour is central to Starbucks’ service model. Partners are expected to create a warm experience, even when customers are impatient, unhappy or demanding. This can be rewarding when interactions are positive, but repeated emotional regulation can become exhausting. Lam and Cheung’s work highlights the relationship between emotional labour and job satisfaction in hospitality. Starbucks should recognise that customer connection requires time, energy and support. If employees are pressured to be fast and emotionally available at the same time, role conflict can emerge. Managers play an important role by supporting staff, de-escalating conflict and creating a team climate where employees feel protected.</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Scheduling is both an opportunity and a challenge. Starbucks has stated that it aims to improve partner-centred scheduling, but external evidence shows that scheduling problems have been significant in at least one major market. The New York City settlement should be used carefully: it does not prove that all stores have the same issue, but it demonstrates why compliance, transparency and fairness matter. Work-family conflict research also shows that schedules influence job and life satisfaction. For Starbucks, unstable hours can undermine trust even if other benefits are attractive. A sustainable model must give employees adequate stability while allowing the business to meet fluctuating demand.</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and digital systems create a double-edged challenge. Green Dot Assist and similar tools may reduce uncertainty and support faster problem solving, but employees could also worry about monitoring, speed targets or reduced judgement. Liu and colleagues describe the two faces of AI in hospitality, showing that implementation matters. If employees are involved, trained and protected by clear rules, technology can improve confidence and innovation. If technology is imposed mainly for efficiency, it may reduce autonomy and increase work intensity. Starbucks should therefore treat AI implementation as part of job design and employee voice, not just a technical upgrade.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root-cause analysis organises the issues identified so far into a fishbone framework. This is useful because low job satisfaction can have many visible symptoms, such as stress, turnover intentions, reduced engagement or complaints about schedules. A fishbone diagram helps identify the deeper causes behind those symptoms. For Starbucks, the likely root causes relate to job design, workload, scheduling, leadership, technology and employee voice. The analysis suggests that satisfaction problems arise when job demands increase faster than resources. These causes are useful because they lead directly to practical recommendations that Starbucks can test and measure.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fishbone diagram for the root-cause analysis. The main effect is low job satisfaction at Starbucks. The diagram groups the causes into six categories. Job design covers standardised routines, limited autonomy and role conflict. Workload and staffing cover multi-channel demand and peak-time pressure. Scheduling covers unpredictable shifts and limited control. Leadership and management cover uneven support and weak recognition. Technology and AI cover monitoring concerns, training gaps and digital workflow changes. Culture and employee voice cover emotional labour and limited participation in decisions. Together, these causes show that dissatisfaction emerges from a system of pressures rather than one isolated weakness.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focuses on the job-design side of the root cause. Starbucks needs standardised routines to maintain quality and consistency, but too much standardisation can reduce autonomy. When employees feel they have little influence over their tasks, role sequence or workflow, satisfaction may decline. Repetitive station work during busy periods can also reduce task identity, especially if employees feel they are only completing fragments of the service process. Another issue is role conflict: partners are expected to be fast and create warm customer connections. These expectations can compete. Job crafting provides a useful response because it gives employees controlled opportunities to shape work more meaningfully.</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Workload, staffing and scheduling are closely connected root causes. High demand becomes more manageable when enough employees are scheduled at the right times. However, if staffing is too lean or shifts are unpredictable, employees may experience both pressure at work and instability outside work. Digital orders and drink customisation increase complexity, particularly during peak periods. Scheduling issues also affect income stability and personal planning. The New York City settlement provides an important caution that scheduling practices can become a legal and reputational issue. Starbucks therefore needs staffing systems that protect employees while still meeting customer demand.</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final root-cause group concerns leadership, culture and technology. Corporate policies only become meaningful when local managers communicate them fairly and support employees consistently. Uneven manager support can affect recognition, conflict resolution and trust. Culture is also important because Starbucks expects employees to create warm customer connections, which can involve emotional labour. Technology adds another layer. Digital tools can help partners, but they can also raise concerns about surveillance, speed or deskilling. Research on AI in hospitality highlights that employee outcomes depend on implementation. Starbucks should therefore strengthen managerial capability and technology governance to close the gap between policy and store-level experience.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recommendation is to introduce partner-led job design councils. These councils would give frontline employees a formal voice in shaping work. Baristas and shift supervisors have detailed knowledge of daily bottlenecks, customer-pressure points and technology issues. The councils would review evidence, suggest improvements and test small changes. This approach connects to job crafting because it increases employee influence and ownership. It also improves trust because employees can see how their feedback affects decisions. The councils should include managers so that ideas are practical and aligned with store needs. This recommendation addresses the root causes of limited autonomy and weak employee voice.</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recommendation is to improve scheduling and workload protection. Starbucks should strengthen minimum scheduling standards, provide better advance notice and audit preferred-hours matching. These actions would improve fairness and work-life balance. Staffing decisions should consider all channels of demand, not only store sales. During extreme peaks, Starbucks should allow temporary controls on digital-order volume or workflow prioritisation to prevent overload. This is not about reducing productivity; it is about protecting sustainable performance. Overloaded employees are less able to provide high-quality service. This recommendation addresses root causes related to staffing, scheduling, workload and work-life conflict.</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recommendation is to strengthen career, craft and skill pathways. Starbucks can improve job satisfaction by making development visible and meaningful. Partners could progress from barista to craft specialist, trainer, shift supervisor and manager. Paid learning time is important because development should not rely only on unpaid effort outside work. Training should cover coffee craft, digital systems, customer recovery and leadership. Research shows that training support influences engagement, satisfaction and retention in hospitality technology contexts. Recognition should also go beyond speed. If Starbucks values mentoring, teamwork and service recovery, employees will see a broader and more meaningful definition of good performance.</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fourth recommendation is to govern AI through a human-centred charter. Starbucks should clearly explain what AI tools do, what data they use, how employees are protected and when human judgement overrides the system. Green Dot Assist should be measured not only by speed but also by employee confidence, workload and satisfaction. Research indicates that AI can support innovation when employees trust the technology and can explore it safely. The risk is that AI becomes associated with monitoring, reduced discretion or pressure. Starbucks should therefore use AI to reduce repetitive friction and information-searching, while preserving craft, judgement and authentic customer interaction.</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should be staged rather than introduced everywhere at once. First, Starbucks should diagnose the problem through employee surveys, focus groups, workload mapping and scheduling data. Second, it should pilot job-design councils, scheduling safeguards, training and AI governance in a small number of stores. Third, it should evaluate the pilots before scaling. The KPIs should include employee satisfaction, turnover, absence, schedule stability, grievances, customer waiting times and service errors. This balanced scorecard approach prevents Starbucks from measuring only efficiency. A recommendation is stronger when it includes evidence, accountability, timing and measurable outcomes. This also helps identify unintended consequences.</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 the next five to ten years, Starbucks jobs are likely to become more digitally supported. AI may assist with scheduling, inventory, training and real-time operational decisions. This could reduce routine friction and help partners focus on customer connection, coaching and service recovery. However, the future of work will depend on implementation quality. Research suggests that AI can improve productivity and innovation when employees trust it and when it supports meaningful work. Starbucks should therefore invest in continuous digital-skills development, transparent governance and employee participation. The goal should be a future barista role that is more skilled, supported and meaningful, not simply more monitored or faster.</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overall findings show that Starbucks has a strong foundation for improving job satisfaction. It has invested in benefits, scheduling, training, workflow redesign and AI tools. These initiatives can become powerful job resources. However, the analysis also shows continuing risks related to workload, emotional labour, scheduling and employee voice. The external scheduling settlement is important because it shows that corporate policies need consistent local implementation. The root cause is not one isolated failure. It is the balance between job demands and job resources. Starbucks should therefore redesign frontline work so that employees have enough support, autonomy and stability to deliver high-quality service sustainably.</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conclusion is that Starbucks should adopt an integrated human-capital strategy based on five priorities: sustainable workload, predictable work, meaningful development, employee voice and human-centred technology. These priorities directly respond to the root causes identified in the fishbone analysis. The company should not treat employee satisfaction and operational performance as opposing goals. Well-designed jobs can improve both. Better scheduling and workload controls protect well-being and service quality. Career pathways increase motivation and capability. Employee voice makes redesign practical and trusted. AI should support partners rather than control them. The final message is that Starbucks should redesign frontline work with its partners, not simply for them.</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image" Target="../media/image2.jpeg"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1.xml" /><Relationship Id="rId4" Type="http://schemas.openxmlformats.org/officeDocument/2006/relationships/image" Target="../media/image3.jpeg" /></Relationships>
</file>

<file path=ppt/slides/_rels/slide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0.xml"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1.xml"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2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2.xml" /><Relationship Id="rId1" Type="http://schemas.openxmlformats.org/officeDocument/2006/relationships/slideLayout" Target="../slideLayouts/slideLayout1.xml" /></Relationships>
</file>

<file path=ppt/slides/_rels/slide2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3.xml" /><Relationship Id="rId1" Type="http://schemas.openxmlformats.org/officeDocument/2006/relationships/slideLayout" Target="../slideLayouts/slideLayout1.xml" /></Relationships>
</file>

<file path=ppt/slides/_rels/slide2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4.xml" /><Relationship Id="rId1" Type="http://schemas.openxmlformats.org/officeDocument/2006/relationships/slideLayout" Target="../slideLayouts/slideLayout1.xml" /></Relationships>
</file>

<file path=ppt/slides/_rels/slide2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5.xml" /><Relationship Id="rId1" Type="http://schemas.openxmlformats.org/officeDocument/2006/relationships/slideLayout" Target="../slideLayouts/slideLayout1.xml" /></Relationships>
</file>

<file path=ppt/slides/_rels/slide2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6.xml" /><Relationship Id="rId1" Type="http://schemas.openxmlformats.org/officeDocument/2006/relationships/slideLayout" Target="../slideLayouts/slideLayout1.xml" /></Relationships>
</file>

<file path=ppt/slides/_rels/slide2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7.xml" /><Relationship Id="rId1" Type="http://schemas.openxmlformats.org/officeDocument/2006/relationships/slideLayout" Target="../slideLayouts/slideLayout1.xml" /></Relationships>
</file>

<file path=ppt/slides/_rels/slide2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8.xml" /><Relationship Id="rId1" Type="http://schemas.openxmlformats.org/officeDocument/2006/relationships/slideLayout" Target="../slideLayouts/slideLayout1.xml" /></Relationships>
</file>

<file path=ppt/slides/_rels/slide2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9.xml" /><Relationship Id="rId1" Type="http://schemas.openxmlformats.org/officeDocument/2006/relationships/slideLayout" Target="../slideLayouts/slideLayout1.xml" /></Relationships>
</file>

<file path=ppt/slides/_rels/slide3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0.xml" /><Relationship Id="rId1" Type="http://schemas.openxmlformats.org/officeDocument/2006/relationships/slideLayout" Target="../slideLayouts/slideLayout1.xml" /></Relationships>
</file>

<file path=ppt/slides/_rels/slide3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1.xml" /><Relationship Id="rId1" Type="http://schemas.openxmlformats.org/officeDocument/2006/relationships/slideLayout" Target="../slideLayouts/slideLayout1.xml" /></Relationships>
</file>

<file path=ppt/slides/_rels/slide3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2.xml" /><Relationship Id="rId1" Type="http://schemas.openxmlformats.org/officeDocument/2006/relationships/slideLayout" Target="../slideLayouts/slideLayout1.xml" /></Relationships>
</file>

<file path=ppt/slides/_rels/slide3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3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3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3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B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8"/>
          </a:solidFill>
          <a:ln w="12700">
            <a:solidFill>
              <a:srgbClr val="F7FBF8"/>
            </a:solidFill>
            <a:prstDash val="solid"/>
          </a:ln>
        </p:spPr>
        <p:txBody>
          <a:bodyPr/>
          <a:lstStyle/>
          <a:p>
            <a:endParaRPr/>
          </a:p>
        </p:txBody>
      </p:sp>
      <p:sp>
        <p:nvSpPr>
          <p:cNvPr id="3" name="Shape 1"/>
          <p:cNvSpPr/>
          <p:nvPr/>
        </p:nvSpPr>
        <p:spPr>
          <a:xfrm>
            <a:off x="0" y="0"/>
            <a:ext cx="12191695" cy="201168"/>
          </a:xfrm>
          <a:prstGeom prst="rect">
            <a:avLst/>
          </a:prstGeom>
          <a:solidFill>
            <a:srgbClr val="006241"/>
          </a:solidFill>
          <a:ln w="12700">
            <a:solidFill>
              <a:srgbClr val="006241"/>
            </a:solidFill>
            <a:prstDash val="solid"/>
          </a:ln>
        </p:spPr>
        <p:txBody>
          <a:bodyPr/>
          <a:lstStyle/>
          <a:p>
            <a:endParaRPr/>
          </a:p>
        </p:txBody>
      </p:sp>
      <p:pic>
        <p:nvPicPr>
          <p:cNvPr id="4" name="Image 0" descr="/mnt/data/starbucks_logo_crop.png"/>
          <p:cNvPicPr>
            <a:picLocks noChangeAspect="1"/>
          </p:cNvPicPr>
          <p:nvPr/>
        </p:nvPicPr>
        <p:blipFill>
          <a:blip r:embed="rId3"/>
          <a:stretch>
            <a:fillRect/>
          </a:stretch>
        </p:blipFill>
        <p:spPr>
          <a:xfrm>
            <a:off x="594360" y="502920"/>
            <a:ext cx="1097280" cy="1097280"/>
          </a:xfrm>
          <a:prstGeom prst="rect">
            <a:avLst/>
          </a:prstGeom>
        </p:spPr>
      </p:pic>
      <p:sp>
        <p:nvSpPr>
          <p:cNvPr id="5" name="Text 2"/>
          <p:cNvSpPr/>
          <p:nvPr/>
        </p:nvSpPr>
        <p:spPr>
          <a:xfrm>
            <a:off x="1874520" y="603504"/>
            <a:ext cx="9326880" cy="1234440"/>
          </a:xfrm>
          <a:prstGeom prst="rect">
            <a:avLst/>
          </a:prstGeom>
          <a:noFill/>
          <a:ln/>
        </p:spPr>
        <p:txBody>
          <a:bodyPr wrap="square" lIns="0" tIns="0" rIns="0" bIns="0" rtlCol="0" anchor="ctr">
            <a:normAutofit/>
          </a:bodyPr>
          <a:lstStyle/>
          <a:p>
            <a:pPr marL="0" indent="0">
              <a:buNone/>
            </a:pPr>
            <a:r>
              <a:rPr lang="en-US" sz="3400" b="1" dirty="0">
                <a:solidFill>
                  <a:srgbClr val="17332A"/>
                </a:solidFill>
                <a:latin typeface="Aptos Display" pitchFamily="34" charset="0"/>
                <a:ea typeface="Aptos Display" pitchFamily="34" charset="-122"/>
                <a:cs typeface="Aptos Display" pitchFamily="34" charset="-120"/>
              </a:rPr>
              <a:t>Redesigning Job Design</a:t>
            </a:r>
            <a:endParaRPr lang="en-US" sz="3400" dirty="0"/>
          </a:p>
          <a:p>
            <a:pPr marL="0" indent="0">
              <a:buNone/>
            </a:pPr>
            <a:r>
              <a:rPr lang="en-US" sz="3400" b="1" dirty="0">
                <a:solidFill>
                  <a:srgbClr val="17332A"/>
                </a:solidFill>
                <a:latin typeface="Aptos Display" pitchFamily="34" charset="0"/>
                <a:ea typeface="Aptos Display" pitchFamily="34" charset="-122"/>
                <a:cs typeface="Aptos Display" pitchFamily="34" charset="-120"/>
              </a:rPr>
              <a:t>and Job Satisfaction at Starbucks</a:t>
            </a:r>
            <a:endParaRPr lang="en-US" sz="3400" dirty="0"/>
          </a:p>
        </p:txBody>
      </p:sp>
      <p:sp>
        <p:nvSpPr>
          <p:cNvPr id="6" name="Shape 3"/>
          <p:cNvSpPr/>
          <p:nvPr/>
        </p:nvSpPr>
        <p:spPr>
          <a:xfrm>
            <a:off x="1874520" y="1993392"/>
            <a:ext cx="8138160" cy="0"/>
          </a:xfrm>
          <a:prstGeom prst="line">
            <a:avLst/>
          </a:prstGeom>
          <a:noFill/>
          <a:ln w="25400">
            <a:solidFill>
              <a:srgbClr val="006241"/>
            </a:solidFill>
            <a:prstDash val="solid"/>
          </a:ln>
        </p:spPr>
        <p:txBody>
          <a:bodyPr/>
          <a:lstStyle/>
          <a:p>
            <a:endParaRPr/>
          </a:p>
        </p:txBody>
      </p:sp>
      <p:sp>
        <p:nvSpPr>
          <p:cNvPr id="7" name="Text 4"/>
          <p:cNvSpPr/>
          <p:nvPr/>
        </p:nvSpPr>
        <p:spPr>
          <a:xfrm>
            <a:off x="1874520" y="2148840"/>
            <a:ext cx="9601200" cy="347472"/>
          </a:xfrm>
          <a:prstGeom prst="rect">
            <a:avLst/>
          </a:prstGeom>
          <a:noFill/>
          <a:ln/>
        </p:spPr>
        <p:txBody>
          <a:bodyPr wrap="square" lIns="0" tIns="0" rIns="0" bIns="0" rtlCol="0" anchor="ctr"/>
          <a:lstStyle/>
          <a:p>
            <a:pPr marL="0" indent="0">
              <a:buNone/>
            </a:pPr>
            <a:r>
              <a:rPr lang="en-US" sz="1500" dirty="0">
                <a:solidFill>
                  <a:srgbClr val="4E6B5D"/>
                </a:solidFill>
              </a:rPr>
              <a:t>Human Capital Management | LCMB7023 | Assessment Component 2: Group Presentation</a:t>
            </a:r>
            <a:endParaRPr lang="en-US" sz="1500" dirty="0"/>
          </a:p>
        </p:txBody>
      </p:sp>
      <p:sp>
        <p:nvSpPr>
          <p:cNvPr id="8" name="Text 5"/>
          <p:cNvSpPr/>
          <p:nvPr/>
        </p:nvSpPr>
        <p:spPr>
          <a:xfrm>
            <a:off x="1051560" y="2816352"/>
            <a:ext cx="4846320" cy="1097280"/>
          </a:xfrm>
          <a:prstGeom prst="rect">
            <a:avLst/>
          </a:prstGeom>
          <a:noFill/>
          <a:ln/>
        </p:spPr>
        <p:txBody>
          <a:bodyPr wrap="square" rtlCol="0" anchor="ctr">
            <a:normAutofit/>
          </a:bodyPr>
          <a:lstStyle/>
          <a:p>
            <a:pPr marL="0" indent="0">
              <a:buNone/>
            </a:pPr>
            <a:r>
              <a:rPr lang="en-US" sz="1800" dirty="0">
                <a:solidFill>
                  <a:srgbClr val="111111"/>
                </a:solidFill>
              </a:rPr>
              <a:t>Organisation: Starbucks Corporation</a:t>
            </a:r>
            <a:endParaRPr lang="en-US" sz="1800" dirty="0"/>
          </a:p>
          <a:p>
            <a:pPr marL="0" indent="0">
              <a:buNone/>
            </a:pPr>
            <a:r>
              <a:rPr lang="en-US" sz="1800" dirty="0">
                <a:solidFill>
                  <a:srgbClr val="111111"/>
                </a:solidFill>
              </a:rPr>
              <a:t>Topic: Job Design &amp; Job Satisfaction</a:t>
            </a:r>
            <a:endParaRPr lang="en-US" sz="1800" dirty="0"/>
          </a:p>
          <a:p>
            <a:pPr marL="0" indent="0">
              <a:buNone/>
            </a:pPr>
            <a:r>
              <a:rPr lang="en-US" sz="1800" dirty="0">
                <a:solidFill>
                  <a:srgbClr val="111111"/>
                </a:solidFill>
              </a:rPr>
              <a:t>Programme: Master of Business Administration</a:t>
            </a:r>
            <a:endParaRPr lang="en-US" sz="1800" dirty="0"/>
          </a:p>
        </p:txBody>
      </p:sp>
      <p:sp>
        <p:nvSpPr>
          <p:cNvPr id="9" name="Text 6"/>
          <p:cNvSpPr/>
          <p:nvPr/>
        </p:nvSpPr>
        <p:spPr>
          <a:xfrm>
            <a:off x="6446520" y="2788920"/>
            <a:ext cx="4983480" cy="1417320"/>
          </a:xfrm>
          <a:prstGeom prst="rect">
            <a:avLst/>
          </a:prstGeom>
          <a:noFill/>
          <a:ln/>
        </p:spPr>
        <p:txBody>
          <a:bodyPr wrap="square" rtlCol="0" anchor="ctr">
            <a:normAutofit/>
          </a:bodyPr>
          <a:lstStyle/>
          <a:p>
            <a:pPr marL="0" indent="0">
              <a:buNone/>
            </a:pPr>
            <a:r>
              <a:rPr lang="en-US" sz="1350" dirty="0">
                <a:solidFill>
                  <a:srgbClr val="111111"/>
                </a:solidFill>
              </a:rPr>
              <a:t>Group Members</a:t>
            </a:r>
            <a:endParaRPr lang="en-US" sz="1350" dirty="0"/>
          </a:p>
          <a:p>
            <a:pPr marL="0" indent="0">
              <a:buNone/>
            </a:pPr>
            <a:r>
              <a:rPr lang="en-US" sz="1350" dirty="0">
                <a:solidFill>
                  <a:srgbClr val="111111"/>
                </a:solidFill>
              </a:rPr>
              <a:t>Abhijeet Rameshchandra Kanel – 2531974</a:t>
            </a:r>
            <a:endParaRPr lang="en-US" sz="1350" dirty="0"/>
          </a:p>
          <a:p>
            <a:pPr marL="0" indent="0">
              <a:buNone/>
            </a:pPr>
            <a:r>
              <a:rPr lang="en-US" sz="1350" dirty="0">
                <a:solidFill>
                  <a:srgbClr val="111111"/>
                </a:solidFill>
              </a:rPr>
              <a:t>Mansi Sureshbhai Parmar – 2432121</a:t>
            </a:r>
            <a:endParaRPr lang="en-US" sz="1350" dirty="0"/>
          </a:p>
          <a:p>
            <a:pPr marL="0" indent="0">
              <a:buNone/>
            </a:pPr>
            <a:r>
              <a:rPr lang="en-US" sz="1350" dirty="0">
                <a:solidFill>
                  <a:srgbClr val="111111"/>
                </a:solidFill>
              </a:rPr>
              <a:t>Varsha </a:t>
            </a:r>
            <a:r>
              <a:rPr lang="en-US" sz="1350" dirty="0" err="1">
                <a:solidFill>
                  <a:srgbClr val="111111"/>
                </a:solidFill>
              </a:rPr>
              <a:t>Kanubhai</a:t>
            </a:r>
            <a:r>
              <a:rPr lang="en-US" sz="1350" dirty="0">
                <a:solidFill>
                  <a:srgbClr val="111111"/>
                </a:solidFill>
              </a:rPr>
              <a:t> Garo – 2538416</a:t>
            </a:r>
            <a:endParaRPr lang="en-US" sz="1350" dirty="0"/>
          </a:p>
          <a:p>
            <a:pPr marL="0" indent="0">
              <a:buNone/>
            </a:pPr>
            <a:r>
              <a:rPr lang="en-US" sz="1350" dirty="0">
                <a:solidFill>
                  <a:srgbClr val="111111"/>
                </a:solidFill>
              </a:rPr>
              <a:t>Kirtankumar Jagdishbhai Patel – 2538537</a:t>
            </a:r>
            <a:endParaRPr lang="en-US" sz="1350" dirty="0"/>
          </a:p>
        </p:txBody>
      </p:sp>
      <p:sp>
        <p:nvSpPr>
          <p:cNvPr id="10" name="Text 7"/>
          <p:cNvSpPr/>
          <p:nvPr/>
        </p:nvSpPr>
        <p:spPr>
          <a:xfrm>
            <a:off x="1874520" y="5852160"/>
            <a:ext cx="9601200" cy="384048"/>
          </a:xfrm>
          <a:prstGeom prst="rect">
            <a:avLst/>
          </a:prstGeom>
          <a:noFill/>
          <a:ln/>
        </p:spPr>
        <p:txBody>
          <a:bodyPr wrap="square" lIns="0" tIns="0" rIns="0" bIns="0" rtlCol="0" anchor="ctr"/>
          <a:lstStyle/>
          <a:p>
            <a:pPr marL="0" indent="0">
              <a:buNone/>
            </a:pPr>
            <a:r>
              <a:rPr lang="en-US" sz="1100" dirty="0">
                <a:solidFill>
                  <a:srgbClr val="5F6C66"/>
                </a:solidFill>
              </a:rPr>
              <a:t>Lecturers: Gladius Kulothungan and Eno Maycock</a:t>
            </a:r>
            <a:endParaRPr lang="en-US" sz="1100" dirty="0"/>
          </a:p>
          <a:p>
            <a:pPr marL="0" indent="0">
              <a:buNone/>
            </a:pPr>
            <a:r>
              <a:rPr lang="en-US" sz="1100" dirty="0">
                <a:solidFill>
                  <a:srgbClr val="5F6C66"/>
                </a:solidFill>
              </a:rPr>
              <a:t>Presentation date: [Insert date] | Group number: [Insert]</a:t>
            </a:r>
            <a:endParaRPr lang="en-US" sz="1100" dirty="0"/>
          </a:p>
        </p:txBody>
      </p:sp>
      <p:sp>
        <p:nvSpPr>
          <p:cNvPr id="11" name="Shape 8"/>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12" name="Text 9"/>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Title slide</a:t>
            </a:r>
            <a:endParaRPr lang="en-US" sz="750" dirty="0"/>
          </a:p>
        </p:txBody>
      </p:sp>
      <p:sp>
        <p:nvSpPr>
          <p:cNvPr id="13" name="Text 10"/>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1/36</a:t>
            </a:r>
            <a:endParaRPr lang="en-US" sz="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Table of Contents and Presenter Allocation</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Presentation roadmap</a:t>
            </a:r>
            <a:endParaRPr lang="en-US" sz="900" dirty="0"/>
          </a:p>
        </p:txBody>
      </p:sp>
      <p:sp>
        <p:nvSpPr>
          <p:cNvPr id="6" name="Shape 3"/>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7" name="Shape 4"/>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8" name="Text 5"/>
          <p:cNvSpPr/>
          <p:nvPr/>
        </p:nvSpPr>
        <p:spPr>
          <a:xfrm>
            <a:off x="320040" y="6601968"/>
            <a:ext cx="8138160" cy="164592"/>
          </a:xfrm>
          <a:prstGeom prst="rect">
            <a:avLst/>
          </a:prstGeom>
          <a:noFill/>
          <a:ln/>
        </p:spPr>
        <p:txBody>
          <a:bodyPr wrap="square" lIns="0" tIns="0" rIns="0" bIns="0" rtlCol="0" anchor="ctr"/>
          <a:lstStyle/>
          <a:p>
            <a:pPr marL="0" indent="0">
              <a:buNone/>
            </a:pPr>
            <a:endParaRPr lang="en-US" sz="750" dirty="0"/>
          </a:p>
        </p:txBody>
      </p:sp>
      <p:sp>
        <p:nvSpPr>
          <p:cNvPr id="9" name="Text 6"/>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2/36</a:t>
            </a:r>
            <a:endParaRPr lang="en-US" sz="750" dirty="0"/>
          </a:p>
        </p:txBody>
      </p:sp>
      <p:sp>
        <p:nvSpPr>
          <p:cNvPr id="10" name="Shape 7"/>
          <p:cNvSpPr/>
          <p:nvPr/>
        </p:nvSpPr>
        <p:spPr>
          <a:xfrm>
            <a:off x="777240" y="1417320"/>
            <a:ext cx="10652760" cy="658368"/>
          </a:xfrm>
          <a:prstGeom prst="roundRect">
            <a:avLst>
              <a:gd name="adj" fmla="val 6944"/>
            </a:avLst>
          </a:prstGeom>
          <a:solidFill>
            <a:srgbClr val="F7FBF8"/>
          </a:solidFill>
          <a:ln w="12700">
            <a:solidFill>
              <a:srgbClr val="B7D6CA"/>
            </a:solidFill>
            <a:prstDash val="solid"/>
          </a:ln>
        </p:spPr>
        <p:txBody>
          <a:bodyPr/>
          <a:lstStyle/>
          <a:p>
            <a:endParaRPr/>
          </a:p>
        </p:txBody>
      </p:sp>
      <p:sp>
        <p:nvSpPr>
          <p:cNvPr id="11" name="Text 8"/>
          <p:cNvSpPr/>
          <p:nvPr/>
        </p:nvSpPr>
        <p:spPr>
          <a:xfrm>
            <a:off x="960120" y="1563624"/>
            <a:ext cx="320040" cy="292608"/>
          </a:xfrm>
          <a:prstGeom prst="rect">
            <a:avLst/>
          </a:prstGeom>
          <a:noFill/>
          <a:ln/>
        </p:spPr>
        <p:txBody>
          <a:bodyPr wrap="square" lIns="0" tIns="0" rIns="0" bIns="0" rtlCol="0" anchor="ctr"/>
          <a:lstStyle/>
          <a:p>
            <a:pPr marL="0" indent="0" algn="ctr">
              <a:buNone/>
            </a:pPr>
            <a:r>
              <a:rPr lang="en-US" sz="1600" b="1" dirty="0">
                <a:solidFill>
                  <a:srgbClr val="006241"/>
                </a:solidFill>
              </a:rPr>
              <a:t>1</a:t>
            </a:r>
            <a:endParaRPr lang="en-US" sz="1600" dirty="0"/>
          </a:p>
        </p:txBody>
      </p:sp>
      <p:sp>
        <p:nvSpPr>
          <p:cNvPr id="12" name="Text 9"/>
          <p:cNvSpPr/>
          <p:nvPr/>
        </p:nvSpPr>
        <p:spPr>
          <a:xfrm>
            <a:off x="1508760" y="1563624"/>
            <a:ext cx="6675120" cy="292608"/>
          </a:xfrm>
          <a:prstGeom prst="rect">
            <a:avLst/>
          </a:prstGeom>
          <a:noFill/>
          <a:ln/>
        </p:spPr>
        <p:txBody>
          <a:bodyPr wrap="square" lIns="0" tIns="0" rIns="0" bIns="0" rtlCol="0" anchor="ctr">
            <a:normAutofit/>
          </a:bodyPr>
          <a:lstStyle/>
          <a:p>
            <a:pPr marL="0" indent="0">
              <a:buNone/>
            </a:pPr>
            <a:r>
              <a:rPr lang="en-US" sz="1600" b="1" dirty="0">
                <a:solidFill>
                  <a:srgbClr val="17332A"/>
                </a:solidFill>
              </a:rPr>
              <a:t>Introduction and current policies &amp; practices</a:t>
            </a:r>
            <a:endParaRPr lang="en-US" sz="1600" dirty="0"/>
          </a:p>
        </p:txBody>
      </p:sp>
      <p:sp>
        <p:nvSpPr>
          <p:cNvPr id="13" name="Text 10"/>
          <p:cNvSpPr/>
          <p:nvPr/>
        </p:nvSpPr>
        <p:spPr>
          <a:xfrm>
            <a:off x="8549640" y="1563624"/>
            <a:ext cx="2651760" cy="292608"/>
          </a:xfrm>
          <a:prstGeom prst="rect">
            <a:avLst/>
          </a:prstGeom>
          <a:noFill/>
          <a:ln/>
        </p:spPr>
        <p:txBody>
          <a:bodyPr wrap="square" lIns="0" tIns="0" rIns="0" bIns="0" rtlCol="0" anchor="ctr"/>
          <a:lstStyle/>
          <a:p>
            <a:pPr marL="0" indent="0" algn="r">
              <a:buNone/>
            </a:pPr>
            <a:r>
              <a:rPr lang="en-US" sz="1400" dirty="0">
                <a:solidFill>
                  <a:srgbClr val="5F6C66"/>
                </a:solidFill>
              </a:rPr>
              <a:t>Abhijeet</a:t>
            </a:r>
            <a:endParaRPr lang="en-US" sz="1400" dirty="0"/>
          </a:p>
        </p:txBody>
      </p:sp>
      <p:sp>
        <p:nvSpPr>
          <p:cNvPr id="14" name="Shape 11"/>
          <p:cNvSpPr/>
          <p:nvPr/>
        </p:nvSpPr>
        <p:spPr>
          <a:xfrm>
            <a:off x="777240" y="2240280"/>
            <a:ext cx="10652760" cy="658368"/>
          </a:xfrm>
          <a:prstGeom prst="roundRect">
            <a:avLst>
              <a:gd name="adj" fmla="val 6944"/>
            </a:avLst>
          </a:prstGeom>
          <a:solidFill>
            <a:srgbClr val="EAF3EF"/>
          </a:solidFill>
          <a:ln w="12700">
            <a:solidFill>
              <a:srgbClr val="B7D6CA"/>
            </a:solidFill>
            <a:prstDash val="solid"/>
          </a:ln>
        </p:spPr>
        <p:txBody>
          <a:bodyPr/>
          <a:lstStyle/>
          <a:p>
            <a:endParaRPr/>
          </a:p>
        </p:txBody>
      </p:sp>
      <p:sp>
        <p:nvSpPr>
          <p:cNvPr id="15" name="Text 12"/>
          <p:cNvSpPr/>
          <p:nvPr/>
        </p:nvSpPr>
        <p:spPr>
          <a:xfrm>
            <a:off x="960120" y="2386584"/>
            <a:ext cx="320040" cy="292608"/>
          </a:xfrm>
          <a:prstGeom prst="rect">
            <a:avLst/>
          </a:prstGeom>
          <a:noFill/>
          <a:ln/>
        </p:spPr>
        <p:txBody>
          <a:bodyPr wrap="square" lIns="0" tIns="0" rIns="0" bIns="0" rtlCol="0" anchor="ctr"/>
          <a:lstStyle/>
          <a:p>
            <a:pPr marL="0" indent="0" algn="ctr">
              <a:buNone/>
            </a:pPr>
            <a:r>
              <a:rPr lang="en-US" sz="1600" b="1" dirty="0">
                <a:solidFill>
                  <a:srgbClr val="006241"/>
                </a:solidFill>
              </a:rPr>
              <a:t>2</a:t>
            </a:r>
            <a:endParaRPr lang="en-US" sz="1600" dirty="0"/>
          </a:p>
        </p:txBody>
      </p:sp>
      <p:sp>
        <p:nvSpPr>
          <p:cNvPr id="16" name="Text 13"/>
          <p:cNvSpPr/>
          <p:nvPr/>
        </p:nvSpPr>
        <p:spPr>
          <a:xfrm>
            <a:off x="1508760" y="2386584"/>
            <a:ext cx="6675120" cy="292608"/>
          </a:xfrm>
          <a:prstGeom prst="rect">
            <a:avLst/>
          </a:prstGeom>
          <a:noFill/>
          <a:ln/>
        </p:spPr>
        <p:txBody>
          <a:bodyPr wrap="square" lIns="0" tIns="0" rIns="0" bIns="0" rtlCol="0" anchor="ctr">
            <a:normAutofit/>
          </a:bodyPr>
          <a:lstStyle/>
          <a:p>
            <a:pPr marL="0" indent="0">
              <a:buNone/>
            </a:pPr>
            <a:r>
              <a:rPr lang="en-US" sz="1600" b="1" dirty="0">
                <a:solidFill>
                  <a:srgbClr val="17332A"/>
                </a:solidFill>
              </a:rPr>
              <a:t>Current opportunities and current challenges</a:t>
            </a:r>
            <a:endParaRPr lang="en-US" sz="1600" dirty="0"/>
          </a:p>
        </p:txBody>
      </p:sp>
      <p:sp>
        <p:nvSpPr>
          <p:cNvPr id="17" name="Text 14"/>
          <p:cNvSpPr/>
          <p:nvPr/>
        </p:nvSpPr>
        <p:spPr>
          <a:xfrm>
            <a:off x="8549640" y="2386584"/>
            <a:ext cx="2651760" cy="292608"/>
          </a:xfrm>
          <a:prstGeom prst="rect">
            <a:avLst/>
          </a:prstGeom>
          <a:noFill/>
          <a:ln/>
        </p:spPr>
        <p:txBody>
          <a:bodyPr wrap="square" lIns="0" tIns="0" rIns="0" bIns="0" rtlCol="0" anchor="ctr"/>
          <a:lstStyle/>
          <a:p>
            <a:pPr marL="0" indent="0" algn="r">
              <a:buNone/>
            </a:pPr>
            <a:r>
              <a:rPr lang="en-US" sz="1400" dirty="0">
                <a:solidFill>
                  <a:srgbClr val="5F6C66"/>
                </a:solidFill>
              </a:rPr>
              <a:t>Mansi</a:t>
            </a:r>
            <a:endParaRPr lang="en-US" sz="1400" dirty="0"/>
          </a:p>
        </p:txBody>
      </p:sp>
      <p:sp>
        <p:nvSpPr>
          <p:cNvPr id="18" name="Shape 15"/>
          <p:cNvSpPr/>
          <p:nvPr/>
        </p:nvSpPr>
        <p:spPr>
          <a:xfrm>
            <a:off x="777240" y="3063240"/>
            <a:ext cx="10652760" cy="658368"/>
          </a:xfrm>
          <a:prstGeom prst="roundRect">
            <a:avLst>
              <a:gd name="adj" fmla="val 6944"/>
            </a:avLst>
          </a:prstGeom>
          <a:solidFill>
            <a:srgbClr val="F7FBF8"/>
          </a:solidFill>
          <a:ln w="12700">
            <a:solidFill>
              <a:srgbClr val="B7D6CA"/>
            </a:solidFill>
            <a:prstDash val="solid"/>
          </a:ln>
        </p:spPr>
        <p:txBody>
          <a:bodyPr/>
          <a:lstStyle/>
          <a:p>
            <a:endParaRPr/>
          </a:p>
        </p:txBody>
      </p:sp>
      <p:sp>
        <p:nvSpPr>
          <p:cNvPr id="19" name="Text 16"/>
          <p:cNvSpPr/>
          <p:nvPr/>
        </p:nvSpPr>
        <p:spPr>
          <a:xfrm>
            <a:off x="960120" y="3209544"/>
            <a:ext cx="320040" cy="292608"/>
          </a:xfrm>
          <a:prstGeom prst="rect">
            <a:avLst/>
          </a:prstGeom>
          <a:noFill/>
          <a:ln/>
        </p:spPr>
        <p:txBody>
          <a:bodyPr wrap="square" lIns="0" tIns="0" rIns="0" bIns="0" rtlCol="0" anchor="ctr"/>
          <a:lstStyle/>
          <a:p>
            <a:pPr marL="0" indent="0" algn="ctr">
              <a:buNone/>
            </a:pPr>
            <a:r>
              <a:rPr lang="en-US" sz="1600" b="1" dirty="0">
                <a:solidFill>
                  <a:srgbClr val="006241"/>
                </a:solidFill>
              </a:rPr>
              <a:t>3</a:t>
            </a:r>
            <a:endParaRPr lang="en-US" sz="1600" dirty="0"/>
          </a:p>
        </p:txBody>
      </p:sp>
      <p:sp>
        <p:nvSpPr>
          <p:cNvPr id="20" name="Text 17"/>
          <p:cNvSpPr/>
          <p:nvPr/>
        </p:nvSpPr>
        <p:spPr>
          <a:xfrm>
            <a:off x="1508760" y="3209544"/>
            <a:ext cx="6675120" cy="292608"/>
          </a:xfrm>
          <a:prstGeom prst="rect">
            <a:avLst/>
          </a:prstGeom>
          <a:noFill/>
          <a:ln/>
        </p:spPr>
        <p:txBody>
          <a:bodyPr wrap="square" lIns="0" tIns="0" rIns="0" bIns="0" rtlCol="0" anchor="ctr">
            <a:normAutofit/>
          </a:bodyPr>
          <a:lstStyle/>
          <a:p>
            <a:pPr marL="0" indent="0">
              <a:buNone/>
            </a:pPr>
            <a:r>
              <a:rPr lang="en-US" sz="1600" b="1" dirty="0">
                <a:solidFill>
                  <a:srgbClr val="17332A"/>
                </a:solidFill>
              </a:rPr>
              <a:t>Root-cause analysis</a:t>
            </a:r>
            <a:endParaRPr lang="en-US" sz="1600" dirty="0"/>
          </a:p>
        </p:txBody>
      </p:sp>
      <p:sp>
        <p:nvSpPr>
          <p:cNvPr id="21" name="Text 18"/>
          <p:cNvSpPr/>
          <p:nvPr/>
        </p:nvSpPr>
        <p:spPr>
          <a:xfrm>
            <a:off x="8549640" y="3209544"/>
            <a:ext cx="2651760" cy="292608"/>
          </a:xfrm>
          <a:prstGeom prst="rect">
            <a:avLst/>
          </a:prstGeom>
          <a:noFill/>
          <a:ln/>
        </p:spPr>
        <p:txBody>
          <a:bodyPr wrap="square" lIns="0" tIns="0" rIns="0" bIns="0" rtlCol="0" anchor="ctr"/>
          <a:lstStyle/>
          <a:p>
            <a:pPr marL="0" indent="0" algn="r">
              <a:buNone/>
            </a:pPr>
            <a:r>
              <a:rPr lang="en-US" sz="1400" dirty="0">
                <a:solidFill>
                  <a:srgbClr val="5F6C66"/>
                </a:solidFill>
              </a:rPr>
              <a:t>Varsha</a:t>
            </a:r>
            <a:endParaRPr lang="en-US" sz="1400" dirty="0"/>
          </a:p>
        </p:txBody>
      </p:sp>
      <p:sp>
        <p:nvSpPr>
          <p:cNvPr id="22" name="Shape 19"/>
          <p:cNvSpPr/>
          <p:nvPr/>
        </p:nvSpPr>
        <p:spPr>
          <a:xfrm>
            <a:off x="777240" y="3886200"/>
            <a:ext cx="10652760" cy="658368"/>
          </a:xfrm>
          <a:prstGeom prst="roundRect">
            <a:avLst>
              <a:gd name="adj" fmla="val 6944"/>
            </a:avLst>
          </a:prstGeom>
          <a:solidFill>
            <a:srgbClr val="EAF3EF"/>
          </a:solidFill>
          <a:ln w="12700">
            <a:solidFill>
              <a:srgbClr val="B7D6CA"/>
            </a:solidFill>
            <a:prstDash val="solid"/>
          </a:ln>
        </p:spPr>
        <p:txBody>
          <a:bodyPr/>
          <a:lstStyle/>
          <a:p>
            <a:endParaRPr/>
          </a:p>
        </p:txBody>
      </p:sp>
      <p:sp>
        <p:nvSpPr>
          <p:cNvPr id="23" name="Text 20"/>
          <p:cNvSpPr/>
          <p:nvPr/>
        </p:nvSpPr>
        <p:spPr>
          <a:xfrm>
            <a:off x="960120" y="4032504"/>
            <a:ext cx="320040" cy="292608"/>
          </a:xfrm>
          <a:prstGeom prst="rect">
            <a:avLst/>
          </a:prstGeom>
          <a:noFill/>
          <a:ln/>
        </p:spPr>
        <p:txBody>
          <a:bodyPr wrap="square" lIns="0" tIns="0" rIns="0" bIns="0" rtlCol="0" anchor="ctr"/>
          <a:lstStyle/>
          <a:p>
            <a:pPr marL="0" indent="0" algn="ctr">
              <a:buNone/>
            </a:pPr>
            <a:r>
              <a:rPr lang="en-US" sz="1600" b="1" dirty="0">
                <a:solidFill>
                  <a:srgbClr val="006241"/>
                </a:solidFill>
              </a:rPr>
              <a:t>4</a:t>
            </a:r>
            <a:endParaRPr lang="en-US" sz="1600" dirty="0"/>
          </a:p>
        </p:txBody>
      </p:sp>
      <p:sp>
        <p:nvSpPr>
          <p:cNvPr id="24" name="Text 21"/>
          <p:cNvSpPr/>
          <p:nvPr/>
        </p:nvSpPr>
        <p:spPr>
          <a:xfrm>
            <a:off x="1508760" y="4032504"/>
            <a:ext cx="6675120" cy="292608"/>
          </a:xfrm>
          <a:prstGeom prst="rect">
            <a:avLst/>
          </a:prstGeom>
          <a:noFill/>
          <a:ln/>
        </p:spPr>
        <p:txBody>
          <a:bodyPr wrap="square" lIns="0" tIns="0" rIns="0" bIns="0" rtlCol="0" anchor="ctr">
            <a:normAutofit/>
          </a:bodyPr>
          <a:lstStyle/>
          <a:p>
            <a:pPr marL="0" indent="0">
              <a:buNone/>
            </a:pPr>
            <a:r>
              <a:rPr lang="en-US" sz="1600" b="1" dirty="0">
                <a:solidFill>
                  <a:srgbClr val="17332A"/>
                </a:solidFill>
              </a:rPr>
              <a:t>Evidence-based recommendations and future-of-work implications</a:t>
            </a:r>
            <a:endParaRPr lang="en-US" sz="1600" dirty="0"/>
          </a:p>
        </p:txBody>
      </p:sp>
      <p:sp>
        <p:nvSpPr>
          <p:cNvPr id="25" name="Text 22"/>
          <p:cNvSpPr/>
          <p:nvPr/>
        </p:nvSpPr>
        <p:spPr>
          <a:xfrm>
            <a:off x="8549640" y="4032504"/>
            <a:ext cx="2651760" cy="292608"/>
          </a:xfrm>
          <a:prstGeom prst="rect">
            <a:avLst/>
          </a:prstGeom>
          <a:noFill/>
          <a:ln/>
        </p:spPr>
        <p:txBody>
          <a:bodyPr wrap="square" lIns="0" tIns="0" rIns="0" bIns="0" rtlCol="0" anchor="ctr"/>
          <a:lstStyle/>
          <a:p>
            <a:pPr marL="0" indent="0" algn="r">
              <a:buNone/>
            </a:pPr>
            <a:r>
              <a:rPr lang="en-US" sz="1400" dirty="0">
                <a:solidFill>
                  <a:srgbClr val="5F6C66"/>
                </a:solidFill>
              </a:rPr>
              <a:t>Kirtan</a:t>
            </a:r>
            <a:endParaRPr lang="en-US" sz="1400" dirty="0"/>
          </a:p>
        </p:txBody>
      </p:sp>
      <p:sp>
        <p:nvSpPr>
          <p:cNvPr id="26" name="Shape 23"/>
          <p:cNvSpPr/>
          <p:nvPr/>
        </p:nvSpPr>
        <p:spPr>
          <a:xfrm>
            <a:off x="777240" y="4709160"/>
            <a:ext cx="10652760" cy="658368"/>
          </a:xfrm>
          <a:prstGeom prst="roundRect">
            <a:avLst>
              <a:gd name="adj" fmla="val 6944"/>
            </a:avLst>
          </a:prstGeom>
          <a:solidFill>
            <a:srgbClr val="F7FBF8"/>
          </a:solidFill>
          <a:ln w="12700">
            <a:solidFill>
              <a:srgbClr val="B7D6CA"/>
            </a:solidFill>
            <a:prstDash val="solid"/>
          </a:ln>
        </p:spPr>
        <p:txBody>
          <a:bodyPr/>
          <a:lstStyle/>
          <a:p>
            <a:endParaRPr/>
          </a:p>
        </p:txBody>
      </p:sp>
      <p:sp>
        <p:nvSpPr>
          <p:cNvPr id="27" name="Text 24"/>
          <p:cNvSpPr/>
          <p:nvPr/>
        </p:nvSpPr>
        <p:spPr>
          <a:xfrm>
            <a:off x="960120" y="4855464"/>
            <a:ext cx="320040" cy="292608"/>
          </a:xfrm>
          <a:prstGeom prst="rect">
            <a:avLst/>
          </a:prstGeom>
          <a:noFill/>
          <a:ln/>
        </p:spPr>
        <p:txBody>
          <a:bodyPr wrap="square" lIns="0" tIns="0" rIns="0" bIns="0" rtlCol="0" anchor="ctr"/>
          <a:lstStyle/>
          <a:p>
            <a:pPr marL="0" indent="0" algn="ctr">
              <a:buNone/>
            </a:pPr>
            <a:r>
              <a:rPr lang="en-US" sz="1600" b="1" dirty="0">
                <a:solidFill>
                  <a:srgbClr val="006241"/>
                </a:solidFill>
              </a:rPr>
              <a:t>5</a:t>
            </a:r>
            <a:endParaRPr lang="en-US" sz="1600" dirty="0"/>
          </a:p>
        </p:txBody>
      </p:sp>
      <p:sp>
        <p:nvSpPr>
          <p:cNvPr id="28" name="Text 25"/>
          <p:cNvSpPr/>
          <p:nvPr/>
        </p:nvSpPr>
        <p:spPr>
          <a:xfrm>
            <a:off x="1508760" y="4855464"/>
            <a:ext cx="6675120" cy="292608"/>
          </a:xfrm>
          <a:prstGeom prst="rect">
            <a:avLst/>
          </a:prstGeom>
          <a:noFill/>
          <a:ln/>
        </p:spPr>
        <p:txBody>
          <a:bodyPr wrap="square" lIns="0" tIns="0" rIns="0" bIns="0" rtlCol="0" anchor="ctr">
            <a:normAutofit/>
          </a:bodyPr>
          <a:lstStyle/>
          <a:p>
            <a:pPr marL="0" indent="0">
              <a:buNone/>
            </a:pPr>
            <a:r>
              <a:rPr lang="en-US" sz="1600" b="1" dirty="0">
                <a:solidFill>
                  <a:srgbClr val="17332A"/>
                </a:solidFill>
              </a:rPr>
              <a:t>Summary, conclusion and overall HRM strategy</a:t>
            </a:r>
            <a:endParaRPr lang="en-US" sz="1600" dirty="0"/>
          </a:p>
        </p:txBody>
      </p:sp>
      <p:sp>
        <p:nvSpPr>
          <p:cNvPr id="29" name="Text 26"/>
          <p:cNvSpPr/>
          <p:nvPr/>
        </p:nvSpPr>
        <p:spPr>
          <a:xfrm>
            <a:off x="8549640" y="4855464"/>
            <a:ext cx="2651760" cy="292608"/>
          </a:xfrm>
          <a:prstGeom prst="rect">
            <a:avLst/>
          </a:prstGeom>
          <a:noFill/>
          <a:ln/>
        </p:spPr>
        <p:txBody>
          <a:bodyPr wrap="square" lIns="0" tIns="0" rIns="0" bIns="0" rtlCol="0" anchor="ctr"/>
          <a:lstStyle/>
          <a:p>
            <a:pPr marL="0" indent="0" algn="r">
              <a:buNone/>
            </a:pPr>
            <a:r>
              <a:rPr lang="en-US" sz="1400" dirty="0">
                <a:solidFill>
                  <a:srgbClr val="5F6C66"/>
                </a:solidFill>
              </a:rPr>
              <a:t>Abhijeet</a:t>
            </a:r>
            <a:endParaRPr lang="en-US" sz="1400" dirty="0"/>
          </a:p>
        </p:txBody>
      </p:sp>
      <p:sp>
        <p:nvSpPr>
          <p:cNvPr id="30" name="Text 27"/>
          <p:cNvSpPr/>
          <p:nvPr/>
        </p:nvSpPr>
        <p:spPr>
          <a:xfrm>
            <a:off x="960120" y="5715000"/>
            <a:ext cx="10241280" cy="411480"/>
          </a:xfrm>
          <a:prstGeom prst="rect">
            <a:avLst/>
          </a:prstGeom>
          <a:noFill/>
          <a:ln/>
        </p:spPr>
        <p:txBody>
          <a:bodyPr wrap="square" lIns="0" tIns="0" rIns="0" bIns="0" rtlCol="0" anchor="ctr">
            <a:normAutofit/>
          </a:bodyPr>
          <a:lstStyle/>
          <a:p>
            <a:pPr marL="0" indent="0">
              <a:buNone/>
            </a:pPr>
            <a:r>
              <a:rPr lang="en-US" sz="1300" i="1" dirty="0">
                <a:solidFill>
                  <a:srgbClr val="4E6B5D"/>
                </a:solidFill>
              </a:rPr>
              <a:t>Structure retained from group plan: Introduction → Policies &amp; Practices → Opportunities → Challenges → Root Causes → Recommendations → Future of Work → Summary and Conclusion.</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Why Job Design Matters at Starbucks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3/36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Starbucks’ customer experience depends heavily on frontline partners: baristas and shift supervisors.</a:t>
            </a:r>
            <a:endParaRPr lang="en-US" sz="1620" dirty="0"/>
          </a:p>
          <a:p>
            <a:pPr>
              <a:lnSpc>
                <a:spcPct val="100000"/>
              </a:lnSpc>
              <a:spcAft>
                <a:spcPts val="500"/>
              </a:spcAft>
            </a:pPr>
            <a:r>
              <a:rPr sz="1400">
                <a:solidFill>
                  <a:srgbClr val="232323"/>
                </a:solidFill>
                <a:latin typeface="Aptos"/>
              </a:rPr>
              <a:t>• Job design shapes workload, autonomy, emotional labour, teamwork and development opportunities.</a:t>
            </a:r>
          </a:p>
          <a:p>
            <a:pPr>
              <a:lnSpc>
                <a:spcPct val="100000"/>
              </a:lnSpc>
              <a:spcAft>
                <a:spcPts val="500"/>
              </a:spcAft>
            </a:pPr>
            <a:r>
              <a:rPr sz="1400">
                <a:solidFill>
                  <a:srgbClr val="232323"/>
                </a:solidFill>
                <a:latin typeface="Aptos"/>
              </a:rPr>
              <a:t>• Strong hospitality culture is linked with job satisfaction, service recovery and lower intention to leave (Dawson et al., 2023).</a:t>
            </a:r>
          </a:p>
          <a:p>
            <a:pPr>
              <a:lnSpc>
                <a:spcPct val="100000"/>
              </a:lnSpc>
              <a:spcAft>
                <a:spcPts val="500"/>
              </a:spcAft>
            </a:pPr>
            <a:r>
              <a:rPr sz="1400">
                <a:solidFill>
                  <a:srgbClr val="232323"/>
                </a:solidFill>
                <a:latin typeface="Aptos"/>
              </a:rPr>
              <a:t>• Hospitality HR practices and engagement are closely connected with employee satisfaction (Davras and Aktürk, 2024).</a:t>
            </a:r>
          </a:p>
          <a:p>
            <a:pPr>
              <a:lnSpc>
                <a:spcPct val="100000"/>
              </a:lnSpc>
              <a:spcAft>
                <a:spcPts val="500"/>
              </a:spcAft>
            </a:pPr>
            <a:r>
              <a:rPr sz="1400">
                <a:solidFill>
                  <a:srgbClr val="232323"/>
                </a:solidFill>
                <a:latin typeface="Aptos"/>
              </a:rPr>
              <a:t>• This presentation evaluates job design as a human-capital issue, not only an operational issue.</a:t>
            </a:r>
          </a:p>
        </p:txBody>
      </p:sp>
      <p:pic>
        <p:nvPicPr>
          <p:cNvPr id="21" name="Picture 20" descr="Nestle and Starbucks expect coffee alliance to boost growth, ETRetail">
            <a:extLst>
              <a:ext uri="{FF2B5EF4-FFF2-40B4-BE49-F238E27FC236}">
                <a16:creationId xmlns:a16="http://schemas.microsoft.com/office/drawing/2014/main" id="{9F52CC27-A788-F733-3ABD-85A8995547A2}"/>
              </a:ext>
            </a:extLst>
          </p:cNvPr>
          <p:cNvPicPr>
            <a:picLocks noChangeAspect="1"/>
          </p:cNvPicPr>
          <p:nvPr/>
        </p:nvPicPr>
        <p:blipFill>
          <a:blip r:embed="rId4"/>
          <a:stretch>
            <a:fillRect/>
          </a:stretch>
        </p:blipFill>
        <p:spPr>
          <a:xfrm>
            <a:off x="7208022" y="2153412"/>
            <a:ext cx="3822192" cy="255117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Scope and Analytical Focus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4/36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Organisation selected: Starbucks Corporation; topic selected: Job Design and Job Satisfaction.</a:t>
            </a:r>
            <a:endParaRPr lang="en-US" sz="1620" dirty="0"/>
          </a:p>
          <a:p>
            <a:pPr>
              <a:spcAft>
                <a:spcPts val="500"/>
              </a:spcAft>
            </a:pPr>
            <a:r>
              <a:rPr sz="1400">
                <a:solidFill>
                  <a:srgbClr val="232323"/>
                </a:solidFill>
                <a:latin typeface="Aptos"/>
              </a:rPr>
              <a:t>• Main focus: frontline partners in company-operated Starbucks stores.</a:t>
            </a:r>
          </a:p>
          <a:p>
            <a:pPr>
              <a:spcAft>
                <a:spcPts val="500"/>
              </a:spcAft>
            </a:pPr>
            <a:r>
              <a:rPr sz="1400">
                <a:solidFill>
                  <a:srgbClr val="232323"/>
                </a:solidFill>
                <a:latin typeface="Aptos"/>
              </a:rPr>
              <a:t>• Key roles examined: baristas and shift supervisors.</a:t>
            </a:r>
          </a:p>
          <a:p>
            <a:pPr>
              <a:spcAft>
                <a:spcPts val="500"/>
              </a:spcAft>
            </a:pPr>
            <a:r>
              <a:rPr sz="1400">
                <a:solidFill>
                  <a:srgbClr val="232323"/>
                </a:solidFill>
                <a:latin typeface="Aptos"/>
              </a:rPr>
              <a:t>• Evidence combines academic hospitality research, Starbucks documents and independent industry evidence (Starbucks Corporation, 2025).</a:t>
            </a:r>
          </a:p>
          <a:p>
            <a:pPr>
              <a:spcAft>
                <a:spcPts val="500"/>
              </a:spcAft>
            </a:pPr>
            <a:r>
              <a:rPr sz="1400">
                <a:solidFill>
                  <a:srgbClr val="232323"/>
                </a:solidFill>
                <a:latin typeface="Aptos"/>
              </a:rPr>
              <a:t>• Starbucks’ Global Impact Report provides additional evidence on partner opportunity and workforce investment (Starbucks Coffee Company, 2026a).</a:t>
            </a:r>
          </a:p>
          <a:p>
            <a:pPr>
              <a:spcAft>
                <a:spcPts val="500"/>
              </a:spcAft>
            </a:pPr>
            <a:r>
              <a:rPr sz="1400">
                <a:solidFill>
                  <a:srgbClr val="232323"/>
                </a:solidFill>
                <a:latin typeface="Aptos"/>
              </a:rPr>
              <a:t>• The analysis asks whether current job design supports sustainable satisfaction.</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A focused scope makes the evaluation more practical and evidence-based.</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Introduction</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Starbucks Workforce Context</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5/36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Starbucks is a global coffeehouse business where store-level labour is central to value creation.</a:t>
            </a:r>
            <a:endParaRPr lang="en-US" sz="1620" dirty="0"/>
          </a:p>
          <a:p>
            <a:pPr>
              <a:spcAft>
                <a:spcPts val="500"/>
              </a:spcAft>
            </a:pPr>
            <a:r>
              <a:rPr sz="1400">
                <a:solidFill>
                  <a:srgbClr val="232323"/>
                </a:solidFill>
                <a:latin typeface="Aptos"/>
              </a:rPr>
              <a:t>• Frontline work affects service quality, product consistency, waiting time and customer loyalty.</a:t>
            </a:r>
          </a:p>
          <a:p>
            <a:pPr>
              <a:spcAft>
                <a:spcPts val="500"/>
              </a:spcAft>
            </a:pPr>
            <a:r>
              <a:rPr sz="1400">
                <a:solidFill>
                  <a:srgbClr val="232323"/>
                </a:solidFill>
                <a:latin typeface="Aptos"/>
              </a:rPr>
              <a:t>• The company’s annual report shows a large retail operation dependent on employees and store execution (Starbucks Corporation, 2025).</a:t>
            </a:r>
          </a:p>
          <a:p>
            <a:pPr>
              <a:spcAft>
                <a:spcPts val="500"/>
              </a:spcAft>
            </a:pPr>
            <a:r>
              <a:rPr sz="1400">
                <a:solidFill>
                  <a:srgbClr val="232323"/>
                </a:solidFill>
                <a:latin typeface="Aptos"/>
              </a:rPr>
              <a:t>• Job satisfaction influences retention, engagement and service quality in hospitality settings (Davras and Aktürk, 2024).</a:t>
            </a:r>
          </a:p>
          <a:p>
            <a:pPr>
              <a:spcAft>
                <a:spcPts val="500"/>
              </a:spcAft>
            </a:pPr>
            <a:r>
              <a:rPr sz="1400">
                <a:solidFill>
                  <a:srgbClr val="232323"/>
                </a:solidFill>
                <a:latin typeface="Aptos"/>
              </a:rPr>
              <a:t>• A large workforce means small improvements in job design can produce organisation-wide benefits.</a:t>
            </a:r>
          </a:p>
        </p:txBody>
      </p:sp>
      <p:pic>
        <p:nvPicPr>
          <p:cNvPr id="21" name="Picture 20" descr="Starbucks Retains Employees During Labor Crisis Due to Benefits - Business  Insider">
            <a:extLst>
              <a:ext uri="{FF2B5EF4-FFF2-40B4-BE49-F238E27FC236}">
                <a16:creationId xmlns:a16="http://schemas.microsoft.com/office/drawing/2014/main" id="{D2812B99-5872-FC18-C21E-9A3FE6A16506}"/>
              </a:ext>
            </a:extLst>
          </p:cNvPr>
          <p:cNvPicPr>
            <a:picLocks noChangeAspect="1"/>
          </p:cNvPicPr>
          <p:nvPr/>
        </p:nvPicPr>
        <p:blipFill>
          <a:blip r:embed="rId4"/>
          <a:stretch>
            <a:fillRect/>
          </a:stretch>
        </p:blipFill>
        <p:spPr>
          <a:xfrm>
            <a:off x="7620002" y="2457450"/>
            <a:ext cx="3886198" cy="194309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Current Frontline Roles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6/36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Baristas prepare customised drinks, manage orders, maintain standards and create customer connection.</a:t>
            </a:r>
            <a:endParaRPr lang="en-US" sz="1620" dirty="0"/>
          </a:p>
          <a:p>
            <a:pPr>
              <a:lnSpc>
                <a:spcPct val="100000"/>
              </a:lnSpc>
              <a:spcAft>
                <a:spcPts val="500"/>
              </a:spcAft>
            </a:pPr>
            <a:r>
              <a:rPr sz="1400">
                <a:solidFill>
                  <a:srgbClr val="232323"/>
                </a:solidFill>
                <a:latin typeface="Aptos"/>
              </a:rPr>
              <a:t>• Shift supervisors coordinate the shift, support baristas, handle problems and maintain operational routines.</a:t>
            </a:r>
          </a:p>
          <a:p>
            <a:pPr>
              <a:lnSpc>
                <a:spcPct val="100000"/>
              </a:lnSpc>
              <a:spcAft>
                <a:spcPts val="500"/>
              </a:spcAft>
            </a:pPr>
            <a:r>
              <a:rPr sz="1400">
                <a:solidFill>
                  <a:srgbClr val="232323"/>
                </a:solidFill>
                <a:latin typeface="Aptos"/>
              </a:rPr>
              <a:t>• The work combines physical labour, technical skills, teamwork and customer-facing emotional demands.</a:t>
            </a:r>
          </a:p>
          <a:p>
            <a:pPr>
              <a:lnSpc>
                <a:spcPct val="100000"/>
              </a:lnSpc>
              <a:spcAft>
                <a:spcPts val="500"/>
              </a:spcAft>
            </a:pPr>
            <a:r>
              <a:rPr sz="1400">
                <a:solidFill>
                  <a:srgbClr val="232323"/>
                </a:solidFill>
                <a:latin typeface="Aptos"/>
              </a:rPr>
              <a:t>• A strong hospitality culture can support satisfaction and service behaviour when frontline work is demanding (Dawson et al., 2023).</a:t>
            </a:r>
          </a:p>
          <a:p>
            <a:pPr>
              <a:lnSpc>
                <a:spcPct val="100000"/>
              </a:lnSpc>
              <a:spcAft>
                <a:spcPts val="500"/>
              </a:spcAft>
            </a:pPr>
            <a:r>
              <a:rPr sz="1400">
                <a:solidFill>
                  <a:srgbClr val="232323"/>
                </a:solidFill>
                <a:latin typeface="Aptos"/>
              </a:rPr>
              <a:t>• Role conflict can occur when partners must balance speed, accuracy, cleanliness and customer connection.</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Starbucks frontline work is varied and meaningful, but also demanding.</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What Job Design Means Here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7/36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Task design: the range, sequence and complexity of work activities.</a:t>
            </a:r>
            <a:endParaRPr lang="en-US" sz="1620" dirty="0"/>
          </a:p>
          <a:p>
            <a:pPr>
              <a:spcAft>
                <a:spcPts val="500"/>
              </a:spcAft>
            </a:pPr>
            <a:r>
              <a:rPr sz="1400">
                <a:solidFill>
                  <a:srgbClr val="232323"/>
                </a:solidFill>
                <a:latin typeface="Aptos"/>
              </a:rPr>
              <a:t>• Autonomy: the control partners have over how work is completed.</a:t>
            </a:r>
          </a:p>
          <a:p>
            <a:pPr>
              <a:spcAft>
                <a:spcPts val="500"/>
              </a:spcAft>
            </a:pPr>
            <a:r>
              <a:rPr sz="1400">
                <a:solidFill>
                  <a:srgbClr val="232323"/>
                </a:solidFill>
                <a:latin typeface="Aptos"/>
              </a:rPr>
              <a:t>• Feedback: information from managers, colleagues, customers and systems.</a:t>
            </a:r>
          </a:p>
          <a:p>
            <a:pPr>
              <a:spcAft>
                <a:spcPts val="500"/>
              </a:spcAft>
            </a:pPr>
            <a:r>
              <a:rPr sz="1400">
                <a:solidFill>
                  <a:srgbClr val="232323"/>
                </a:solidFill>
                <a:latin typeface="Aptos"/>
              </a:rPr>
              <a:t>• Support: staffing, training, technology and leadership resources.</a:t>
            </a:r>
          </a:p>
          <a:p>
            <a:pPr>
              <a:spcAft>
                <a:spcPts val="500"/>
              </a:spcAft>
            </a:pPr>
            <a:r>
              <a:rPr sz="1400">
                <a:solidFill>
                  <a:srgbClr val="232323"/>
                </a:solidFill>
                <a:latin typeface="Aptos"/>
              </a:rPr>
              <a:t>• Hospitality HR practices improve satisfaction when employees experience them as supportive and fair (Davras and Aktürk, 2024).</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Job design should be assessed through everyday store experience, not policy wording alone.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Current Policy: Scheduling and Staffing</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8/36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Starbucks promotes partner-centric scheduling to improve preferred-hours matching and schedule stability (Starbucks Coffee Company, 2024a).</a:t>
            </a:r>
            <a:endParaRPr lang="en-US" sz="1620" dirty="0"/>
          </a:p>
          <a:p>
            <a:pPr>
              <a:lnSpc>
                <a:spcPct val="100000"/>
              </a:lnSpc>
              <a:spcAft>
                <a:spcPts val="500"/>
              </a:spcAft>
            </a:pPr>
            <a:r>
              <a:rPr sz="1400">
                <a:solidFill>
                  <a:srgbClr val="232323"/>
                </a:solidFill>
                <a:latin typeface="Aptos"/>
              </a:rPr>
              <a:t>• Scheduling affects income security, rest, childcare, study and work-life balance.</a:t>
            </a:r>
          </a:p>
          <a:p>
            <a:pPr>
              <a:lnSpc>
                <a:spcPct val="100000"/>
              </a:lnSpc>
              <a:spcAft>
                <a:spcPts val="500"/>
              </a:spcAft>
            </a:pPr>
            <a:r>
              <a:rPr sz="1400">
                <a:solidFill>
                  <a:srgbClr val="232323"/>
                </a:solidFill>
                <a:latin typeface="Aptos"/>
              </a:rPr>
              <a:t>• Staffing levels shape workload during peak periods and across multiple order channels.</a:t>
            </a:r>
          </a:p>
          <a:p>
            <a:pPr>
              <a:lnSpc>
                <a:spcPct val="100000"/>
              </a:lnSpc>
              <a:spcAft>
                <a:spcPts val="500"/>
              </a:spcAft>
            </a:pPr>
            <a:r>
              <a:rPr sz="1400">
                <a:solidFill>
                  <a:srgbClr val="232323"/>
                </a:solidFill>
                <a:latin typeface="Aptos"/>
              </a:rPr>
              <a:t>• Starbucks’ Global Impact Report provides evidence of wider partner opportunity and workforce investment (Starbucks Coffee Company, 2026a).</a:t>
            </a:r>
          </a:p>
          <a:p>
            <a:pPr>
              <a:lnSpc>
                <a:spcPct val="100000"/>
              </a:lnSpc>
              <a:spcAft>
                <a:spcPts val="500"/>
              </a:spcAft>
            </a:pPr>
            <a:r>
              <a:rPr sz="1400">
                <a:solidFill>
                  <a:srgbClr val="232323"/>
                </a:solidFill>
                <a:latin typeface="Aptos"/>
              </a:rPr>
              <a:t>• A strong scheduling policy should balance operational flexibility with employee predictability.</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Scheduling is both an HR policy and a job-design mechanism.</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Introduction</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Current Policy: Benefits, Training and Recognition</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9/36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Starbucks uses benefits, learning opportunities and internal career pathways to support partner retention.</a:t>
            </a:r>
            <a:endParaRPr lang="en-US" sz="1620" dirty="0"/>
          </a:p>
          <a:p>
            <a:pPr>
              <a:lnSpc>
                <a:spcPct val="100000"/>
              </a:lnSpc>
              <a:spcAft>
                <a:spcPts val="500"/>
              </a:spcAft>
            </a:pPr>
            <a:r>
              <a:rPr sz="1400">
                <a:solidFill>
                  <a:srgbClr val="232323"/>
                </a:solidFill>
                <a:latin typeface="Aptos"/>
              </a:rPr>
              <a:t>• Training helps partners handle products, routines, service standards and digital systems.</a:t>
            </a:r>
          </a:p>
          <a:p>
            <a:pPr>
              <a:lnSpc>
                <a:spcPct val="100000"/>
              </a:lnSpc>
              <a:spcAft>
                <a:spcPts val="500"/>
              </a:spcAft>
            </a:pPr>
            <a:r>
              <a:rPr sz="1400">
                <a:solidFill>
                  <a:srgbClr val="232323"/>
                </a:solidFill>
                <a:latin typeface="Aptos"/>
              </a:rPr>
              <a:t>• Recognition can strengthen motivation when it rewards teamwork, learning and service quality.</a:t>
            </a:r>
          </a:p>
          <a:p>
            <a:pPr>
              <a:lnSpc>
                <a:spcPct val="100000"/>
              </a:lnSpc>
              <a:spcAft>
                <a:spcPts val="500"/>
              </a:spcAft>
            </a:pPr>
            <a:r>
              <a:rPr sz="1400">
                <a:solidFill>
                  <a:srgbClr val="232323"/>
                </a:solidFill>
                <a:latin typeface="Aptos"/>
              </a:rPr>
              <a:t>• Employee satisfaction in hospitality is influenced by HR practices and engagement (Davras and Aktürk, 2024).</a:t>
            </a:r>
          </a:p>
          <a:p>
            <a:pPr>
              <a:lnSpc>
                <a:spcPct val="100000"/>
              </a:lnSpc>
              <a:spcAft>
                <a:spcPts val="500"/>
              </a:spcAft>
            </a:pPr>
            <a:r>
              <a:rPr sz="1400">
                <a:solidFill>
                  <a:srgbClr val="232323"/>
                </a:solidFill>
                <a:latin typeface="Aptos"/>
              </a:rPr>
              <a:t>• Benefits reduce dissatisfaction, but meaningful work and supportive management are also necessary.</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Benefits are important, but job satisfaction also depends on how the work itself feels.</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Decision point</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Is work sustainable?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Measure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Satisfaction + service quality</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Current Practice: Siren Craft System and Green Dot Assist</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10/36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The Siren Craft System redesigns store routines, positions and task sequencing (Starbucks Coffee Company, 2024b).</a:t>
            </a:r>
            <a:endParaRPr lang="en-US" sz="1620" dirty="0"/>
          </a:p>
          <a:p>
            <a:pPr>
              <a:lnSpc>
                <a:spcPct val="100000"/>
              </a:lnSpc>
              <a:spcAft>
                <a:spcPts val="500"/>
              </a:spcAft>
            </a:pPr>
            <a:r>
              <a:rPr sz="1400">
                <a:solidFill>
                  <a:srgbClr val="232323"/>
                </a:solidFill>
                <a:latin typeface="Aptos"/>
              </a:rPr>
              <a:t>• Its purpose is to reduce operational friction and improve the partner and customer experience.</a:t>
            </a:r>
          </a:p>
          <a:p>
            <a:pPr>
              <a:lnSpc>
                <a:spcPct val="100000"/>
              </a:lnSpc>
              <a:spcAft>
                <a:spcPts val="500"/>
              </a:spcAft>
            </a:pPr>
            <a:r>
              <a:rPr sz="1400">
                <a:solidFill>
                  <a:srgbClr val="232323"/>
                </a:solidFill>
                <a:latin typeface="Aptos"/>
              </a:rPr>
              <a:t>• Green Dot Assist uses generative AI to provide fast operational guidance to store partners (Starbucks Coffee Company, 2025).</a:t>
            </a:r>
          </a:p>
          <a:p>
            <a:pPr>
              <a:lnSpc>
                <a:spcPct val="100000"/>
              </a:lnSpc>
              <a:spcAft>
                <a:spcPts val="500"/>
              </a:spcAft>
            </a:pPr>
            <a:r>
              <a:rPr sz="1400">
                <a:solidFill>
                  <a:srgbClr val="232323"/>
                </a:solidFill>
                <a:latin typeface="Aptos"/>
              </a:rPr>
              <a:t>• Technology should be evaluated through partner experience and work quality, not efficiency alone.</a:t>
            </a:r>
          </a:p>
          <a:p>
            <a:pPr>
              <a:lnSpc>
                <a:spcPct val="100000"/>
              </a:lnSpc>
              <a:spcAft>
                <a:spcPts val="500"/>
              </a:spcAft>
            </a:pPr>
            <a:r>
              <a:rPr sz="1400">
                <a:solidFill>
                  <a:srgbClr val="232323"/>
                </a:solidFill>
                <a:latin typeface="Aptos"/>
              </a:rPr>
              <a:t>• The risk is that digital systems may also increase pace, monitoring and standardisation if poorly governed.</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Technology must be evaluated by its impact on work quality, not efficiency alone.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Current Practice: Strengths and Evidence Gaps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Introduction and current policies &amp; practices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11/36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Starbucks has visible employee-support practices in scheduling, benefits, workflow and technology.</a:t>
            </a:r>
            <a:endParaRPr lang="en-US" sz="1620" dirty="0"/>
          </a:p>
          <a:p>
            <a:pPr>
              <a:lnSpc>
                <a:spcPct val="100000"/>
              </a:lnSpc>
              <a:spcAft>
                <a:spcPts val="500"/>
              </a:spcAft>
            </a:pPr>
            <a:r>
              <a:rPr sz="1400">
                <a:solidFill>
                  <a:srgbClr val="232323"/>
                </a:solidFill>
                <a:latin typeface="Aptos"/>
              </a:rPr>
              <a:t>• These practices create job resources that can improve satisfaction and retention.</a:t>
            </a:r>
          </a:p>
          <a:p>
            <a:pPr>
              <a:lnSpc>
                <a:spcPct val="100000"/>
              </a:lnSpc>
              <a:spcAft>
                <a:spcPts val="500"/>
              </a:spcAft>
            </a:pPr>
            <a:r>
              <a:rPr sz="1400">
                <a:solidFill>
                  <a:srgbClr val="232323"/>
                </a:solidFill>
                <a:latin typeface="Aptos"/>
              </a:rPr>
              <a:t>• Company sources may emphasise positive outcomes, so independent evidence is needed for balance.</a:t>
            </a:r>
          </a:p>
          <a:p>
            <a:pPr>
              <a:lnSpc>
                <a:spcPct val="100000"/>
              </a:lnSpc>
              <a:spcAft>
                <a:spcPts val="500"/>
              </a:spcAft>
            </a:pPr>
            <a:r>
              <a:rPr sz="1400">
                <a:solidFill>
                  <a:srgbClr val="232323"/>
                </a:solidFill>
                <a:latin typeface="Aptos"/>
              </a:rPr>
              <a:t>• Online employee-review research shows workers often evaluate satisfaction through pay, management, workload and work-life balance (Singh et al., 2025).</a:t>
            </a:r>
          </a:p>
          <a:p>
            <a:pPr>
              <a:lnSpc>
                <a:spcPct val="100000"/>
              </a:lnSpc>
              <a:spcAft>
                <a:spcPts val="500"/>
              </a:spcAft>
            </a:pPr>
            <a:r>
              <a:rPr sz="1400">
                <a:solidFill>
                  <a:srgbClr val="232323"/>
                </a:solidFill>
                <a:latin typeface="Aptos"/>
              </a:rPr>
              <a:t>• The presentation therefore compares official policies with academic and external evidence.</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The strongest analysis recognises Starbucks’ strengths while testing whether they work locally.</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Opportunity 1: Predictable Scheduling</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12/36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Predictable scheduling can improve income security and reduce stress for hourly partners.</a:t>
            </a:r>
            <a:endParaRPr lang="en-US" sz="1620" dirty="0"/>
          </a:p>
          <a:p>
            <a:pPr>
              <a:lnSpc>
                <a:spcPct val="100000"/>
              </a:lnSpc>
              <a:spcAft>
                <a:spcPts val="500"/>
              </a:spcAft>
            </a:pPr>
            <a:r>
              <a:rPr sz="1400">
                <a:solidFill>
                  <a:srgbClr val="232323"/>
                </a:solidFill>
                <a:latin typeface="Aptos"/>
              </a:rPr>
              <a:t>• Preferred-hours matching can increase perceived fairness and control.</a:t>
            </a:r>
          </a:p>
          <a:p>
            <a:pPr>
              <a:lnSpc>
                <a:spcPct val="100000"/>
              </a:lnSpc>
              <a:spcAft>
                <a:spcPts val="500"/>
              </a:spcAft>
            </a:pPr>
            <a:r>
              <a:rPr sz="1400">
                <a:solidFill>
                  <a:srgbClr val="232323"/>
                </a:solidFill>
                <a:latin typeface="Aptos"/>
              </a:rPr>
              <a:t>• Work-family conflict is linked with job and life satisfaction in hospitality work (Yang, Zhao and Ma, 2024).</a:t>
            </a:r>
          </a:p>
          <a:p>
            <a:pPr>
              <a:lnSpc>
                <a:spcPct val="100000"/>
              </a:lnSpc>
              <a:spcAft>
                <a:spcPts val="500"/>
              </a:spcAft>
            </a:pPr>
            <a:r>
              <a:rPr sz="1400">
                <a:solidFill>
                  <a:srgbClr val="232323"/>
                </a:solidFill>
                <a:latin typeface="Aptos"/>
              </a:rPr>
              <a:t>• Scheduling tools should make access to shifts transparent and fair.</a:t>
            </a:r>
          </a:p>
          <a:p>
            <a:pPr>
              <a:lnSpc>
                <a:spcPct val="100000"/>
              </a:lnSpc>
              <a:spcAft>
                <a:spcPts val="500"/>
              </a:spcAft>
            </a:pPr>
            <a:r>
              <a:rPr sz="1400">
                <a:solidFill>
                  <a:srgbClr val="232323"/>
                </a:solidFill>
                <a:latin typeface="Aptos"/>
              </a:rPr>
              <a:t>• Better scheduling supports retention because employees can plan work, study and family responsibilities.</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A fair schedule is a satisfaction resource, not only a staffing plan.</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Current</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Opportunity 2: Job Enrichment</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13/36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Barista work can be enriched through coffee craft, mentoring and customer-experience responsibilities.</a:t>
            </a:r>
            <a:endParaRPr lang="en-US" sz="1620" dirty="0"/>
          </a:p>
          <a:p>
            <a:pPr>
              <a:spcAft>
                <a:spcPts val="500"/>
              </a:spcAft>
            </a:pPr>
            <a:r>
              <a:rPr sz="1400">
                <a:solidFill>
                  <a:srgbClr val="232323"/>
                </a:solidFill>
                <a:latin typeface="Aptos"/>
              </a:rPr>
              <a:t>• Shift supervisors can become local coaches for workflow and team learning.</a:t>
            </a:r>
          </a:p>
          <a:p>
            <a:pPr>
              <a:spcAft>
                <a:spcPts val="500"/>
              </a:spcAft>
            </a:pPr>
            <a:r>
              <a:rPr sz="1400">
                <a:solidFill>
                  <a:srgbClr val="232323"/>
                </a:solidFill>
                <a:latin typeface="Aptos"/>
              </a:rPr>
              <a:t>• Enrichment should increase autonomy and responsibility, not simply add more tasks.</a:t>
            </a:r>
          </a:p>
          <a:p>
            <a:pPr>
              <a:spcAft>
                <a:spcPts val="500"/>
              </a:spcAft>
            </a:pPr>
            <a:r>
              <a:rPr sz="1400">
                <a:solidFill>
                  <a:srgbClr val="232323"/>
                </a:solidFill>
                <a:latin typeface="Aptos"/>
              </a:rPr>
              <a:t>• Present work and workplace conditions are significant predictors of hospitality employee satisfaction (Sibanyoni, Tshipala and Venter, 2024).</a:t>
            </a:r>
          </a:p>
          <a:p>
            <a:pPr>
              <a:spcAft>
                <a:spcPts val="500"/>
              </a:spcAft>
            </a:pPr>
            <a:r>
              <a:rPr sz="1400">
                <a:solidFill>
                  <a:srgbClr val="232323"/>
                </a:solidFill>
                <a:latin typeface="Aptos"/>
              </a:rPr>
              <a:t>• Recognition should reward learning, teamwork and service recovery alongside speed.</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Enrichment makes work more meaningful when authority and support increase together.</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Decision point</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Is work sustainable?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Measure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Satisfaction + service quality</a:t>
            </a:r>
            <a:endParaRPr 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Opportunity 3: Job Crafting and Employee Voice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14/36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Job crafting lets partners shape tasks, relationships and learning in small practical ways.</a:t>
            </a:r>
            <a:endParaRPr lang="en-US" sz="1620" dirty="0"/>
          </a:p>
          <a:p>
            <a:pPr>
              <a:spcAft>
                <a:spcPts val="500"/>
              </a:spcAft>
            </a:pPr>
            <a:r>
              <a:rPr sz="1400">
                <a:solidFill>
                  <a:srgbClr val="232323"/>
                </a:solidFill>
                <a:latin typeface="Aptos"/>
              </a:rPr>
              <a:t>• Crafting can improve well-being when employees can adjust work to fit strengths and needs (Teng, 2023).</a:t>
            </a:r>
          </a:p>
          <a:p>
            <a:pPr>
              <a:spcAft>
                <a:spcPts val="500"/>
              </a:spcAft>
            </a:pPr>
            <a:r>
              <a:rPr sz="1400">
                <a:solidFill>
                  <a:srgbClr val="232323"/>
                </a:solidFill>
                <a:latin typeface="Aptos"/>
              </a:rPr>
              <a:t>• Frontline partners can identify bottlenecks in workflow, staffing and customer pressure.</a:t>
            </a:r>
          </a:p>
          <a:p>
            <a:pPr>
              <a:spcAft>
                <a:spcPts val="500"/>
              </a:spcAft>
            </a:pPr>
            <a:r>
              <a:rPr sz="1400">
                <a:solidFill>
                  <a:srgbClr val="232323"/>
                </a:solidFill>
                <a:latin typeface="Aptos"/>
              </a:rPr>
              <a:t>• HR practices, organisational support and trustworthiness can shape satisfaction (Bendera, Chong and Ng, 2025).</a:t>
            </a:r>
          </a:p>
          <a:p>
            <a:pPr>
              <a:spcAft>
                <a:spcPts val="500"/>
              </a:spcAft>
            </a:pPr>
            <a:r>
              <a:rPr sz="1400">
                <a:solidFill>
                  <a:srgbClr val="232323"/>
                </a:solidFill>
                <a:latin typeface="Aptos"/>
              </a:rPr>
              <a:t>• Store-level feedback loops should show how partner suggestions influence decisions.</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Partners are not only job holders; they are knowledge holders.</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Opportunity 4: Training for Technology Adoption</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15/36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Technology can support employees only when they receive clear training and time to practise.</a:t>
            </a:r>
            <a:endParaRPr lang="en-US" sz="1620" dirty="0"/>
          </a:p>
          <a:p>
            <a:pPr>
              <a:lnSpc>
                <a:spcPct val="100000"/>
              </a:lnSpc>
              <a:spcAft>
                <a:spcPts val="500"/>
              </a:spcAft>
            </a:pPr>
            <a:r>
              <a:rPr sz="1400">
                <a:solidFill>
                  <a:srgbClr val="232323"/>
                </a:solidFill>
                <a:latin typeface="Aptos"/>
              </a:rPr>
              <a:t>• Training support influences technology attitudes, engagement, satisfaction and retention (Tavitiyaman, So and Chan, 2024).</a:t>
            </a:r>
          </a:p>
          <a:p>
            <a:pPr>
              <a:lnSpc>
                <a:spcPct val="100000"/>
              </a:lnSpc>
              <a:spcAft>
                <a:spcPts val="500"/>
              </a:spcAft>
            </a:pPr>
            <a:r>
              <a:rPr sz="1400">
                <a:solidFill>
                  <a:srgbClr val="232323"/>
                </a:solidFill>
                <a:latin typeface="Aptos"/>
              </a:rPr>
              <a:t>• Digital support should reduce confusion, not increase surveillance or pressure.</a:t>
            </a:r>
          </a:p>
          <a:p>
            <a:pPr>
              <a:lnSpc>
                <a:spcPct val="100000"/>
              </a:lnSpc>
              <a:spcAft>
                <a:spcPts val="500"/>
              </a:spcAft>
            </a:pPr>
            <a:r>
              <a:rPr sz="1400">
                <a:solidFill>
                  <a:srgbClr val="232323"/>
                </a:solidFill>
                <a:latin typeface="Aptos"/>
              </a:rPr>
              <a:t>• Employee e-WOM can reveal whether workplace systems are experienced positively in daily work (Dubey et al., 2024).</a:t>
            </a:r>
          </a:p>
          <a:p>
            <a:pPr>
              <a:lnSpc>
                <a:spcPct val="100000"/>
              </a:lnSpc>
              <a:spcAft>
                <a:spcPts val="500"/>
              </a:spcAft>
            </a:pPr>
            <a:r>
              <a:rPr sz="1400">
                <a:solidFill>
                  <a:srgbClr val="232323"/>
                </a:solidFill>
                <a:latin typeface="Aptos"/>
              </a:rPr>
              <a:t>• AI tools should be introduced with consultation, support and transparent purpose.</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Training turns technology from a pressure source into a job resource.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Challenge 1: Workload and Role Overload</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16/36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Baristas manage in-store, mobile, delivery and drive-through demand at the same time.</a:t>
            </a:r>
            <a:endParaRPr lang="en-US" sz="1620" dirty="0"/>
          </a:p>
          <a:p>
            <a:pPr>
              <a:spcAft>
                <a:spcPts val="500"/>
              </a:spcAft>
            </a:pPr>
            <a:r>
              <a:rPr sz="1400">
                <a:solidFill>
                  <a:srgbClr val="232323"/>
                </a:solidFill>
                <a:latin typeface="Aptos"/>
              </a:rPr>
              <a:t>• Customised drinks increase complexity and make standard timing harder to achieve.</a:t>
            </a:r>
          </a:p>
          <a:p>
            <a:pPr>
              <a:spcAft>
                <a:spcPts val="500"/>
              </a:spcAft>
            </a:pPr>
            <a:r>
              <a:rPr sz="1400">
                <a:solidFill>
                  <a:srgbClr val="232323"/>
                </a:solidFill>
                <a:latin typeface="Aptos"/>
              </a:rPr>
              <a:t>• High workload can turn skill variety into stress when resources are insufficient.</a:t>
            </a:r>
          </a:p>
          <a:p>
            <a:pPr>
              <a:spcAft>
                <a:spcPts val="500"/>
              </a:spcAft>
            </a:pPr>
            <a:r>
              <a:rPr sz="1400">
                <a:solidFill>
                  <a:srgbClr val="232323"/>
                </a:solidFill>
                <a:latin typeface="Aptos"/>
              </a:rPr>
              <a:t>• Hospitality job satisfaction is affected by the immediate nature of work and work conditions (Sibanyoni, Tshipala and Venter, 2024).</a:t>
            </a:r>
          </a:p>
          <a:p>
            <a:pPr>
              <a:spcAft>
                <a:spcPts val="500"/>
              </a:spcAft>
            </a:pPr>
            <a:r>
              <a:rPr sz="1400">
                <a:solidFill>
                  <a:srgbClr val="232323"/>
                </a:solidFill>
                <a:latin typeface="Aptos"/>
              </a:rPr>
              <a:t>• Workload pressure can reduce patience, service recovery and customer connection.</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Too many simultaneous demands can turn meaningful work into overload.</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Current</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Challenge 2: Emotional Labour and Customer Pressure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17/36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Partners are expected to remain friendly, calm and helpful during difficult service moments.</a:t>
            </a:r>
            <a:endParaRPr lang="en-US" sz="1620" dirty="0"/>
          </a:p>
          <a:p>
            <a:pPr>
              <a:spcAft>
                <a:spcPts val="500"/>
              </a:spcAft>
            </a:pPr>
            <a:r>
              <a:rPr sz="1400">
                <a:solidFill>
                  <a:srgbClr val="232323"/>
                </a:solidFill>
                <a:latin typeface="Aptos"/>
              </a:rPr>
              <a:t>• Emotional labour can affect job satisfaction when employees constantly regulate feelings (Lam and Cheung, 2024).</a:t>
            </a:r>
          </a:p>
          <a:p>
            <a:pPr>
              <a:spcAft>
                <a:spcPts val="500"/>
              </a:spcAft>
            </a:pPr>
            <a:r>
              <a:rPr sz="1400">
                <a:solidFill>
                  <a:srgbClr val="232323"/>
                </a:solidFill>
                <a:latin typeface="Aptos"/>
              </a:rPr>
              <a:t>• Long queues, customer complaints and errors increase emotional strain.</a:t>
            </a:r>
          </a:p>
          <a:p>
            <a:pPr>
              <a:spcAft>
                <a:spcPts val="500"/>
              </a:spcAft>
            </a:pPr>
            <a:r>
              <a:rPr sz="1400">
                <a:solidFill>
                  <a:srgbClr val="232323"/>
                </a:solidFill>
                <a:latin typeface="Aptos"/>
              </a:rPr>
              <a:t>• Supportive HR practices and trust can buffer dissatisfaction when service demands are high (Bendera, Chong and Ng, 2025).</a:t>
            </a:r>
          </a:p>
          <a:p>
            <a:pPr>
              <a:spcAft>
                <a:spcPts val="500"/>
              </a:spcAft>
            </a:pPr>
            <a:r>
              <a:rPr sz="1400">
                <a:solidFill>
                  <a:srgbClr val="232323"/>
                </a:solidFill>
                <a:latin typeface="Aptos"/>
              </a:rPr>
              <a:t>• Manager support and team climate are needed to reduce emotional exhaustion.</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Customer connection requires emotional energy; it cannot be treated as cost-free.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Decision point</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Is work sustainable?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Measure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Satisfaction + service quality</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Challenge 3: Scheduling and Work–Life Balance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18/36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Unpredictable hours can create stress, income uncertainty and work-life imbalance.</a:t>
            </a:r>
            <a:endParaRPr lang="en-US" sz="1620" dirty="0"/>
          </a:p>
          <a:p>
            <a:pPr>
              <a:lnSpc>
                <a:spcPct val="100000"/>
              </a:lnSpc>
              <a:spcAft>
                <a:spcPts val="500"/>
              </a:spcAft>
            </a:pPr>
            <a:r>
              <a:rPr sz="1400">
                <a:solidFill>
                  <a:srgbClr val="232323"/>
                </a:solidFill>
                <a:latin typeface="Aptos"/>
              </a:rPr>
              <a:t>• The New York City settlement shows serious concerns about Starbucks scheduling practices in one major market (New York City Department of Consumer and Worker Protection, 2025).</a:t>
            </a:r>
          </a:p>
          <a:p>
            <a:pPr>
              <a:lnSpc>
                <a:spcPct val="100000"/>
              </a:lnSpc>
              <a:spcAft>
                <a:spcPts val="500"/>
              </a:spcAft>
            </a:pPr>
            <a:r>
              <a:rPr sz="1400">
                <a:solidFill>
                  <a:srgbClr val="232323"/>
                </a:solidFill>
                <a:latin typeface="Aptos"/>
              </a:rPr>
              <a:t>• Work-family conflict is strongly linked with job and life satisfaction (Yang, Zhao and Ma, 2024).</a:t>
            </a:r>
          </a:p>
          <a:p>
            <a:pPr>
              <a:lnSpc>
                <a:spcPct val="100000"/>
              </a:lnSpc>
              <a:spcAft>
                <a:spcPts val="500"/>
              </a:spcAft>
            </a:pPr>
            <a:r>
              <a:rPr sz="1400">
                <a:solidFill>
                  <a:srgbClr val="232323"/>
                </a:solidFill>
                <a:latin typeface="Aptos"/>
              </a:rPr>
              <a:t>• Scheduling issues may weaken trust even when benefits are strong.</a:t>
            </a:r>
          </a:p>
          <a:p>
            <a:pPr>
              <a:lnSpc>
                <a:spcPct val="100000"/>
              </a:lnSpc>
              <a:spcAft>
                <a:spcPts val="500"/>
              </a:spcAft>
            </a:pPr>
            <a:r>
              <a:rPr sz="1400">
                <a:solidFill>
                  <a:srgbClr val="232323"/>
                </a:solidFill>
                <a:latin typeface="Aptos"/>
              </a:rPr>
              <a:t>• Starbucks must balance labour flexibility with employees’ need for stability.</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Scheduling fairness is a practical test of Starbucks’ partner promise.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Challenge 4: AI, Monitoring and Employee Voice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Current opportunities and current challenges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Mansi Sureshbhai Parmar | Student ID: 2432121</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Mansi Sureshbhai Parmar | Student ID: 2432121</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19/36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AI can simplify information access, but may also increase monitoring concerns.</a:t>
            </a:r>
            <a:endParaRPr lang="en-US" sz="1620" dirty="0"/>
          </a:p>
          <a:p>
            <a:pPr>
              <a:lnSpc>
                <a:spcPct val="100000"/>
              </a:lnSpc>
              <a:spcAft>
                <a:spcPts val="500"/>
              </a:spcAft>
            </a:pPr>
            <a:r>
              <a:rPr sz="1400">
                <a:solidFill>
                  <a:srgbClr val="232323"/>
                </a:solidFill>
                <a:latin typeface="Aptos"/>
              </a:rPr>
              <a:t>• Technology attitudes and training support influence employee engagement, satisfaction and retention (Tavitiyaman, So and Chan, 2024).</a:t>
            </a:r>
          </a:p>
          <a:p>
            <a:pPr>
              <a:lnSpc>
                <a:spcPct val="100000"/>
              </a:lnSpc>
              <a:spcAft>
                <a:spcPts val="500"/>
              </a:spcAft>
            </a:pPr>
            <a:r>
              <a:rPr sz="1400">
                <a:solidFill>
                  <a:srgbClr val="232323"/>
                </a:solidFill>
                <a:latin typeface="Aptos"/>
              </a:rPr>
              <a:t>• Employees may resist technology if it reduces autonomy or raises work intensity.</a:t>
            </a:r>
          </a:p>
          <a:p>
            <a:pPr>
              <a:lnSpc>
                <a:spcPct val="100000"/>
              </a:lnSpc>
              <a:spcAft>
                <a:spcPts val="500"/>
              </a:spcAft>
            </a:pPr>
            <a:r>
              <a:rPr sz="1400">
                <a:solidFill>
                  <a:srgbClr val="232323"/>
                </a:solidFill>
                <a:latin typeface="Aptos"/>
              </a:rPr>
              <a:t>• HR support and organisational trust are essential when digital change affects daily work (Bendera, Chong and Ng, 2025).</a:t>
            </a:r>
          </a:p>
          <a:p>
            <a:pPr>
              <a:lnSpc>
                <a:spcPct val="100000"/>
              </a:lnSpc>
              <a:spcAft>
                <a:spcPts val="500"/>
              </a:spcAft>
            </a:pPr>
            <a:r>
              <a:rPr sz="1400">
                <a:solidFill>
                  <a:srgbClr val="232323"/>
                </a:solidFill>
                <a:latin typeface="Aptos"/>
              </a:rPr>
              <a:t>• Employee voice is needed to ensure digital tools support satisfaction rather than pressure.</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AI implementation is a job-design decision, not only a technology decision.</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Root-Cause Framework</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Root-cause analysis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Varsha </a:t>
            </a:r>
            <a:r>
              <a:rPr lang="en-US" sz="850" dirty="0" err="1">
                <a:solidFill>
                  <a:srgbClr val="5F6C66"/>
                </a:solidFill>
              </a:rPr>
              <a:t>Kanubhai</a:t>
            </a:r>
            <a:r>
              <a:rPr lang="en-US" sz="850" dirty="0">
                <a:solidFill>
                  <a:srgbClr val="5F6C66"/>
                </a:solidFill>
              </a:rPr>
              <a:t> Garo | Student ID: 2538416</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Varsha </a:t>
            </a:r>
            <a:r>
              <a:rPr lang="en-US" sz="750" dirty="0" err="1">
                <a:solidFill>
                  <a:srgbClr val="FFFFFF"/>
                </a:solidFill>
                <a:latin typeface="Aptos" pitchFamily="34" charset="0"/>
                <a:ea typeface="Aptos" pitchFamily="34" charset="-122"/>
                <a:cs typeface="Aptos" pitchFamily="34" charset="-120"/>
              </a:rPr>
              <a:t>Kanubhai</a:t>
            </a:r>
            <a:r>
              <a:rPr lang="en-US" sz="750" dirty="0">
                <a:solidFill>
                  <a:srgbClr val="FFFFFF"/>
                </a:solidFill>
                <a:latin typeface="Aptos" pitchFamily="34" charset="0"/>
                <a:ea typeface="Aptos" pitchFamily="34" charset="-122"/>
                <a:cs typeface="Aptos" pitchFamily="34" charset="-120"/>
              </a:rPr>
              <a:t> Garo | Student ID: 2538416</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20/36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The root-cause analysis uses a fishbone diagram to separate symptoms from underlying causes.</a:t>
            </a:r>
            <a:endParaRPr lang="en-US" sz="1620" dirty="0"/>
          </a:p>
          <a:p>
            <a:pPr>
              <a:spcAft>
                <a:spcPts val="500"/>
              </a:spcAft>
            </a:pPr>
            <a:r>
              <a:rPr sz="1400">
                <a:solidFill>
                  <a:srgbClr val="232323"/>
                </a:solidFill>
                <a:latin typeface="Aptos"/>
              </a:rPr>
              <a:t>• Main categories: job design, workload and staffing, scheduling, leadership, technology and culture.</a:t>
            </a:r>
          </a:p>
          <a:p>
            <a:pPr>
              <a:spcAft>
                <a:spcPts val="500"/>
              </a:spcAft>
            </a:pPr>
            <a:r>
              <a:rPr sz="1400">
                <a:solidFill>
                  <a:srgbClr val="232323"/>
                </a:solidFill>
                <a:latin typeface="Aptos"/>
              </a:rPr>
              <a:t>• The central issue is an imbalance between rising demands and inconsistent job resources.</a:t>
            </a:r>
          </a:p>
          <a:p>
            <a:pPr>
              <a:spcAft>
                <a:spcPts val="500"/>
              </a:spcAft>
            </a:pPr>
            <a:r>
              <a:rPr sz="1400">
                <a:solidFill>
                  <a:srgbClr val="232323"/>
                </a:solidFill>
                <a:latin typeface="Aptos"/>
              </a:rPr>
              <a:t>• AI leadership can influence job demands and job satisfaction in hospitality work (Han et al., 2026).</a:t>
            </a:r>
          </a:p>
          <a:p>
            <a:pPr>
              <a:spcAft>
                <a:spcPts val="500"/>
              </a:spcAft>
            </a:pPr>
            <a:r>
              <a:rPr sz="1400">
                <a:solidFill>
                  <a:srgbClr val="232323"/>
                </a:solidFill>
                <a:latin typeface="Aptos"/>
              </a:rPr>
              <a:t>• The aim is to identify causes that Starbucks can realistically influence.</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Root-cause analysis prevents recommendations from treating symptoms only.</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Root-cause</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Fishbone Diagram: Low Job Satisfaction at Starbucks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Root-cause analysis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Varsha </a:t>
            </a:r>
            <a:r>
              <a:rPr lang="en-US" sz="850" dirty="0" err="1">
                <a:solidFill>
                  <a:srgbClr val="5F6C66"/>
                </a:solidFill>
              </a:rPr>
              <a:t>Kanubhai</a:t>
            </a:r>
            <a:r>
              <a:rPr lang="en-US" sz="850" dirty="0">
                <a:solidFill>
                  <a:srgbClr val="5F6C66"/>
                </a:solidFill>
              </a:rPr>
              <a:t> Garo | Student ID: 2538416</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Varsha </a:t>
            </a:r>
            <a:r>
              <a:rPr lang="en-US" sz="750" dirty="0" err="1">
                <a:solidFill>
                  <a:srgbClr val="FFFFFF"/>
                </a:solidFill>
                <a:latin typeface="Aptos" pitchFamily="34" charset="0"/>
                <a:ea typeface="Aptos" pitchFamily="34" charset="-122"/>
                <a:cs typeface="Aptos" pitchFamily="34" charset="-120"/>
              </a:rPr>
              <a:t>Kanubhai</a:t>
            </a:r>
            <a:r>
              <a:rPr lang="en-US" sz="750" dirty="0">
                <a:solidFill>
                  <a:srgbClr val="FFFFFF"/>
                </a:solidFill>
                <a:latin typeface="Aptos" pitchFamily="34" charset="0"/>
                <a:ea typeface="Aptos" pitchFamily="34" charset="-122"/>
                <a:cs typeface="Aptos" pitchFamily="34" charset="-120"/>
              </a:rPr>
              <a:t> Garo | Student ID: 2538416</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21/36</a:t>
            </a:r>
            <a:endParaRPr lang="en-US" sz="750" dirty="0"/>
          </a:p>
        </p:txBody>
      </p:sp>
      <p:pic>
        <p:nvPicPr>
          <p:cNvPr id="11" name="Image 1" descr="/mnt/data/you_need_to_create_a_title_for_the_image_described.png"/>
          <p:cNvPicPr>
            <a:picLocks noChangeAspect="1"/>
          </p:cNvPicPr>
          <p:nvPr/>
        </p:nvPicPr>
        <p:blipFill>
          <a:blip r:embed="rId4"/>
          <a:stretch>
            <a:fillRect/>
          </a:stretch>
        </p:blipFill>
        <p:spPr>
          <a:xfrm>
            <a:off x="1473122" y="1161288"/>
            <a:ext cx="9260997" cy="5212080"/>
          </a:xfrm>
          <a:prstGeom prst="rect">
            <a:avLst/>
          </a:prstGeom>
        </p:spPr>
      </p:pic>
      <p:sp>
        <p:nvSpPr>
          <p:cNvPr id="12" name="TextBox 11"/>
          <p:cNvSpPr txBox="1"/>
          <p:nvPr/>
        </p:nvSpPr>
        <p:spPr>
          <a:xfrm>
            <a:off x="502920" y="5559552"/>
            <a:ext cx="9692640" cy="201168"/>
          </a:xfrm>
          <a:prstGeom prst="rect">
            <a:avLst/>
          </a:prstGeom>
          <a:noFill/>
        </p:spPr>
        <p:txBody>
          <a:bodyPr wrap="none">
            <a:spAutoFit/>
          </a:bodyPr>
          <a:lstStyle/>
          <a:p>
            <a:pPr algn="ctr"/>
            <a:r>
              <a:rPr sz="700">
                <a:solidFill>
                  <a:srgbClr val="5F5F5F"/>
                </a:solidFill>
                <a:latin typeface="Aptos"/>
              </a:rPr>
              <a:t>Figure source: Authors’ analysis, informed by Liu et al. (2024), Li et al. (2024), Sharif et al. (2025), Turčinović et al. (2025), Han et al. (2026), and Starbucks Coffee Company (2025a; 2025b; 2025e).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Root Causes: Job Design and Autonomy</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Root-cause analysis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Varsha </a:t>
            </a:r>
            <a:r>
              <a:rPr lang="en-US" sz="850" dirty="0" err="1">
                <a:solidFill>
                  <a:srgbClr val="5F6C66"/>
                </a:solidFill>
              </a:rPr>
              <a:t>Kanubhai</a:t>
            </a:r>
            <a:r>
              <a:rPr lang="en-US" sz="850" dirty="0">
                <a:solidFill>
                  <a:srgbClr val="5F6C66"/>
                </a:solidFill>
              </a:rPr>
              <a:t> Garo | Student ID: 2538416</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Varsha </a:t>
            </a:r>
            <a:r>
              <a:rPr lang="en-US" sz="750" dirty="0" err="1">
                <a:solidFill>
                  <a:srgbClr val="FFFFFF"/>
                </a:solidFill>
                <a:latin typeface="Aptos" pitchFamily="34" charset="0"/>
                <a:ea typeface="Aptos" pitchFamily="34" charset="-122"/>
                <a:cs typeface="Aptos" pitchFamily="34" charset="-120"/>
              </a:rPr>
              <a:t>Kanubhai</a:t>
            </a:r>
            <a:r>
              <a:rPr lang="en-US" sz="750" dirty="0">
                <a:solidFill>
                  <a:srgbClr val="FFFFFF"/>
                </a:solidFill>
                <a:latin typeface="Aptos" pitchFamily="34" charset="0"/>
                <a:ea typeface="Aptos" pitchFamily="34" charset="-122"/>
                <a:cs typeface="Aptos" pitchFamily="34" charset="-120"/>
              </a:rPr>
              <a:t> Garo | Student ID: 2538416</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22/36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Standardised routines help consistency but may restrict partner discretion.</a:t>
            </a:r>
            <a:endParaRPr lang="en-US" sz="1620" dirty="0"/>
          </a:p>
          <a:p>
            <a:pPr>
              <a:spcAft>
                <a:spcPts val="500"/>
              </a:spcAft>
            </a:pPr>
            <a:r>
              <a:rPr sz="1400">
                <a:solidFill>
                  <a:srgbClr val="232323"/>
                </a:solidFill>
                <a:latin typeface="Aptos"/>
              </a:rPr>
              <a:t>• Limited autonomy can reduce employees’ sense of responsibility and ownership.</a:t>
            </a:r>
          </a:p>
          <a:p>
            <a:pPr>
              <a:spcAft>
                <a:spcPts val="500"/>
              </a:spcAft>
            </a:pPr>
            <a:r>
              <a:rPr sz="1400">
                <a:solidFill>
                  <a:srgbClr val="232323"/>
                </a:solidFill>
                <a:latin typeface="Aptos"/>
              </a:rPr>
              <a:t>• Repetitive station work during peak periods may reduce task identity and meaning.</a:t>
            </a:r>
          </a:p>
          <a:p>
            <a:pPr>
              <a:spcAft>
                <a:spcPts val="500"/>
              </a:spcAft>
            </a:pPr>
            <a:r>
              <a:rPr sz="1400">
                <a:solidFill>
                  <a:srgbClr val="232323"/>
                </a:solidFill>
                <a:latin typeface="Aptos"/>
              </a:rPr>
              <a:t>• Autonomy in human–robot collaboration affects work and health outcomes through job insecurity and person–job fit (Li et al., 2024).</a:t>
            </a:r>
          </a:p>
          <a:p>
            <a:pPr>
              <a:spcAft>
                <a:spcPts val="500"/>
              </a:spcAft>
            </a:pPr>
            <a:r>
              <a:rPr sz="1400">
                <a:solidFill>
                  <a:srgbClr val="232323"/>
                </a:solidFill>
                <a:latin typeface="Aptos"/>
              </a:rPr>
              <a:t>• Starbucks must preserve necessary standards while protecting judgement and local problem solving.</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The role is meaningful, but autonomy must be protected.</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Root Causes: Workload, Staffing and Scheduling</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Root-cause analysis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Varsha </a:t>
            </a:r>
            <a:r>
              <a:rPr lang="en-US" sz="850" dirty="0" err="1">
                <a:solidFill>
                  <a:srgbClr val="5F6C66"/>
                </a:solidFill>
              </a:rPr>
              <a:t>Kanubhai</a:t>
            </a:r>
            <a:r>
              <a:rPr lang="en-US" sz="850" dirty="0">
                <a:solidFill>
                  <a:srgbClr val="5F6C66"/>
                </a:solidFill>
              </a:rPr>
              <a:t> Garo | Student ID: 2538416</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Varsha </a:t>
            </a:r>
            <a:r>
              <a:rPr lang="en-US" sz="750" dirty="0" err="1">
                <a:solidFill>
                  <a:srgbClr val="FFFFFF"/>
                </a:solidFill>
                <a:latin typeface="Aptos" pitchFamily="34" charset="0"/>
                <a:ea typeface="Aptos" pitchFamily="34" charset="-122"/>
                <a:cs typeface="Aptos" pitchFamily="34" charset="-120"/>
              </a:rPr>
              <a:t>Kanubhai</a:t>
            </a:r>
            <a:r>
              <a:rPr lang="en-US" sz="750" dirty="0">
                <a:solidFill>
                  <a:srgbClr val="FFFFFF"/>
                </a:solidFill>
                <a:latin typeface="Aptos" pitchFamily="34" charset="0"/>
                <a:ea typeface="Aptos" pitchFamily="34" charset="-122"/>
                <a:cs typeface="Aptos" pitchFamily="34" charset="-120"/>
              </a:rPr>
              <a:t> Garo | Student ID: 2538416</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23/36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Multi-channel orders increase task complexity and queue pressure.</a:t>
            </a:r>
            <a:endParaRPr lang="en-US" sz="1620" dirty="0"/>
          </a:p>
          <a:p>
            <a:pPr>
              <a:spcAft>
                <a:spcPts val="500"/>
              </a:spcAft>
            </a:pPr>
            <a:r>
              <a:rPr sz="1400">
                <a:solidFill>
                  <a:srgbClr val="232323"/>
                </a:solidFill>
                <a:latin typeface="Aptos"/>
              </a:rPr>
              <a:t>• Peak-time understaffing can create physical and emotional strain.</a:t>
            </a:r>
          </a:p>
          <a:p>
            <a:pPr>
              <a:spcAft>
                <a:spcPts val="500"/>
              </a:spcAft>
            </a:pPr>
            <a:r>
              <a:rPr sz="1400">
                <a:solidFill>
                  <a:srgbClr val="232323"/>
                </a:solidFill>
                <a:latin typeface="Aptos"/>
              </a:rPr>
              <a:t>• Inconsistent hours may reduce income security and work-life balance.</a:t>
            </a:r>
          </a:p>
          <a:p>
            <a:pPr>
              <a:spcAft>
                <a:spcPts val="500"/>
              </a:spcAft>
            </a:pPr>
            <a:r>
              <a:rPr sz="1400">
                <a:solidFill>
                  <a:srgbClr val="232323"/>
                </a:solidFill>
                <a:latin typeface="Aptos"/>
              </a:rPr>
              <a:t>• Starbucks’ bargaining updates discuss partner hours, preferred working hours and staffing investment (Starbucks Coffee Company, 2025a).</a:t>
            </a:r>
          </a:p>
          <a:p>
            <a:pPr>
              <a:spcAft>
                <a:spcPts val="500"/>
              </a:spcAft>
            </a:pPr>
            <a:r>
              <a:rPr sz="1400">
                <a:solidFill>
                  <a:srgbClr val="232323"/>
                </a:solidFill>
                <a:latin typeface="Aptos"/>
              </a:rPr>
              <a:t>• The New York City Fair Workweek issue highlights scheduling as a serious external concern (Starbucks Coffee Company, 2025e).</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Workload and scheduling issues are connected, not separate.</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Root Causes: Leadership, Culture and Technology</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Root-cause analysis</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Varsha </a:t>
            </a:r>
            <a:r>
              <a:rPr lang="en-US" sz="850" dirty="0" err="1">
                <a:solidFill>
                  <a:srgbClr val="5F6C66"/>
                </a:solidFill>
              </a:rPr>
              <a:t>Kanubhai</a:t>
            </a:r>
            <a:r>
              <a:rPr lang="en-US" sz="850" dirty="0">
                <a:solidFill>
                  <a:srgbClr val="5F6C66"/>
                </a:solidFill>
              </a:rPr>
              <a:t> Garo | Student ID: 2538416</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Varsha </a:t>
            </a:r>
            <a:r>
              <a:rPr lang="en-US" sz="750" dirty="0" err="1">
                <a:solidFill>
                  <a:srgbClr val="FFFFFF"/>
                </a:solidFill>
                <a:latin typeface="Aptos" pitchFamily="34" charset="0"/>
                <a:ea typeface="Aptos" pitchFamily="34" charset="-122"/>
                <a:cs typeface="Aptos" pitchFamily="34" charset="-120"/>
              </a:rPr>
              <a:t>Kanubhai</a:t>
            </a:r>
            <a:r>
              <a:rPr lang="en-US" sz="750" dirty="0">
                <a:solidFill>
                  <a:srgbClr val="FFFFFF"/>
                </a:solidFill>
                <a:latin typeface="Aptos" pitchFamily="34" charset="0"/>
                <a:ea typeface="Aptos" pitchFamily="34" charset="-122"/>
                <a:cs typeface="Aptos" pitchFamily="34" charset="-120"/>
              </a:rPr>
              <a:t> Garo | Student ID: 2538416</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24/36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Uneven manager support can affect fairness, recognition and conflict resolution.</a:t>
            </a:r>
            <a:endParaRPr lang="en-US" sz="1620" dirty="0"/>
          </a:p>
          <a:p>
            <a:pPr>
              <a:spcAft>
                <a:spcPts val="500"/>
              </a:spcAft>
            </a:pPr>
            <a:r>
              <a:rPr sz="1400">
                <a:solidFill>
                  <a:srgbClr val="232323"/>
                </a:solidFill>
                <a:latin typeface="Aptos"/>
              </a:rPr>
              <a:t>• Fair bargaining and employee-relations communication are important to organisational trust (Starbucks Coffee Company, 2025b).</a:t>
            </a:r>
          </a:p>
          <a:p>
            <a:pPr>
              <a:spcAft>
                <a:spcPts val="500"/>
              </a:spcAft>
            </a:pPr>
            <a:r>
              <a:rPr sz="1400">
                <a:solidFill>
                  <a:srgbClr val="232323"/>
                </a:solidFill>
                <a:latin typeface="Aptos"/>
              </a:rPr>
              <a:t>• Technology can increase confidence or intensify work depending on training and governance.</a:t>
            </a:r>
          </a:p>
          <a:p>
            <a:pPr>
              <a:spcAft>
                <a:spcPts val="500"/>
              </a:spcAft>
            </a:pPr>
            <a:r>
              <a:rPr sz="1400">
                <a:solidFill>
                  <a:srgbClr val="232323"/>
                </a:solidFill>
                <a:latin typeface="Aptos"/>
              </a:rPr>
              <a:t>• AI-related technostress and job insecurity can affect employee outcomes in hospitality (Sharif et al., 2025).</a:t>
            </a:r>
          </a:p>
          <a:p>
            <a:pPr>
              <a:spcAft>
                <a:spcPts val="500"/>
              </a:spcAft>
            </a:pPr>
            <a:r>
              <a:rPr sz="1400">
                <a:solidFill>
                  <a:srgbClr val="232323"/>
                </a:solidFill>
                <a:latin typeface="Aptos"/>
              </a:rPr>
              <a:t>• A gap between corporate policy and store experience can damage trust.</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Local management and technology governance determine whether policies feel real.</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Root-cause</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Recommendation 1: Partner-Led Job Design Councils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25/36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Create store or district-level councils including baristas, shift supervisors and managers.</a:t>
            </a:r>
            <a:endParaRPr lang="en-US" sz="1620" dirty="0"/>
          </a:p>
          <a:p>
            <a:pPr>
              <a:spcAft>
                <a:spcPts val="500"/>
              </a:spcAft>
            </a:pPr>
            <a:r>
              <a:rPr sz="1400">
                <a:solidFill>
                  <a:srgbClr val="232323"/>
                </a:solidFill>
                <a:latin typeface="Aptos"/>
              </a:rPr>
              <a:t>• Councils should review workflow, staffing pressure, scheduling problems and technology concerns.</a:t>
            </a:r>
          </a:p>
          <a:p>
            <a:pPr>
              <a:spcAft>
                <a:spcPts val="500"/>
              </a:spcAft>
            </a:pPr>
            <a:r>
              <a:rPr sz="1400">
                <a:solidFill>
                  <a:srgbClr val="232323"/>
                </a:solidFill>
                <a:latin typeface="Aptos"/>
              </a:rPr>
              <a:t>• Employee participation and job crafting can strengthen ownership and well-being (Teng, 2023).</a:t>
            </a:r>
          </a:p>
          <a:p>
            <a:pPr>
              <a:spcAft>
                <a:spcPts val="500"/>
              </a:spcAft>
            </a:pPr>
            <a:r>
              <a:rPr sz="1400">
                <a:solidFill>
                  <a:srgbClr val="232323"/>
                </a:solidFill>
                <a:latin typeface="Aptos"/>
              </a:rPr>
              <a:t>• Starbucks’ Coffeehouse Coach role can support local leadership and frontline problem solving (Starbucks Coffee Company, 2025c).</a:t>
            </a:r>
          </a:p>
          <a:p>
            <a:pPr>
              <a:spcAft>
                <a:spcPts val="500"/>
              </a:spcAft>
            </a:pPr>
            <a:r>
              <a:rPr sz="1400">
                <a:solidFill>
                  <a:srgbClr val="232323"/>
                </a:solidFill>
                <a:latin typeface="Aptos"/>
              </a:rPr>
              <a:t>• Publish feedback showing which employee suggestions are adopted, tested or rejected.</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Redesign frontline work with partners, not simply for partners.</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Decision point</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Is work sustainable?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Measure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Satisfaction + service quality</a:t>
            </a:r>
            <a:endParaRPr 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Recommendation 2: Predictable Scheduling and Workload Protection</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26/36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Strengthen advance scheduling and reduce unnecessary last-minute changes.</a:t>
            </a:r>
            <a:endParaRPr lang="en-US" sz="1620" dirty="0"/>
          </a:p>
          <a:p>
            <a:pPr>
              <a:spcAft>
                <a:spcPts val="500"/>
              </a:spcAft>
            </a:pPr>
            <a:r>
              <a:rPr sz="1400">
                <a:solidFill>
                  <a:srgbClr val="232323"/>
                </a:solidFill>
                <a:latin typeface="Aptos"/>
              </a:rPr>
              <a:t>• Audit preferred-hours matching and fair access to additional shifts.</a:t>
            </a:r>
          </a:p>
          <a:p>
            <a:pPr>
              <a:spcAft>
                <a:spcPts val="500"/>
              </a:spcAft>
            </a:pPr>
            <a:r>
              <a:rPr sz="1400">
                <a:solidFill>
                  <a:srgbClr val="232323"/>
                </a:solidFill>
                <a:latin typeface="Aptos"/>
              </a:rPr>
              <a:t>• Match staffing to total demand, including mobile, delivery, drive-through and in-store orders.</a:t>
            </a:r>
          </a:p>
          <a:p>
            <a:pPr>
              <a:spcAft>
                <a:spcPts val="500"/>
              </a:spcAft>
            </a:pPr>
            <a:r>
              <a:rPr sz="1400">
                <a:solidFill>
                  <a:srgbClr val="232323"/>
                </a:solidFill>
                <a:latin typeface="Aptos"/>
              </a:rPr>
              <a:t>• Starbucks reports investments in coffeehouse partners and improved schedule matching outcomes (Starbucks Coffee Company, 2026b).</a:t>
            </a:r>
          </a:p>
          <a:p>
            <a:pPr>
              <a:spcAft>
                <a:spcPts val="500"/>
              </a:spcAft>
            </a:pPr>
            <a:r>
              <a:rPr sz="1400">
                <a:solidFill>
                  <a:srgbClr val="232323"/>
                </a:solidFill>
                <a:latin typeface="Aptos"/>
              </a:rPr>
              <a:t>• Allow temporary controls on digital-order volume during extreme workload periods.</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Sustainable workload protects both partners and service quality.</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Recommendation 3: Career, Craft and Skill Pathways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27/36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Develop a clearer progression route from barista to craft specialist, trainer, supervisor and manager.</a:t>
            </a:r>
            <a:endParaRPr lang="en-US" sz="1620" dirty="0"/>
          </a:p>
          <a:p>
            <a:pPr>
              <a:spcAft>
                <a:spcPts val="500"/>
              </a:spcAft>
            </a:pPr>
            <a:r>
              <a:rPr sz="1400">
                <a:solidFill>
                  <a:srgbClr val="232323"/>
                </a:solidFill>
                <a:latin typeface="Aptos"/>
              </a:rPr>
              <a:t>• Provide paid learning time for coffee craft, digital skills and service recovery.</a:t>
            </a:r>
          </a:p>
          <a:p>
            <a:pPr>
              <a:spcAft>
                <a:spcPts val="500"/>
              </a:spcAft>
            </a:pPr>
            <a:r>
              <a:rPr sz="1400">
                <a:solidFill>
                  <a:srgbClr val="232323"/>
                </a:solidFill>
                <a:latin typeface="Aptos"/>
              </a:rPr>
              <a:t>• Coffeehouse Coach and leadership initiatives can support manager capability and partner development (Starbucks Coffee Company, 2025c; 2025d).</a:t>
            </a:r>
          </a:p>
          <a:p>
            <a:pPr>
              <a:spcAft>
                <a:spcPts val="500"/>
              </a:spcAft>
            </a:pPr>
            <a:r>
              <a:rPr sz="1400">
                <a:solidFill>
                  <a:srgbClr val="232323"/>
                </a:solidFill>
                <a:latin typeface="Aptos"/>
              </a:rPr>
              <a:t>• Recognise mentoring, teamwork and customer-service recovery, not only speed.</a:t>
            </a:r>
          </a:p>
          <a:p>
            <a:pPr>
              <a:spcAft>
                <a:spcPts val="500"/>
              </a:spcAft>
            </a:pPr>
            <a:r>
              <a:rPr sz="1400">
                <a:solidFill>
                  <a:srgbClr val="232323"/>
                </a:solidFill>
                <a:latin typeface="Aptos"/>
              </a:rPr>
              <a:t>• Link progression to technical skills, people skills and leadership potential.</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Development should make frontline work more meaningful and future-ready.</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Recommendation 4: Human-Centred AI Governance</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28/36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Create an AI charter covering transparency, privacy, training and human override.</a:t>
            </a:r>
            <a:endParaRPr lang="en-US" sz="1620" dirty="0"/>
          </a:p>
          <a:p>
            <a:pPr>
              <a:spcAft>
                <a:spcPts val="500"/>
              </a:spcAft>
            </a:pPr>
            <a:r>
              <a:rPr sz="1400">
                <a:solidFill>
                  <a:srgbClr val="232323"/>
                </a:solidFill>
                <a:latin typeface="Aptos"/>
              </a:rPr>
              <a:t>• AI awareness can have double-edged effects when employees work with digital-human or AI systems (Qin, Wang and Jiang, 2025).</a:t>
            </a:r>
          </a:p>
          <a:p>
            <a:pPr>
              <a:spcAft>
                <a:spcPts val="500"/>
              </a:spcAft>
            </a:pPr>
            <a:r>
              <a:rPr sz="1400">
                <a:solidFill>
                  <a:srgbClr val="232323"/>
                </a:solidFill>
                <a:latin typeface="Aptos"/>
              </a:rPr>
              <a:t>• AI can support innovation when employees trust the technology and explore it safely (Kong et al., 2024).</a:t>
            </a:r>
          </a:p>
          <a:p>
            <a:pPr>
              <a:spcAft>
                <a:spcPts val="500"/>
              </a:spcAft>
            </a:pPr>
            <a:r>
              <a:rPr sz="1400">
                <a:solidFill>
                  <a:srgbClr val="232323"/>
                </a:solidFill>
                <a:latin typeface="Aptos"/>
              </a:rPr>
              <a:t>• Avoid using AI as an invisible monitoring or disciplinary mechanism.</a:t>
            </a:r>
          </a:p>
          <a:p>
            <a:pPr>
              <a:spcAft>
                <a:spcPts val="500"/>
              </a:spcAft>
            </a:pPr>
            <a:r>
              <a:rPr sz="1400">
                <a:solidFill>
                  <a:srgbClr val="232323"/>
                </a:solidFill>
                <a:latin typeface="Aptos"/>
              </a:rPr>
              <a:t>• Use AI to remove routine friction while preserving human judgement and customer connection.</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Automate friction, not the human value of the job.</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fontScale="77500" lnSpcReduction="20000"/>
          </a:bodyPr>
          <a:lstStyle/>
          <a:p>
            <a:pPr marL="0" indent="0">
              <a:buNone/>
            </a:pPr>
            <a:r>
              <a:rPr lang="en-US" sz="2000" b="1" dirty="0">
                <a:solidFill>
                  <a:srgbClr val="17332A"/>
                </a:solidFill>
              </a:rPr>
              <a:t>Evidence-based</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Implementation Roadmap and KPIs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29/36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Phase 1: diagnose workload, scheduling, voice and technology issues through surveys and focus groups.</a:t>
            </a:r>
            <a:endParaRPr lang="en-US" sz="1620" dirty="0"/>
          </a:p>
          <a:p>
            <a:pPr>
              <a:spcAft>
                <a:spcPts val="500"/>
              </a:spcAft>
            </a:pPr>
            <a:r>
              <a:rPr sz="1400">
                <a:solidFill>
                  <a:srgbClr val="232323"/>
                </a:solidFill>
                <a:latin typeface="Aptos"/>
              </a:rPr>
              <a:t>• Phase 2: pilot job-design councils, scheduling safeguards and training pathways in selected stores.</a:t>
            </a:r>
          </a:p>
          <a:p>
            <a:pPr>
              <a:spcAft>
                <a:spcPts val="500"/>
              </a:spcAft>
            </a:pPr>
            <a:r>
              <a:rPr sz="1400">
                <a:solidFill>
                  <a:srgbClr val="232323"/>
                </a:solidFill>
                <a:latin typeface="Aptos"/>
              </a:rPr>
              <a:t>• Phase 3: evaluate outcomes before scaling across districts.</a:t>
            </a:r>
          </a:p>
          <a:p>
            <a:pPr>
              <a:spcAft>
                <a:spcPts val="500"/>
              </a:spcAft>
            </a:pPr>
            <a:r>
              <a:rPr sz="1400">
                <a:solidFill>
                  <a:srgbClr val="232323"/>
                </a:solidFill>
                <a:latin typeface="Aptos"/>
              </a:rPr>
              <a:t>• AI-enabled service improvements should be measured through employee experience and customer satisfaction (Santhosh Kumar et al., 2026).</a:t>
            </a:r>
          </a:p>
          <a:p>
            <a:pPr>
              <a:spcAft>
                <a:spcPts val="500"/>
              </a:spcAft>
            </a:pPr>
            <a:r>
              <a:rPr sz="1400">
                <a:solidFill>
                  <a:srgbClr val="232323"/>
                </a:solidFill>
                <a:latin typeface="Aptos"/>
              </a:rPr>
              <a:t>• Suggested KPIs: satisfaction, turnover, absence, schedule stability, grievances and service errors.</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Recommendations should be piloted, measured and improved before scaling.</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Decision point</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Is work sustainable?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Measure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Satisfaction + service quality</a:t>
            </a:r>
            <a:endParaRPr 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Future-of-Work Implications: 2026–2036</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Evidence-based recommendations and future of work</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Kirtankumar Jagdishbhai Patel | Student ID: 2538537</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Kirtankumar Jagdishbhai Patel | Student ID: 2538537</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30/36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AI will increasingly support scheduling, training, inventory and real-time operational decisions.</a:t>
            </a:r>
            <a:endParaRPr lang="en-US" sz="1620" dirty="0"/>
          </a:p>
          <a:p>
            <a:pPr>
              <a:spcAft>
                <a:spcPts val="500"/>
              </a:spcAft>
            </a:pPr>
            <a:r>
              <a:rPr sz="1400">
                <a:solidFill>
                  <a:srgbClr val="232323"/>
                </a:solidFill>
                <a:latin typeface="Aptos"/>
              </a:rPr>
              <a:t>• Future barista roles may involve more digital coordination, coaching and complex customer problem solving.</a:t>
            </a:r>
          </a:p>
          <a:p>
            <a:pPr>
              <a:spcAft>
                <a:spcPts val="500"/>
              </a:spcAft>
            </a:pPr>
            <a:r>
              <a:rPr sz="1400">
                <a:solidFill>
                  <a:srgbClr val="232323"/>
                </a:solidFill>
                <a:latin typeface="Aptos"/>
              </a:rPr>
              <a:t>• AI can improve productivity when connected to job crafting and meaningful work (Tan et al., 2025).</a:t>
            </a:r>
          </a:p>
          <a:p>
            <a:pPr>
              <a:spcAft>
                <a:spcPts val="500"/>
              </a:spcAft>
            </a:pPr>
            <a:r>
              <a:rPr sz="1400">
                <a:solidFill>
                  <a:srgbClr val="232323"/>
                </a:solidFill>
                <a:latin typeface="Aptos"/>
              </a:rPr>
              <a:t>• Employee trust and proactive involvement influence whether AI improves innovation (Kong et al., 2024).</a:t>
            </a:r>
          </a:p>
          <a:p>
            <a:pPr>
              <a:spcAft>
                <a:spcPts val="500"/>
              </a:spcAft>
            </a:pPr>
            <a:r>
              <a:rPr sz="1400">
                <a:solidFill>
                  <a:srgbClr val="232323"/>
                </a:solidFill>
                <a:latin typeface="Aptos"/>
              </a:rPr>
              <a:t>• Starbucks must protect human connection while preparing partners for digital work.</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The future role should be more skilled and supported, not simply faster.</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Risk</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Overload or disengagement</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Response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Support + autonomy</a:t>
            </a:r>
            <a:endParaRPr 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Summary of Key Findings</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Summary and conclusion</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31/36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spcAft>
                <a:spcPts val="500"/>
              </a:spcAft>
            </a:pPr>
            <a:r>
              <a:rPr sz="1400">
                <a:solidFill>
                  <a:srgbClr val="232323"/>
                </a:solidFill>
                <a:latin typeface="Aptos"/>
              </a:rPr>
              <a:t>• Starbucks has invested in benefits, scheduling, workflow redesign and AI-supported tools.</a:t>
            </a:r>
            <a:endParaRPr lang="en-US" sz="1620" dirty="0"/>
          </a:p>
          <a:p>
            <a:pPr>
              <a:spcAft>
                <a:spcPts val="500"/>
              </a:spcAft>
            </a:pPr>
            <a:r>
              <a:rPr sz="1400">
                <a:solidFill>
                  <a:srgbClr val="232323"/>
                </a:solidFill>
                <a:latin typeface="Aptos"/>
              </a:rPr>
              <a:t>• These initiatives can support job satisfaction when they reduce pressure and improve fairness.</a:t>
            </a:r>
          </a:p>
          <a:p>
            <a:pPr>
              <a:spcAft>
                <a:spcPts val="500"/>
              </a:spcAft>
            </a:pPr>
            <a:r>
              <a:rPr sz="1400">
                <a:solidFill>
                  <a:srgbClr val="232323"/>
                </a:solidFill>
                <a:latin typeface="Aptos"/>
              </a:rPr>
              <a:t>• The Global Impact Report shows continued investment in partner opportunities and staffing support (Starbucks Coffee Company, 2026a).</a:t>
            </a:r>
          </a:p>
          <a:p>
            <a:pPr>
              <a:spcAft>
                <a:spcPts val="500"/>
              </a:spcAft>
            </a:pPr>
            <a:r>
              <a:rPr sz="1400">
                <a:solidFill>
                  <a:srgbClr val="232323"/>
                </a:solidFill>
                <a:latin typeface="Aptos"/>
              </a:rPr>
              <a:t>• Key risks remain: workload intensity, emotional labour, scheduling instability and limited voice.</a:t>
            </a:r>
          </a:p>
          <a:p>
            <a:pPr>
              <a:spcAft>
                <a:spcPts val="500"/>
              </a:spcAft>
            </a:pPr>
            <a:r>
              <a:rPr sz="1400">
                <a:solidFill>
                  <a:srgbClr val="232323"/>
                </a:solidFill>
                <a:latin typeface="Aptos"/>
              </a:rPr>
              <a:t>• Sustainable satisfaction requires balancing job demands with staffing, autonomy, support and development.</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The core issue is the balance between demands and resources.</a:t>
            </a:r>
            <a:endParaRPr lang="en-US" sz="1500" dirty="0"/>
          </a:p>
        </p:txBody>
      </p:sp>
      <p:sp>
        <p:nvSpPr>
          <p:cNvPr id="15" name="Shape 12"/>
          <p:cNvSpPr/>
          <p:nvPr/>
        </p:nvSpPr>
        <p:spPr>
          <a:xfrm>
            <a:off x="7406640" y="315468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Theme</a:t>
            </a:r>
            <a:endParaRPr lang="en-US" sz="1200" dirty="0"/>
          </a:p>
        </p:txBody>
      </p:sp>
      <p:sp>
        <p:nvSpPr>
          <p:cNvPr id="17" name="Text 14"/>
          <p:cNvSpPr/>
          <p:nvPr/>
        </p:nvSpPr>
        <p:spPr>
          <a:xfrm>
            <a:off x="7589520" y="374904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Partner experience</a:t>
            </a:r>
            <a:endParaRPr lang="en-US" sz="2000" dirty="0"/>
          </a:p>
        </p:txBody>
      </p:sp>
      <p:sp>
        <p:nvSpPr>
          <p:cNvPr id="18" name="Shape 15"/>
          <p:cNvSpPr/>
          <p:nvPr/>
        </p:nvSpPr>
        <p:spPr>
          <a:xfrm>
            <a:off x="7406640" y="4480560"/>
            <a:ext cx="4114800" cy="1005840"/>
          </a:xfrm>
          <a:prstGeom prst="roundRect">
            <a:avLst>
              <a:gd name="adj" fmla="val 7273"/>
            </a:avLst>
          </a:prstGeom>
          <a:solidFill>
            <a:srgbClr val="E8F1ED"/>
          </a:solidFill>
          <a:ln w="12700">
            <a:solidFill>
              <a:srgbClr val="BDD8CF"/>
            </a:solidFill>
            <a:prstDash val="solid"/>
          </a:ln>
        </p:spPr>
        <p:txBody>
          <a:bodyPr/>
          <a:lstStyle/>
          <a:p>
            <a:endParaRPr/>
          </a:p>
        </p:txBody>
      </p:sp>
      <p:sp>
        <p:nvSpPr>
          <p:cNvPr id="19" name="Text 16"/>
          <p:cNvSpPr/>
          <p:nvPr/>
        </p:nvSpPr>
        <p:spPr>
          <a:xfrm>
            <a:off x="7589520" y="4645152"/>
            <a:ext cx="3749040" cy="320040"/>
          </a:xfrm>
          <a:prstGeom prst="rect">
            <a:avLst/>
          </a:prstGeom>
          <a:noFill/>
          <a:ln/>
        </p:spPr>
        <p:txBody>
          <a:bodyPr wrap="square" lIns="0" tIns="0" rIns="0" bIns="0" rtlCol="0" anchor="ctr"/>
          <a:lstStyle/>
          <a:p>
            <a:pPr marL="0" indent="0">
              <a:buNone/>
            </a:pPr>
            <a:r>
              <a:rPr lang="en-US" sz="1200" b="1" dirty="0">
                <a:solidFill>
                  <a:srgbClr val="CBA258"/>
                </a:solidFill>
              </a:rPr>
              <a:t>Outcome</a:t>
            </a:r>
            <a:endParaRPr lang="en-US" sz="1200" dirty="0"/>
          </a:p>
        </p:txBody>
      </p:sp>
      <p:sp>
        <p:nvSpPr>
          <p:cNvPr id="20" name="Text 17"/>
          <p:cNvSpPr/>
          <p:nvPr/>
        </p:nvSpPr>
        <p:spPr>
          <a:xfrm>
            <a:off x="7589520" y="5074920"/>
            <a:ext cx="3749040" cy="320040"/>
          </a:xfrm>
          <a:prstGeom prst="rect">
            <a:avLst/>
          </a:prstGeom>
          <a:noFill/>
          <a:ln/>
        </p:spPr>
        <p:txBody>
          <a:bodyPr wrap="square" lIns="0" tIns="0" rIns="0" bIns="0" rtlCol="0" anchor="ctr">
            <a:normAutofit/>
          </a:bodyPr>
          <a:lstStyle/>
          <a:p>
            <a:pPr marL="0" indent="0">
              <a:buNone/>
            </a:pPr>
            <a:r>
              <a:rPr lang="en-US" sz="2000" b="1" dirty="0">
                <a:solidFill>
                  <a:srgbClr val="17332A"/>
                </a:solidFill>
              </a:rPr>
              <a:t>Retention + connection</a:t>
            </a:r>
            <a:endParaRPr lang="en-US"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6241"/>
          </a:solidFill>
          <a:ln w="12700">
            <a:solidFill>
              <a:srgbClr val="006241"/>
            </a:solidFill>
            <a:prstDash val="solid"/>
          </a:ln>
        </p:spPr>
        <p:txBody>
          <a:bodyPr/>
          <a:lstStyle/>
          <a:p>
            <a:endParaRPr/>
          </a:p>
        </p:txBody>
      </p:sp>
      <p:pic>
        <p:nvPicPr>
          <p:cNvPr id="3" name="Image 0" descr="/mnt/data/starbucks_logo_crop.png"/>
          <p:cNvPicPr>
            <a:picLocks noChangeAspect="1"/>
          </p:cNvPicPr>
          <p:nvPr/>
        </p:nvPicPr>
        <p:blipFill>
          <a:blip r:embed="rId3"/>
          <a:stretch>
            <a:fillRect/>
          </a:stretch>
        </p:blipFill>
        <p:spPr>
          <a:xfrm>
            <a:off x="320040" y="320040"/>
            <a:ext cx="502920" cy="502920"/>
          </a:xfrm>
          <a:prstGeom prst="rect">
            <a:avLst/>
          </a:prstGeom>
        </p:spPr>
      </p:pic>
      <p:sp>
        <p:nvSpPr>
          <p:cNvPr id="4" name="Text 1"/>
          <p:cNvSpPr/>
          <p:nvPr/>
        </p:nvSpPr>
        <p:spPr>
          <a:xfrm>
            <a:off x="960120" y="237744"/>
            <a:ext cx="9784080" cy="502920"/>
          </a:xfrm>
          <a:prstGeom prst="rect">
            <a:avLst/>
          </a:prstGeom>
          <a:noFill/>
          <a:ln/>
        </p:spPr>
        <p:txBody>
          <a:bodyPr wrap="square" lIns="254" tIns="254" rIns="254" bIns="254" rtlCol="0" anchor="ctr">
            <a:normAutofit/>
          </a:bodyPr>
          <a:lstStyle/>
          <a:p>
            <a:pPr marL="0" indent="0">
              <a:buNone/>
            </a:pPr>
            <a:r>
              <a:rPr lang="en-US" sz="2400" b="1" dirty="0">
                <a:solidFill>
                  <a:srgbClr val="17332A"/>
                </a:solidFill>
                <a:latin typeface="Aptos Display" pitchFamily="34" charset="0"/>
                <a:ea typeface="Aptos Display" pitchFamily="34" charset="-122"/>
                <a:cs typeface="Aptos Display" pitchFamily="34" charset="-120"/>
              </a:rPr>
              <a:t>Conclusion: Overall HRM Strategy</a:t>
            </a:r>
            <a:endParaRPr lang="en-US" sz="2400" dirty="0"/>
          </a:p>
        </p:txBody>
      </p:sp>
      <p:sp>
        <p:nvSpPr>
          <p:cNvPr id="5" name="Text 2"/>
          <p:cNvSpPr/>
          <p:nvPr/>
        </p:nvSpPr>
        <p:spPr>
          <a:xfrm>
            <a:off x="987552" y="758952"/>
            <a:ext cx="6675120" cy="228600"/>
          </a:xfrm>
          <a:prstGeom prst="rect">
            <a:avLst/>
          </a:prstGeom>
          <a:noFill/>
          <a:ln/>
        </p:spPr>
        <p:txBody>
          <a:bodyPr wrap="square" lIns="0" tIns="0" rIns="0" bIns="0" rtlCol="0" anchor="ctr"/>
          <a:lstStyle/>
          <a:p>
            <a:pPr marL="0" indent="0">
              <a:buNone/>
            </a:pPr>
            <a:r>
              <a:rPr lang="en-US" sz="900" b="1" dirty="0">
                <a:solidFill>
                  <a:srgbClr val="4E6B5D"/>
                </a:solidFill>
              </a:rPr>
              <a:t>Summary and conclusion</a:t>
            </a:r>
            <a:endParaRPr lang="en-US" sz="900" dirty="0"/>
          </a:p>
        </p:txBody>
      </p:sp>
      <p:sp>
        <p:nvSpPr>
          <p:cNvPr id="6" name="Text 3"/>
          <p:cNvSpPr/>
          <p:nvPr/>
        </p:nvSpPr>
        <p:spPr>
          <a:xfrm>
            <a:off x="8092440" y="758952"/>
            <a:ext cx="3749040" cy="228600"/>
          </a:xfrm>
          <a:prstGeom prst="rect">
            <a:avLst/>
          </a:prstGeom>
          <a:noFill/>
          <a:ln/>
        </p:spPr>
        <p:txBody>
          <a:bodyPr wrap="square" lIns="0" tIns="0" rIns="0" bIns="0" rtlCol="0" anchor="ctr"/>
          <a:lstStyle/>
          <a:p>
            <a:pPr marL="0" indent="0" algn="r">
              <a:buNone/>
            </a:pPr>
            <a:r>
              <a:rPr lang="en-US" sz="850" dirty="0">
                <a:solidFill>
                  <a:srgbClr val="5F6C66"/>
                </a:solidFill>
              </a:rPr>
              <a:t>Abhijeet Rameshchandra Kanel | Student ID: 2531974</a:t>
            </a:r>
            <a:endParaRPr lang="en-US" sz="850" dirty="0"/>
          </a:p>
        </p:txBody>
      </p:sp>
      <p:sp>
        <p:nvSpPr>
          <p:cNvPr id="7" name="Shape 4"/>
          <p:cNvSpPr/>
          <p:nvPr/>
        </p:nvSpPr>
        <p:spPr>
          <a:xfrm>
            <a:off x="320040" y="1078992"/>
            <a:ext cx="11521440" cy="0"/>
          </a:xfrm>
          <a:prstGeom prst="line">
            <a:avLst/>
          </a:prstGeom>
          <a:noFill/>
          <a:ln w="12700">
            <a:solidFill>
              <a:srgbClr val="D9E7E0"/>
            </a:solidFill>
            <a:prstDash val="solid"/>
          </a:ln>
        </p:spPr>
        <p:txBody>
          <a:bodyPr/>
          <a:lstStyle/>
          <a:p>
            <a:endParaRPr/>
          </a:p>
        </p:txBody>
      </p:sp>
      <p:sp>
        <p:nvSpPr>
          <p:cNvPr id="8" name="Shape 5"/>
          <p:cNvSpPr/>
          <p:nvPr/>
        </p:nvSpPr>
        <p:spPr>
          <a:xfrm>
            <a:off x="0" y="6556248"/>
            <a:ext cx="12191695" cy="301752"/>
          </a:xfrm>
          <a:prstGeom prst="rect">
            <a:avLst/>
          </a:prstGeom>
          <a:solidFill>
            <a:srgbClr val="006241"/>
          </a:solidFill>
          <a:ln w="12700">
            <a:solidFill>
              <a:srgbClr val="006241"/>
            </a:solidFill>
            <a:prstDash val="solid"/>
          </a:ln>
        </p:spPr>
        <p:txBody>
          <a:bodyPr/>
          <a:lstStyle/>
          <a:p>
            <a:endParaRPr/>
          </a:p>
        </p:txBody>
      </p:sp>
      <p:sp>
        <p:nvSpPr>
          <p:cNvPr id="9" name="Text 6"/>
          <p:cNvSpPr/>
          <p:nvPr/>
        </p:nvSpPr>
        <p:spPr>
          <a:xfrm>
            <a:off x="320040" y="6601968"/>
            <a:ext cx="8138160" cy="164592"/>
          </a:xfrm>
          <a:prstGeom prst="rect">
            <a:avLst/>
          </a:prstGeom>
          <a:noFill/>
          <a:ln/>
        </p:spPr>
        <p:txBody>
          <a:bodyPr wrap="square" lIns="0" tIns="0" rIns="0" bIns="0" rtlCol="0" anchor="ctr"/>
          <a:lstStyle/>
          <a:p>
            <a:pPr marL="0" indent="0">
              <a:buNone/>
            </a:pPr>
            <a:r>
              <a:rPr lang="en-US" sz="750" dirty="0">
                <a:solidFill>
                  <a:srgbClr val="FFFFFF"/>
                </a:solidFill>
                <a:latin typeface="Aptos" pitchFamily="34" charset="0"/>
                <a:ea typeface="Aptos" pitchFamily="34" charset="-122"/>
                <a:cs typeface="Aptos" pitchFamily="34" charset="-120"/>
              </a:rPr>
              <a:t>Abhijeet Rameshchandra Kanel | Student ID: 2531974</a:t>
            </a:r>
            <a:endParaRPr lang="en-US" sz="750" dirty="0"/>
          </a:p>
        </p:txBody>
      </p:sp>
      <p:sp>
        <p:nvSpPr>
          <p:cNvPr id="10" name="Text 7"/>
          <p:cNvSpPr/>
          <p:nvPr/>
        </p:nvSpPr>
        <p:spPr>
          <a:xfrm>
            <a:off x="11292840" y="6601968"/>
            <a:ext cx="640080" cy="164592"/>
          </a:xfrm>
          <a:prstGeom prst="rect">
            <a:avLst/>
          </a:prstGeom>
          <a:noFill/>
          <a:ln/>
        </p:spPr>
        <p:txBody>
          <a:bodyPr wrap="square" lIns="0" tIns="0" rIns="0" bIns="0" rtlCol="0" anchor="ctr"/>
          <a:lstStyle/>
          <a:p>
            <a:pPr marL="0" indent="0" algn="r">
              <a:buNone/>
            </a:pPr>
            <a:r>
              <a:rPr sz="800">
                <a:solidFill>
                  <a:srgbClr val="5C5C5C"/>
                </a:solidFill>
                <a:latin typeface="Aptos"/>
              </a:rPr>
              <a:t>32/36</a:t>
            </a:r>
            <a:endParaRPr lang="en-US" sz="750" dirty="0"/>
          </a:p>
        </p:txBody>
      </p:sp>
      <p:sp>
        <p:nvSpPr>
          <p:cNvPr id="11" name="Text 8"/>
          <p:cNvSpPr/>
          <p:nvPr/>
        </p:nvSpPr>
        <p:spPr>
          <a:xfrm>
            <a:off x="685800" y="1325880"/>
            <a:ext cx="6446520" cy="4800600"/>
          </a:xfrm>
          <a:prstGeom prst="rect">
            <a:avLst/>
          </a:prstGeom>
          <a:noFill/>
          <a:ln/>
        </p:spPr>
        <p:txBody>
          <a:bodyPr wrap="square" lIns="54864" tIns="36576" rIns="36576" bIns="1016" rtlCol="0" anchor="ctr">
            <a:normAutofit/>
          </a:bodyPr>
          <a:lstStyle/>
          <a:p>
            <a:pPr>
              <a:lnSpc>
                <a:spcPct val="100000"/>
              </a:lnSpc>
              <a:spcAft>
                <a:spcPts val="500"/>
              </a:spcAft>
            </a:pPr>
            <a:r>
              <a:rPr sz="1400">
                <a:solidFill>
                  <a:srgbClr val="232323"/>
                </a:solidFill>
                <a:latin typeface="Aptos"/>
              </a:rPr>
              <a:t>• Sustainable workload: align staffing and order capacity with real demand.</a:t>
            </a:r>
            <a:endParaRPr lang="en-US" sz="1620" dirty="0"/>
          </a:p>
          <a:p>
            <a:pPr>
              <a:lnSpc>
                <a:spcPct val="100000"/>
              </a:lnSpc>
              <a:spcAft>
                <a:spcPts val="500"/>
              </a:spcAft>
            </a:pPr>
            <a:r>
              <a:rPr sz="1400">
                <a:solidFill>
                  <a:srgbClr val="232323"/>
                </a:solidFill>
                <a:latin typeface="Aptos"/>
              </a:rPr>
              <a:t>• Predictable work: provide stable hours, fair shift access and sufficient notice.</a:t>
            </a:r>
          </a:p>
          <a:p>
            <a:pPr>
              <a:lnSpc>
                <a:spcPct val="100000"/>
              </a:lnSpc>
              <a:spcAft>
                <a:spcPts val="500"/>
              </a:spcAft>
            </a:pPr>
            <a:r>
              <a:rPr sz="1400">
                <a:solidFill>
                  <a:srgbClr val="232323"/>
                </a:solidFill>
                <a:latin typeface="Aptos"/>
              </a:rPr>
              <a:t>• Meaningful development: expand craft, coaching and leadership pathways.</a:t>
            </a:r>
          </a:p>
          <a:p>
            <a:pPr>
              <a:lnSpc>
                <a:spcPct val="100000"/>
              </a:lnSpc>
              <a:spcAft>
                <a:spcPts val="500"/>
              </a:spcAft>
            </a:pPr>
            <a:r>
              <a:rPr sz="1400">
                <a:solidFill>
                  <a:srgbClr val="232323"/>
                </a:solidFill>
                <a:latin typeface="Aptos"/>
              </a:rPr>
              <a:t>• Employee voice: involve partners in workflow, scheduling and technology decisions.</a:t>
            </a:r>
          </a:p>
          <a:p>
            <a:pPr>
              <a:lnSpc>
                <a:spcPct val="100000"/>
              </a:lnSpc>
              <a:spcAft>
                <a:spcPts val="500"/>
              </a:spcAft>
            </a:pPr>
            <a:r>
              <a:rPr sz="1400">
                <a:solidFill>
                  <a:srgbClr val="232323"/>
                </a:solidFill>
                <a:latin typeface="Aptos"/>
              </a:rPr>
              <a:t>• Supportive HR practices can improve satisfaction and engagement when employees experience them as fair (Davras and Aktürk, 2024).</a:t>
            </a:r>
          </a:p>
          <a:p>
            <a:pPr>
              <a:lnSpc>
                <a:spcPct val="100000"/>
              </a:lnSpc>
              <a:spcAft>
                <a:spcPts val="500"/>
              </a:spcAft>
            </a:pPr>
            <a:r>
              <a:rPr sz="1400">
                <a:solidFill>
                  <a:srgbClr val="232323"/>
                </a:solidFill>
                <a:latin typeface="Aptos"/>
              </a:rPr>
              <a:t>• Final message: redesign frontline work with partners, not simply for partners.</a:t>
            </a:r>
          </a:p>
        </p:txBody>
      </p:sp>
      <p:sp>
        <p:nvSpPr>
          <p:cNvPr id="12" name="Shape 9"/>
          <p:cNvSpPr/>
          <p:nvPr/>
        </p:nvSpPr>
        <p:spPr>
          <a:xfrm>
            <a:off x="7406640" y="1417320"/>
            <a:ext cx="4160520" cy="1417320"/>
          </a:xfrm>
          <a:prstGeom prst="roundRect">
            <a:avLst>
              <a:gd name="adj" fmla="val 5161"/>
            </a:avLst>
          </a:prstGeom>
          <a:solidFill>
            <a:srgbClr val="F6FBF8"/>
          </a:solidFill>
          <a:ln w="12700">
            <a:solidFill>
              <a:srgbClr val="A9C7BA"/>
            </a:solidFill>
            <a:prstDash val="solid"/>
          </a:ln>
          <a:effectLst>
            <a:outerShdw blurRad="25400" dist="12700" dir="2700000" algn="bl" rotWithShape="0">
              <a:srgbClr val="000000">
                <a:alpha val="12000"/>
              </a:srgbClr>
            </a:outerShdw>
          </a:effectLst>
        </p:spPr>
        <p:txBody>
          <a:bodyPr/>
          <a:lstStyle/>
          <a:p>
            <a:endParaRPr/>
          </a:p>
        </p:txBody>
      </p:sp>
      <p:sp>
        <p:nvSpPr>
          <p:cNvPr id="13" name="Text 10"/>
          <p:cNvSpPr/>
          <p:nvPr/>
        </p:nvSpPr>
        <p:spPr>
          <a:xfrm>
            <a:off x="7635240" y="1581912"/>
            <a:ext cx="3703320" cy="228600"/>
          </a:xfrm>
          <a:prstGeom prst="rect">
            <a:avLst/>
          </a:prstGeom>
          <a:noFill/>
          <a:ln/>
        </p:spPr>
        <p:txBody>
          <a:bodyPr wrap="square" lIns="0" tIns="0" rIns="0" bIns="0" rtlCol="0" anchor="ctr"/>
          <a:lstStyle/>
          <a:p>
            <a:pPr marL="0" indent="0">
              <a:buNone/>
            </a:pPr>
            <a:r>
              <a:rPr lang="en-US" sz="900" b="1" dirty="0">
                <a:solidFill>
                  <a:srgbClr val="006241"/>
                </a:solidFill>
              </a:rPr>
              <a:t>Key takeaway</a:t>
            </a:r>
            <a:endParaRPr lang="en-US" sz="900" dirty="0"/>
          </a:p>
        </p:txBody>
      </p:sp>
      <p:sp>
        <p:nvSpPr>
          <p:cNvPr id="14" name="Text 11"/>
          <p:cNvSpPr/>
          <p:nvPr/>
        </p:nvSpPr>
        <p:spPr>
          <a:xfrm>
            <a:off x="7635240" y="1892808"/>
            <a:ext cx="3703320" cy="777240"/>
          </a:xfrm>
          <a:prstGeom prst="rect">
            <a:avLst/>
          </a:prstGeom>
          <a:noFill/>
          <a:ln/>
        </p:spPr>
        <p:txBody>
          <a:bodyPr wrap="square" lIns="254" tIns="254" rIns="254" bIns="254" rtlCol="0" anchor="ctr">
            <a:normAutofit/>
          </a:bodyPr>
          <a:lstStyle/>
          <a:p>
            <a:pPr marL="0" indent="0">
              <a:buNone/>
            </a:pPr>
            <a:r>
              <a:rPr lang="en-US" sz="1500" dirty="0">
                <a:solidFill>
                  <a:srgbClr val="17332A"/>
                </a:solidFill>
              </a:rPr>
              <a:t>Job satisfaction and operational performance should be improved together.</a:t>
            </a:r>
            <a:endParaRPr lang="en-US" sz="1500" dirty="0"/>
          </a:p>
        </p:txBody>
      </p:sp>
      <p:sp>
        <p:nvSpPr>
          <p:cNvPr id="15" name="Shape 12"/>
          <p:cNvSpPr/>
          <p:nvPr/>
        </p:nvSpPr>
        <p:spPr>
          <a:xfrm>
            <a:off x="740664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6" name="Text 13"/>
          <p:cNvSpPr/>
          <p:nvPr/>
        </p:nvSpPr>
        <p:spPr>
          <a:xfrm>
            <a:off x="7589520" y="3319272"/>
            <a:ext cx="1508760" cy="320040"/>
          </a:xfrm>
          <a:prstGeom prst="rect">
            <a:avLst/>
          </a:prstGeom>
          <a:noFill/>
          <a:ln/>
        </p:spPr>
        <p:txBody>
          <a:bodyPr wrap="square" lIns="0" tIns="0" rIns="0" bIns="0" rtlCol="0" anchor="ctr"/>
          <a:lstStyle/>
          <a:p>
            <a:pPr marL="0" indent="0">
              <a:buNone/>
            </a:pPr>
            <a:r>
              <a:rPr lang="en-US" sz="1200" b="1" dirty="0">
                <a:solidFill>
                  <a:srgbClr val="006241"/>
                </a:solidFill>
              </a:rPr>
              <a:t>Focus</a:t>
            </a:r>
            <a:endParaRPr lang="en-US" sz="1200" dirty="0"/>
          </a:p>
        </p:txBody>
      </p:sp>
      <p:sp>
        <p:nvSpPr>
          <p:cNvPr id="17" name="Text 14"/>
          <p:cNvSpPr/>
          <p:nvPr/>
        </p:nvSpPr>
        <p:spPr>
          <a:xfrm>
            <a:off x="758952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Summary</a:t>
            </a:r>
            <a:endParaRPr lang="en-US" sz="2000" dirty="0"/>
          </a:p>
        </p:txBody>
      </p:sp>
      <p:sp>
        <p:nvSpPr>
          <p:cNvPr id="18" name="Shape 15"/>
          <p:cNvSpPr/>
          <p:nvPr/>
        </p:nvSpPr>
        <p:spPr>
          <a:xfrm>
            <a:off x="9646920" y="3154680"/>
            <a:ext cx="1874520" cy="1051560"/>
          </a:xfrm>
          <a:prstGeom prst="roundRect">
            <a:avLst>
              <a:gd name="adj" fmla="val 6957"/>
            </a:avLst>
          </a:prstGeom>
          <a:solidFill>
            <a:srgbClr val="E8F1ED"/>
          </a:solidFill>
          <a:ln w="12700">
            <a:solidFill>
              <a:srgbClr val="BDD8CF"/>
            </a:solidFill>
            <a:prstDash val="solid"/>
          </a:ln>
        </p:spPr>
        <p:txBody>
          <a:bodyPr/>
          <a:lstStyle/>
          <a:p>
            <a:endParaRPr/>
          </a:p>
        </p:txBody>
      </p:sp>
      <p:sp>
        <p:nvSpPr>
          <p:cNvPr id="19" name="Text 16"/>
          <p:cNvSpPr/>
          <p:nvPr/>
        </p:nvSpPr>
        <p:spPr>
          <a:xfrm>
            <a:off x="9829800" y="3319272"/>
            <a:ext cx="1508760" cy="320040"/>
          </a:xfrm>
          <a:prstGeom prst="rect">
            <a:avLst/>
          </a:prstGeom>
          <a:noFill/>
          <a:ln/>
        </p:spPr>
        <p:txBody>
          <a:bodyPr wrap="square" lIns="0" tIns="0" rIns="0" bIns="0" rtlCol="0" anchor="ctr"/>
          <a:lstStyle/>
          <a:p>
            <a:pPr marL="0" indent="0">
              <a:buNone/>
            </a:pPr>
            <a:r>
              <a:rPr lang="en-US" sz="1200" b="1" dirty="0">
                <a:solidFill>
                  <a:srgbClr val="CBA258"/>
                </a:solidFill>
              </a:rPr>
              <a:t>Lens</a:t>
            </a:r>
            <a:endParaRPr lang="en-US" sz="1200" dirty="0"/>
          </a:p>
        </p:txBody>
      </p:sp>
      <p:sp>
        <p:nvSpPr>
          <p:cNvPr id="20" name="Text 17"/>
          <p:cNvSpPr/>
          <p:nvPr/>
        </p:nvSpPr>
        <p:spPr>
          <a:xfrm>
            <a:off x="9829800" y="3749040"/>
            <a:ext cx="1508760" cy="365760"/>
          </a:xfrm>
          <a:prstGeom prst="rect">
            <a:avLst/>
          </a:prstGeom>
          <a:noFill/>
          <a:ln/>
        </p:spPr>
        <p:txBody>
          <a:bodyPr wrap="square" lIns="0" tIns="0" rIns="0" bIns="0" rtlCol="0" anchor="ctr">
            <a:normAutofit/>
          </a:bodyPr>
          <a:lstStyle/>
          <a:p>
            <a:pPr marL="0" indent="0">
              <a:buNone/>
            </a:pPr>
            <a:r>
              <a:rPr lang="en-US" sz="2000" b="1" dirty="0">
                <a:solidFill>
                  <a:srgbClr val="17332A"/>
                </a:solidFill>
              </a:rPr>
              <a:t>HCM</a:t>
            </a:r>
            <a:endParaRPr lang="en-US" sz="2000" dirty="0"/>
          </a:p>
        </p:txBody>
      </p:sp>
      <p:sp>
        <p:nvSpPr>
          <p:cNvPr id="21" name="Shape 18"/>
          <p:cNvSpPr/>
          <p:nvPr/>
        </p:nvSpPr>
        <p:spPr>
          <a:xfrm>
            <a:off x="7406640" y="4572000"/>
            <a:ext cx="4114800" cy="987552"/>
          </a:xfrm>
          <a:prstGeom prst="roundRect">
            <a:avLst>
              <a:gd name="adj" fmla="val 7407"/>
            </a:avLst>
          </a:prstGeom>
          <a:solidFill>
            <a:srgbClr val="E8F1ED"/>
          </a:solidFill>
          <a:ln w="12700">
            <a:solidFill>
              <a:srgbClr val="BDD8CF"/>
            </a:solidFill>
            <a:prstDash val="solid"/>
          </a:ln>
        </p:spPr>
        <p:txBody>
          <a:bodyPr/>
          <a:lstStyle/>
          <a:p>
            <a:endParaRPr/>
          </a:p>
        </p:txBody>
      </p:sp>
      <p:sp>
        <p:nvSpPr>
          <p:cNvPr id="22" name="Text 19"/>
          <p:cNvSpPr/>
          <p:nvPr/>
        </p:nvSpPr>
        <p:spPr>
          <a:xfrm>
            <a:off x="7589520" y="4736592"/>
            <a:ext cx="3749040" cy="320040"/>
          </a:xfrm>
          <a:prstGeom prst="rect">
            <a:avLst/>
          </a:prstGeom>
          <a:noFill/>
          <a:ln/>
        </p:spPr>
        <p:txBody>
          <a:bodyPr wrap="square" lIns="0" tIns="0" rIns="0" bIns="0" rtlCol="0" anchor="ctr"/>
          <a:lstStyle/>
          <a:p>
            <a:pPr marL="0" indent="0">
              <a:buNone/>
            </a:pPr>
            <a:r>
              <a:rPr lang="en-US" sz="1200" b="1" dirty="0">
                <a:solidFill>
                  <a:srgbClr val="006241"/>
                </a:solidFill>
              </a:rPr>
              <a:t>Evaluation</a:t>
            </a:r>
            <a:endParaRPr lang="en-US" sz="1200" dirty="0"/>
          </a:p>
        </p:txBody>
      </p:sp>
      <p:sp>
        <p:nvSpPr>
          <p:cNvPr id="23" name="Text 20"/>
          <p:cNvSpPr/>
          <p:nvPr/>
        </p:nvSpPr>
        <p:spPr>
          <a:xfrm>
            <a:off x="7589520" y="5166360"/>
            <a:ext cx="3749040" cy="301752"/>
          </a:xfrm>
          <a:prstGeom prst="rect">
            <a:avLst/>
          </a:prstGeom>
          <a:noFill/>
          <a:ln/>
        </p:spPr>
        <p:txBody>
          <a:bodyPr wrap="square" lIns="0" tIns="0" rIns="0" bIns="0" rtlCol="0" anchor="ctr">
            <a:normAutofit lnSpcReduction="10000"/>
          </a:bodyPr>
          <a:lstStyle/>
          <a:p>
            <a:pPr marL="0" indent="0">
              <a:buNone/>
            </a:pPr>
            <a:r>
              <a:rPr lang="en-US" sz="2000" b="1" dirty="0">
                <a:solidFill>
                  <a:srgbClr val="17332A"/>
                </a:solidFill>
              </a:rPr>
              <a:t>Evidence + Practice</a:t>
            </a:r>
            <a:endParaRPr 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46304"/>
          </a:xfrm>
          <a:prstGeom prst="rect">
            <a:avLst/>
          </a:prstGeom>
          <a:solidFill>
            <a:srgbClr val="0062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384048" y="329184"/>
            <a:ext cx="502920" cy="502920"/>
          </a:xfrm>
          <a:prstGeom prst="rect">
            <a:avLst/>
          </a:prstGeom>
        </p:spPr>
      </p:pic>
      <p:sp>
        <p:nvSpPr>
          <p:cNvPr id="4" name="TextBox 3"/>
          <p:cNvSpPr txBox="1"/>
          <p:nvPr/>
        </p:nvSpPr>
        <p:spPr>
          <a:xfrm>
            <a:off x="1078992" y="310896"/>
            <a:ext cx="10058400" cy="411480"/>
          </a:xfrm>
          <a:prstGeom prst="rect">
            <a:avLst/>
          </a:prstGeom>
          <a:noFill/>
        </p:spPr>
        <p:txBody>
          <a:bodyPr wrap="square" lIns="50800" tIns="25400" rIns="50800" bIns="25400">
            <a:spAutoFit/>
          </a:bodyPr>
          <a:lstStyle/>
          <a:p>
            <a:pPr algn="l"/>
            <a:r>
              <a:rPr sz="2600" b="1">
                <a:solidFill>
                  <a:srgbClr val="006241"/>
                </a:solidFill>
                <a:latin typeface="Aptos Display"/>
              </a:rPr>
              <a:t>Abhijeet's References</a:t>
            </a:r>
          </a:p>
        </p:txBody>
      </p:sp>
      <p:sp>
        <p:nvSpPr>
          <p:cNvPr id="5" name="TextBox 4"/>
          <p:cNvSpPr txBox="1"/>
          <p:nvPr/>
        </p:nvSpPr>
        <p:spPr>
          <a:xfrm>
            <a:off x="1097280" y="804672"/>
            <a:ext cx="9601200" cy="246888"/>
          </a:xfrm>
          <a:prstGeom prst="rect">
            <a:avLst/>
          </a:prstGeom>
          <a:noFill/>
        </p:spPr>
        <p:txBody>
          <a:bodyPr wrap="square" lIns="50800" tIns="25400" rIns="50800" bIns="25400">
            <a:spAutoFit/>
          </a:bodyPr>
          <a:lstStyle/>
          <a:p>
            <a:pPr algn="l"/>
            <a:r>
              <a:rPr sz="1200" b="0">
                <a:solidFill>
                  <a:srgbClr val="5C5C5C"/>
                </a:solidFill>
                <a:latin typeface="Aptos"/>
              </a:rPr>
              <a:t>Abhijeet Rameshchandra Kanel | Student ID: 2531974</a:t>
            </a:r>
          </a:p>
        </p:txBody>
      </p:sp>
      <p:sp>
        <p:nvSpPr>
          <p:cNvPr id="6" name="Rectangle 5"/>
          <p:cNvSpPr/>
          <p:nvPr/>
        </p:nvSpPr>
        <p:spPr>
          <a:xfrm>
            <a:off x="384048" y="1170432"/>
            <a:ext cx="11338560" cy="12700"/>
          </a:xfrm>
          <a:prstGeom prst="rect">
            <a:avLst/>
          </a:prstGeom>
          <a:solidFill>
            <a:srgbClr val="96BEA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38912" y="1335024"/>
            <a:ext cx="11283696" cy="4974503"/>
          </a:xfrm>
          <a:prstGeom prst="rect">
            <a:avLst/>
          </a:prstGeom>
          <a:noFill/>
        </p:spPr>
        <p:txBody>
          <a:bodyPr wrap="square" lIns="38100" tIns="12700" rIns="38100" bIns="12700">
            <a:spAutoFit/>
          </a:bodyPr>
          <a:lstStyle/>
          <a:p>
            <a:pPr>
              <a:lnSpc>
                <a:spcPct val="88000"/>
              </a:lnSpc>
              <a:spcAft>
                <a:spcPts val="180"/>
              </a:spcAft>
            </a:pPr>
            <a:r>
              <a:rPr sz="1600" dirty="0">
                <a:solidFill>
                  <a:srgbClr val="232323"/>
                </a:solidFill>
                <a:latin typeface="Aptos"/>
              </a:rPr>
              <a:t>1. Dawson, M. et al. (2023) ‘Hospitality organizational culture: impact on employee’s job satisfaction, organizational citizenship behaviors, service recovery performance, and intention to leave’, Journal of Human Resources in Hospitality &amp; Tourism, 22(3), pp. 460–488. Available at: https://ira.lib.polyu.edu.hk/bitstream/10397/99588/1/Dawson_Hospitality_Organizational_Culture.pdf</a:t>
            </a:r>
          </a:p>
          <a:p>
            <a:pPr>
              <a:lnSpc>
                <a:spcPct val="88000"/>
              </a:lnSpc>
              <a:spcAft>
                <a:spcPts val="180"/>
              </a:spcAft>
            </a:pPr>
            <a:r>
              <a:rPr sz="1600" dirty="0">
                <a:solidFill>
                  <a:srgbClr val="232323"/>
                </a:solidFill>
                <a:latin typeface="Aptos"/>
              </a:rPr>
              <a:t>2. </a:t>
            </a:r>
            <a:r>
              <a:rPr sz="1600" dirty="0" err="1">
                <a:solidFill>
                  <a:srgbClr val="232323"/>
                </a:solidFill>
                <a:latin typeface="Aptos"/>
              </a:rPr>
              <a:t>Davras</a:t>
            </a:r>
            <a:r>
              <a:rPr sz="1600" dirty="0">
                <a:solidFill>
                  <a:srgbClr val="232323"/>
                </a:solidFill>
                <a:latin typeface="Aptos"/>
              </a:rPr>
              <a:t>, Ö. and Aktürk, O. (2024) ‘Linking human resources practices, employee satisfaction and engagement in Turkey’s hospitality industry’, Journal of Human Resources in Hospitality &amp; Tourism, 23(4), pp. 667–695. Available at: https://www.tandfonline.com/doi/abs/10.1080/15332845.2024.2374203</a:t>
            </a:r>
          </a:p>
          <a:p>
            <a:pPr>
              <a:lnSpc>
                <a:spcPct val="88000"/>
              </a:lnSpc>
              <a:spcAft>
                <a:spcPts val="180"/>
              </a:spcAft>
            </a:pPr>
            <a:r>
              <a:rPr sz="1600" dirty="0">
                <a:solidFill>
                  <a:srgbClr val="232323"/>
                </a:solidFill>
                <a:latin typeface="Aptos"/>
              </a:rPr>
              <a:t>3. Singh, S. et al. (2025) ‘Demystifying hotel employee’s job satisfaction through cross-cultural online reviews’, Anatolia, 36(1), pp. 61–75. Available at: https://www.tandfonline.com/doi/abs/10.1080/13032917.2024.2363795</a:t>
            </a:r>
          </a:p>
          <a:p>
            <a:pPr>
              <a:lnSpc>
                <a:spcPct val="88000"/>
              </a:lnSpc>
              <a:spcAft>
                <a:spcPts val="180"/>
              </a:spcAft>
            </a:pPr>
            <a:r>
              <a:rPr sz="1600" dirty="0">
                <a:solidFill>
                  <a:srgbClr val="232323"/>
                </a:solidFill>
                <a:latin typeface="Aptos"/>
              </a:rPr>
              <a:t>4. Starbucks Corporation (2025) Fiscal 2025 annual report. Seattle, WA: Starbucks Corporation. Available at: https://investor.starbucks.com/financials/annual-reports/</a:t>
            </a:r>
            <a:endParaRPr lang="en-US" sz="1600" dirty="0">
              <a:solidFill>
                <a:srgbClr val="232323"/>
              </a:solidFill>
              <a:latin typeface="Aptos"/>
            </a:endParaRPr>
          </a:p>
          <a:p>
            <a:pPr>
              <a:lnSpc>
                <a:spcPct val="88000"/>
              </a:lnSpc>
              <a:spcAft>
                <a:spcPts val="180"/>
              </a:spcAft>
            </a:pPr>
            <a:r>
              <a:rPr lang="en-IN" sz="1600" dirty="0">
                <a:solidFill>
                  <a:srgbClr val="232323"/>
                </a:solidFill>
              </a:rPr>
              <a:t>5. Starbucks Coffee Company (2024a) ‘Our continued commitment to partner-centric scheduling and staffing’, About Starbucks, 28 May. Available at: https://about.starbucks.com/press/2024/our-continued-commitment-to-partner-centric-scheduling-staffing/</a:t>
            </a:r>
          </a:p>
          <a:p>
            <a:pPr>
              <a:lnSpc>
                <a:spcPct val="88000"/>
              </a:lnSpc>
              <a:spcAft>
                <a:spcPts val="180"/>
              </a:spcAft>
            </a:pPr>
            <a:r>
              <a:rPr lang="en-IN" sz="1600" dirty="0">
                <a:solidFill>
                  <a:srgbClr val="232323"/>
                </a:solidFill>
              </a:rPr>
              <a:t>6. Starbucks Coffee Company (2024b) ‘Siren Craft System: Elevating the Starbucks experience for our partners and customers’, About Starbucks, 2 July. Available at: https://about.starbucks.com/stories/2024/siren-craft-system-elevating-the-starbucks-experience-for-our-partners-and-customers/</a:t>
            </a:r>
          </a:p>
          <a:p>
            <a:pPr>
              <a:lnSpc>
                <a:spcPct val="88000"/>
              </a:lnSpc>
              <a:spcAft>
                <a:spcPts val="180"/>
              </a:spcAft>
            </a:pPr>
            <a:r>
              <a:rPr lang="en-IN" sz="1600" dirty="0">
                <a:solidFill>
                  <a:srgbClr val="232323"/>
                </a:solidFill>
              </a:rPr>
              <a:t>7. Starbucks Coffee Company (2025) ‘Meet Green Dot Assist: Starbucks generative AI-powered coffeehouse companion’, About Starbucks, 10 June. Available at: https://about.starbucks.com/press/2025/meet-green-dot-assist-starbucks-generative-ai-powered-coffeehouse-companion/</a:t>
            </a:r>
          </a:p>
          <a:p>
            <a:pPr>
              <a:lnSpc>
                <a:spcPct val="88000"/>
              </a:lnSpc>
              <a:spcAft>
                <a:spcPts val="180"/>
              </a:spcAft>
            </a:pPr>
            <a:r>
              <a:rPr lang="en-IN" sz="1600" dirty="0">
                <a:solidFill>
                  <a:srgbClr val="232323"/>
                </a:solidFill>
              </a:rPr>
              <a:t>8. Starbucks Coffee Company (2026a) Starbucks Fiscal 2025 Global Impact Report. Seattle, WA: Starbucks Coffee Company. Available at: https://about.starbucks.com/annual-impact-report/</a:t>
            </a:r>
          </a:p>
        </p:txBody>
      </p:sp>
      <p:sp>
        <p:nvSpPr>
          <p:cNvPr id="9" name="Rectangle 8"/>
          <p:cNvSpPr/>
          <p:nvPr/>
        </p:nvSpPr>
        <p:spPr>
          <a:xfrm>
            <a:off x="0" y="6537960"/>
            <a:ext cx="12192000" cy="320040"/>
          </a:xfrm>
          <a:prstGeom prst="rect">
            <a:avLst/>
          </a:prstGeom>
          <a:solidFill>
            <a:srgbClr val="F7F3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84048" y="6592824"/>
            <a:ext cx="8686800" cy="182880"/>
          </a:xfrm>
          <a:prstGeom prst="rect">
            <a:avLst/>
          </a:prstGeom>
          <a:noFill/>
        </p:spPr>
        <p:txBody>
          <a:bodyPr wrap="square" lIns="50800" tIns="25400" rIns="50800" bIns="25400">
            <a:spAutoFit/>
          </a:bodyPr>
          <a:lstStyle/>
          <a:p>
            <a:pPr algn="l"/>
            <a:r>
              <a:rPr sz="800" b="0">
                <a:solidFill>
                  <a:srgbClr val="5C5C5C"/>
                </a:solidFill>
                <a:latin typeface="Aptos"/>
              </a:rPr>
              <a:t>Prepared for LCMB7023 Human Capital Management | Starbucks: Job Design &amp; Job Satisfaction</a:t>
            </a:r>
          </a:p>
        </p:txBody>
      </p:sp>
      <p:sp>
        <p:nvSpPr>
          <p:cNvPr id="11" name="TextBox 10"/>
          <p:cNvSpPr txBox="1"/>
          <p:nvPr/>
        </p:nvSpPr>
        <p:spPr>
          <a:xfrm>
            <a:off x="11350752" y="6592824"/>
            <a:ext cx="621792" cy="182880"/>
          </a:xfrm>
          <a:prstGeom prst="rect">
            <a:avLst/>
          </a:prstGeom>
          <a:noFill/>
        </p:spPr>
        <p:txBody>
          <a:bodyPr wrap="square" lIns="50800" tIns="25400" rIns="50800" bIns="25400">
            <a:spAutoFit/>
          </a:bodyPr>
          <a:lstStyle/>
          <a:p>
            <a:pPr algn="r"/>
            <a:r>
              <a:rPr sz="800" b="0">
                <a:solidFill>
                  <a:srgbClr val="5C5C5C"/>
                </a:solidFill>
                <a:latin typeface="Aptos"/>
              </a:rPr>
              <a:t>33/36</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46304"/>
          </a:xfrm>
          <a:prstGeom prst="rect">
            <a:avLst/>
          </a:prstGeom>
          <a:solidFill>
            <a:srgbClr val="0062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384048" y="329184"/>
            <a:ext cx="502920" cy="502920"/>
          </a:xfrm>
          <a:prstGeom prst="rect">
            <a:avLst/>
          </a:prstGeom>
        </p:spPr>
      </p:pic>
      <p:sp>
        <p:nvSpPr>
          <p:cNvPr id="4" name="TextBox 3"/>
          <p:cNvSpPr txBox="1"/>
          <p:nvPr/>
        </p:nvSpPr>
        <p:spPr>
          <a:xfrm>
            <a:off x="1078992" y="310896"/>
            <a:ext cx="10058400" cy="411480"/>
          </a:xfrm>
          <a:prstGeom prst="rect">
            <a:avLst/>
          </a:prstGeom>
          <a:noFill/>
        </p:spPr>
        <p:txBody>
          <a:bodyPr wrap="square" lIns="50800" tIns="25400" rIns="50800" bIns="25400">
            <a:spAutoFit/>
          </a:bodyPr>
          <a:lstStyle/>
          <a:p>
            <a:pPr algn="l"/>
            <a:r>
              <a:rPr sz="2600" b="1">
                <a:solidFill>
                  <a:srgbClr val="006241"/>
                </a:solidFill>
                <a:latin typeface="Aptos Display"/>
              </a:rPr>
              <a:t>Mansi's References</a:t>
            </a:r>
          </a:p>
        </p:txBody>
      </p:sp>
      <p:sp>
        <p:nvSpPr>
          <p:cNvPr id="5" name="TextBox 4"/>
          <p:cNvSpPr txBox="1"/>
          <p:nvPr/>
        </p:nvSpPr>
        <p:spPr>
          <a:xfrm>
            <a:off x="1097280" y="804672"/>
            <a:ext cx="9601200" cy="246888"/>
          </a:xfrm>
          <a:prstGeom prst="rect">
            <a:avLst/>
          </a:prstGeom>
          <a:noFill/>
        </p:spPr>
        <p:txBody>
          <a:bodyPr wrap="square" lIns="50800" tIns="25400" rIns="50800" bIns="25400">
            <a:spAutoFit/>
          </a:bodyPr>
          <a:lstStyle/>
          <a:p>
            <a:pPr algn="l"/>
            <a:r>
              <a:rPr sz="1200" b="0">
                <a:solidFill>
                  <a:srgbClr val="5C5C5C"/>
                </a:solidFill>
                <a:latin typeface="Aptos"/>
              </a:rPr>
              <a:t>Mansi Sureshbhai Parmar | Student ID: 2432121</a:t>
            </a:r>
          </a:p>
        </p:txBody>
      </p:sp>
      <p:sp>
        <p:nvSpPr>
          <p:cNvPr id="6" name="Rectangle 5"/>
          <p:cNvSpPr/>
          <p:nvPr/>
        </p:nvSpPr>
        <p:spPr>
          <a:xfrm>
            <a:off x="384048" y="1170432"/>
            <a:ext cx="11338560" cy="12700"/>
          </a:xfrm>
          <a:prstGeom prst="rect">
            <a:avLst/>
          </a:prstGeom>
          <a:solidFill>
            <a:srgbClr val="96BEA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38912" y="1335024"/>
            <a:ext cx="11168370" cy="4783489"/>
          </a:xfrm>
          <a:prstGeom prst="rect">
            <a:avLst/>
          </a:prstGeom>
          <a:noFill/>
        </p:spPr>
        <p:txBody>
          <a:bodyPr wrap="square" lIns="38100" tIns="12700" rIns="38100" bIns="12700">
            <a:spAutoFit/>
          </a:bodyPr>
          <a:lstStyle/>
          <a:p>
            <a:pPr>
              <a:lnSpc>
                <a:spcPct val="88000"/>
              </a:lnSpc>
              <a:spcAft>
                <a:spcPts val="180"/>
              </a:spcAft>
            </a:pPr>
            <a:r>
              <a:rPr sz="1600" dirty="0">
                <a:solidFill>
                  <a:srgbClr val="232323"/>
                </a:solidFill>
                <a:latin typeface="Aptos"/>
              </a:rPr>
              <a:t>1. Sibanyoni, T.M., </a:t>
            </a:r>
            <a:r>
              <a:rPr sz="1600" dirty="0" err="1">
                <a:solidFill>
                  <a:srgbClr val="232323"/>
                </a:solidFill>
                <a:latin typeface="Aptos"/>
              </a:rPr>
              <a:t>Tshipala</a:t>
            </a:r>
            <a:r>
              <a:rPr sz="1600" dirty="0">
                <a:solidFill>
                  <a:srgbClr val="232323"/>
                </a:solidFill>
                <a:latin typeface="Aptos"/>
              </a:rPr>
              <a:t>, N.N. and Venter, D.H. (2024) ‘Key factors of job satisfaction among tourism and hospitality employees within national parks’, SA Journal of Human Resource Management, 22, p. 2474.</a:t>
            </a:r>
          </a:p>
          <a:p>
            <a:pPr>
              <a:lnSpc>
                <a:spcPct val="88000"/>
              </a:lnSpc>
              <a:spcAft>
                <a:spcPts val="180"/>
              </a:spcAft>
            </a:pPr>
            <a:r>
              <a:rPr sz="1600" dirty="0">
                <a:solidFill>
                  <a:srgbClr val="232323"/>
                </a:solidFill>
                <a:latin typeface="Aptos"/>
              </a:rPr>
              <a:t>2. Lam, R. and Cheung, C. (2024) ‘Synthesizing cultural intelligence, emotional labor, and job satisfaction in the concept of a social cognitive model’, Journal of Hospitality and Tourism Management, 60, pp. 280–290. Available at: https://www.sciencedirect.com/science/article/pii/S1447677024000858</a:t>
            </a:r>
          </a:p>
          <a:p>
            <a:pPr>
              <a:lnSpc>
                <a:spcPct val="88000"/>
              </a:lnSpc>
              <a:spcAft>
                <a:spcPts val="180"/>
              </a:spcAft>
            </a:pPr>
            <a:r>
              <a:rPr sz="1600" dirty="0">
                <a:solidFill>
                  <a:srgbClr val="232323"/>
                </a:solidFill>
                <a:latin typeface="Aptos"/>
              </a:rPr>
              <a:t>3. Teng, H.Y. (2023) ‘Job crafting, leisure crafting, and well-being among hospitality employees’, International Journal of Hospitality Management, 111, p. 103460. Available at: https://www.sciencedirect.com/science/article/pii/S0278431923000348</a:t>
            </a:r>
          </a:p>
          <a:p>
            <a:pPr>
              <a:lnSpc>
                <a:spcPct val="88000"/>
              </a:lnSpc>
              <a:spcAft>
                <a:spcPts val="180"/>
              </a:spcAft>
            </a:pPr>
            <a:r>
              <a:rPr sz="1600" dirty="0">
                <a:solidFill>
                  <a:srgbClr val="232323"/>
                </a:solidFill>
                <a:latin typeface="Aptos"/>
              </a:rPr>
              <a:t>4. Yang, H., Zhao, X.R. and Ma, E. (2024) ‘A dual-path model of work-family conflict and hospitality employees’ job and life satisfaction’, Journal of Hospitality and Tourism Management, 58, pp. 154–163. Available at: https://www.sciencedirect.com/science/article/pii/S144767702300205X</a:t>
            </a:r>
            <a:endParaRPr lang="en-US" sz="1600" dirty="0">
              <a:solidFill>
                <a:srgbClr val="232323"/>
              </a:solidFill>
              <a:latin typeface="Aptos"/>
            </a:endParaRPr>
          </a:p>
          <a:p>
            <a:pPr>
              <a:lnSpc>
                <a:spcPct val="88000"/>
              </a:lnSpc>
              <a:spcAft>
                <a:spcPts val="180"/>
              </a:spcAft>
            </a:pPr>
            <a:r>
              <a:rPr lang="en-US" sz="1600" dirty="0">
                <a:solidFill>
                  <a:srgbClr val="232323"/>
                </a:solidFill>
              </a:rPr>
              <a:t>5. Dubey, N. et al. (2024) ‘Hospitality in healthcare: Leveraging employee e-WOM’, Journal of Quality Assurance in Hospitality &amp; Tourism, pp. 1–29.</a:t>
            </a:r>
          </a:p>
          <a:p>
            <a:pPr>
              <a:lnSpc>
                <a:spcPct val="88000"/>
              </a:lnSpc>
              <a:spcAft>
                <a:spcPts val="180"/>
              </a:spcAft>
            </a:pPr>
            <a:r>
              <a:rPr lang="en-US" sz="1600" dirty="0">
                <a:solidFill>
                  <a:srgbClr val="232323"/>
                </a:solidFill>
              </a:rPr>
              <a:t>6. Bendera, E.D., Chong, Y.L. and Ng, L.P. (2025) ‘How human resource practices, </a:t>
            </a:r>
            <a:r>
              <a:rPr lang="en-US" sz="1600" dirty="0" err="1">
                <a:solidFill>
                  <a:srgbClr val="232323"/>
                </a:solidFill>
              </a:rPr>
              <a:t>organisational</a:t>
            </a:r>
            <a:r>
              <a:rPr lang="en-US" sz="1600" dirty="0">
                <a:solidFill>
                  <a:srgbClr val="232323"/>
                </a:solidFill>
              </a:rPr>
              <a:t> support and trustworthiness shape job satisfaction’, SA Journal of Human Resource Management, 23, pp. 1–14.</a:t>
            </a:r>
          </a:p>
          <a:p>
            <a:pPr>
              <a:lnSpc>
                <a:spcPct val="88000"/>
              </a:lnSpc>
              <a:spcAft>
                <a:spcPts val="180"/>
              </a:spcAft>
            </a:pPr>
            <a:r>
              <a:rPr lang="en-US" sz="1600" dirty="0">
                <a:solidFill>
                  <a:srgbClr val="232323"/>
                </a:solidFill>
              </a:rPr>
              <a:t>7. New York City Department of Consumer and Worker Protection (2025) ‘Mayor Adams, DCWP announce $38 million settlement with Starbucks in largest worker protection settlement in city history’, 1 December. Available at: https://www.nyc.gov/site/dca/news/032-25/mayor-adams-dcwp-38-million-settlement-starbucks-largest-worker-protection</a:t>
            </a:r>
          </a:p>
          <a:p>
            <a:pPr>
              <a:lnSpc>
                <a:spcPct val="88000"/>
              </a:lnSpc>
              <a:spcAft>
                <a:spcPts val="180"/>
              </a:spcAft>
            </a:pPr>
            <a:r>
              <a:rPr lang="en-US" sz="1600" dirty="0">
                <a:solidFill>
                  <a:srgbClr val="232323"/>
                </a:solidFill>
              </a:rPr>
              <a:t>8. Starbucks Coffee Company (2025e) ‘Navigating NYC’s Fair Workweek Law: What it means for partners’, About Starbucks, 1 December. Available at: https://about.starbucks.com/press/2025/navigating-nycs-fair-workweek-law-what-it-means-for-partners/</a:t>
            </a:r>
          </a:p>
          <a:p>
            <a:pPr>
              <a:lnSpc>
                <a:spcPct val="88000"/>
              </a:lnSpc>
              <a:spcAft>
                <a:spcPts val="180"/>
              </a:spcAft>
            </a:pPr>
            <a:endParaRPr sz="1600" dirty="0">
              <a:solidFill>
                <a:srgbClr val="232323"/>
              </a:solidFill>
              <a:latin typeface="Aptos"/>
            </a:endParaRPr>
          </a:p>
        </p:txBody>
      </p:sp>
      <p:sp>
        <p:nvSpPr>
          <p:cNvPr id="9" name="Rectangle 8"/>
          <p:cNvSpPr/>
          <p:nvPr/>
        </p:nvSpPr>
        <p:spPr>
          <a:xfrm>
            <a:off x="0" y="6537960"/>
            <a:ext cx="12192000" cy="320040"/>
          </a:xfrm>
          <a:prstGeom prst="rect">
            <a:avLst/>
          </a:prstGeom>
          <a:solidFill>
            <a:srgbClr val="F7F3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84048" y="6592824"/>
            <a:ext cx="8686800" cy="182880"/>
          </a:xfrm>
          <a:prstGeom prst="rect">
            <a:avLst/>
          </a:prstGeom>
          <a:noFill/>
        </p:spPr>
        <p:txBody>
          <a:bodyPr wrap="square" lIns="50800" tIns="25400" rIns="50800" bIns="25400">
            <a:spAutoFit/>
          </a:bodyPr>
          <a:lstStyle/>
          <a:p>
            <a:pPr algn="l"/>
            <a:r>
              <a:rPr sz="800" b="0">
                <a:solidFill>
                  <a:srgbClr val="5C5C5C"/>
                </a:solidFill>
                <a:latin typeface="Aptos"/>
              </a:rPr>
              <a:t>Prepared for LCMB7023 Human Capital Management | Starbucks: Job Design &amp; Job Satisfaction</a:t>
            </a:r>
          </a:p>
        </p:txBody>
      </p:sp>
      <p:sp>
        <p:nvSpPr>
          <p:cNvPr id="11" name="TextBox 10"/>
          <p:cNvSpPr txBox="1"/>
          <p:nvPr/>
        </p:nvSpPr>
        <p:spPr>
          <a:xfrm>
            <a:off x="11350752" y="6592824"/>
            <a:ext cx="621792" cy="182880"/>
          </a:xfrm>
          <a:prstGeom prst="rect">
            <a:avLst/>
          </a:prstGeom>
          <a:noFill/>
        </p:spPr>
        <p:txBody>
          <a:bodyPr wrap="square" lIns="50800" tIns="25400" rIns="50800" bIns="25400">
            <a:spAutoFit/>
          </a:bodyPr>
          <a:lstStyle/>
          <a:p>
            <a:pPr algn="r"/>
            <a:r>
              <a:rPr sz="800" b="0">
                <a:solidFill>
                  <a:srgbClr val="5C5C5C"/>
                </a:solidFill>
                <a:latin typeface="Aptos"/>
              </a:rPr>
              <a:t>34/36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46304"/>
          </a:xfrm>
          <a:prstGeom prst="rect">
            <a:avLst/>
          </a:prstGeom>
          <a:solidFill>
            <a:srgbClr val="0062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384048" y="329184"/>
            <a:ext cx="502920" cy="502920"/>
          </a:xfrm>
          <a:prstGeom prst="rect">
            <a:avLst/>
          </a:prstGeom>
        </p:spPr>
      </p:pic>
      <p:sp>
        <p:nvSpPr>
          <p:cNvPr id="4" name="TextBox 3"/>
          <p:cNvSpPr txBox="1"/>
          <p:nvPr/>
        </p:nvSpPr>
        <p:spPr>
          <a:xfrm>
            <a:off x="1078992" y="310896"/>
            <a:ext cx="10058400" cy="411480"/>
          </a:xfrm>
          <a:prstGeom prst="rect">
            <a:avLst/>
          </a:prstGeom>
          <a:noFill/>
        </p:spPr>
        <p:txBody>
          <a:bodyPr wrap="square" lIns="50800" tIns="25400" rIns="50800" bIns="25400">
            <a:spAutoFit/>
          </a:bodyPr>
          <a:lstStyle/>
          <a:p>
            <a:pPr algn="l"/>
            <a:r>
              <a:rPr sz="2600" b="1">
                <a:solidFill>
                  <a:srgbClr val="006241"/>
                </a:solidFill>
                <a:latin typeface="Aptos Display"/>
              </a:rPr>
              <a:t>Varsha's References</a:t>
            </a:r>
          </a:p>
        </p:txBody>
      </p:sp>
      <p:sp>
        <p:nvSpPr>
          <p:cNvPr id="5" name="TextBox 4"/>
          <p:cNvSpPr txBox="1"/>
          <p:nvPr/>
        </p:nvSpPr>
        <p:spPr>
          <a:xfrm>
            <a:off x="1097280" y="804672"/>
            <a:ext cx="9601200" cy="235962"/>
          </a:xfrm>
          <a:prstGeom prst="rect">
            <a:avLst/>
          </a:prstGeom>
          <a:noFill/>
        </p:spPr>
        <p:txBody>
          <a:bodyPr wrap="square" lIns="50800" tIns="25400" rIns="50800" bIns="25400">
            <a:spAutoFit/>
          </a:bodyPr>
          <a:lstStyle/>
          <a:p>
            <a:pPr algn="l"/>
            <a:r>
              <a:rPr lang="en-IN" sz="1200" b="0" dirty="0">
                <a:solidFill>
                  <a:srgbClr val="5C5C5C"/>
                </a:solidFill>
                <a:latin typeface="Aptos"/>
              </a:rPr>
              <a:t>Varsha </a:t>
            </a:r>
            <a:r>
              <a:rPr lang="en-IN" sz="1200" b="0" dirty="0" err="1">
                <a:solidFill>
                  <a:srgbClr val="5C5C5C"/>
                </a:solidFill>
                <a:latin typeface="Aptos"/>
              </a:rPr>
              <a:t>Kanubhai</a:t>
            </a:r>
            <a:r>
              <a:rPr lang="en-IN" sz="1200" b="0" dirty="0">
                <a:solidFill>
                  <a:srgbClr val="5C5C5C"/>
                </a:solidFill>
                <a:latin typeface="Aptos"/>
              </a:rPr>
              <a:t> Garo</a:t>
            </a:r>
            <a:r>
              <a:rPr sz="1200" b="0" dirty="0">
                <a:solidFill>
                  <a:srgbClr val="5C5C5C"/>
                </a:solidFill>
                <a:latin typeface="Aptos"/>
              </a:rPr>
              <a:t> | Student ID: 2538416</a:t>
            </a:r>
          </a:p>
        </p:txBody>
      </p:sp>
      <p:sp>
        <p:nvSpPr>
          <p:cNvPr id="6" name="Rectangle 5"/>
          <p:cNvSpPr/>
          <p:nvPr/>
        </p:nvSpPr>
        <p:spPr>
          <a:xfrm>
            <a:off x="384048" y="1170432"/>
            <a:ext cx="11338560" cy="12700"/>
          </a:xfrm>
          <a:prstGeom prst="rect">
            <a:avLst/>
          </a:prstGeom>
          <a:solidFill>
            <a:srgbClr val="96BEA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38912" y="1335024"/>
            <a:ext cx="11283696" cy="4107856"/>
          </a:xfrm>
          <a:prstGeom prst="rect">
            <a:avLst/>
          </a:prstGeom>
          <a:noFill/>
        </p:spPr>
        <p:txBody>
          <a:bodyPr wrap="square" lIns="38100" tIns="12700" rIns="38100" bIns="12700">
            <a:spAutoFit/>
          </a:bodyPr>
          <a:lstStyle/>
          <a:p>
            <a:pPr>
              <a:lnSpc>
                <a:spcPct val="88000"/>
              </a:lnSpc>
              <a:spcAft>
                <a:spcPts val="180"/>
              </a:spcAft>
            </a:pPr>
            <a:r>
              <a:rPr sz="1600" dirty="0">
                <a:solidFill>
                  <a:srgbClr val="232323"/>
                </a:solidFill>
                <a:latin typeface="Aptos"/>
              </a:rPr>
              <a:t>1. Han, H. et al. (2026) ‘Influence of artificial intelligence (AI) leadership on job demands and job satisfaction: Exploring the optimum combination’, International Journal of Hospitality Management, 133, p. 104470.</a:t>
            </a:r>
          </a:p>
          <a:p>
            <a:pPr>
              <a:lnSpc>
                <a:spcPct val="88000"/>
              </a:lnSpc>
              <a:spcAft>
                <a:spcPts val="180"/>
              </a:spcAft>
            </a:pPr>
            <a:r>
              <a:rPr sz="1600" dirty="0">
                <a:solidFill>
                  <a:srgbClr val="232323"/>
                </a:solidFill>
                <a:latin typeface="Aptos"/>
              </a:rPr>
              <a:t>2. Liu, Y., Li, Y., Song, K. and Chu, F. (2024) ‘The two faces of artificial intelligence (AI): </a:t>
            </a:r>
            <a:r>
              <a:rPr sz="1600" dirty="0" err="1">
                <a:solidFill>
                  <a:srgbClr val="232323"/>
                </a:solidFill>
                <a:latin typeface="Aptos"/>
              </a:rPr>
              <a:t>analysing</a:t>
            </a:r>
            <a:r>
              <a:rPr sz="1600" dirty="0">
                <a:solidFill>
                  <a:srgbClr val="232323"/>
                </a:solidFill>
                <a:latin typeface="Aptos"/>
              </a:rPr>
              <a:t> how AI usage shapes employee </a:t>
            </a:r>
            <a:r>
              <a:rPr sz="1600" dirty="0" err="1">
                <a:solidFill>
                  <a:srgbClr val="232323"/>
                </a:solidFill>
                <a:latin typeface="Aptos"/>
              </a:rPr>
              <a:t>behaviours</a:t>
            </a:r>
            <a:r>
              <a:rPr sz="1600" dirty="0">
                <a:solidFill>
                  <a:srgbClr val="232323"/>
                </a:solidFill>
                <a:latin typeface="Aptos"/>
              </a:rPr>
              <a:t> in the hospitality industry’, International Journal of Hospitality Management, 122, p. 103875. Available at: https://www.sciencedirect.com/science/article/pii/S0278431924001877</a:t>
            </a:r>
          </a:p>
          <a:p>
            <a:pPr>
              <a:lnSpc>
                <a:spcPct val="88000"/>
              </a:lnSpc>
              <a:spcAft>
                <a:spcPts val="180"/>
              </a:spcAft>
            </a:pPr>
            <a:r>
              <a:rPr sz="1600" dirty="0">
                <a:solidFill>
                  <a:srgbClr val="232323"/>
                </a:solidFill>
                <a:latin typeface="Aptos"/>
              </a:rPr>
              <a:t>3. Li, J.M., Zhang, R.X., Wu, T.J. and Mao, M. (2024) ‘How does work autonomy in human-robot collaboration affect hotel employees’ work and health outcomes?’, International Journal of Hospitality Management, 117, p. 103654.</a:t>
            </a:r>
          </a:p>
          <a:p>
            <a:pPr>
              <a:lnSpc>
                <a:spcPct val="88000"/>
              </a:lnSpc>
              <a:spcAft>
                <a:spcPts val="180"/>
              </a:spcAft>
            </a:pPr>
            <a:r>
              <a:rPr sz="1600" dirty="0">
                <a:solidFill>
                  <a:srgbClr val="232323"/>
                </a:solidFill>
                <a:latin typeface="Aptos"/>
              </a:rPr>
              <a:t>4. Sharif, M.N. et al. (2025) ‘Artificial intelligence and employee outcomes: Investigating the role of job insecurity and technostress in the hospitality industry’, Acta </a:t>
            </a:r>
            <a:r>
              <a:rPr sz="1600" dirty="0" err="1">
                <a:solidFill>
                  <a:srgbClr val="232323"/>
                </a:solidFill>
                <a:latin typeface="Aptos"/>
              </a:rPr>
              <a:t>Psychologica</a:t>
            </a:r>
            <a:r>
              <a:rPr sz="1600" dirty="0">
                <a:solidFill>
                  <a:srgbClr val="232323"/>
                </a:solidFill>
                <a:latin typeface="Aptos"/>
              </a:rPr>
              <a:t>, 253, p. 104733.</a:t>
            </a:r>
            <a:endParaRPr lang="en-US" sz="1600" dirty="0">
              <a:solidFill>
                <a:srgbClr val="232323"/>
              </a:solidFill>
              <a:latin typeface="Aptos"/>
            </a:endParaRPr>
          </a:p>
          <a:p>
            <a:pPr>
              <a:lnSpc>
                <a:spcPct val="88000"/>
              </a:lnSpc>
              <a:spcAft>
                <a:spcPts val="180"/>
              </a:spcAft>
            </a:pPr>
            <a:r>
              <a:rPr lang="en-IN" sz="1600" dirty="0">
                <a:solidFill>
                  <a:srgbClr val="232323"/>
                </a:solidFill>
              </a:rPr>
              <a:t>5. </a:t>
            </a:r>
            <a:r>
              <a:rPr lang="en-IN" sz="1600" dirty="0" err="1">
                <a:solidFill>
                  <a:srgbClr val="232323"/>
                </a:solidFill>
              </a:rPr>
              <a:t>Turčinović</a:t>
            </a:r>
            <a:r>
              <a:rPr lang="en-IN" sz="1600" dirty="0">
                <a:solidFill>
                  <a:srgbClr val="232323"/>
                </a:solidFill>
              </a:rPr>
              <a:t>, M., </a:t>
            </a:r>
            <a:r>
              <a:rPr lang="en-IN" sz="1600" dirty="0" err="1">
                <a:solidFill>
                  <a:srgbClr val="232323"/>
                </a:solidFill>
              </a:rPr>
              <a:t>Vujko</a:t>
            </a:r>
            <a:r>
              <a:rPr lang="en-IN" sz="1600" dirty="0">
                <a:solidFill>
                  <a:srgbClr val="232323"/>
                </a:solidFill>
              </a:rPr>
              <a:t>, A. and </a:t>
            </a:r>
            <a:r>
              <a:rPr lang="en-IN" sz="1600" dirty="0" err="1">
                <a:solidFill>
                  <a:srgbClr val="232323"/>
                </a:solidFill>
              </a:rPr>
              <a:t>Mirčetić</a:t>
            </a:r>
            <a:r>
              <a:rPr lang="en-IN" sz="1600" dirty="0">
                <a:solidFill>
                  <a:srgbClr val="232323"/>
                </a:solidFill>
              </a:rPr>
              <a:t>, V. (2025) ‘Algorithmic management in hospitality: Examining hotel employees’ attitudes and work–life balance under AI-driven HR systems’, Tourism and Hospitality, 6(4), p. 203.</a:t>
            </a:r>
          </a:p>
          <a:p>
            <a:pPr>
              <a:lnSpc>
                <a:spcPct val="88000"/>
              </a:lnSpc>
              <a:spcAft>
                <a:spcPts val="180"/>
              </a:spcAft>
            </a:pPr>
            <a:r>
              <a:rPr lang="en-IN" sz="1600" dirty="0">
                <a:solidFill>
                  <a:srgbClr val="232323"/>
                </a:solidFill>
              </a:rPr>
              <a:t>6. Starbucks Coffee Company (2025a) ‘An update on bargaining and our commitment to partners’, About Starbucks, 5 November. Available at: https://about.starbucks.com/press/2025/an-update-on-bargaining-and-our-commitment-to-partners/</a:t>
            </a:r>
          </a:p>
          <a:p>
            <a:pPr>
              <a:lnSpc>
                <a:spcPct val="88000"/>
              </a:lnSpc>
              <a:spcAft>
                <a:spcPts val="180"/>
              </a:spcAft>
            </a:pPr>
            <a:r>
              <a:rPr lang="en-IN" sz="1600" dirty="0">
                <a:solidFill>
                  <a:srgbClr val="232323"/>
                </a:solidFill>
              </a:rPr>
              <a:t>7. Starbucks Coffee Company (2025b) ‘Our ongoing commitment to fair bargaining’, About Starbucks, 25 April. Available at: https://about.starbucks.com/press/2025/our-ongoing-commitment-to-fair-bargaining/</a:t>
            </a:r>
          </a:p>
          <a:p>
            <a:pPr>
              <a:lnSpc>
                <a:spcPct val="88000"/>
              </a:lnSpc>
              <a:spcAft>
                <a:spcPts val="180"/>
              </a:spcAft>
            </a:pPr>
            <a:r>
              <a:rPr lang="en-IN" sz="1600" dirty="0">
                <a:solidFill>
                  <a:srgbClr val="232323"/>
                </a:solidFill>
              </a:rPr>
              <a:t>8. Starbucks Coffee Company (2025e) ‘Navigating NYC’s Fair Workweek Law: What it means for partners’, About Starbucks, 1 December. Available at: https://about.starbucks.com/press/2025/navigating-nycs-fair-workweek-law-what-it-means-for-partners/</a:t>
            </a:r>
          </a:p>
        </p:txBody>
      </p:sp>
      <p:sp>
        <p:nvSpPr>
          <p:cNvPr id="9" name="Rectangle 8"/>
          <p:cNvSpPr/>
          <p:nvPr/>
        </p:nvSpPr>
        <p:spPr>
          <a:xfrm>
            <a:off x="0" y="6537960"/>
            <a:ext cx="12192000" cy="320040"/>
          </a:xfrm>
          <a:prstGeom prst="rect">
            <a:avLst/>
          </a:prstGeom>
          <a:solidFill>
            <a:srgbClr val="F7F3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84048" y="6592824"/>
            <a:ext cx="8686800" cy="182880"/>
          </a:xfrm>
          <a:prstGeom prst="rect">
            <a:avLst/>
          </a:prstGeom>
          <a:noFill/>
        </p:spPr>
        <p:txBody>
          <a:bodyPr wrap="square" lIns="50800" tIns="25400" rIns="50800" bIns="25400">
            <a:spAutoFit/>
          </a:bodyPr>
          <a:lstStyle/>
          <a:p>
            <a:pPr algn="l"/>
            <a:r>
              <a:rPr sz="800" b="0">
                <a:solidFill>
                  <a:srgbClr val="5C5C5C"/>
                </a:solidFill>
                <a:latin typeface="Aptos"/>
              </a:rPr>
              <a:t>Prepared for LCMB7023 Human Capital Management | Starbucks: Job Design &amp; Job Satisfaction</a:t>
            </a:r>
          </a:p>
        </p:txBody>
      </p:sp>
      <p:sp>
        <p:nvSpPr>
          <p:cNvPr id="11" name="TextBox 10"/>
          <p:cNvSpPr txBox="1"/>
          <p:nvPr/>
        </p:nvSpPr>
        <p:spPr>
          <a:xfrm>
            <a:off x="11350752" y="6592824"/>
            <a:ext cx="621792" cy="182880"/>
          </a:xfrm>
          <a:prstGeom prst="rect">
            <a:avLst/>
          </a:prstGeom>
          <a:noFill/>
        </p:spPr>
        <p:txBody>
          <a:bodyPr wrap="square" lIns="50800" tIns="25400" rIns="50800" bIns="25400">
            <a:spAutoFit/>
          </a:bodyPr>
          <a:lstStyle/>
          <a:p>
            <a:pPr algn="r"/>
            <a:r>
              <a:rPr sz="800" b="0">
                <a:solidFill>
                  <a:srgbClr val="5C5C5C"/>
                </a:solidFill>
                <a:latin typeface="Aptos"/>
              </a:rPr>
              <a:t>35/36</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46304"/>
          </a:xfrm>
          <a:prstGeom prst="rect">
            <a:avLst/>
          </a:prstGeom>
          <a:solidFill>
            <a:srgbClr val="0062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384048" y="329184"/>
            <a:ext cx="502920" cy="502920"/>
          </a:xfrm>
          <a:prstGeom prst="rect">
            <a:avLst/>
          </a:prstGeom>
        </p:spPr>
      </p:pic>
      <p:sp>
        <p:nvSpPr>
          <p:cNvPr id="4" name="TextBox 3"/>
          <p:cNvSpPr txBox="1"/>
          <p:nvPr/>
        </p:nvSpPr>
        <p:spPr>
          <a:xfrm>
            <a:off x="1078992" y="310896"/>
            <a:ext cx="10058400" cy="411480"/>
          </a:xfrm>
          <a:prstGeom prst="rect">
            <a:avLst/>
          </a:prstGeom>
          <a:noFill/>
        </p:spPr>
        <p:txBody>
          <a:bodyPr wrap="square" lIns="50800" tIns="25400" rIns="50800" bIns="25400">
            <a:spAutoFit/>
          </a:bodyPr>
          <a:lstStyle/>
          <a:p>
            <a:pPr algn="l"/>
            <a:r>
              <a:rPr sz="2600" b="1">
                <a:solidFill>
                  <a:srgbClr val="006241"/>
                </a:solidFill>
                <a:latin typeface="Aptos Display"/>
              </a:rPr>
              <a:t>Kirtankumar's References</a:t>
            </a:r>
          </a:p>
        </p:txBody>
      </p:sp>
      <p:sp>
        <p:nvSpPr>
          <p:cNvPr id="5" name="TextBox 4"/>
          <p:cNvSpPr txBox="1"/>
          <p:nvPr/>
        </p:nvSpPr>
        <p:spPr>
          <a:xfrm>
            <a:off x="1097280" y="804672"/>
            <a:ext cx="9601200" cy="246888"/>
          </a:xfrm>
          <a:prstGeom prst="rect">
            <a:avLst/>
          </a:prstGeom>
          <a:noFill/>
        </p:spPr>
        <p:txBody>
          <a:bodyPr wrap="square" lIns="50800" tIns="25400" rIns="50800" bIns="25400">
            <a:spAutoFit/>
          </a:bodyPr>
          <a:lstStyle/>
          <a:p>
            <a:pPr algn="l"/>
            <a:r>
              <a:rPr sz="1200" b="0">
                <a:solidFill>
                  <a:srgbClr val="5C5C5C"/>
                </a:solidFill>
                <a:latin typeface="Aptos"/>
              </a:rPr>
              <a:t>Kirtankumar Jagdishbhai Patel | Student ID: 2538537</a:t>
            </a:r>
          </a:p>
        </p:txBody>
      </p:sp>
      <p:sp>
        <p:nvSpPr>
          <p:cNvPr id="6" name="Rectangle 5"/>
          <p:cNvSpPr/>
          <p:nvPr/>
        </p:nvSpPr>
        <p:spPr>
          <a:xfrm>
            <a:off x="384048" y="1170432"/>
            <a:ext cx="11338560" cy="12700"/>
          </a:xfrm>
          <a:prstGeom prst="rect">
            <a:avLst/>
          </a:prstGeom>
          <a:solidFill>
            <a:srgbClr val="96BEA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38912" y="1335024"/>
            <a:ext cx="11292840" cy="4324517"/>
          </a:xfrm>
          <a:prstGeom prst="rect">
            <a:avLst/>
          </a:prstGeom>
          <a:noFill/>
        </p:spPr>
        <p:txBody>
          <a:bodyPr wrap="square" lIns="38100" tIns="12700" rIns="38100" bIns="12700">
            <a:spAutoFit/>
          </a:bodyPr>
          <a:lstStyle/>
          <a:p>
            <a:pPr>
              <a:lnSpc>
                <a:spcPct val="88000"/>
              </a:lnSpc>
              <a:spcAft>
                <a:spcPts val="180"/>
              </a:spcAft>
            </a:pPr>
            <a:r>
              <a:rPr sz="1600" dirty="0">
                <a:solidFill>
                  <a:srgbClr val="232323"/>
                </a:solidFill>
                <a:latin typeface="Aptos"/>
              </a:rPr>
              <a:t>1. Kong, H. et al. (2024) ‘How does artificial intelligence (AI) enhance hospitality employee innovation?’, Journal of Hospitality Marketing &amp; Management, 33(3), pp. 261–287. Available at: https://www.tandfonline.com/doi/abs/10.1080/19368623.2023.2258116</a:t>
            </a:r>
          </a:p>
          <a:p>
            <a:pPr>
              <a:lnSpc>
                <a:spcPct val="88000"/>
              </a:lnSpc>
              <a:spcAft>
                <a:spcPts val="180"/>
              </a:spcAft>
            </a:pPr>
            <a:r>
              <a:rPr sz="1600" dirty="0">
                <a:solidFill>
                  <a:srgbClr val="232323"/>
                </a:solidFill>
                <a:latin typeface="Aptos"/>
              </a:rPr>
              <a:t>2. Tan, K.L. et al. (2025) ‘Does artificial intelligence improve hospitality employees’ individual competitive productivity?’, Current Issues in Tourism, 28(20), pp. 3284–3301. Available at: https://www.tandfonline.com/doi/pdf/10.1080/13683500.2024.2391114</a:t>
            </a:r>
          </a:p>
          <a:p>
            <a:pPr>
              <a:lnSpc>
                <a:spcPct val="88000"/>
              </a:lnSpc>
              <a:spcAft>
                <a:spcPts val="180"/>
              </a:spcAft>
            </a:pPr>
            <a:r>
              <a:rPr sz="1600" dirty="0">
                <a:solidFill>
                  <a:srgbClr val="232323"/>
                </a:solidFill>
                <a:latin typeface="Aptos"/>
              </a:rPr>
              <a:t>3. Qin, Z., Wang, G. and Jiang, M. (2025) ‘Working with a digital human avatar: employee–AI symbiosis shapes the double-edged sword effects of artificial intelligence awareness in the hospitality industry’, International Journal of Tourism Research, 27(5), p. e70106.</a:t>
            </a:r>
          </a:p>
          <a:p>
            <a:pPr>
              <a:lnSpc>
                <a:spcPct val="88000"/>
              </a:lnSpc>
              <a:spcAft>
                <a:spcPts val="180"/>
              </a:spcAft>
            </a:pPr>
            <a:r>
              <a:rPr sz="1600" dirty="0">
                <a:solidFill>
                  <a:srgbClr val="232323"/>
                </a:solidFill>
                <a:latin typeface="Aptos"/>
              </a:rPr>
              <a:t>4. Santhosh Kumar, S. et al. (2026) ‘AI applications in hospitality: Impacts on service quality, employee experience, and customer satisfaction’, Knowledge and Process Management.</a:t>
            </a:r>
            <a:endParaRPr lang="en-US" sz="1600" dirty="0">
              <a:solidFill>
                <a:srgbClr val="232323"/>
              </a:solidFill>
              <a:latin typeface="Aptos"/>
            </a:endParaRPr>
          </a:p>
          <a:p>
            <a:pPr>
              <a:lnSpc>
                <a:spcPct val="88000"/>
              </a:lnSpc>
              <a:spcAft>
                <a:spcPts val="180"/>
              </a:spcAft>
            </a:pPr>
            <a:r>
              <a:rPr lang="en-IN" sz="1600" dirty="0">
                <a:solidFill>
                  <a:srgbClr val="232323"/>
                </a:solidFill>
              </a:rPr>
              <a:t>5. Starbucks Coffee Company (2025c) ‘Empowering coffeehouse leaders: Starbucks expands Coffeehouse Coach role across the U.S.’, About Starbucks, 10 June. Available at: https://about.starbucks.com/press/2025/empowering-coffeehouse-leaders-starbucks-expands-coffeehouse-coach-role-across-the-u-s/</a:t>
            </a:r>
          </a:p>
          <a:p>
            <a:pPr>
              <a:lnSpc>
                <a:spcPct val="88000"/>
              </a:lnSpc>
              <a:spcAft>
                <a:spcPts val="180"/>
              </a:spcAft>
            </a:pPr>
            <a:r>
              <a:rPr lang="en-IN" sz="1600" dirty="0">
                <a:solidFill>
                  <a:srgbClr val="232323"/>
                </a:solidFill>
              </a:rPr>
              <a:t>6. Starbucks Coffee Company (2025d) ‘A new chapter in Coffeehouse Leadership’, About Starbucks, 21 October. Available at: https://about.starbucks.com/press/2025/a-new-chapter-in-coffeehouse-leadership/</a:t>
            </a:r>
          </a:p>
          <a:p>
            <a:pPr>
              <a:lnSpc>
                <a:spcPct val="88000"/>
              </a:lnSpc>
              <a:spcAft>
                <a:spcPts val="180"/>
              </a:spcAft>
            </a:pPr>
            <a:r>
              <a:rPr lang="en-IN" sz="1600" dirty="0">
                <a:solidFill>
                  <a:srgbClr val="232323"/>
                </a:solidFill>
              </a:rPr>
              <a:t>7. Starbucks Coffee Company (2026b) ‘Starbucks investments in coffeehouse partners are paying off’, About Starbucks, 29 April. Available at: https://about.starbucks.com/press/2026/starbucks-investments-in-coffeehouse-partners-are-paying-off/</a:t>
            </a:r>
          </a:p>
          <a:p>
            <a:pPr>
              <a:lnSpc>
                <a:spcPct val="88000"/>
              </a:lnSpc>
              <a:spcAft>
                <a:spcPts val="180"/>
              </a:spcAft>
            </a:pPr>
            <a:r>
              <a:rPr lang="en-IN" sz="1600" dirty="0">
                <a:solidFill>
                  <a:srgbClr val="232323"/>
                </a:solidFill>
              </a:rPr>
              <a:t>8. Starbucks Coffee Company (2026c) ‘Starbucks hourly partner rewards going live’, About Starbucks, 13 July. Available at: https://about.starbucks.com/press/2026/</a:t>
            </a:r>
            <a:r>
              <a:rPr lang="en-IN" sz="1600">
                <a:solidFill>
                  <a:srgbClr val="232323"/>
                </a:solidFill>
              </a:rPr>
              <a:t>starbucks-hourly-partner-rewards-going-live/</a:t>
            </a:r>
            <a:endParaRPr lang="en-IN" sz="1600" dirty="0">
              <a:solidFill>
                <a:srgbClr val="232323"/>
              </a:solidFill>
            </a:endParaRPr>
          </a:p>
        </p:txBody>
      </p:sp>
      <p:sp>
        <p:nvSpPr>
          <p:cNvPr id="8" name="TextBox 7"/>
          <p:cNvSpPr txBox="1"/>
          <p:nvPr/>
        </p:nvSpPr>
        <p:spPr>
          <a:xfrm>
            <a:off x="6199632" y="1335024"/>
            <a:ext cx="5532120" cy="114070"/>
          </a:xfrm>
          <a:prstGeom prst="rect">
            <a:avLst/>
          </a:prstGeom>
          <a:noFill/>
        </p:spPr>
        <p:txBody>
          <a:bodyPr wrap="square" lIns="38100" tIns="12700" rIns="38100" bIns="12700">
            <a:spAutoFit/>
          </a:bodyPr>
          <a:lstStyle/>
          <a:p>
            <a:pPr>
              <a:lnSpc>
                <a:spcPct val="88000"/>
              </a:lnSpc>
              <a:spcAft>
                <a:spcPts val="180"/>
              </a:spcAft>
            </a:pPr>
            <a:endParaRPr sz="645" dirty="0">
              <a:solidFill>
                <a:srgbClr val="232323"/>
              </a:solidFill>
              <a:latin typeface="Aptos"/>
            </a:endParaRPr>
          </a:p>
        </p:txBody>
      </p:sp>
      <p:sp>
        <p:nvSpPr>
          <p:cNvPr id="9" name="Rectangle 8"/>
          <p:cNvSpPr/>
          <p:nvPr/>
        </p:nvSpPr>
        <p:spPr>
          <a:xfrm>
            <a:off x="0" y="6537960"/>
            <a:ext cx="12192000" cy="320040"/>
          </a:xfrm>
          <a:prstGeom prst="rect">
            <a:avLst/>
          </a:prstGeom>
          <a:solidFill>
            <a:srgbClr val="F7F3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84048" y="6592824"/>
            <a:ext cx="8686800" cy="182880"/>
          </a:xfrm>
          <a:prstGeom prst="rect">
            <a:avLst/>
          </a:prstGeom>
          <a:noFill/>
        </p:spPr>
        <p:txBody>
          <a:bodyPr wrap="square" lIns="50800" tIns="25400" rIns="50800" bIns="25400">
            <a:spAutoFit/>
          </a:bodyPr>
          <a:lstStyle/>
          <a:p>
            <a:pPr algn="l"/>
            <a:r>
              <a:rPr sz="800" b="0">
                <a:solidFill>
                  <a:srgbClr val="5C5C5C"/>
                </a:solidFill>
                <a:latin typeface="Aptos"/>
              </a:rPr>
              <a:t>Prepared for LCMB7023 Human Capital Management | Starbucks: Job Design &amp; Job Satisfaction</a:t>
            </a:r>
          </a:p>
        </p:txBody>
      </p:sp>
      <p:sp>
        <p:nvSpPr>
          <p:cNvPr id="11" name="TextBox 10"/>
          <p:cNvSpPr txBox="1"/>
          <p:nvPr/>
        </p:nvSpPr>
        <p:spPr>
          <a:xfrm>
            <a:off x="11350752" y="6592824"/>
            <a:ext cx="621792" cy="182880"/>
          </a:xfrm>
          <a:prstGeom prst="rect">
            <a:avLst/>
          </a:prstGeom>
          <a:noFill/>
        </p:spPr>
        <p:txBody>
          <a:bodyPr wrap="square" lIns="50800" tIns="25400" rIns="50800" bIns="25400">
            <a:spAutoFit/>
          </a:bodyPr>
          <a:lstStyle/>
          <a:p>
            <a:pPr algn="r"/>
            <a:r>
              <a:rPr sz="800" b="0">
                <a:solidFill>
                  <a:srgbClr val="5C5C5C"/>
                </a:solidFill>
                <a:latin typeface="Aptos"/>
              </a:rPr>
              <a:t>36/36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TotalTime>
  <Words>9192</Words>
  <Application>Microsoft Office PowerPoint</Application>
  <PresentationFormat>Widescreen</PresentationFormat>
  <Paragraphs>620</Paragraphs>
  <Slides>36</Slides>
  <Notes>32</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Redesigning Job Design and Job Satisfaction at Starbucks</dc:title>
  <dc:subject>Human Capital Management presentation: Starbucks job design and job satisfaction</dc:subject>
  <dc:creator>OpenAI</dc:creator>
  <cp:lastModifiedBy>Abhijeet Kanel</cp:lastModifiedBy>
  <cp:revision>5</cp:revision>
  <dcterms:created xsi:type="dcterms:W3CDTF">2026-08-01T09:15:49Z</dcterms:created>
  <dcterms:modified xsi:type="dcterms:W3CDTF">2026-08-02T11:10:59Z</dcterms:modified>
</cp:coreProperties>
</file>