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notesMasterIdLst>
    <p:notesMasterId r:id="rId23"/>
  </p:notesMasterIdLst>
  <p:sldIdLst>
    <p:sldId id="256" r:id="rId5"/>
    <p:sldId id="258" r:id="rId6"/>
    <p:sldId id="259" r:id="rId7"/>
    <p:sldId id="260" r:id="rId8"/>
    <p:sldId id="274" r:id="rId9"/>
    <p:sldId id="269" r:id="rId10"/>
    <p:sldId id="287" r:id="rId11"/>
    <p:sldId id="292" r:id="rId12"/>
    <p:sldId id="262" r:id="rId13"/>
    <p:sldId id="263" r:id="rId14"/>
    <p:sldId id="272" r:id="rId15"/>
    <p:sldId id="277" r:id="rId16"/>
    <p:sldId id="288" r:id="rId17"/>
    <p:sldId id="289" r:id="rId18"/>
    <p:sldId id="280" r:id="rId19"/>
    <p:sldId id="291" r:id="rId20"/>
    <p:sldId id="284" r:id="rId21"/>
    <p:sldId id="285" r:id="rId2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76DAD1B-EA2F-1E6D-6797-6997BFB14474}" v="29" dt="2021-03-01T10:59:44.007"/>
    <p1510:client id="{95F50759-0538-41BF-9FD0-04392DFE2F80}" v="266" dt="2021-01-19T15:24:38.366"/>
    <p1510:client id="{AF0B02C8-911B-4852-8B64-B4BD74C67BCD}" v="31" dt="2021-02-26T12:53:55.5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7090" autoAdjust="0"/>
  </p:normalViewPr>
  <p:slideViewPr>
    <p:cSldViewPr>
      <p:cViewPr varScale="1">
        <p:scale>
          <a:sx n="61" d="100"/>
          <a:sy n="61" d="100"/>
        </p:scale>
        <p:origin x="1650" y="33"/>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Murphy" userId="9ba79fcb-d62b-4ed0-b66e-b4415e918fea" providerId="ADAL" clId="{FA65D5DF-2FF1-4360-B4CC-A65E1478671B}"/>
    <pc:docChg chg="modSld">
      <pc:chgData name="Alison Murphy" userId="9ba79fcb-d62b-4ed0-b66e-b4415e918fea" providerId="ADAL" clId="{FA65D5DF-2FF1-4360-B4CC-A65E1478671B}" dt="2021-01-14T15:22:32.414" v="12" actId="20577"/>
      <pc:docMkLst>
        <pc:docMk/>
      </pc:docMkLst>
      <pc:sldChg chg="modSp mod">
        <pc:chgData name="Alison Murphy" userId="9ba79fcb-d62b-4ed0-b66e-b4415e918fea" providerId="ADAL" clId="{FA65D5DF-2FF1-4360-B4CC-A65E1478671B}" dt="2021-01-14T15:21:42.913" v="7" actId="20577"/>
        <pc:sldMkLst>
          <pc:docMk/>
          <pc:sldMk cId="2864122721" sldId="258"/>
        </pc:sldMkLst>
        <pc:spChg chg="mod">
          <ac:chgData name="Alison Murphy" userId="9ba79fcb-d62b-4ed0-b66e-b4415e918fea" providerId="ADAL" clId="{FA65D5DF-2FF1-4360-B4CC-A65E1478671B}" dt="2021-01-14T15:21:42.913" v="7" actId="20577"/>
          <ac:spMkLst>
            <pc:docMk/>
            <pc:sldMk cId="2864122721" sldId="258"/>
            <ac:spMk id="5" creationId="{00000000-0000-0000-0000-000000000000}"/>
          </ac:spMkLst>
        </pc:spChg>
      </pc:sldChg>
      <pc:sldChg chg="modSp mod">
        <pc:chgData name="Alison Murphy" userId="9ba79fcb-d62b-4ed0-b66e-b4415e918fea" providerId="ADAL" clId="{FA65D5DF-2FF1-4360-B4CC-A65E1478671B}" dt="2021-01-14T15:22:32.414" v="12" actId="20577"/>
        <pc:sldMkLst>
          <pc:docMk/>
          <pc:sldMk cId="1790570036" sldId="262"/>
        </pc:sldMkLst>
        <pc:spChg chg="mod">
          <ac:chgData name="Alison Murphy" userId="9ba79fcb-d62b-4ed0-b66e-b4415e918fea" providerId="ADAL" clId="{FA65D5DF-2FF1-4360-B4CC-A65E1478671B}" dt="2021-01-14T15:22:32.414" v="12" actId="20577"/>
          <ac:spMkLst>
            <pc:docMk/>
            <pc:sldMk cId="1790570036" sldId="262"/>
            <ac:spMk id="5" creationId="{00000000-0000-0000-0000-000000000000}"/>
          </ac:spMkLst>
        </pc:spChg>
        <pc:spChg chg="mod">
          <ac:chgData name="Alison Murphy" userId="9ba79fcb-d62b-4ed0-b66e-b4415e918fea" providerId="ADAL" clId="{FA65D5DF-2FF1-4360-B4CC-A65E1478671B}" dt="2021-01-14T15:22:28.628" v="8" actId="6549"/>
          <ac:spMkLst>
            <pc:docMk/>
            <pc:sldMk cId="1790570036" sldId="262"/>
            <ac:spMk id="6" creationId="{00000000-0000-0000-0000-000000000000}"/>
          </ac:spMkLst>
        </pc:spChg>
      </pc:sldChg>
    </pc:docChg>
  </pc:docChgLst>
  <pc:docChgLst>
    <pc:chgData name="Alison Murphy" userId="S::a.murphy@uwtsd.ac.uk::9ba79fcb-d62b-4ed0-b66e-b4415e918fea" providerId="AD" clId="Web-{2643DC18-666C-C7CC-552A-A97CB0AF1EDE}"/>
    <pc:docChg chg="addSld modSld">
      <pc:chgData name="Alison Murphy" userId="S::a.murphy@uwtsd.ac.uk::9ba79fcb-d62b-4ed0-b66e-b4415e918fea" providerId="AD" clId="Web-{2643DC18-666C-C7CC-552A-A97CB0AF1EDE}" dt="2021-01-05T14:16:09.354" v="193" actId="20577"/>
      <pc:docMkLst>
        <pc:docMk/>
      </pc:docMkLst>
      <pc:sldChg chg="modSp">
        <pc:chgData name="Alison Murphy" userId="S::a.murphy@uwtsd.ac.uk::9ba79fcb-d62b-4ed0-b66e-b4415e918fea" providerId="AD" clId="Web-{2643DC18-666C-C7CC-552A-A97CB0AF1EDE}" dt="2021-01-05T14:03:37.975" v="28" actId="20577"/>
        <pc:sldMkLst>
          <pc:docMk/>
          <pc:sldMk cId="2156817707" sldId="263"/>
        </pc:sldMkLst>
        <pc:spChg chg="mod">
          <ac:chgData name="Alison Murphy" userId="S::a.murphy@uwtsd.ac.uk::9ba79fcb-d62b-4ed0-b66e-b4415e918fea" providerId="AD" clId="Web-{2643DC18-666C-C7CC-552A-A97CB0AF1EDE}" dt="2021-01-05T14:03:37.975" v="28" actId="20577"/>
          <ac:spMkLst>
            <pc:docMk/>
            <pc:sldMk cId="2156817707" sldId="263"/>
            <ac:spMk id="5" creationId="{00000000-0000-0000-0000-000000000000}"/>
          </ac:spMkLst>
        </pc:spChg>
        <pc:spChg chg="mod">
          <ac:chgData name="Alison Murphy" userId="S::a.murphy@uwtsd.ac.uk::9ba79fcb-d62b-4ed0-b66e-b4415e918fea" providerId="AD" clId="Web-{2643DC18-666C-C7CC-552A-A97CB0AF1EDE}" dt="2021-01-05T13:55:38.901" v="14" actId="20577"/>
          <ac:spMkLst>
            <pc:docMk/>
            <pc:sldMk cId="2156817707" sldId="263"/>
            <ac:spMk id="6" creationId="{00000000-0000-0000-0000-000000000000}"/>
          </ac:spMkLst>
        </pc:spChg>
      </pc:sldChg>
      <pc:sldChg chg="modSp">
        <pc:chgData name="Alison Murphy" userId="S::a.murphy@uwtsd.ac.uk::9ba79fcb-d62b-4ed0-b66e-b4415e918fea" providerId="AD" clId="Web-{2643DC18-666C-C7CC-552A-A97CB0AF1EDE}" dt="2021-01-05T14:16:09.354" v="192" actId="20577"/>
        <pc:sldMkLst>
          <pc:docMk/>
          <pc:sldMk cId="878871136" sldId="285"/>
        </pc:sldMkLst>
        <pc:spChg chg="mod">
          <ac:chgData name="Alison Murphy" userId="S::a.murphy@uwtsd.ac.uk::9ba79fcb-d62b-4ed0-b66e-b4415e918fea" providerId="AD" clId="Web-{2643DC18-666C-C7CC-552A-A97CB0AF1EDE}" dt="2021-01-05T14:12:21.754" v="133" actId="20577"/>
          <ac:spMkLst>
            <pc:docMk/>
            <pc:sldMk cId="878871136" sldId="285"/>
            <ac:spMk id="5" creationId="{00000000-0000-0000-0000-000000000000}"/>
          </ac:spMkLst>
        </pc:spChg>
        <pc:spChg chg="mod">
          <ac:chgData name="Alison Murphy" userId="S::a.murphy@uwtsd.ac.uk::9ba79fcb-d62b-4ed0-b66e-b4415e918fea" providerId="AD" clId="Web-{2643DC18-666C-C7CC-552A-A97CB0AF1EDE}" dt="2021-01-05T14:16:09.354" v="192" actId="20577"/>
          <ac:spMkLst>
            <pc:docMk/>
            <pc:sldMk cId="878871136" sldId="285"/>
            <ac:spMk id="6" creationId="{00000000-0000-0000-0000-000000000000}"/>
          </ac:spMkLst>
        </pc:spChg>
      </pc:sldChg>
      <pc:sldChg chg="modSp">
        <pc:chgData name="Alison Murphy" userId="S::a.murphy@uwtsd.ac.uk::9ba79fcb-d62b-4ed0-b66e-b4415e918fea" providerId="AD" clId="Web-{2643DC18-666C-C7CC-552A-A97CB0AF1EDE}" dt="2021-01-05T14:04:08.820" v="49" actId="20577"/>
        <pc:sldMkLst>
          <pc:docMk/>
          <pc:sldMk cId="3507272635" sldId="288"/>
        </pc:sldMkLst>
        <pc:spChg chg="mod">
          <ac:chgData name="Alison Murphy" userId="S::a.murphy@uwtsd.ac.uk::9ba79fcb-d62b-4ed0-b66e-b4415e918fea" providerId="AD" clId="Web-{2643DC18-666C-C7CC-552A-A97CB0AF1EDE}" dt="2021-01-05T14:04:08.820" v="49" actId="20577"/>
          <ac:spMkLst>
            <pc:docMk/>
            <pc:sldMk cId="3507272635" sldId="288"/>
            <ac:spMk id="4" creationId="{00000000-0000-0000-0000-000000000000}"/>
          </ac:spMkLst>
        </pc:spChg>
      </pc:sldChg>
      <pc:sldChg chg="modSp">
        <pc:chgData name="Alison Murphy" userId="S::a.murphy@uwtsd.ac.uk::9ba79fcb-d62b-4ed0-b66e-b4415e918fea" providerId="AD" clId="Web-{2643DC18-666C-C7CC-552A-A97CB0AF1EDE}" dt="2021-01-05T14:03:49.835" v="46"/>
        <pc:sldMkLst>
          <pc:docMk/>
          <pc:sldMk cId="1621702305" sldId="290"/>
        </pc:sldMkLst>
        <pc:graphicFrameChg chg="mod modGraphic">
          <ac:chgData name="Alison Murphy" userId="S::a.murphy@uwtsd.ac.uk::9ba79fcb-d62b-4ed0-b66e-b4415e918fea" providerId="AD" clId="Web-{2643DC18-666C-C7CC-552A-A97CB0AF1EDE}" dt="2021-01-05T14:03:49.835" v="46"/>
          <ac:graphicFrameMkLst>
            <pc:docMk/>
            <pc:sldMk cId="1621702305" sldId="290"/>
            <ac:graphicFrameMk id="5" creationId="{4C981984-A538-43E1-84F4-290D3A9ED75C}"/>
          </ac:graphicFrameMkLst>
        </pc:graphicFrameChg>
      </pc:sldChg>
      <pc:sldChg chg="addSp delSp modSp new">
        <pc:chgData name="Alison Murphy" userId="S::a.murphy@uwtsd.ac.uk::9ba79fcb-d62b-4ed0-b66e-b4415e918fea" providerId="AD" clId="Web-{2643DC18-666C-C7CC-552A-A97CB0AF1EDE}" dt="2021-01-05T14:12:54.240" v="151" actId="20577"/>
        <pc:sldMkLst>
          <pc:docMk/>
          <pc:sldMk cId="237548586" sldId="291"/>
        </pc:sldMkLst>
        <pc:spChg chg="mod">
          <ac:chgData name="Alison Murphy" userId="S::a.murphy@uwtsd.ac.uk::9ba79fcb-d62b-4ed0-b66e-b4415e918fea" providerId="AD" clId="Web-{2643DC18-666C-C7CC-552A-A97CB0AF1EDE}" dt="2021-01-05T14:12:54.240" v="151" actId="20577"/>
          <ac:spMkLst>
            <pc:docMk/>
            <pc:sldMk cId="237548586" sldId="291"/>
            <ac:spMk id="2" creationId="{C2627BC8-D7F1-4B25-840D-82341DE14518}"/>
          </ac:spMkLst>
        </pc:spChg>
        <pc:spChg chg="del">
          <ac:chgData name="Alison Murphy" userId="S::a.murphy@uwtsd.ac.uk::9ba79fcb-d62b-4ed0-b66e-b4415e918fea" providerId="AD" clId="Web-{2643DC18-666C-C7CC-552A-A97CB0AF1EDE}" dt="2021-01-05T14:08:19.608" v="53"/>
          <ac:spMkLst>
            <pc:docMk/>
            <pc:sldMk cId="237548586" sldId="291"/>
            <ac:spMk id="3" creationId="{5A2DB419-A8C1-4B58-A696-7DA321297696}"/>
          </ac:spMkLst>
        </pc:spChg>
        <pc:picChg chg="add mod ord">
          <ac:chgData name="Alison Murphy" userId="S::a.murphy@uwtsd.ac.uk::9ba79fcb-d62b-4ed0-b66e-b4415e918fea" providerId="AD" clId="Web-{2643DC18-666C-C7CC-552A-A97CB0AF1EDE}" dt="2021-01-05T14:08:19.608" v="53"/>
          <ac:picMkLst>
            <pc:docMk/>
            <pc:sldMk cId="237548586" sldId="291"/>
            <ac:picMk id="4" creationId="{738B7848-7D96-4516-BA68-BAE142317CB3}"/>
          </ac:picMkLst>
        </pc:picChg>
      </pc:sldChg>
    </pc:docChg>
  </pc:docChgLst>
  <pc:docChgLst>
    <pc:chgData name="Alison Murphy" userId="S::a.murphy@uwtsd.ac.uk::9ba79fcb-d62b-4ed0-b66e-b4415e918fea" providerId="AD" clId="Web-{1AF5F231-81F4-A614-25E1-FA538B364EA3}"/>
    <pc:docChg chg="addSld delSld modSld">
      <pc:chgData name="Alison Murphy" userId="S::a.murphy@uwtsd.ac.uk::9ba79fcb-d62b-4ed0-b66e-b4415e918fea" providerId="AD" clId="Web-{1AF5F231-81F4-A614-25E1-FA538B364EA3}" dt="2021-01-05T12:33:15.548" v="547" actId="14100"/>
      <pc:docMkLst>
        <pc:docMk/>
      </pc:docMkLst>
      <pc:sldChg chg="modSp del">
        <pc:chgData name="Alison Murphy" userId="S::a.murphy@uwtsd.ac.uk::9ba79fcb-d62b-4ed0-b66e-b4415e918fea" providerId="AD" clId="Web-{1AF5F231-81F4-A614-25E1-FA538B364EA3}" dt="2021-01-05T12:21:32.222" v="336"/>
        <pc:sldMkLst>
          <pc:docMk/>
          <pc:sldMk cId="3806695856" sldId="261"/>
        </pc:sldMkLst>
        <pc:graphicFrameChg chg="mod modGraphic">
          <ac:chgData name="Alison Murphy" userId="S::a.murphy@uwtsd.ac.uk::9ba79fcb-d62b-4ed0-b66e-b4415e918fea" providerId="AD" clId="Web-{1AF5F231-81F4-A614-25E1-FA538B364EA3}" dt="2021-01-05T12:03:07.216" v="41"/>
          <ac:graphicFrameMkLst>
            <pc:docMk/>
            <pc:sldMk cId="3806695856" sldId="261"/>
            <ac:graphicFrameMk id="7" creationId="{00000000-0000-0000-0000-000000000000}"/>
          </ac:graphicFrameMkLst>
        </pc:graphicFrameChg>
      </pc:sldChg>
      <pc:sldChg chg="del">
        <pc:chgData name="Alison Murphy" userId="S::a.murphy@uwtsd.ac.uk::9ba79fcb-d62b-4ed0-b66e-b4415e918fea" providerId="AD" clId="Web-{1AF5F231-81F4-A614-25E1-FA538B364EA3}" dt="2021-01-05T12:21:34.159" v="337"/>
        <pc:sldMkLst>
          <pc:docMk/>
          <pc:sldMk cId="571268515" sldId="270"/>
        </pc:sldMkLst>
      </pc:sldChg>
      <pc:sldChg chg="modSp">
        <pc:chgData name="Alison Murphy" userId="S::a.murphy@uwtsd.ac.uk::9ba79fcb-d62b-4ed0-b66e-b4415e918fea" providerId="AD" clId="Web-{1AF5F231-81F4-A614-25E1-FA538B364EA3}" dt="2021-01-05T12:33:15.548" v="547" actId="14100"/>
        <pc:sldMkLst>
          <pc:docMk/>
          <pc:sldMk cId="3507272635" sldId="288"/>
        </pc:sldMkLst>
        <pc:spChg chg="mod">
          <ac:chgData name="Alison Murphy" userId="S::a.murphy@uwtsd.ac.uk::9ba79fcb-d62b-4ed0-b66e-b4415e918fea" providerId="AD" clId="Web-{1AF5F231-81F4-A614-25E1-FA538B364EA3}" dt="2021-01-05T12:29:20.059" v="461" actId="20577"/>
          <ac:spMkLst>
            <pc:docMk/>
            <pc:sldMk cId="3507272635" sldId="288"/>
            <ac:spMk id="3" creationId="{00000000-0000-0000-0000-000000000000}"/>
          </ac:spMkLst>
        </pc:spChg>
        <pc:spChg chg="mod">
          <ac:chgData name="Alison Murphy" userId="S::a.murphy@uwtsd.ac.uk::9ba79fcb-d62b-4ed0-b66e-b4415e918fea" providerId="AD" clId="Web-{1AF5F231-81F4-A614-25E1-FA538B364EA3}" dt="2021-01-05T12:33:15.548" v="547" actId="14100"/>
          <ac:spMkLst>
            <pc:docMk/>
            <pc:sldMk cId="3507272635" sldId="288"/>
            <ac:spMk id="4" creationId="{00000000-0000-0000-0000-000000000000}"/>
          </ac:spMkLst>
        </pc:spChg>
      </pc:sldChg>
      <pc:sldChg chg="addSp delSp modSp new">
        <pc:chgData name="Alison Murphy" userId="S::a.murphy@uwtsd.ac.uk::9ba79fcb-d62b-4ed0-b66e-b4415e918fea" providerId="AD" clId="Web-{1AF5F231-81F4-A614-25E1-FA538B364EA3}" dt="2021-01-05T12:21:24.143" v="335"/>
        <pc:sldMkLst>
          <pc:docMk/>
          <pc:sldMk cId="1621702305" sldId="290"/>
        </pc:sldMkLst>
        <pc:spChg chg="mod">
          <ac:chgData name="Alison Murphy" userId="S::a.murphy@uwtsd.ac.uk::9ba79fcb-d62b-4ed0-b66e-b4415e918fea" providerId="AD" clId="Web-{1AF5F231-81F4-A614-25E1-FA538B364EA3}" dt="2021-01-05T12:05:42.359" v="48" actId="20577"/>
          <ac:spMkLst>
            <pc:docMk/>
            <pc:sldMk cId="1621702305" sldId="290"/>
            <ac:spMk id="2" creationId="{7294B9FF-8F96-4180-9F44-62EA357F5480}"/>
          </ac:spMkLst>
        </pc:spChg>
        <pc:spChg chg="del">
          <ac:chgData name="Alison Murphy" userId="S::a.murphy@uwtsd.ac.uk::9ba79fcb-d62b-4ed0-b66e-b4415e918fea" providerId="AD" clId="Web-{1AF5F231-81F4-A614-25E1-FA538B364EA3}" dt="2021-01-05T12:05:14.609" v="43"/>
          <ac:spMkLst>
            <pc:docMk/>
            <pc:sldMk cId="1621702305" sldId="290"/>
            <ac:spMk id="3" creationId="{AE988BB6-D6A0-42A7-8290-02F694945D56}"/>
          </ac:spMkLst>
        </pc:spChg>
        <pc:spChg chg="add mod">
          <ac:chgData name="Alison Murphy" userId="S::a.murphy@uwtsd.ac.uk::9ba79fcb-d62b-4ed0-b66e-b4415e918fea" providerId="AD" clId="Web-{1AF5F231-81F4-A614-25E1-FA538B364EA3}" dt="2021-01-05T12:07:19.486" v="113" actId="20577"/>
          <ac:spMkLst>
            <pc:docMk/>
            <pc:sldMk cId="1621702305" sldId="290"/>
            <ac:spMk id="6" creationId="{0B0DB276-FF99-43E2-A9BB-76F56AC34DD2}"/>
          </ac:spMkLst>
        </pc:spChg>
        <pc:graphicFrameChg chg="add mod ord modGraphic">
          <ac:chgData name="Alison Murphy" userId="S::a.murphy@uwtsd.ac.uk::9ba79fcb-d62b-4ed0-b66e-b4415e918fea" providerId="AD" clId="Web-{1AF5F231-81F4-A614-25E1-FA538B364EA3}" dt="2021-01-05T12:21:24.143" v="335"/>
          <ac:graphicFrameMkLst>
            <pc:docMk/>
            <pc:sldMk cId="1621702305" sldId="290"/>
            <ac:graphicFrameMk id="5" creationId="{4C981984-A538-43E1-84F4-290D3A9ED75C}"/>
          </ac:graphicFrameMkLst>
        </pc:graphicFrameChg>
      </pc:sldChg>
    </pc:docChg>
  </pc:docChgLst>
  <pc:docChgLst>
    <pc:chgData name="Ross Phillips" userId="S::r.phillips@uwtsd.ac.uk::c604230b-847d-4cb1-9e23-f810d4c0fde1" providerId="AD" clId="Web-{AF0B02C8-911B-4852-8B64-B4BD74C67BCD}"/>
    <pc:docChg chg="modSld">
      <pc:chgData name="Ross Phillips" userId="S::r.phillips@uwtsd.ac.uk::c604230b-847d-4cb1-9e23-f810d4c0fde1" providerId="AD" clId="Web-{AF0B02C8-911B-4852-8B64-B4BD74C67BCD}" dt="2021-02-26T12:53:49.433" v="14" actId="20577"/>
      <pc:docMkLst>
        <pc:docMk/>
      </pc:docMkLst>
      <pc:sldChg chg="addSp delSp modSp mod modClrScheme chgLayout">
        <pc:chgData name="Ross Phillips" userId="S::r.phillips@uwtsd.ac.uk::c604230b-847d-4cb1-9e23-f810d4c0fde1" providerId="AD" clId="Web-{AF0B02C8-911B-4852-8B64-B4BD74C67BCD}" dt="2021-02-26T12:53:49.433" v="14" actId="20577"/>
        <pc:sldMkLst>
          <pc:docMk/>
          <pc:sldMk cId="4108293678" sldId="287"/>
        </pc:sldMkLst>
        <pc:spChg chg="mod ord">
          <ac:chgData name="Ross Phillips" userId="S::r.phillips@uwtsd.ac.uk::c604230b-847d-4cb1-9e23-f810d4c0fde1" providerId="AD" clId="Web-{AF0B02C8-911B-4852-8B64-B4BD74C67BCD}" dt="2021-02-26T12:53:49.433" v="14" actId="20577"/>
          <ac:spMkLst>
            <pc:docMk/>
            <pc:sldMk cId="4108293678" sldId="287"/>
            <ac:spMk id="2" creationId="{00000000-0000-0000-0000-000000000000}"/>
          </ac:spMkLst>
        </pc:spChg>
        <pc:spChg chg="del">
          <ac:chgData name="Ross Phillips" userId="S::r.phillips@uwtsd.ac.uk::c604230b-847d-4cb1-9e23-f810d4c0fde1" providerId="AD" clId="Web-{AF0B02C8-911B-4852-8B64-B4BD74C67BCD}" dt="2021-02-26T12:53:06.798" v="0"/>
          <ac:spMkLst>
            <pc:docMk/>
            <pc:sldMk cId="4108293678" sldId="287"/>
            <ac:spMk id="3" creationId="{00000000-0000-0000-0000-000000000000}"/>
          </ac:spMkLst>
        </pc:spChg>
        <pc:spChg chg="del mod">
          <ac:chgData name="Ross Phillips" userId="S::r.phillips@uwtsd.ac.uk::c604230b-847d-4cb1-9e23-f810d4c0fde1" providerId="AD" clId="Web-{AF0B02C8-911B-4852-8B64-B4BD74C67BCD}" dt="2021-02-26T12:53:30.742" v="3"/>
          <ac:spMkLst>
            <pc:docMk/>
            <pc:sldMk cId="4108293678" sldId="287"/>
            <ac:spMk id="4" creationId="{00000000-0000-0000-0000-000000000000}"/>
          </ac:spMkLst>
        </pc:spChg>
        <pc:spChg chg="add mod ord">
          <ac:chgData name="Ross Phillips" userId="S::r.phillips@uwtsd.ac.uk::c604230b-847d-4cb1-9e23-f810d4c0fde1" providerId="AD" clId="Web-{AF0B02C8-911B-4852-8B64-B4BD74C67BCD}" dt="2021-02-26T12:53:36.221" v="4" actId="20577"/>
          <ac:spMkLst>
            <pc:docMk/>
            <pc:sldMk cId="4108293678" sldId="287"/>
            <ac:spMk id="6" creationId="{A2376A88-2B2F-4B22-940D-4ED06987D4B7}"/>
          </ac:spMkLst>
        </pc:spChg>
      </pc:sldChg>
    </pc:docChg>
  </pc:docChgLst>
  <pc:docChgLst>
    <pc:chgData name="Ross Phillips" userId="S::r.phillips@uwtsd.ac.uk::c604230b-847d-4cb1-9e23-f810d4c0fde1" providerId="AD" clId="Web-{776DAD1B-EA2F-1E6D-6797-6997BFB14474}"/>
    <pc:docChg chg="modSld">
      <pc:chgData name="Ross Phillips" userId="S::r.phillips@uwtsd.ac.uk::c604230b-847d-4cb1-9e23-f810d4c0fde1" providerId="AD" clId="Web-{776DAD1B-EA2F-1E6D-6797-6997BFB14474}" dt="2021-03-01T10:59:44.007" v="17"/>
      <pc:docMkLst>
        <pc:docMk/>
      </pc:docMkLst>
      <pc:sldChg chg="modSp">
        <pc:chgData name="Ross Phillips" userId="S::r.phillips@uwtsd.ac.uk::c604230b-847d-4cb1-9e23-f810d4c0fde1" providerId="AD" clId="Web-{776DAD1B-EA2F-1E6D-6797-6997BFB14474}" dt="2021-03-01T09:44:42.368" v="4" actId="14100"/>
        <pc:sldMkLst>
          <pc:docMk/>
          <pc:sldMk cId="1042832492" sldId="259"/>
        </pc:sldMkLst>
        <pc:spChg chg="mod">
          <ac:chgData name="Ross Phillips" userId="S::r.phillips@uwtsd.ac.uk::c604230b-847d-4cb1-9e23-f810d4c0fde1" providerId="AD" clId="Web-{776DAD1B-EA2F-1E6D-6797-6997BFB14474}" dt="2021-03-01T09:44:42.368" v="4" actId="14100"/>
          <ac:spMkLst>
            <pc:docMk/>
            <pc:sldMk cId="1042832492" sldId="259"/>
            <ac:spMk id="4" creationId="{00000000-0000-0000-0000-000000000000}"/>
          </ac:spMkLst>
        </pc:spChg>
      </pc:sldChg>
      <pc:sldChg chg="modSp">
        <pc:chgData name="Ross Phillips" userId="S::r.phillips@uwtsd.ac.uk::c604230b-847d-4cb1-9e23-f810d4c0fde1" providerId="AD" clId="Web-{776DAD1B-EA2F-1E6D-6797-6997BFB14474}" dt="2021-03-01T09:44:51.258" v="6" actId="20577"/>
        <pc:sldMkLst>
          <pc:docMk/>
          <pc:sldMk cId="259591983" sldId="260"/>
        </pc:sldMkLst>
        <pc:spChg chg="mod">
          <ac:chgData name="Ross Phillips" userId="S::r.phillips@uwtsd.ac.uk::c604230b-847d-4cb1-9e23-f810d4c0fde1" providerId="AD" clId="Web-{776DAD1B-EA2F-1E6D-6797-6997BFB14474}" dt="2021-03-01T09:44:51.258" v="6" actId="20577"/>
          <ac:spMkLst>
            <pc:docMk/>
            <pc:sldMk cId="259591983" sldId="260"/>
            <ac:spMk id="4" creationId="{00000000-0000-0000-0000-000000000000}"/>
          </ac:spMkLst>
        </pc:spChg>
      </pc:sldChg>
      <pc:sldChg chg="modSp">
        <pc:chgData name="Ross Phillips" userId="S::r.phillips@uwtsd.ac.uk::c604230b-847d-4cb1-9e23-f810d4c0fde1" providerId="AD" clId="Web-{776DAD1B-EA2F-1E6D-6797-6997BFB14474}" dt="2021-03-01T09:45:02.133" v="9" actId="20577"/>
        <pc:sldMkLst>
          <pc:docMk/>
          <pc:sldMk cId="2908580925" sldId="269"/>
        </pc:sldMkLst>
        <pc:spChg chg="mod">
          <ac:chgData name="Ross Phillips" userId="S::r.phillips@uwtsd.ac.uk::c604230b-847d-4cb1-9e23-f810d4c0fde1" providerId="AD" clId="Web-{776DAD1B-EA2F-1E6D-6797-6997BFB14474}" dt="2021-03-01T09:45:02.133" v="9" actId="20577"/>
          <ac:spMkLst>
            <pc:docMk/>
            <pc:sldMk cId="2908580925" sldId="269"/>
            <ac:spMk id="4" creationId="{00000000-0000-0000-0000-000000000000}"/>
          </ac:spMkLst>
        </pc:spChg>
      </pc:sldChg>
      <pc:sldChg chg="modSp">
        <pc:chgData name="Ross Phillips" userId="S::r.phillips@uwtsd.ac.uk::c604230b-847d-4cb1-9e23-f810d4c0fde1" providerId="AD" clId="Web-{776DAD1B-EA2F-1E6D-6797-6997BFB14474}" dt="2021-03-01T09:44:55.258" v="7" actId="20577"/>
        <pc:sldMkLst>
          <pc:docMk/>
          <pc:sldMk cId="531710166" sldId="274"/>
        </pc:sldMkLst>
        <pc:spChg chg="mod">
          <ac:chgData name="Ross Phillips" userId="S::r.phillips@uwtsd.ac.uk::c604230b-847d-4cb1-9e23-f810d4c0fde1" providerId="AD" clId="Web-{776DAD1B-EA2F-1E6D-6797-6997BFB14474}" dt="2021-03-01T09:44:55.258" v="7" actId="20577"/>
          <ac:spMkLst>
            <pc:docMk/>
            <pc:sldMk cId="531710166" sldId="274"/>
            <ac:spMk id="4" creationId="{00000000-0000-0000-0000-000000000000}"/>
          </ac:spMkLst>
        </pc:spChg>
      </pc:sldChg>
      <pc:sldChg chg="modSp">
        <pc:chgData name="Ross Phillips" userId="S::r.phillips@uwtsd.ac.uk::c604230b-847d-4cb1-9e23-f810d4c0fde1" providerId="AD" clId="Web-{776DAD1B-EA2F-1E6D-6797-6997BFB14474}" dt="2021-03-01T09:45:10.211" v="10" actId="20577"/>
        <pc:sldMkLst>
          <pc:docMk/>
          <pc:sldMk cId="4108293678" sldId="287"/>
        </pc:sldMkLst>
        <pc:spChg chg="mod">
          <ac:chgData name="Ross Phillips" userId="S::r.phillips@uwtsd.ac.uk::c604230b-847d-4cb1-9e23-f810d4c0fde1" providerId="AD" clId="Web-{776DAD1B-EA2F-1E6D-6797-6997BFB14474}" dt="2021-03-01T09:45:10.211" v="10" actId="20577"/>
          <ac:spMkLst>
            <pc:docMk/>
            <pc:sldMk cId="4108293678" sldId="287"/>
            <ac:spMk id="6" creationId="{A2376A88-2B2F-4B22-940D-4ED06987D4B7}"/>
          </ac:spMkLst>
        </pc:spChg>
      </pc:sldChg>
      <pc:sldChg chg="modSp">
        <pc:chgData name="Ross Phillips" userId="S::r.phillips@uwtsd.ac.uk::c604230b-847d-4cb1-9e23-f810d4c0fde1" providerId="AD" clId="Web-{776DAD1B-EA2F-1E6D-6797-6997BFB14474}" dt="2021-03-01T09:46:20.148" v="12" actId="20577"/>
        <pc:sldMkLst>
          <pc:docMk/>
          <pc:sldMk cId="3507272635" sldId="288"/>
        </pc:sldMkLst>
        <pc:spChg chg="mod">
          <ac:chgData name="Ross Phillips" userId="S::r.phillips@uwtsd.ac.uk::c604230b-847d-4cb1-9e23-f810d4c0fde1" providerId="AD" clId="Web-{776DAD1B-EA2F-1E6D-6797-6997BFB14474}" dt="2021-03-01T09:46:20.148" v="12" actId="20577"/>
          <ac:spMkLst>
            <pc:docMk/>
            <pc:sldMk cId="3507272635" sldId="288"/>
            <ac:spMk id="4" creationId="{00000000-0000-0000-0000-000000000000}"/>
          </ac:spMkLst>
        </pc:spChg>
      </pc:sldChg>
      <pc:sldChg chg="addSp delSp modSp mod modShow">
        <pc:chgData name="Ross Phillips" userId="S::r.phillips@uwtsd.ac.uk::c604230b-847d-4cb1-9e23-f810d4c0fde1" providerId="AD" clId="Web-{776DAD1B-EA2F-1E6D-6797-6997BFB14474}" dt="2021-03-01T10:59:44.007" v="17"/>
        <pc:sldMkLst>
          <pc:docMk/>
          <pc:sldMk cId="1621702305" sldId="290"/>
        </pc:sldMkLst>
        <pc:spChg chg="add mod">
          <ac:chgData name="Ross Phillips" userId="S::r.phillips@uwtsd.ac.uk::c604230b-847d-4cb1-9e23-f810d4c0fde1" providerId="AD" clId="Web-{776DAD1B-EA2F-1E6D-6797-6997BFB14474}" dt="2021-03-01T10:59:44.007" v="17"/>
          <ac:spMkLst>
            <pc:docMk/>
            <pc:sldMk cId="1621702305" sldId="290"/>
            <ac:spMk id="4" creationId="{631DEDBB-3D29-4D5B-91B2-6F2EF60CBD41}"/>
          </ac:spMkLst>
        </pc:spChg>
        <pc:graphicFrameChg chg="del mod modGraphic">
          <ac:chgData name="Ross Phillips" userId="S::r.phillips@uwtsd.ac.uk::c604230b-847d-4cb1-9e23-f810d4c0fde1" providerId="AD" clId="Web-{776DAD1B-EA2F-1E6D-6797-6997BFB14474}" dt="2021-03-01T10:59:44.007" v="17"/>
          <ac:graphicFrameMkLst>
            <pc:docMk/>
            <pc:sldMk cId="1621702305" sldId="290"/>
            <ac:graphicFrameMk id="5" creationId="{4C981984-A538-43E1-84F4-290D3A9ED75C}"/>
          </ac:graphicFrameMkLst>
        </pc:graphicFrameChg>
      </pc:sldChg>
    </pc:docChg>
  </pc:docChgLst>
  <pc:docChgLst>
    <pc:chgData clId="Web-{95F50759-0538-41BF-9FD0-04392DFE2F80}"/>
    <pc:docChg chg="addSld modSld sldOrd">
      <pc:chgData name="" userId="" providerId="" clId="Web-{95F50759-0538-41BF-9FD0-04392DFE2F80}" dt="2021-01-19T15:24:38.366" v="197" actId="20577"/>
      <pc:docMkLst>
        <pc:docMk/>
      </pc:docMkLst>
      <pc:sldChg chg="modSp">
        <pc:chgData name="" userId="" providerId="" clId="Web-{95F50759-0538-41BF-9FD0-04392DFE2F80}" dt="2021-01-19T15:12:19.618" v="0" actId="20577"/>
        <pc:sldMkLst>
          <pc:docMk/>
          <pc:sldMk cId="3848929031" sldId="256"/>
        </pc:sldMkLst>
        <pc:spChg chg="mod">
          <ac:chgData name="" userId="" providerId="" clId="Web-{95F50759-0538-41BF-9FD0-04392DFE2F80}" dt="2021-01-19T15:12:19.618" v="0" actId="20577"/>
          <ac:spMkLst>
            <pc:docMk/>
            <pc:sldMk cId="3848929031" sldId="256"/>
            <ac:spMk id="3" creationId="{00000000-0000-0000-0000-000000000000}"/>
          </ac:spMkLst>
        </pc:spChg>
      </pc:sldChg>
      <pc:sldChg chg="modSp">
        <pc:chgData name="" userId="" providerId="" clId="Web-{95F50759-0538-41BF-9FD0-04392DFE2F80}" dt="2021-01-19T15:12:44.620" v="7" actId="20577"/>
        <pc:sldMkLst>
          <pc:docMk/>
          <pc:sldMk cId="2864122721" sldId="258"/>
        </pc:sldMkLst>
        <pc:spChg chg="mod">
          <ac:chgData name="" userId="" providerId="" clId="Web-{95F50759-0538-41BF-9FD0-04392DFE2F80}" dt="2021-01-19T15:12:44.620" v="7" actId="20577"/>
          <ac:spMkLst>
            <pc:docMk/>
            <pc:sldMk cId="2864122721" sldId="258"/>
            <ac:spMk id="5" creationId="{00000000-0000-0000-0000-000000000000}"/>
          </ac:spMkLst>
        </pc:spChg>
      </pc:sldChg>
      <pc:sldChg chg="modSp">
        <pc:chgData name="" userId="" providerId="" clId="Web-{95F50759-0538-41BF-9FD0-04392DFE2F80}" dt="2021-01-19T15:13:08.262" v="9" actId="20577"/>
        <pc:sldMkLst>
          <pc:docMk/>
          <pc:sldMk cId="1042832492" sldId="259"/>
        </pc:sldMkLst>
        <pc:spChg chg="mod">
          <ac:chgData name="" userId="" providerId="" clId="Web-{95F50759-0538-41BF-9FD0-04392DFE2F80}" dt="2021-01-19T15:13:08.262" v="9" actId="20577"/>
          <ac:spMkLst>
            <pc:docMk/>
            <pc:sldMk cId="1042832492" sldId="259"/>
            <ac:spMk id="3" creationId="{00000000-0000-0000-0000-000000000000}"/>
          </ac:spMkLst>
        </pc:spChg>
      </pc:sldChg>
      <pc:sldChg chg="modSp">
        <pc:chgData name="" userId="" providerId="" clId="Web-{95F50759-0538-41BF-9FD0-04392DFE2F80}" dt="2021-01-19T15:14:04" v="16" actId="20577"/>
        <pc:sldMkLst>
          <pc:docMk/>
          <pc:sldMk cId="531710166" sldId="274"/>
        </pc:sldMkLst>
        <pc:spChg chg="mod">
          <ac:chgData name="" userId="" providerId="" clId="Web-{95F50759-0538-41BF-9FD0-04392DFE2F80}" dt="2021-01-19T15:14:04" v="16" actId="20577"/>
          <ac:spMkLst>
            <pc:docMk/>
            <pc:sldMk cId="531710166" sldId="274"/>
            <ac:spMk id="3" creationId="{00000000-0000-0000-0000-000000000000}"/>
          </ac:spMkLst>
        </pc:spChg>
      </pc:sldChg>
      <pc:sldChg chg="modSp">
        <pc:chgData name="" userId="" providerId="" clId="Web-{95F50759-0538-41BF-9FD0-04392DFE2F80}" dt="2021-01-19T15:24:38.366" v="197" actId="20577"/>
        <pc:sldMkLst>
          <pc:docMk/>
          <pc:sldMk cId="878871136" sldId="285"/>
        </pc:sldMkLst>
        <pc:spChg chg="mod">
          <ac:chgData name="" userId="" providerId="" clId="Web-{95F50759-0538-41BF-9FD0-04392DFE2F80}" dt="2021-01-19T15:24:38.366" v="197" actId="20577"/>
          <ac:spMkLst>
            <pc:docMk/>
            <pc:sldMk cId="878871136" sldId="285"/>
            <ac:spMk id="5" creationId="{00000000-0000-0000-0000-000000000000}"/>
          </ac:spMkLst>
        </pc:spChg>
      </pc:sldChg>
      <pc:sldChg chg="modSp">
        <pc:chgData name="" userId="" providerId="" clId="Web-{95F50759-0538-41BF-9FD0-04392DFE2F80}" dt="2021-01-19T15:23:20.471" v="193" actId="20577"/>
        <pc:sldMkLst>
          <pc:docMk/>
          <pc:sldMk cId="3507272635" sldId="288"/>
        </pc:sldMkLst>
        <pc:spChg chg="mod">
          <ac:chgData name="" userId="" providerId="" clId="Web-{95F50759-0538-41BF-9FD0-04392DFE2F80}" dt="2021-01-19T15:19:01.065" v="120" actId="20577"/>
          <ac:spMkLst>
            <pc:docMk/>
            <pc:sldMk cId="3507272635" sldId="288"/>
            <ac:spMk id="2" creationId="{00000000-0000-0000-0000-000000000000}"/>
          </ac:spMkLst>
        </pc:spChg>
        <pc:spChg chg="mod">
          <ac:chgData name="" userId="" providerId="" clId="Web-{95F50759-0538-41BF-9FD0-04392DFE2F80}" dt="2021-01-19T15:22:25.280" v="187" actId="20577"/>
          <ac:spMkLst>
            <pc:docMk/>
            <pc:sldMk cId="3507272635" sldId="288"/>
            <ac:spMk id="3" creationId="{00000000-0000-0000-0000-000000000000}"/>
          </ac:spMkLst>
        </pc:spChg>
        <pc:spChg chg="mod">
          <ac:chgData name="" userId="" providerId="" clId="Web-{95F50759-0538-41BF-9FD0-04392DFE2F80}" dt="2021-01-19T15:23:20.471" v="193" actId="20577"/>
          <ac:spMkLst>
            <pc:docMk/>
            <pc:sldMk cId="3507272635" sldId="288"/>
            <ac:spMk id="4" creationId="{00000000-0000-0000-0000-000000000000}"/>
          </ac:spMkLst>
        </pc:spChg>
      </pc:sldChg>
      <pc:sldChg chg="modSp">
        <pc:chgData name="" userId="" providerId="" clId="Web-{95F50759-0538-41BF-9FD0-04392DFE2F80}" dt="2021-01-19T15:14:41.111" v="18" actId="20577"/>
        <pc:sldMkLst>
          <pc:docMk/>
          <pc:sldMk cId="1621702305" sldId="290"/>
        </pc:sldMkLst>
        <pc:spChg chg="mod">
          <ac:chgData name="" userId="" providerId="" clId="Web-{95F50759-0538-41BF-9FD0-04392DFE2F80}" dt="2021-01-19T15:14:41.111" v="18" actId="20577"/>
          <ac:spMkLst>
            <pc:docMk/>
            <pc:sldMk cId="1621702305" sldId="290"/>
            <ac:spMk id="2" creationId="{7294B9FF-8F96-4180-9F44-62EA357F5480}"/>
          </ac:spMkLst>
        </pc:spChg>
      </pc:sldChg>
      <pc:sldChg chg="addSp delSp modSp new ord">
        <pc:chgData name="" userId="" providerId="" clId="Web-{95F50759-0538-41BF-9FD0-04392DFE2F80}" dt="2021-01-19T15:17:10.355" v="109" actId="20577"/>
        <pc:sldMkLst>
          <pc:docMk/>
          <pc:sldMk cId="2487134548" sldId="292"/>
        </pc:sldMkLst>
        <pc:spChg chg="mod">
          <ac:chgData name="" userId="" providerId="" clId="Web-{95F50759-0538-41BF-9FD0-04392DFE2F80}" dt="2021-01-19T15:17:10.355" v="109" actId="20577"/>
          <ac:spMkLst>
            <pc:docMk/>
            <pc:sldMk cId="2487134548" sldId="292"/>
            <ac:spMk id="2" creationId="{5A4B68CC-4C98-471F-B156-9F9FC999B0F8}"/>
          </ac:spMkLst>
        </pc:spChg>
        <pc:spChg chg="del">
          <ac:chgData name="" userId="" providerId="" clId="Web-{95F50759-0538-41BF-9FD0-04392DFE2F80}" dt="2021-01-19T15:15:37.927" v="29"/>
          <ac:spMkLst>
            <pc:docMk/>
            <pc:sldMk cId="2487134548" sldId="292"/>
            <ac:spMk id="3" creationId="{46D2D6FC-C196-4136-AD40-0BED4C7E5627}"/>
          </ac:spMkLst>
        </pc:spChg>
        <pc:spChg chg="add mod">
          <ac:chgData name="" userId="" providerId="" clId="Web-{95F50759-0538-41BF-9FD0-04392DFE2F80}" dt="2021-01-19T15:15:37.927" v="31"/>
          <ac:spMkLst>
            <pc:docMk/>
            <pc:sldMk cId="2487134548" sldId="292"/>
            <ac:spMk id="6" creationId="{7B1EFB38-958E-400A-8D5E-B3ED43642A23}"/>
          </ac:spMkLst>
        </pc:spChg>
        <pc:graphicFrameChg chg="add mod ord modGraphic">
          <ac:chgData name="" userId="" providerId="" clId="Web-{95F50759-0538-41BF-9FD0-04392DFE2F80}" dt="2021-01-19T15:16:57.416" v="104"/>
          <ac:graphicFrameMkLst>
            <pc:docMk/>
            <pc:sldMk cId="2487134548" sldId="292"/>
            <ac:graphicFrameMk id="5" creationId="{870BD686-7200-4E57-936D-5893461BF250}"/>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642734-CCDA-42E0-A32B-169A292D2594}" type="datetimeFigureOut">
              <a:rPr lang="en-GB" smtClean="0"/>
              <a:t>01/03/2021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61AD6C-89D3-42E1-AFA2-ACFC6E8889DC}" type="slidenum">
              <a:rPr lang="en-GB" smtClean="0"/>
              <a:t>‹#›</a:t>
            </a:fld>
            <a:endParaRPr lang="en-GB"/>
          </a:p>
        </p:txBody>
      </p:sp>
    </p:spTree>
    <p:extLst>
      <p:ext uri="{BB962C8B-B14F-4D97-AF65-F5344CB8AC3E}">
        <p14:creationId xmlns:p14="http://schemas.microsoft.com/office/powerpoint/2010/main" val="34767069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ladder is a guide to seeing who has power when important decisions are being made. It has survived for so long because people continue to confront processes that refuse to consider anything beyond the bottom rungs.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1 Manipulation and 2 Therapy</a:t>
            </a:r>
            <a:r>
              <a:rPr lang="en-GB" sz="1200" b="0" i="0" kern="1200" dirty="0">
                <a:solidFill>
                  <a:schemeClr val="tx1"/>
                </a:solidFill>
                <a:effectLst/>
                <a:latin typeface="+mn-lt"/>
                <a:ea typeface="+mn-ea"/>
                <a:cs typeface="+mn-cs"/>
              </a:rPr>
              <a:t>. Both are non participative. The aim is to cure or educate the participants. The proposed plan is best and the job of participation is to achieve public support through public relations.</a:t>
            </a:r>
          </a:p>
          <a:p>
            <a:r>
              <a:rPr lang="en-GB" sz="1200" b="1" i="0" kern="1200" dirty="0">
                <a:solidFill>
                  <a:schemeClr val="tx1"/>
                </a:solidFill>
                <a:effectLst/>
                <a:latin typeface="+mn-lt"/>
                <a:ea typeface="+mn-ea"/>
                <a:cs typeface="+mn-cs"/>
              </a:rPr>
              <a:t>3</a:t>
            </a:r>
            <a:r>
              <a:rPr lang="en-GB" sz="1200" b="0" i="0" kern="1200" dirty="0">
                <a:solidFill>
                  <a:schemeClr val="tx1"/>
                </a:solidFill>
                <a:effectLst/>
                <a:latin typeface="+mn-lt"/>
                <a:ea typeface="+mn-ea"/>
                <a:cs typeface="+mn-cs"/>
              </a:rPr>
              <a:t> </a:t>
            </a:r>
            <a:r>
              <a:rPr lang="en-GB" sz="1200" b="1" i="0" kern="1200" dirty="0">
                <a:solidFill>
                  <a:schemeClr val="tx1"/>
                </a:solidFill>
                <a:effectLst/>
                <a:latin typeface="+mn-lt"/>
                <a:ea typeface="+mn-ea"/>
                <a:cs typeface="+mn-cs"/>
              </a:rPr>
              <a:t>Informing</a:t>
            </a:r>
            <a:r>
              <a:rPr lang="en-GB" sz="1200" b="0" i="0" kern="1200" dirty="0">
                <a:solidFill>
                  <a:schemeClr val="tx1"/>
                </a:solidFill>
                <a:effectLst/>
                <a:latin typeface="+mn-lt"/>
                <a:ea typeface="+mn-ea"/>
                <a:cs typeface="+mn-cs"/>
              </a:rPr>
              <a:t>. A most important first step to legitimate participation. But too frequently the emphasis is on a one way flow of information. No channel for feedback.</a:t>
            </a:r>
          </a:p>
          <a:p>
            <a:r>
              <a:rPr lang="en-GB" sz="1200" b="1" i="0" kern="1200" dirty="0">
                <a:solidFill>
                  <a:schemeClr val="tx1"/>
                </a:solidFill>
                <a:effectLst/>
                <a:latin typeface="+mn-lt"/>
                <a:ea typeface="+mn-ea"/>
                <a:cs typeface="+mn-cs"/>
              </a:rPr>
              <a:t>4 Consultation</a:t>
            </a:r>
            <a:r>
              <a:rPr lang="en-GB" sz="1200" b="0" i="0" kern="1200" dirty="0">
                <a:solidFill>
                  <a:schemeClr val="tx1"/>
                </a:solidFill>
                <a:effectLst/>
                <a:latin typeface="+mn-lt"/>
                <a:ea typeface="+mn-ea"/>
                <a:cs typeface="+mn-cs"/>
              </a:rPr>
              <a:t>. Again a legitimate step attitude surveys, neighbourhood meetings and public enquiries. But </a:t>
            </a:r>
            <a:r>
              <a:rPr lang="en-GB" sz="1200" b="0" i="0" kern="1200" dirty="0" err="1">
                <a:solidFill>
                  <a:schemeClr val="tx1"/>
                </a:solidFill>
                <a:effectLst/>
                <a:latin typeface="+mn-lt"/>
                <a:ea typeface="+mn-ea"/>
                <a:cs typeface="+mn-cs"/>
              </a:rPr>
              <a:t>Arnstein</a:t>
            </a:r>
            <a:r>
              <a:rPr lang="en-GB" sz="1200" b="0" i="0" kern="1200" dirty="0">
                <a:solidFill>
                  <a:schemeClr val="tx1"/>
                </a:solidFill>
                <a:effectLst/>
                <a:latin typeface="+mn-lt"/>
                <a:ea typeface="+mn-ea"/>
                <a:cs typeface="+mn-cs"/>
              </a:rPr>
              <a:t> still feels this is just a window dressing ritual.</a:t>
            </a:r>
          </a:p>
          <a:p>
            <a:r>
              <a:rPr lang="en-GB" sz="1200" b="1" i="0" kern="1200" dirty="0">
                <a:solidFill>
                  <a:schemeClr val="tx1"/>
                </a:solidFill>
                <a:effectLst/>
                <a:latin typeface="+mn-lt"/>
                <a:ea typeface="+mn-ea"/>
                <a:cs typeface="+mn-cs"/>
              </a:rPr>
              <a:t>5</a:t>
            </a:r>
            <a:r>
              <a:rPr lang="en-GB" sz="1200" b="0" i="0" kern="1200" dirty="0">
                <a:solidFill>
                  <a:schemeClr val="tx1"/>
                </a:solidFill>
                <a:effectLst/>
                <a:latin typeface="+mn-lt"/>
                <a:ea typeface="+mn-ea"/>
                <a:cs typeface="+mn-cs"/>
              </a:rPr>
              <a:t> </a:t>
            </a:r>
            <a:r>
              <a:rPr lang="en-GB" sz="1200" b="1" i="0" kern="1200" dirty="0">
                <a:solidFill>
                  <a:schemeClr val="tx1"/>
                </a:solidFill>
                <a:effectLst/>
                <a:latin typeface="+mn-lt"/>
                <a:ea typeface="+mn-ea"/>
                <a:cs typeface="+mn-cs"/>
              </a:rPr>
              <a:t>Placation</a:t>
            </a:r>
            <a:r>
              <a:rPr lang="en-GB" sz="1200" b="0" i="0" kern="1200" dirty="0">
                <a:solidFill>
                  <a:schemeClr val="tx1"/>
                </a:solidFill>
                <a:effectLst/>
                <a:latin typeface="+mn-lt"/>
                <a:ea typeface="+mn-ea"/>
                <a:cs typeface="+mn-cs"/>
              </a:rPr>
              <a:t>. For example, co-option of hand-picked ‘worthies’ onto committees. It allows citizens to advise or plan ad infinitum but retains for power holders the right to judge the legitimacy or feasibility of the advice.</a:t>
            </a:r>
          </a:p>
          <a:p>
            <a:r>
              <a:rPr lang="en-GB" sz="1200" b="1" i="0" kern="1200" dirty="0">
                <a:solidFill>
                  <a:schemeClr val="tx1"/>
                </a:solidFill>
                <a:effectLst/>
                <a:latin typeface="+mn-lt"/>
                <a:ea typeface="+mn-ea"/>
                <a:cs typeface="+mn-cs"/>
              </a:rPr>
              <a:t>6</a:t>
            </a:r>
            <a:r>
              <a:rPr lang="en-GB" sz="1200" b="0" i="0" kern="1200" dirty="0">
                <a:solidFill>
                  <a:schemeClr val="tx1"/>
                </a:solidFill>
                <a:effectLst/>
                <a:latin typeface="+mn-lt"/>
                <a:ea typeface="+mn-ea"/>
                <a:cs typeface="+mn-cs"/>
              </a:rPr>
              <a:t> </a:t>
            </a:r>
            <a:r>
              <a:rPr lang="en-GB" sz="1200" b="1" i="0" kern="1200" dirty="0">
                <a:solidFill>
                  <a:schemeClr val="tx1"/>
                </a:solidFill>
                <a:effectLst/>
                <a:latin typeface="+mn-lt"/>
                <a:ea typeface="+mn-ea"/>
                <a:cs typeface="+mn-cs"/>
              </a:rPr>
              <a:t>Partnership</a:t>
            </a:r>
            <a:r>
              <a:rPr lang="en-GB" sz="1200" b="0" i="0" kern="1200" dirty="0">
                <a:solidFill>
                  <a:schemeClr val="tx1"/>
                </a:solidFill>
                <a:effectLst/>
                <a:latin typeface="+mn-lt"/>
                <a:ea typeface="+mn-ea"/>
                <a:cs typeface="+mn-cs"/>
              </a:rPr>
              <a:t>. Power is in fact redistributed through negotiation between citizens and power holders. Planning and decision-making responsibilities are shared e.g. through joint committees.</a:t>
            </a:r>
          </a:p>
          <a:p>
            <a:r>
              <a:rPr lang="en-GB" sz="1200" b="1" i="0" kern="1200" dirty="0">
                <a:solidFill>
                  <a:schemeClr val="tx1"/>
                </a:solidFill>
                <a:effectLst/>
                <a:latin typeface="+mn-lt"/>
                <a:ea typeface="+mn-ea"/>
                <a:cs typeface="+mn-cs"/>
              </a:rPr>
              <a:t>7</a:t>
            </a:r>
            <a:r>
              <a:rPr lang="en-GB" sz="1200" b="0" i="0" kern="1200" dirty="0">
                <a:solidFill>
                  <a:schemeClr val="tx1"/>
                </a:solidFill>
                <a:effectLst/>
                <a:latin typeface="+mn-lt"/>
                <a:ea typeface="+mn-ea"/>
                <a:cs typeface="+mn-cs"/>
              </a:rPr>
              <a:t> </a:t>
            </a:r>
            <a:r>
              <a:rPr lang="en-GB" sz="1200" b="1" i="0" kern="1200" dirty="0">
                <a:solidFill>
                  <a:schemeClr val="tx1"/>
                </a:solidFill>
                <a:effectLst/>
                <a:latin typeface="+mn-lt"/>
                <a:ea typeface="+mn-ea"/>
                <a:cs typeface="+mn-cs"/>
              </a:rPr>
              <a:t>Delegation</a:t>
            </a:r>
            <a:r>
              <a:rPr lang="en-GB" sz="1200" b="0" i="0" kern="1200" dirty="0">
                <a:solidFill>
                  <a:schemeClr val="tx1"/>
                </a:solidFill>
                <a:effectLst/>
                <a:latin typeface="+mn-lt"/>
                <a:ea typeface="+mn-ea"/>
                <a:cs typeface="+mn-cs"/>
              </a:rPr>
              <a:t>. Citizens holding a clear majority of seats on committees with delegated powers to make decisions. Public now has the power to assure accountability of the programme to them.</a:t>
            </a:r>
          </a:p>
          <a:p>
            <a:r>
              <a:rPr lang="en-GB" sz="1200" b="1" i="0" kern="1200" dirty="0">
                <a:solidFill>
                  <a:schemeClr val="tx1"/>
                </a:solidFill>
                <a:effectLst/>
                <a:latin typeface="+mn-lt"/>
                <a:ea typeface="+mn-ea"/>
                <a:cs typeface="+mn-cs"/>
              </a:rPr>
              <a:t>8</a:t>
            </a:r>
            <a:r>
              <a:rPr lang="en-GB" sz="1200" b="0" i="0" kern="1200" dirty="0">
                <a:solidFill>
                  <a:schemeClr val="tx1"/>
                </a:solidFill>
                <a:effectLst/>
                <a:latin typeface="+mn-lt"/>
                <a:ea typeface="+mn-ea"/>
                <a:cs typeface="+mn-cs"/>
              </a:rPr>
              <a:t> </a:t>
            </a:r>
            <a:r>
              <a:rPr lang="en-GB" sz="1200" b="1" i="0" kern="1200" dirty="0">
                <a:solidFill>
                  <a:schemeClr val="tx1"/>
                </a:solidFill>
                <a:effectLst/>
                <a:latin typeface="+mn-lt"/>
                <a:ea typeface="+mn-ea"/>
                <a:cs typeface="+mn-cs"/>
              </a:rPr>
              <a:t>Citizen Control</a:t>
            </a:r>
            <a:r>
              <a:rPr lang="en-GB" sz="1200" b="0" i="0" kern="1200" dirty="0">
                <a:solidFill>
                  <a:schemeClr val="tx1"/>
                </a:solidFill>
                <a:effectLst/>
                <a:latin typeface="+mn-lt"/>
                <a:ea typeface="+mn-ea"/>
                <a:cs typeface="+mn-cs"/>
              </a:rPr>
              <a:t>. Have-nots handle the entire job of planning, policy making and managing a programme e.g. neighbourhood corporation with no intermediaries between it and the source of funds.</a:t>
            </a:r>
          </a:p>
          <a:p>
            <a:endParaRPr lang="en-GB" dirty="0"/>
          </a:p>
        </p:txBody>
      </p:sp>
      <p:sp>
        <p:nvSpPr>
          <p:cNvPr id="4" name="Slide Number Placeholder 3"/>
          <p:cNvSpPr>
            <a:spLocks noGrp="1"/>
          </p:cNvSpPr>
          <p:nvPr>
            <p:ph type="sldNum" sz="quarter" idx="10"/>
          </p:nvPr>
        </p:nvSpPr>
        <p:spPr/>
        <p:txBody>
          <a:bodyPr/>
          <a:lstStyle/>
          <a:p>
            <a:fld id="{4261AD6C-89D3-42E1-AFA2-ACFC6E8889DC}" type="slidenum">
              <a:rPr lang="en-GB" smtClean="0"/>
              <a:t>15</a:t>
            </a:fld>
            <a:endParaRPr lang="en-GB"/>
          </a:p>
        </p:txBody>
      </p:sp>
    </p:spTree>
    <p:extLst>
      <p:ext uri="{BB962C8B-B14F-4D97-AF65-F5344CB8AC3E}">
        <p14:creationId xmlns:p14="http://schemas.microsoft.com/office/powerpoint/2010/main" val="20217600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Bronfenbrenner's ecological systems theory views child development as a complex system of relationships affected by multiple levels of the surrounding environment, from immediate settings of family and school to broad cultural values, laws, and customs.</a:t>
            </a:r>
          </a:p>
          <a:p>
            <a:r>
              <a:rPr lang="en-GB" sz="1200" b="0" i="0" kern="1200" dirty="0">
                <a:solidFill>
                  <a:schemeClr val="tx1"/>
                </a:solidFill>
                <a:effectLst/>
                <a:latin typeface="+mn-lt"/>
                <a:ea typeface="+mn-ea"/>
                <a:cs typeface="+mn-cs"/>
              </a:rPr>
              <a:t>To study a child's development then, we must look not only at the child and her immediate environment, but also at the interaction of the larger environment as well.</a:t>
            </a:r>
          </a:p>
          <a:p>
            <a:r>
              <a:rPr lang="en-GB" sz="1200" b="0" i="0" kern="1200" dirty="0">
                <a:solidFill>
                  <a:schemeClr val="tx1"/>
                </a:solidFill>
                <a:effectLst/>
                <a:latin typeface="+mn-lt"/>
                <a:ea typeface="+mn-ea"/>
                <a:cs typeface="+mn-cs"/>
              </a:rPr>
              <a:t>Bronfenbrenner divided the person's environment into ﬁve diﬀerent systems: the microsystem, the mesosystem, the </a:t>
            </a:r>
            <a:r>
              <a:rPr lang="en-GB" sz="1200" b="0" i="0" kern="1200" dirty="0" err="1">
                <a:solidFill>
                  <a:schemeClr val="tx1"/>
                </a:solidFill>
                <a:effectLst/>
                <a:latin typeface="+mn-lt"/>
                <a:ea typeface="+mn-ea"/>
                <a:cs typeface="+mn-cs"/>
              </a:rPr>
              <a:t>exosystem</a:t>
            </a:r>
            <a:r>
              <a:rPr lang="en-GB" sz="1200" b="0" i="0" kern="1200" dirty="0">
                <a:solidFill>
                  <a:schemeClr val="tx1"/>
                </a:solidFill>
                <a:effectLst/>
                <a:latin typeface="+mn-lt"/>
                <a:ea typeface="+mn-ea"/>
                <a:cs typeface="+mn-cs"/>
              </a:rPr>
              <a:t>, the </a:t>
            </a:r>
            <a:r>
              <a:rPr lang="en-GB" sz="1200" b="0" i="0" kern="1200" dirty="0" err="1">
                <a:solidFill>
                  <a:schemeClr val="tx1"/>
                </a:solidFill>
                <a:effectLst/>
                <a:latin typeface="+mn-lt"/>
                <a:ea typeface="+mn-ea"/>
                <a:cs typeface="+mn-cs"/>
              </a:rPr>
              <a:t>macrosystem</a:t>
            </a:r>
            <a:r>
              <a:rPr lang="en-GB" sz="1200" b="0" i="0" kern="1200" dirty="0">
                <a:solidFill>
                  <a:schemeClr val="tx1"/>
                </a:solidFill>
                <a:effectLst/>
                <a:latin typeface="+mn-lt"/>
                <a:ea typeface="+mn-ea"/>
                <a:cs typeface="+mn-cs"/>
              </a:rPr>
              <a:t>, and the </a:t>
            </a:r>
            <a:r>
              <a:rPr lang="en-GB" sz="1200" b="0" i="0" kern="1200" dirty="0" err="1">
                <a:solidFill>
                  <a:schemeClr val="tx1"/>
                </a:solidFill>
                <a:effectLst/>
                <a:latin typeface="+mn-lt"/>
                <a:ea typeface="+mn-ea"/>
                <a:cs typeface="+mn-cs"/>
              </a:rPr>
              <a:t>chronosystemm</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The microsystem is the most inﬂuential level of the ecological systems theory. This is the most immediate environmental settings containing the developing child, such as family and school.</a:t>
            </a:r>
          </a:p>
          <a:p>
            <a:r>
              <a:rPr lang="en-GB" sz="1200" b="0" i="0" kern="1200" dirty="0">
                <a:solidFill>
                  <a:schemeClr val="tx1"/>
                </a:solidFill>
                <a:effectLst/>
                <a:latin typeface="+mn-lt"/>
                <a:ea typeface="+mn-ea"/>
                <a:cs typeface="+mn-cs"/>
              </a:rPr>
              <a:t>Bronfenbrenner's ecological systems theory has implications for educational practice.</a:t>
            </a:r>
          </a:p>
          <a:p>
            <a:endParaRPr lang="en-GB" dirty="0"/>
          </a:p>
        </p:txBody>
      </p:sp>
      <p:sp>
        <p:nvSpPr>
          <p:cNvPr id="4" name="Slide Number Placeholder 3"/>
          <p:cNvSpPr>
            <a:spLocks noGrp="1"/>
          </p:cNvSpPr>
          <p:nvPr>
            <p:ph type="sldNum" sz="quarter" idx="10"/>
          </p:nvPr>
        </p:nvSpPr>
        <p:spPr/>
        <p:txBody>
          <a:bodyPr/>
          <a:lstStyle/>
          <a:p>
            <a:fld id="{4261AD6C-89D3-42E1-AFA2-ACFC6E8889DC}" type="slidenum">
              <a:rPr lang="en-GB" smtClean="0"/>
              <a:t>17</a:t>
            </a:fld>
            <a:endParaRPr lang="en-GB"/>
          </a:p>
        </p:txBody>
      </p:sp>
    </p:spTree>
    <p:extLst>
      <p:ext uri="{BB962C8B-B14F-4D97-AF65-F5344CB8AC3E}">
        <p14:creationId xmlns:p14="http://schemas.microsoft.com/office/powerpoint/2010/main" val="283248016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8" name="Group 17"/>
          <p:cNvGrpSpPr/>
          <p:nvPr/>
        </p:nvGrpSpPr>
        <p:grpSpPr>
          <a:xfrm>
            <a:off x="0" y="0"/>
            <a:ext cx="9144677" cy="6858000"/>
            <a:chOff x="0" y="0"/>
            <a:chExt cx="9144677" cy="6858000"/>
          </a:xfrm>
        </p:grpSpPr>
        <p:pic>
          <p:nvPicPr>
            <p:cNvPr id="8" name="Picture 7" descr="S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1" name="Rectangle 10"/>
            <p:cNvSpPr/>
            <p:nvPr/>
          </p:nvSpPr>
          <p:spPr>
            <a:xfrm>
              <a:off x="1515532" y="1520422"/>
              <a:ext cx="6112935" cy="3818468"/>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959"/>
            <a:stretch/>
          </p:blipFill>
          <p:spPr>
            <a:xfrm>
              <a:off x="0" y="3128434"/>
              <a:ext cx="1664208" cy="612648"/>
            </a:xfrm>
            <a:prstGeom prst="rect">
              <a:avLst/>
            </a:prstGeom>
          </p:spPr>
        </p:pic>
        <p:pic>
          <p:nvPicPr>
            <p:cNvPr id="13" name="Picture 12"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959"/>
            <a:stretch/>
          </p:blipFill>
          <p:spPr>
            <a:xfrm>
              <a:off x="7480469" y="3128434"/>
              <a:ext cx="1664208" cy="612648"/>
            </a:xfrm>
            <a:prstGeom prst="rect">
              <a:avLst/>
            </a:prstGeom>
          </p:spPr>
        </p:pic>
      </p:grpSp>
      <p:sp>
        <p:nvSpPr>
          <p:cNvPr id="2" name="Title 1"/>
          <p:cNvSpPr>
            <a:spLocks noGrp="1"/>
          </p:cNvSpPr>
          <p:nvPr>
            <p:ph type="ctrTitle"/>
          </p:nvPr>
        </p:nvSpPr>
        <p:spPr>
          <a:xfrm>
            <a:off x="1921934" y="1811863"/>
            <a:ext cx="5308866" cy="1515533"/>
          </a:xfrm>
        </p:spPr>
        <p:txBody>
          <a:bodyPr anchor="b">
            <a:noAutofit/>
          </a:bodyPr>
          <a:lstStyle>
            <a:lvl1pPr algn="ct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1921934" y="3598327"/>
            <a:ext cx="5308866" cy="1377651"/>
          </a:xfrm>
        </p:spPr>
        <p:txBody>
          <a:bodyPr anchor="t">
            <a:normAutofit/>
          </a:bodyPr>
          <a:lstStyle>
            <a:lvl1pPr marL="0" indent="0" algn="ctr">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6065417" y="5054602"/>
            <a:ext cx="673276" cy="279400"/>
          </a:xfrm>
        </p:spPr>
        <p:txBody>
          <a:bodyPr/>
          <a:lstStyle/>
          <a:p>
            <a:fld id="{75779B43-CA7A-455C-ABA1-8379DC736556}" type="datetimeFigureOut">
              <a:rPr lang="en-GB" smtClean="0"/>
              <a:t>01/03/2021</a:t>
            </a:fld>
            <a:endParaRPr lang="en-GB"/>
          </a:p>
        </p:txBody>
      </p:sp>
      <p:sp>
        <p:nvSpPr>
          <p:cNvPr id="5" name="Footer Placeholder 4"/>
          <p:cNvSpPr>
            <a:spLocks noGrp="1"/>
          </p:cNvSpPr>
          <p:nvPr>
            <p:ph type="ftr" sz="quarter" idx="11"/>
          </p:nvPr>
        </p:nvSpPr>
        <p:spPr>
          <a:xfrm>
            <a:off x="1921934" y="5054602"/>
            <a:ext cx="4064860" cy="279400"/>
          </a:xfrm>
        </p:spPr>
        <p:txBody>
          <a:bodyPr/>
          <a:lstStyle/>
          <a:p>
            <a:endParaRPr lang="en-GB"/>
          </a:p>
        </p:txBody>
      </p:sp>
      <p:sp>
        <p:nvSpPr>
          <p:cNvPr id="6" name="Slide Number Placeholder 5"/>
          <p:cNvSpPr>
            <a:spLocks noGrp="1"/>
          </p:cNvSpPr>
          <p:nvPr>
            <p:ph type="sldNum" sz="quarter" idx="12"/>
          </p:nvPr>
        </p:nvSpPr>
        <p:spPr>
          <a:xfrm>
            <a:off x="6817317" y="5054602"/>
            <a:ext cx="413483" cy="279400"/>
          </a:xfrm>
        </p:spPr>
        <p:txBody>
          <a:bodyPr/>
          <a:lstStyle/>
          <a:p>
            <a:fld id="{CC935741-5D89-4008-8F08-26031587A366}" type="slidenum">
              <a:rPr lang="en-GB" smtClean="0"/>
              <a:t>‹#›</a:t>
            </a:fld>
            <a:endParaRPr lang="en-GB"/>
          </a:p>
        </p:txBody>
      </p:sp>
      <p:cxnSp>
        <p:nvCxnSpPr>
          <p:cNvPr id="15" name="Straight Connector 14"/>
          <p:cNvCxnSpPr/>
          <p:nvPr/>
        </p:nvCxnSpPr>
        <p:spPr>
          <a:xfrm>
            <a:off x="2019825" y="3471329"/>
            <a:ext cx="5113083"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490687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278465" y="235626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779B43-CA7A-455C-ABA1-8379DC736556}"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935741-5D89-4008-8F08-26031587A366}" type="slidenum">
              <a:rPr lang="en-GB" smtClean="0"/>
              <a:t>‹#›</a:t>
            </a:fld>
            <a:endParaRPr lang="en-GB"/>
          </a:p>
        </p:txBody>
      </p:sp>
    </p:spTree>
    <p:extLst>
      <p:ext uri="{BB962C8B-B14F-4D97-AF65-F5344CB8AC3E}">
        <p14:creationId xmlns:p14="http://schemas.microsoft.com/office/powerpoint/2010/main" val="41891037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78465" y="1641413"/>
            <a:ext cx="6595534" cy="1822514"/>
          </a:xfrm>
        </p:spPr>
        <p:txBody>
          <a:bodyPr anchor="b">
            <a:normAutofit/>
          </a:bodyPr>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78465" y="3734859"/>
            <a:ext cx="6595534" cy="1090015"/>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5779B43-CA7A-455C-ABA1-8379DC736556}"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935741-5D89-4008-8F08-26031587A366}" type="slidenum">
              <a:rPr lang="en-GB" smtClean="0"/>
              <a:t>‹#›</a:t>
            </a:fld>
            <a:endParaRPr lang="en-GB"/>
          </a:p>
        </p:txBody>
      </p:sp>
      <p:cxnSp>
        <p:nvCxnSpPr>
          <p:cNvPr id="31" name="Straight Connector 30"/>
          <p:cNvCxnSpPr/>
          <p:nvPr/>
        </p:nvCxnSpPr>
        <p:spPr>
          <a:xfrm>
            <a:off x="1278466" y="3599392"/>
            <a:ext cx="6595533"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335576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278465" y="235626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1176866" y="915337"/>
            <a:ext cx="6798734" cy="130386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176866" y="2487168"/>
            <a:ext cx="3337560" cy="344728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5152" y="2487168"/>
            <a:ext cx="3337560" cy="344728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5779B43-CA7A-455C-ABA1-8379DC736556}" type="datetimeFigureOut">
              <a:rPr lang="en-GB" smtClean="0"/>
              <a:t>01/03/2021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935741-5D89-4008-8F08-26031587A366}" type="slidenum">
              <a:rPr lang="en-GB" smtClean="0"/>
              <a:t>‹#›</a:t>
            </a:fld>
            <a:endParaRPr lang="en-GB"/>
          </a:p>
        </p:txBody>
      </p:sp>
    </p:spTree>
    <p:extLst>
      <p:ext uri="{BB962C8B-B14F-4D97-AF65-F5344CB8AC3E}">
        <p14:creationId xmlns:p14="http://schemas.microsoft.com/office/powerpoint/2010/main" val="22795226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76868"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76868" y="3243263"/>
            <a:ext cx="3337560" cy="270662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1832"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1832" y="3243263"/>
            <a:ext cx="3337560" cy="270662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5779B43-CA7A-455C-ABA1-8379DC736556}" type="datetimeFigureOut">
              <a:rPr lang="en-GB" smtClean="0"/>
              <a:t>01/03/2021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935741-5D89-4008-8F08-26031587A366}" type="slidenum">
              <a:rPr lang="en-GB" smtClean="0"/>
              <a:t>‹#›</a:t>
            </a:fld>
            <a:endParaRPr lang="en-GB"/>
          </a:p>
        </p:txBody>
      </p:sp>
      <p:cxnSp>
        <p:nvCxnSpPr>
          <p:cNvPr id="41" name="Straight Connector 40"/>
          <p:cNvCxnSpPr/>
          <p:nvPr/>
        </p:nvCxnSpPr>
        <p:spPr>
          <a:xfrm>
            <a:off x="1278466" y="235467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097139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176865" y="915337"/>
            <a:ext cx="6798735" cy="1303867"/>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5779B43-CA7A-455C-ABA1-8379DC736556}" type="datetimeFigureOut">
              <a:rPr lang="en-GB" smtClean="0"/>
              <a:t>01/03/2021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C935741-5D89-4008-8F08-26031587A366}" type="slidenum">
              <a:rPr lang="en-GB" smtClean="0"/>
              <a:t>‹#›</a:t>
            </a:fld>
            <a:endParaRPr lang="en-GB"/>
          </a:p>
        </p:txBody>
      </p:sp>
      <p:cxnSp>
        <p:nvCxnSpPr>
          <p:cNvPr id="14" name="Straight Connector 13"/>
          <p:cNvCxnSpPr/>
          <p:nvPr/>
        </p:nvCxnSpPr>
        <p:spPr>
          <a:xfrm>
            <a:off x="1278466" y="235467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385530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5779B43-CA7A-455C-ABA1-8379DC736556}" type="datetimeFigureOut">
              <a:rPr lang="en-GB" smtClean="0"/>
              <a:t>01/03/2021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C935741-5D89-4008-8F08-26031587A366}" type="slidenum">
              <a:rPr lang="en-GB" smtClean="0"/>
              <a:t>‹#›</a:t>
            </a:fld>
            <a:endParaRPr lang="en-GB"/>
          </a:p>
        </p:txBody>
      </p:sp>
    </p:spTree>
    <p:extLst>
      <p:ext uri="{BB962C8B-B14F-4D97-AF65-F5344CB8AC3E}">
        <p14:creationId xmlns:p14="http://schemas.microsoft.com/office/powerpoint/2010/main" val="31660123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388534"/>
            <a:ext cx="2536798"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120062" y="982132"/>
            <a:ext cx="3855539"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76865" y="3031065"/>
            <a:ext cx="2536798"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5779B43-CA7A-455C-ABA1-8379DC736556}" type="datetimeFigureOut">
              <a:rPr lang="en-GB" smtClean="0"/>
              <a:t>01/03/2021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935741-5D89-4008-8F08-26031587A366}" type="slidenum">
              <a:rPr lang="en-GB" smtClean="0"/>
              <a:t>‹#›</a:t>
            </a:fld>
            <a:endParaRPr lang="en-GB"/>
          </a:p>
        </p:txBody>
      </p:sp>
      <p:cxnSp>
        <p:nvCxnSpPr>
          <p:cNvPr id="16" name="Straight Connector 15"/>
          <p:cNvCxnSpPr/>
          <p:nvPr/>
        </p:nvCxnSpPr>
        <p:spPr>
          <a:xfrm>
            <a:off x="1278466" y="2912533"/>
            <a:ext cx="233359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91571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883832"/>
            <a:ext cx="3632202" cy="1371600"/>
          </a:xfrm>
        </p:spPr>
        <p:txBody>
          <a:bodyPr anchor="b">
            <a:normAutofit/>
          </a:bodyPr>
          <a:lstStyle>
            <a:lvl1pPr algn="ctr">
              <a:defRPr sz="24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5183069" y="1032933"/>
            <a:ext cx="2929463" cy="4792136"/>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76865" y="3255432"/>
            <a:ext cx="3632201" cy="182880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5779B43-CA7A-455C-ABA1-8379DC736556}" type="datetimeFigureOut">
              <a:rPr lang="en-GB" smtClean="0"/>
              <a:t>01/03/2021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935741-5D89-4008-8F08-26031587A366}" type="slidenum">
              <a:rPr lang="en-GB" smtClean="0"/>
              <a:t>‹#›</a:t>
            </a:fld>
            <a:endParaRPr lang="en-GB"/>
          </a:p>
        </p:txBody>
      </p:sp>
    </p:spTree>
    <p:extLst>
      <p:ext uri="{BB962C8B-B14F-4D97-AF65-F5344CB8AC3E}">
        <p14:creationId xmlns:p14="http://schemas.microsoft.com/office/powerpoint/2010/main" val="21769297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4815415"/>
            <a:ext cx="6798734"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26260" y="1032933"/>
            <a:ext cx="7091482" cy="3361269"/>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76866" y="5382153"/>
            <a:ext cx="6798734" cy="493712"/>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5779B43-CA7A-455C-ABA1-8379DC736556}" type="datetimeFigureOut">
              <a:rPr lang="en-GB" smtClean="0"/>
              <a:t>01/03/2021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935741-5D89-4008-8F08-26031587A366}" type="slidenum">
              <a:rPr lang="en-GB" smtClean="0"/>
              <a:t>‹#›</a:t>
            </a:fld>
            <a:endParaRPr lang="en-GB"/>
          </a:p>
        </p:txBody>
      </p:sp>
    </p:spTree>
    <p:extLst>
      <p:ext uri="{BB962C8B-B14F-4D97-AF65-F5344CB8AC3E}">
        <p14:creationId xmlns:p14="http://schemas.microsoft.com/office/powerpoint/2010/main" val="41966835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906873"/>
            <a:ext cx="6798734" cy="309786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176865" y="4275666"/>
            <a:ext cx="6798736" cy="1600202"/>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5779B43-CA7A-455C-ABA1-8379DC736556}"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935741-5D89-4008-8F08-26031587A366}" type="slidenum">
              <a:rPr lang="en-GB" smtClean="0"/>
              <a:t>‹#›</a:t>
            </a:fld>
            <a:endParaRPr lang="en-GB"/>
          </a:p>
        </p:txBody>
      </p:sp>
      <p:cxnSp>
        <p:nvCxnSpPr>
          <p:cNvPr id="15" name="Straight Connector 14"/>
          <p:cNvCxnSpPr/>
          <p:nvPr/>
        </p:nvCxnSpPr>
        <p:spPr>
          <a:xfrm>
            <a:off x="1278465" y="4140199"/>
            <a:ext cx="6606425"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441803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34333" y="982132"/>
            <a:ext cx="6400250"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00200" y="3352799"/>
            <a:ext cx="5892798" cy="651933"/>
          </a:xfrm>
        </p:spPr>
        <p:txBody>
          <a:bodyPr anchor="ctr">
            <a:normAutofit/>
          </a:bodyPr>
          <a:lstStyle>
            <a:lvl1pPr marL="0" indent="0" algn="r">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176863" y="4343400"/>
            <a:ext cx="6798738"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5779B43-CA7A-455C-ABA1-8379DC736556}"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935741-5D89-4008-8F08-26031587A366}" type="slidenum">
              <a:rPr lang="en-GB" smtClean="0"/>
              <a:t>‹#›</a:t>
            </a:fld>
            <a:endParaRPr lang="en-GB"/>
          </a:p>
        </p:txBody>
      </p:sp>
      <p:sp>
        <p:nvSpPr>
          <p:cNvPr id="14" name="TextBox 13"/>
          <p:cNvSpPr txBox="1"/>
          <p:nvPr/>
        </p:nvSpPr>
        <p:spPr>
          <a:xfrm>
            <a:off x="849969" y="905362"/>
            <a:ext cx="457319" cy="584776"/>
          </a:xfrm>
          <a:prstGeom prst="rect">
            <a:avLst/>
          </a:prstGeom>
        </p:spPr>
        <p:txBody>
          <a:bodyPr vert="horz" lIns="91440" tIns="45720" rIns="91440" bIns="45720" rtlCol="0" anchor="ctr">
            <a:noAutofit/>
          </a:bodyPr>
          <a:lstStyle/>
          <a:p>
            <a:pPr lvl="0"/>
            <a:r>
              <a:rPr lang="en-US" sz="7200" dirty="0">
                <a:solidFill>
                  <a:schemeClr val="tx1"/>
                </a:solidFill>
                <a:effectLst/>
              </a:rPr>
              <a:t>“</a:t>
            </a:r>
          </a:p>
        </p:txBody>
      </p:sp>
      <p:sp>
        <p:nvSpPr>
          <p:cNvPr id="15" name="TextBox 14"/>
          <p:cNvSpPr txBox="1"/>
          <p:nvPr/>
        </p:nvSpPr>
        <p:spPr>
          <a:xfrm>
            <a:off x="7633503" y="2827870"/>
            <a:ext cx="457319" cy="584776"/>
          </a:xfrm>
          <a:prstGeom prst="rect">
            <a:avLst/>
          </a:prstGeom>
        </p:spPr>
        <p:txBody>
          <a:bodyPr vert="horz" lIns="91440" tIns="45720" rIns="91440" bIns="45720" rtlCol="0" anchor="ctr">
            <a:noAutofit/>
          </a:bodyPr>
          <a:lstStyle/>
          <a:p>
            <a:pPr lvl="0" algn="r"/>
            <a:r>
              <a:rPr lang="en-US" sz="7200" dirty="0">
                <a:solidFill>
                  <a:schemeClr val="tx1"/>
                </a:solidFill>
                <a:effectLst/>
              </a:rPr>
              <a:t>”</a:t>
            </a:r>
          </a:p>
        </p:txBody>
      </p:sp>
      <p:cxnSp>
        <p:nvCxnSpPr>
          <p:cNvPr id="19" name="Straight Connector 18"/>
          <p:cNvCxnSpPr/>
          <p:nvPr/>
        </p:nvCxnSpPr>
        <p:spPr>
          <a:xfrm>
            <a:off x="1278466" y="4140199"/>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250921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76869" y="3308581"/>
            <a:ext cx="679872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176868" y="4777381"/>
            <a:ext cx="6798730" cy="8604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5779B43-CA7A-455C-ABA1-8379DC736556}"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935741-5D89-4008-8F08-26031587A366}" type="slidenum">
              <a:rPr lang="en-GB" smtClean="0"/>
              <a:t>‹#›</a:t>
            </a:fld>
            <a:endParaRPr lang="en-GB"/>
          </a:p>
        </p:txBody>
      </p:sp>
    </p:spTree>
    <p:extLst>
      <p:ext uri="{BB962C8B-B14F-4D97-AF65-F5344CB8AC3E}">
        <p14:creationId xmlns:p14="http://schemas.microsoft.com/office/powerpoint/2010/main" val="40511535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09416" y="982132"/>
            <a:ext cx="632516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8" name="Text Placeholder 2"/>
          <p:cNvSpPr>
            <a:spLocks noGrp="1"/>
          </p:cNvSpPr>
          <p:nvPr>
            <p:ph type="body" idx="13"/>
          </p:nvPr>
        </p:nvSpPr>
        <p:spPr>
          <a:xfrm>
            <a:off x="1176868" y="3639312"/>
            <a:ext cx="6798730" cy="886968"/>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176865" y="4529667"/>
            <a:ext cx="6798736" cy="13462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5779B43-CA7A-455C-ABA1-8379DC736556}"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935741-5D89-4008-8F08-26031587A366}" type="slidenum">
              <a:rPr lang="en-GB" smtClean="0"/>
              <a:t>‹#›</a:t>
            </a:fld>
            <a:endParaRPr lang="en-GB"/>
          </a:p>
        </p:txBody>
      </p:sp>
      <p:sp>
        <p:nvSpPr>
          <p:cNvPr id="12" name="TextBox 11"/>
          <p:cNvSpPr txBox="1"/>
          <p:nvPr/>
        </p:nvSpPr>
        <p:spPr>
          <a:xfrm>
            <a:off x="878060" y="896895"/>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7649796" y="2607728"/>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278466" y="342900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055065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76865" y="982131"/>
            <a:ext cx="6798734" cy="2294467"/>
          </a:xfrm>
        </p:spPr>
        <p:txBody>
          <a:bodyPr vert="horz" lIns="91440" tIns="45720" rIns="91440" bIns="45720" rtlCol="0" anchor="ctr">
            <a:normAutofit/>
          </a:bodyPr>
          <a:lstStyle>
            <a:lvl1pPr>
              <a:defRPr lang="en-US" sz="3200" b="0" dirty="0"/>
            </a:lvl1pPr>
          </a:lstStyle>
          <a:p>
            <a:pPr marL="0" lvl="0"/>
            <a:r>
              <a:rPr lang="en-US"/>
              <a:t>Click to edit Master title style</a:t>
            </a:r>
            <a:endParaRPr lang="en-US" dirty="0"/>
          </a:p>
        </p:txBody>
      </p:sp>
      <p:sp>
        <p:nvSpPr>
          <p:cNvPr id="14" name="Text Placeholder 2"/>
          <p:cNvSpPr>
            <a:spLocks noGrp="1"/>
          </p:cNvSpPr>
          <p:nvPr>
            <p:ph type="body" idx="13"/>
          </p:nvPr>
        </p:nvSpPr>
        <p:spPr>
          <a:xfrm>
            <a:off x="1176868" y="3566160"/>
            <a:ext cx="6798730" cy="905256"/>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176866" y="4470400"/>
            <a:ext cx="6798734" cy="1405467"/>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5779B43-CA7A-455C-ABA1-8379DC736556}"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935741-5D89-4008-8F08-26031587A366}" type="slidenum">
              <a:rPr lang="en-GB" smtClean="0"/>
              <a:t>‹#›</a:t>
            </a:fld>
            <a:endParaRPr lang="en-GB"/>
          </a:p>
        </p:txBody>
      </p:sp>
      <p:cxnSp>
        <p:nvCxnSpPr>
          <p:cNvPr id="15" name="Straight Connector 14"/>
          <p:cNvCxnSpPr/>
          <p:nvPr/>
        </p:nvCxnSpPr>
        <p:spPr>
          <a:xfrm>
            <a:off x="1278469" y="3429000"/>
            <a:ext cx="6606421"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344951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176865" y="2490135"/>
            <a:ext cx="6798736" cy="3385733"/>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779B43-CA7A-455C-ABA1-8379DC736556}"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935741-5D89-4008-8F08-26031587A366}" type="slidenum">
              <a:rPr lang="en-GB" smtClean="0"/>
              <a:t>‹#›</a:t>
            </a:fld>
            <a:endParaRPr lang="en-GB"/>
          </a:p>
        </p:txBody>
      </p:sp>
      <p:cxnSp>
        <p:nvCxnSpPr>
          <p:cNvPr id="14" name="Straight Connector 13"/>
          <p:cNvCxnSpPr/>
          <p:nvPr/>
        </p:nvCxnSpPr>
        <p:spPr>
          <a:xfrm>
            <a:off x="1278466" y="2354670"/>
            <a:ext cx="660642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134750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356667" y="906873"/>
            <a:ext cx="1618930" cy="496899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76867" y="906873"/>
            <a:ext cx="4915509" cy="4968993"/>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779B43-CA7A-455C-ABA1-8379DC736556}"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935741-5D89-4008-8F08-26031587A366}" type="slidenum">
              <a:rPr lang="en-GB" smtClean="0"/>
              <a:t>‹#›</a:t>
            </a:fld>
            <a:endParaRPr lang="en-GB"/>
          </a:p>
        </p:txBody>
      </p:sp>
      <p:cxnSp>
        <p:nvCxnSpPr>
          <p:cNvPr id="14" name="Straight Connector 13"/>
          <p:cNvCxnSpPr/>
          <p:nvPr/>
        </p:nvCxnSpPr>
        <p:spPr>
          <a:xfrm>
            <a:off x="6245512" y="906873"/>
            <a:ext cx="0" cy="4968993"/>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096306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9152467" cy="6858000"/>
            <a:chOff x="0" y="0"/>
            <a:chExt cx="9152467" cy="6858000"/>
          </a:xfrm>
        </p:grpSpPr>
        <p:pic>
          <p:nvPicPr>
            <p:cNvPr id="8" name="Picture 7" descr="S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9" name="Rectangle 8"/>
            <p:cNvSpPr/>
            <p:nvPr/>
          </p:nvSpPr>
          <p:spPr>
            <a:xfrm>
              <a:off x="553888" y="542807"/>
              <a:ext cx="8039776" cy="5756392"/>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l="1" r="14240"/>
            <a:stretch/>
          </p:blipFill>
          <p:spPr>
            <a:xfrm>
              <a:off x="0" y="3128434"/>
              <a:ext cx="68580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l="1" r="14240"/>
            <a:stretch/>
          </p:blipFill>
          <p:spPr>
            <a:xfrm>
              <a:off x="8466667" y="3128434"/>
              <a:ext cx="685800" cy="606425"/>
            </a:xfrm>
            <a:prstGeom prst="rect">
              <a:avLst/>
            </a:prstGeom>
          </p:spPr>
        </p:pic>
      </p:grpSp>
      <p:sp>
        <p:nvSpPr>
          <p:cNvPr id="2" name="Title Placeholder 1"/>
          <p:cNvSpPr>
            <a:spLocks noGrp="1"/>
          </p:cNvSpPr>
          <p:nvPr>
            <p:ph type="title"/>
          </p:nvPr>
        </p:nvSpPr>
        <p:spPr>
          <a:xfrm>
            <a:off x="1176866" y="915337"/>
            <a:ext cx="6798734"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76865" y="2490135"/>
            <a:ext cx="6798736" cy="3444997"/>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356670" y="5960533"/>
            <a:ext cx="1148283"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5779B43-CA7A-455C-ABA1-8379DC736556}" type="datetimeFigureOut">
              <a:rPr lang="en-GB" smtClean="0"/>
              <a:t>01/03/2021</a:t>
            </a:fld>
            <a:endParaRPr lang="en-GB"/>
          </a:p>
        </p:txBody>
      </p:sp>
      <p:sp>
        <p:nvSpPr>
          <p:cNvPr id="5" name="Footer Placeholder 4"/>
          <p:cNvSpPr>
            <a:spLocks noGrp="1"/>
          </p:cNvSpPr>
          <p:nvPr>
            <p:ph type="ftr" sz="quarter" idx="3"/>
          </p:nvPr>
        </p:nvSpPr>
        <p:spPr>
          <a:xfrm>
            <a:off x="1176865" y="5960533"/>
            <a:ext cx="5104667"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7580091" y="5960533"/>
            <a:ext cx="39551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C935741-5D89-4008-8F08-26031587A366}" type="slidenum">
              <a:rPr lang="en-GB" smtClean="0"/>
              <a:t>‹#›</a:t>
            </a:fld>
            <a:endParaRPr lang="en-GB"/>
          </a:p>
        </p:txBody>
      </p:sp>
    </p:spTree>
    <p:extLst>
      <p:ext uri="{BB962C8B-B14F-4D97-AF65-F5344CB8AC3E}">
        <p14:creationId xmlns:p14="http://schemas.microsoft.com/office/powerpoint/2010/main" val="155588127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txStyles>
    <p:titleStyle>
      <a:lvl1pPr algn="ctr" defTabSz="457200" rtl="0" eaLnBrk="1" latinLnBrk="0" hangingPunct="1">
        <a:spcBef>
          <a:spcPct val="0"/>
        </a:spcBef>
        <a:buNone/>
        <a:defRPr sz="40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9.wmf"/><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0.wmf"/><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edpsychexperience.wordpress.com/2013/03/25/031413-bronfenbrenners-ecological-system/" TargetMode="External"/><Relationship Id="rId2" Type="http://schemas.openxmlformats.org/officeDocument/2006/relationships/hyperlink" Target="http://www.georgejulian.co.uk/2013/01/22/social-media-and-citizen-engagemen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ECES6009/C</a:t>
            </a:r>
            <a:br>
              <a:rPr lang="en-GB" dirty="0"/>
            </a:br>
            <a:r>
              <a:rPr lang="en-GB" dirty="0"/>
              <a:t>Making a Difference</a:t>
            </a:r>
          </a:p>
        </p:txBody>
      </p:sp>
      <p:sp>
        <p:nvSpPr>
          <p:cNvPr id="3" name="Subtitle 2"/>
          <p:cNvSpPr>
            <a:spLocks noGrp="1"/>
          </p:cNvSpPr>
          <p:nvPr>
            <p:ph type="subTitle" idx="1"/>
          </p:nvPr>
        </p:nvSpPr>
        <p:spPr/>
        <p:txBody>
          <a:bodyPr vert="horz" lIns="91440" tIns="45720" rIns="91440" bIns="45720" anchor="t">
            <a:normAutofit/>
          </a:bodyPr>
          <a:lstStyle/>
          <a:p>
            <a:pPr marR="36195"/>
            <a:r>
              <a:rPr lang="en-GB" dirty="0"/>
              <a:t>Session 1</a:t>
            </a:r>
          </a:p>
        </p:txBody>
      </p:sp>
    </p:spTree>
    <p:extLst>
      <p:ext uri="{BB962C8B-B14F-4D97-AF65-F5344CB8AC3E}">
        <p14:creationId xmlns:p14="http://schemas.microsoft.com/office/powerpoint/2010/main" val="38489290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latin typeface="Arial" panose="020B0604020202020204" pitchFamily="34" charset="0"/>
                <a:cs typeface="Arial" panose="020B0604020202020204" pitchFamily="34" charset="0"/>
              </a:rPr>
              <a:t>Overview</a:t>
            </a:r>
          </a:p>
        </p:txBody>
      </p:sp>
      <p:sp>
        <p:nvSpPr>
          <p:cNvPr id="7" name="Content Placeholder 6"/>
          <p:cNvSpPr>
            <a:spLocks noGrp="1"/>
          </p:cNvSpPr>
          <p:nvPr>
            <p:ph idx="1"/>
          </p:nvPr>
        </p:nvSpPr>
        <p:spPr/>
        <p:txBody>
          <a:bodyPr/>
          <a:lstStyle/>
          <a:p>
            <a:r>
              <a:rPr lang="en-GB" i="1" dirty="0">
                <a:latin typeface="Arial" panose="020B0604020202020204" pitchFamily="34" charset="0"/>
                <a:cs typeface="Arial" panose="020B0604020202020204" pitchFamily="34" charset="0"/>
              </a:rPr>
              <a:t>Module Overview</a:t>
            </a:r>
          </a:p>
          <a:p>
            <a:r>
              <a:rPr lang="en-GB" i="1" dirty="0">
                <a:latin typeface="Arial" panose="020B0604020202020204" pitchFamily="34" charset="0"/>
                <a:cs typeface="Arial" panose="020B0604020202020204" pitchFamily="34" charset="0"/>
              </a:rPr>
              <a:t>Module Timetable</a:t>
            </a:r>
          </a:p>
          <a:p>
            <a:r>
              <a:rPr lang="en-GB" i="1" dirty="0">
                <a:latin typeface="Arial" panose="020B0604020202020204" pitchFamily="34" charset="0"/>
                <a:cs typeface="Arial" panose="020B0604020202020204" pitchFamily="34" charset="0"/>
              </a:rPr>
              <a:t>Assignment</a:t>
            </a:r>
          </a:p>
          <a:p>
            <a:r>
              <a:rPr lang="en-GB" i="1" dirty="0">
                <a:latin typeface="Arial" panose="020B0604020202020204" pitchFamily="34" charset="0"/>
                <a:cs typeface="Arial" panose="020B0604020202020204" pitchFamily="34" charset="0"/>
              </a:rPr>
              <a:t>Models of participation</a:t>
            </a:r>
          </a:p>
        </p:txBody>
      </p:sp>
    </p:spTree>
    <p:extLst>
      <p:ext uri="{BB962C8B-B14F-4D97-AF65-F5344CB8AC3E}">
        <p14:creationId xmlns:p14="http://schemas.microsoft.com/office/powerpoint/2010/main" val="28641227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Module Aims</a:t>
            </a:r>
          </a:p>
        </p:txBody>
      </p:sp>
      <p:sp>
        <p:nvSpPr>
          <p:cNvPr id="4" name="Content Placeholder 3"/>
          <p:cNvSpPr>
            <a:spLocks noGrp="1"/>
          </p:cNvSpPr>
          <p:nvPr>
            <p:ph sz="half" idx="2"/>
          </p:nvPr>
        </p:nvSpPr>
        <p:spPr>
          <a:xfrm>
            <a:off x="1295400" y="2560320"/>
            <a:ext cx="6539061" cy="2765701"/>
          </a:xfrm>
          <a:prstGeom prst="rect">
            <a:avLst/>
          </a:prstGeom>
        </p:spPr>
        <p:txBody>
          <a:bodyPr>
            <a:normAutofit/>
          </a:bodyPr>
          <a:lstStyle/>
          <a:p>
            <a:pPr lvl="0"/>
            <a:r>
              <a:rPr lang="en-GB" dirty="0"/>
              <a:t>To enable students to critically appraise the principles and practices of multi-agency working</a:t>
            </a:r>
          </a:p>
          <a:p>
            <a:r>
              <a:rPr lang="en-GB" dirty="0"/>
              <a:t>To provide a critical understanding of the principles and practice of person-centred planning</a:t>
            </a:r>
          </a:p>
          <a:p>
            <a:pPr lvl="0"/>
            <a:endParaRPr lang="en-GB" i="1" dirty="0"/>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428324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latin typeface="Arial" panose="020B0604020202020204" pitchFamily="34" charset="0"/>
                <a:cs typeface="Arial" panose="020B0604020202020204" pitchFamily="34" charset="0"/>
              </a:rPr>
              <a:t>Learning Outcomes</a:t>
            </a:r>
          </a:p>
        </p:txBody>
      </p:sp>
      <p:sp>
        <p:nvSpPr>
          <p:cNvPr id="4" name="Content Placeholder 3"/>
          <p:cNvSpPr>
            <a:spLocks noGrp="1"/>
          </p:cNvSpPr>
          <p:nvPr>
            <p:ph sz="half" idx="2"/>
          </p:nvPr>
        </p:nvSpPr>
        <p:spPr>
          <a:xfrm>
            <a:off x="1066800" y="2514600"/>
            <a:ext cx="7079519" cy="2362200"/>
          </a:xfrm>
          <a:prstGeom prst="rect">
            <a:avLst/>
          </a:prstGeom>
        </p:spPr>
        <p:txBody>
          <a:bodyPr>
            <a:normAutofit/>
          </a:bodyPr>
          <a:lstStyle/>
          <a:p>
            <a:pPr marL="63500" indent="0">
              <a:buNone/>
            </a:pPr>
            <a:endParaRPr lang="en-GB" dirty="0"/>
          </a:p>
          <a:p>
            <a:r>
              <a:rPr lang="en-GB" dirty="0"/>
              <a:t>Critically analyse the models, dynamics and application of multi-agency working in the promotion of individual voice, well-being and the transformation of life chances</a:t>
            </a:r>
          </a:p>
          <a:p>
            <a:endParaRPr lang="en-GB" dirty="0"/>
          </a:p>
          <a:p>
            <a:endParaRPr lang="en-GB" dirty="0"/>
          </a:p>
        </p:txBody>
      </p:sp>
    </p:spTree>
    <p:extLst>
      <p:ext uri="{BB962C8B-B14F-4D97-AF65-F5344CB8AC3E}">
        <p14:creationId xmlns:p14="http://schemas.microsoft.com/office/powerpoint/2010/main" val="2595919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Learning Outcomes</a:t>
            </a:r>
            <a:endParaRPr lang="cy-GB" dirty="0"/>
          </a:p>
        </p:txBody>
      </p:sp>
      <p:sp>
        <p:nvSpPr>
          <p:cNvPr id="4" name="Content Placeholder 3"/>
          <p:cNvSpPr>
            <a:spLocks noGrp="1"/>
          </p:cNvSpPr>
          <p:nvPr>
            <p:ph sz="half" idx="2"/>
          </p:nvPr>
        </p:nvSpPr>
        <p:spPr>
          <a:xfrm>
            <a:off x="1238672" y="2590800"/>
            <a:ext cx="6914727" cy="3447288"/>
          </a:xfrm>
        </p:spPr>
        <p:txBody>
          <a:bodyPr>
            <a:normAutofit/>
          </a:bodyPr>
          <a:lstStyle/>
          <a:p>
            <a:r>
              <a:rPr lang="en-GB" dirty="0"/>
              <a:t>Critically discuss key values and frameworks for practice, including person-centred planning, which guide communities in the move towards inclusive and enabling environments</a:t>
            </a:r>
          </a:p>
          <a:p>
            <a:endParaRPr lang="cy-GB" dirty="0"/>
          </a:p>
        </p:txBody>
      </p:sp>
    </p:spTree>
    <p:extLst>
      <p:ext uri="{BB962C8B-B14F-4D97-AF65-F5344CB8AC3E}">
        <p14:creationId xmlns:p14="http://schemas.microsoft.com/office/powerpoint/2010/main" val="5317101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Learning Outcomes</a:t>
            </a:r>
            <a:endParaRPr lang="en-GB" dirty="0"/>
          </a:p>
        </p:txBody>
      </p:sp>
      <p:sp>
        <p:nvSpPr>
          <p:cNvPr id="4" name="Content Placeholder 3"/>
          <p:cNvSpPr>
            <a:spLocks noGrp="1"/>
          </p:cNvSpPr>
          <p:nvPr>
            <p:ph sz="half" idx="2"/>
          </p:nvPr>
        </p:nvSpPr>
        <p:spPr>
          <a:xfrm>
            <a:off x="1160241" y="2514600"/>
            <a:ext cx="6781800" cy="3657601"/>
          </a:xfrm>
        </p:spPr>
        <p:txBody>
          <a:bodyPr>
            <a:normAutofit/>
          </a:bodyPr>
          <a:lstStyle/>
          <a:p>
            <a:pPr marL="63500" indent="0" fontAlgn="base" hangingPunct="0">
              <a:buNone/>
            </a:pPr>
            <a:endParaRPr lang="en-GB" i="1" dirty="0"/>
          </a:p>
          <a:p>
            <a:r>
              <a:rPr lang="en-GB" dirty="0"/>
              <a:t>Critically appraise the historical context of practice and the underpinning models such as the social model of disability</a:t>
            </a:r>
          </a:p>
          <a:p>
            <a:endParaRPr lang="en-GB" dirty="0"/>
          </a:p>
        </p:txBody>
      </p:sp>
    </p:spTree>
    <p:extLst>
      <p:ext uri="{BB962C8B-B14F-4D97-AF65-F5344CB8AC3E}">
        <p14:creationId xmlns:p14="http://schemas.microsoft.com/office/powerpoint/2010/main" val="29085809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6" name="Content Placeholder 5">
            <a:extLst>
              <a:ext uri="{FF2B5EF4-FFF2-40B4-BE49-F238E27FC236}">
                <a16:creationId xmlns:a16="http://schemas.microsoft.com/office/drawing/2014/main" id="{A2376A88-2B2F-4B22-940D-4ED06987D4B7}"/>
              </a:ext>
            </a:extLst>
          </p:cNvPr>
          <p:cNvSpPr>
            <a:spLocks noGrp="1"/>
          </p:cNvSpPr>
          <p:nvPr>
            <p:ph idx="1"/>
          </p:nvPr>
        </p:nvSpPr>
        <p:spPr/>
        <p:txBody>
          <a:bodyPr/>
          <a:lstStyle/>
          <a:p>
            <a:r>
              <a:rPr lang="en-GB" dirty="0">
                <a:ea typeface="+mn-lt"/>
                <a:cs typeface="+mn-lt"/>
              </a:rPr>
              <a:t>Organise their knowledge and learning through the use of a range of information sources, including ICT and present their work at the appropriate level</a:t>
            </a:r>
          </a:p>
          <a:p>
            <a:pPr>
              <a:buSzPct val="114999"/>
            </a:pPr>
            <a:endParaRPr lang="en-GB" dirty="0"/>
          </a:p>
        </p:txBody>
      </p:sp>
    </p:spTree>
    <p:extLst>
      <p:ext uri="{BB962C8B-B14F-4D97-AF65-F5344CB8AC3E}">
        <p14:creationId xmlns:p14="http://schemas.microsoft.com/office/powerpoint/2010/main" val="41082936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Timetable</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435353147"/>
              </p:ext>
            </p:extLst>
          </p:nvPr>
        </p:nvGraphicFramePr>
        <p:xfrm>
          <a:off x="1608401" y="2438400"/>
          <a:ext cx="5935663" cy="3726558"/>
        </p:xfrm>
        <a:graphic>
          <a:graphicData uri="http://schemas.openxmlformats.org/drawingml/2006/table">
            <a:tbl>
              <a:tblPr firstRow="1" firstCol="1" bandRow="1">
                <a:tableStyleId>{5C22544A-7EE6-4342-B048-85BDC9FD1C3A}</a:tableStyleId>
              </a:tblPr>
              <a:tblGrid>
                <a:gridCol w="556015">
                  <a:extLst>
                    <a:ext uri="{9D8B030D-6E8A-4147-A177-3AD203B41FA5}">
                      <a16:colId xmlns:a16="http://schemas.microsoft.com/office/drawing/2014/main" val="1735207132"/>
                    </a:ext>
                  </a:extLst>
                </a:gridCol>
                <a:gridCol w="1344583">
                  <a:extLst>
                    <a:ext uri="{9D8B030D-6E8A-4147-A177-3AD203B41FA5}">
                      <a16:colId xmlns:a16="http://schemas.microsoft.com/office/drawing/2014/main" val="4062934343"/>
                    </a:ext>
                  </a:extLst>
                </a:gridCol>
                <a:gridCol w="1345241">
                  <a:extLst>
                    <a:ext uri="{9D8B030D-6E8A-4147-A177-3AD203B41FA5}">
                      <a16:colId xmlns:a16="http://schemas.microsoft.com/office/drawing/2014/main" val="666751977"/>
                    </a:ext>
                  </a:extLst>
                </a:gridCol>
                <a:gridCol w="1344583">
                  <a:extLst>
                    <a:ext uri="{9D8B030D-6E8A-4147-A177-3AD203B41FA5}">
                      <a16:colId xmlns:a16="http://schemas.microsoft.com/office/drawing/2014/main" val="4070829548"/>
                    </a:ext>
                  </a:extLst>
                </a:gridCol>
                <a:gridCol w="1345241">
                  <a:extLst>
                    <a:ext uri="{9D8B030D-6E8A-4147-A177-3AD203B41FA5}">
                      <a16:colId xmlns:a16="http://schemas.microsoft.com/office/drawing/2014/main" val="3092029915"/>
                    </a:ext>
                  </a:extLst>
                </a:gridCol>
              </a:tblGrid>
              <a:tr h="470143">
                <a:tc>
                  <a:txBody>
                    <a:bodyPr/>
                    <a:lstStyle/>
                    <a:p>
                      <a:pPr fontAlgn="base">
                        <a:lnSpc>
                          <a:spcPct val="115000"/>
                        </a:lnSpc>
                        <a:spcAft>
                          <a:spcPts val="0"/>
                        </a:spcAft>
                      </a:pPr>
                      <a:r>
                        <a:rPr lang="en-GB" sz="1000">
                          <a:effectLst/>
                        </a:rPr>
                        <a:t>Week​</a:t>
                      </a:r>
                      <a:r>
                        <a:rPr lang="en-US" sz="1000">
                          <a:effectLst/>
                        </a:rPr>
                        <a:t>​</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0" marR="0" marT="0" marB="0"/>
                </a:tc>
                <a:tc>
                  <a:txBody>
                    <a:bodyPr/>
                    <a:lstStyle/>
                    <a:p>
                      <a:pPr fontAlgn="base">
                        <a:lnSpc>
                          <a:spcPct val="115000"/>
                        </a:lnSpc>
                        <a:spcAft>
                          <a:spcPts val="0"/>
                        </a:spcAft>
                      </a:pPr>
                      <a:r>
                        <a:rPr lang="en-US" sz="1000">
                          <a:effectLst/>
                        </a:rPr>
                        <a:t>Tuesday</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0" marR="0" marT="0" marB="0"/>
                </a:tc>
                <a:tc>
                  <a:txBody>
                    <a:bodyPr/>
                    <a:lstStyle/>
                    <a:p>
                      <a:pPr fontAlgn="base">
                        <a:lnSpc>
                          <a:spcPct val="115000"/>
                        </a:lnSpc>
                        <a:spcAft>
                          <a:spcPts val="0"/>
                        </a:spcAft>
                      </a:pPr>
                      <a:r>
                        <a:rPr lang="en-US" sz="1000">
                          <a:effectLst/>
                        </a:rPr>
                        <a:t>Asynchronous</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0" marR="0" marT="0" marB="0"/>
                </a:tc>
                <a:tc>
                  <a:txBody>
                    <a:bodyPr/>
                    <a:lstStyle/>
                    <a:p>
                      <a:pPr fontAlgn="base">
                        <a:lnSpc>
                          <a:spcPct val="115000"/>
                        </a:lnSpc>
                        <a:spcAft>
                          <a:spcPts val="0"/>
                        </a:spcAft>
                      </a:pPr>
                      <a:r>
                        <a:rPr lang="en-US" sz="1000">
                          <a:effectLst/>
                        </a:rPr>
                        <a:t>Friday</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0" marR="0" marT="0" marB="0"/>
                </a:tc>
                <a:tc>
                  <a:txBody>
                    <a:bodyPr/>
                    <a:lstStyle/>
                    <a:p>
                      <a:pPr fontAlgn="base">
                        <a:lnSpc>
                          <a:spcPct val="115000"/>
                        </a:lnSpc>
                        <a:spcAft>
                          <a:spcPts val="0"/>
                        </a:spcAft>
                      </a:pPr>
                      <a:r>
                        <a:rPr lang="en-US" sz="1000">
                          <a:effectLst/>
                        </a:rPr>
                        <a:t>Asynchronous</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0" marR="0" marT="0" marB="0"/>
                </a:tc>
                <a:extLst>
                  <a:ext uri="{0D108BD9-81ED-4DB2-BD59-A6C34878D82A}">
                    <a16:rowId xmlns:a16="http://schemas.microsoft.com/office/drawing/2014/main" val="866207564"/>
                  </a:ext>
                </a:extLst>
              </a:tr>
              <a:tr h="855984">
                <a:tc>
                  <a:txBody>
                    <a:bodyPr/>
                    <a:lstStyle/>
                    <a:p>
                      <a:pPr fontAlgn="base">
                        <a:lnSpc>
                          <a:spcPct val="115000"/>
                        </a:lnSpc>
                        <a:spcAft>
                          <a:spcPts val="0"/>
                        </a:spcAft>
                      </a:pPr>
                      <a:r>
                        <a:rPr lang="en-GB" sz="1000">
                          <a:effectLst/>
                        </a:rPr>
                        <a:t>Week 1 ​</a:t>
                      </a:r>
                      <a:r>
                        <a:rPr lang="en-US" sz="1000">
                          <a:effectLst/>
                        </a:rPr>
                        <a:t>​</a:t>
                      </a:r>
                      <a:endParaRPr lang="en-GB" sz="1100">
                        <a:effectLst/>
                      </a:endParaRPr>
                    </a:p>
                    <a:p>
                      <a:pPr fontAlgn="base">
                        <a:lnSpc>
                          <a:spcPct val="115000"/>
                        </a:lnSpc>
                        <a:spcAft>
                          <a:spcPts val="0"/>
                        </a:spcAft>
                      </a:pPr>
                      <a:r>
                        <a:rPr lang="en-GB" sz="1000">
                          <a:effectLst/>
                        </a:rPr>
                        <a:t>​</a:t>
                      </a:r>
                      <a:r>
                        <a:rPr lang="en-US" sz="1000">
                          <a:effectLst/>
                        </a:rPr>
                        <a:t>​</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0" marR="0" marT="0" marB="0"/>
                </a:tc>
                <a:tc>
                  <a:txBody>
                    <a:bodyPr/>
                    <a:lstStyle/>
                    <a:p>
                      <a:pPr fontAlgn="base">
                        <a:lnSpc>
                          <a:spcPct val="115000"/>
                        </a:lnSpc>
                        <a:spcAft>
                          <a:spcPts val="0"/>
                        </a:spcAft>
                      </a:pPr>
                      <a:r>
                        <a:rPr lang="en-US" sz="1000">
                          <a:effectLst/>
                        </a:rPr>
                        <a:t>Module introduction and assignment overview.</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0" marR="0" marT="0" marB="0"/>
                </a:tc>
                <a:tc>
                  <a:txBody>
                    <a:bodyPr/>
                    <a:lstStyle/>
                    <a:p>
                      <a:pPr fontAlgn="base">
                        <a:lnSpc>
                          <a:spcPct val="115000"/>
                        </a:lnSpc>
                        <a:spcAft>
                          <a:spcPts val="0"/>
                        </a:spcAft>
                      </a:pPr>
                      <a:r>
                        <a:rPr lang="en-US" sz="1000">
                          <a:effectLst/>
                        </a:rPr>
                        <a:t>UDHR and UNCRC recap and the legislative framework.</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0" marR="0" marT="0" marB="0"/>
                </a:tc>
                <a:tc>
                  <a:txBody>
                    <a:bodyPr/>
                    <a:lstStyle/>
                    <a:p>
                      <a:pPr fontAlgn="base">
                        <a:lnSpc>
                          <a:spcPct val="115000"/>
                        </a:lnSpc>
                        <a:spcAft>
                          <a:spcPts val="0"/>
                        </a:spcAft>
                      </a:pPr>
                      <a:r>
                        <a:rPr lang="en-GB" sz="1000">
                          <a:effectLst/>
                        </a:rPr>
                        <a:t>Ideology of care.</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0" marR="0" marT="0" marB="0"/>
                </a:tc>
                <a:tc>
                  <a:txBody>
                    <a:bodyPr/>
                    <a:lstStyle/>
                    <a:p>
                      <a:pPr fontAlgn="base">
                        <a:lnSpc>
                          <a:spcPct val="115000"/>
                        </a:lnSpc>
                        <a:spcAft>
                          <a:spcPts val="0"/>
                        </a:spcAft>
                      </a:pPr>
                      <a:r>
                        <a:rPr lang="en-GB" sz="1000">
                          <a:effectLst/>
                        </a:rPr>
                        <a:t>Readings:</a:t>
                      </a:r>
                      <a:endParaRPr lang="en-GB" sz="1100">
                        <a:effectLst/>
                      </a:endParaRPr>
                    </a:p>
                    <a:p>
                      <a:pPr fontAlgn="base">
                        <a:lnSpc>
                          <a:spcPct val="115000"/>
                        </a:lnSpc>
                        <a:spcAft>
                          <a:spcPts val="0"/>
                        </a:spcAft>
                      </a:pPr>
                      <a:r>
                        <a:rPr lang="en-GB" sz="1000">
                          <a:effectLst/>
                        </a:rPr>
                        <a:t>Babies Rights</a:t>
                      </a:r>
                      <a:endParaRPr lang="en-GB" sz="1100">
                        <a:effectLst/>
                      </a:endParaRPr>
                    </a:p>
                    <a:p>
                      <a:pPr fontAlgn="base">
                        <a:lnSpc>
                          <a:spcPct val="115000"/>
                        </a:lnSpc>
                        <a:spcAft>
                          <a:spcPts val="0"/>
                        </a:spcAft>
                      </a:pPr>
                      <a:r>
                        <a:rPr lang="en-GB" sz="1000">
                          <a:effectLst/>
                        </a:rPr>
                        <a:t>Children’s advocacy in Wales</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0" marR="0" marT="0" marB="0"/>
                </a:tc>
                <a:extLst>
                  <a:ext uri="{0D108BD9-81ED-4DB2-BD59-A6C34878D82A}">
                    <a16:rowId xmlns:a16="http://schemas.microsoft.com/office/drawing/2014/main" val="811405407"/>
                  </a:ext>
                </a:extLst>
              </a:tr>
              <a:tr h="1493273">
                <a:tc>
                  <a:txBody>
                    <a:bodyPr/>
                    <a:lstStyle/>
                    <a:p>
                      <a:pPr fontAlgn="base">
                        <a:lnSpc>
                          <a:spcPct val="115000"/>
                        </a:lnSpc>
                        <a:spcAft>
                          <a:spcPts val="0"/>
                        </a:spcAft>
                      </a:pPr>
                      <a:r>
                        <a:rPr lang="en-GB" sz="1000">
                          <a:effectLst/>
                        </a:rPr>
                        <a:t>Week 2 ​</a:t>
                      </a:r>
                      <a:r>
                        <a:rPr lang="en-US" sz="1000">
                          <a:effectLst/>
                        </a:rPr>
                        <a:t>​</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0" marR="0" marT="0" marB="0"/>
                </a:tc>
                <a:tc>
                  <a:txBody>
                    <a:bodyPr/>
                    <a:lstStyle/>
                    <a:p>
                      <a:pPr fontAlgn="base">
                        <a:lnSpc>
                          <a:spcPct val="115000"/>
                        </a:lnSpc>
                        <a:spcAft>
                          <a:spcPts val="0"/>
                        </a:spcAft>
                      </a:pPr>
                      <a:r>
                        <a:rPr lang="en-US" sz="1000">
                          <a:effectLst/>
                        </a:rPr>
                        <a:t>Models and Dynamics of Multi Agency Working</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0" marR="0" marT="0" marB="0"/>
                </a:tc>
                <a:tc>
                  <a:txBody>
                    <a:bodyPr/>
                    <a:lstStyle/>
                    <a:p>
                      <a:pPr fontAlgn="base">
                        <a:lnSpc>
                          <a:spcPct val="115000"/>
                        </a:lnSpc>
                        <a:spcAft>
                          <a:spcPts val="0"/>
                        </a:spcAft>
                      </a:pPr>
                      <a:r>
                        <a:rPr lang="en-US" sz="1000">
                          <a:effectLst/>
                        </a:rPr>
                        <a:t>Readings: </a:t>
                      </a:r>
                      <a:endParaRPr lang="en-GB" sz="1100">
                        <a:effectLst/>
                      </a:endParaRPr>
                    </a:p>
                    <a:p>
                      <a:pPr fontAlgn="base">
                        <a:lnSpc>
                          <a:spcPct val="115000"/>
                        </a:lnSpc>
                        <a:spcAft>
                          <a:spcPts val="0"/>
                        </a:spcAft>
                      </a:pPr>
                      <a:r>
                        <a:rPr lang="en-US" sz="1000">
                          <a:effectLst/>
                        </a:rPr>
                        <a:t>The development of solution focused multi-agency meetings in a psychological service</a:t>
                      </a:r>
                      <a:endParaRPr lang="en-GB" sz="1100">
                        <a:effectLst/>
                      </a:endParaRPr>
                    </a:p>
                    <a:p>
                      <a:pPr fontAlgn="base">
                        <a:lnSpc>
                          <a:spcPct val="115000"/>
                        </a:lnSpc>
                        <a:spcAft>
                          <a:spcPts val="0"/>
                        </a:spcAft>
                      </a:pPr>
                      <a:r>
                        <a:rPr lang="en-US" sz="1000">
                          <a:effectLst/>
                        </a:rPr>
                        <a:t>Educational Psychologists and multiagency working</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0" marR="0" marT="0" marB="0"/>
                </a:tc>
                <a:tc>
                  <a:txBody>
                    <a:bodyPr/>
                    <a:lstStyle/>
                    <a:p>
                      <a:pPr fontAlgn="base">
                        <a:lnSpc>
                          <a:spcPct val="115000"/>
                        </a:lnSpc>
                        <a:spcAft>
                          <a:spcPts val="0"/>
                        </a:spcAft>
                      </a:pPr>
                      <a:r>
                        <a:rPr lang="en-US" sz="1000">
                          <a:effectLst/>
                        </a:rPr>
                        <a:t>Who is involved in multi-agency work</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0" marR="0" marT="0" marB="0"/>
                </a:tc>
                <a:tc>
                  <a:txBody>
                    <a:bodyPr/>
                    <a:lstStyle/>
                    <a:p>
                      <a:pPr fontAlgn="base">
                        <a:lnSpc>
                          <a:spcPct val="115000"/>
                        </a:lnSpc>
                        <a:spcAft>
                          <a:spcPts val="0"/>
                        </a:spcAft>
                      </a:pPr>
                      <a:r>
                        <a:rPr lang="en-GB" sz="1000">
                          <a:effectLst/>
                        </a:rPr>
                        <a:t>Case studies</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0" marR="0" marT="0" marB="0"/>
                </a:tc>
                <a:extLst>
                  <a:ext uri="{0D108BD9-81ED-4DB2-BD59-A6C34878D82A}">
                    <a16:rowId xmlns:a16="http://schemas.microsoft.com/office/drawing/2014/main" val="3105172886"/>
                  </a:ext>
                </a:extLst>
              </a:tr>
              <a:tr h="907158">
                <a:tc>
                  <a:txBody>
                    <a:bodyPr/>
                    <a:lstStyle/>
                    <a:p>
                      <a:pPr fontAlgn="base">
                        <a:lnSpc>
                          <a:spcPct val="115000"/>
                        </a:lnSpc>
                        <a:spcAft>
                          <a:spcPts val="0"/>
                        </a:spcAft>
                      </a:pPr>
                      <a:r>
                        <a:rPr lang="en-GB" sz="1000">
                          <a:effectLst/>
                        </a:rPr>
                        <a:t>Week 3 ​</a:t>
                      </a:r>
                      <a:r>
                        <a:rPr lang="en-US" sz="1000">
                          <a:effectLst/>
                        </a:rPr>
                        <a:t>​</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0" marR="0" marT="0" marB="0"/>
                </a:tc>
                <a:tc>
                  <a:txBody>
                    <a:bodyPr/>
                    <a:lstStyle/>
                    <a:p>
                      <a:pPr fontAlgn="base">
                        <a:lnSpc>
                          <a:spcPct val="115000"/>
                        </a:lnSpc>
                        <a:spcAft>
                          <a:spcPts val="0"/>
                        </a:spcAft>
                      </a:pPr>
                      <a:r>
                        <a:rPr lang="en-US" sz="1000">
                          <a:effectLst/>
                        </a:rPr>
                        <a:t>Features of Person Centered planning</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0" marR="0" marT="0" marB="0"/>
                </a:tc>
                <a:tc>
                  <a:txBody>
                    <a:bodyPr/>
                    <a:lstStyle/>
                    <a:p>
                      <a:pPr fontAlgn="base">
                        <a:lnSpc>
                          <a:spcPct val="115000"/>
                        </a:lnSpc>
                        <a:spcAft>
                          <a:spcPts val="0"/>
                        </a:spcAft>
                      </a:pPr>
                      <a:r>
                        <a:rPr lang="en-GB" sz="1000">
                          <a:effectLst/>
                        </a:rPr>
                        <a:t>PCP Approaches</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0" marR="0" marT="0" marB="0"/>
                </a:tc>
                <a:tc>
                  <a:txBody>
                    <a:bodyPr/>
                    <a:lstStyle/>
                    <a:p>
                      <a:pPr fontAlgn="base">
                        <a:lnSpc>
                          <a:spcPct val="115000"/>
                        </a:lnSpc>
                        <a:spcAft>
                          <a:spcPts val="0"/>
                        </a:spcAft>
                      </a:pPr>
                      <a:r>
                        <a:rPr lang="en-US" sz="1000">
                          <a:effectLst/>
                        </a:rPr>
                        <a:t>Developing a critical understanding of Person Centered Planning </a:t>
                      </a:r>
                      <a:endParaRPr lang="en-GB" sz="1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0" marR="0" marT="0" marB="0"/>
                </a:tc>
                <a:tc>
                  <a:txBody>
                    <a:bodyPr/>
                    <a:lstStyle/>
                    <a:p>
                      <a:pPr fontAlgn="base">
                        <a:lnSpc>
                          <a:spcPct val="115000"/>
                        </a:lnSpc>
                        <a:spcAft>
                          <a:spcPts val="0"/>
                        </a:spcAft>
                      </a:pPr>
                      <a:r>
                        <a:rPr lang="en-GB" sz="1000" dirty="0">
                          <a:effectLst/>
                        </a:rPr>
                        <a:t> </a:t>
                      </a: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0" marR="0" marT="0" marB="0"/>
                </a:tc>
                <a:extLst>
                  <a:ext uri="{0D108BD9-81ED-4DB2-BD59-A6C34878D82A}">
                    <a16:rowId xmlns:a16="http://schemas.microsoft.com/office/drawing/2014/main" val="1954859109"/>
                  </a:ext>
                </a:extLst>
              </a:tr>
            </a:tbl>
          </a:graphicData>
        </a:graphic>
      </p:graphicFrame>
    </p:spTree>
    <p:extLst>
      <p:ext uri="{BB962C8B-B14F-4D97-AF65-F5344CB8AC3E}">
        <p14:creationId xmlns:p14="http://schemas.microsoft.com/office/powerpoint/2010/main" val="10579293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latin typeface="Arial" panose="020B0604020202020204" pitchFamily="34" charset="0"/>
                <a:cs typeface="Arial" panose="020B0604020202020204" pitchFamily="34" charset="0"/>
              </a:rPr>
              <a:t>Task</a:t>
            </a:r>
          </a:p>
        </p:txBody>
      </p:sp>
      <p:sp>
        <p:nvSpPr>
          <p:cNvPr id="6" name="Content Placeholder 5"/>
          <p:cNvSpPr>
            <a:spLocks noGrp="1"/>
          </p:cNvSpPr>
          <p:nvPr>
            <p:ph sz="half" idx="2"/>
          </p:nvPr>
        </p:nvSpPr>
        <p:spPr>
          <a:xfrm>
            <a:off x="990600" y="2667000"/>
            <a:ext cx="3822192" cy="3352800"/>
          </a:xfrm>
          <a:prstGeom prst="rect">
            <a:avLst/>
          </a:prstGeom>
        </p:spPr>
        <p:txBody>
          <a:bodyPr>
            <a:normAutofit/>
          </a:bodyPr>
          <a:lstStyle/>
          <a:p>
            <a:r>
              <a:rPr lang="en-GB" i="1" dirty="0">
                <a:latin typeface="Arial" panose="020B0604020202020204" pitchFamily="34" charset="0"/>
                <a:cs typeface="Arial" panose="020B0604020202020204" pitchFamily="34" charset="0"/>
              </a:rPr>
              <a:t>Work as a group</a:t>
            </a:r>
          </a:p>
          <a:p>
            <a:r>
              <a:rPr lang="en-GB" i="1" dirty="0">
                <a:latin typeface="Arial" panose="020B0604020202020204" pitchFamily="34" charset="0"/>
                <a:cs typeface="Arial" panose="020B0604020202020204" pitchFamily="34" charset="0"/>
              </a:rPr>
              <a:t>Mind shower </a:t>
            </a:r>
          </a:p>
          <a:p>
            <a:r>
              <a:rPr lang="en-GB" i="1" dirty="0">
                <a:latin typeface="Arial" panose="020B0604020202020204" pitchFamily="34" charset="0"/>
                <a:cs typeface="Arial" panose="020B0604020202020204" pitchFamily="34" charset="0"/>
              </a:rPr>
              <a:t>Key multi-agency issues?</a:t>
            </a:r>
          </a:p>
          <a:p>
            <a:r>
              <a:rPr lang="en-GB" i="1" dirty="0">
                <a:latin typeface="Arial" panose="020B0604020202020204" pitchFamily="34" charset="0"/>
                <a:cs typeface="Arial" panose="020B0604020202020204" pitchFamily="34" charset="0"/>
              </a:rPr>
              <a:t>What are you interested in?</a:t>
            </a:r>
          </a:p>
          <a:p>
            <a:r>
              <a:rPr lang="en-GB" i="1" dirty="0">
                <a:latin typeface="Arial" panose="020B0604020202020204" pitchFamily="34" charset="0"/>
                <a:cs typeface="Arial" panose="020B0604020202020204" pitchFamily="34" charset="0"/>
              </a:rPr>
              <a:t>Feedback</a:t>
            </a:r>
          </a:p>
        </p:txBody>
      </p:sp>
      <p:pic>
        <p:nvPicPr>
          <p:cNvPr id="3079" name="Picture 7" descr="C:\Users\l.roberts\AppData\Local\Microsoft\Windows\Temporary Internet Files\Content.IE5\HEPN0LIZ\MC900233251[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79713" y="2819400"/>
            <a:ext cx="3211720" cy="228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05700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latin typeface="Arial" panose="020B0604020202020204" pitchFamily="34" charset="0"/>
                <a:cs typeface="Arial" panose="020B0604020202020204" pitchFamily="34" charset="0"/>
              </a:rPr>
              <a:t>Assignment</a:t>
            </a:r>
          </a:p>
        </p:txBody>
      </p:sp>
      <p:sp>
        <p:nvSpPr>
          <p:cNvPr id="6" name="Content Placeholder 5"/>
          <p:cNvSpPr>
            <a:spLocks noGrp="1"/>
          </p:cNvSpPr>
          <p:nvPr>
            <p:ph sz="half" idx="2"/>
          </p:nvPr>
        </p:nvSpPr>
        <p:spPr>
          <a:xfrm>
            <a:off x="1066800" y="2514600"/>
            <a:ext cx="7162800" cy="3459480"/>
          </a:xfrm>
          <a:prstGeom prst="rect">
            <a:avLst/>
          </a:prstGeom>
        </p:spPr>
        <p:txBody>
          <a:bodyPr vert="horz" lIns="91440" tIns="45720" rIns="91440" bIns="45720" anchor="t">
            <a:normAutofit fontScale="77500" lnSpcReduction="20000"/>
          </a:bodyPr>
          <a:lstStyle/>
          <a:p>
            <a:pPr marL="447675" indent="-383540"/>
            <a:r>
              <a:rPr lang="en-GB" sz="3100" b="1" i="1" dirty="0"/>
              <a:t>Assignment 1</a:t>
            </a:r>
            <a:endParaRPr lang="en-GB" sz="3100" b="1" i="1" dirty="0">
              <a:cs typeface="Arial"/>
            </a:endParaRPr>
          </a:p>
          <a:p>
            <a:pPr marL="447675" indent="-383540"/>
            <a:r>
              <a:rPr lang="en-GB" sz="3100" i="1" dirty="0"/>
              <a:t>100%</a:t>
            </a:r>
            <a:endParaRPr lang="en-GB" sz="3100" i="1" dirty="0">
              <a:cs typeface="Arial"/>
            </a:endParaRPr>
          </a:p>
          <a:p>
            <a:pPr marL="447675" indent="-383540"/>
            <a:r>
              <a:rPr lang="en-GB" sz="3100" i="1" dirty="0"/>
              <a:t>Portfolio</a:t>
            </a:r>
            <a:endParaRPr lang="en-GB" sz="3100" i="1" dirty="0">
              <a:cs typeface="Arial"/>
            </a:endParaRPr>
          </a:p>
          <a:p>
            <a:pPr marL="447675" indent="-383540"/>
            <a:r>
              <a:rPr lang="en-GB" sz="3100" i="1" dirty="0"/>
              <a:t>8 elements </a:t>
            </a:r>
            <a:endParaRPr lang="en-GB" sz="3100" i="1" dirty="0">
              <a:cs typeface="Arial"/>
            </a:endParaRPr>
          </a:p>
          <a:p>
            <a:pPr marL="447675" indent="-383540"/>
            <a:r>
              <a:rPr lang="en-GB" sz="3100" i="1" dirty="0"/>
              <a:t>5000 words</a:t>
            </a:r>
            <a:endParaRPr lang="en-GB" sz="3100" i="1" dirty="0">
              <a:cs typeface="Arial"/>
            </a:endParaRPr>
          </a:p>
          <a:p>
            <a:pPr marL="447675" indent="-383540"/>
            <a:r>
              <a:rPr lang="en-GB" sz="3100" b="1" i="1" dirty="0">
                <a:solidFill>
                  <a:srgbClr val="FF0000"/>
                </a:solidFill>
                <a:cs typeface="Arial"/>
              </a:rPr>
              <a:t>29.03.21</a:t>
            </a:r>
          </a:p>
          <a:p>
            <a:pPr marL="447675" indent="-383540"/>
            <a:r>
              <a:rPr lang="en-GB" sz="3100" i="1" dirty="0"/>
              <a:t>Design a portfolio which presents a multi-agency strategy that uses person-centred planning approaches. </a:t>
            </a:r>
            <a:endParaRPr lang="en-GB" sz="3100" i="1" dirty="0">
              <a:solidFill>
                <a:srgbClr val="FF0000"/>
              </a:solidFill>
              <a:cs typeface="Arial"/>
            </a:endParaRPr>
          </a:p>
          <a:p>
            <a:pPr marL="447675" indent="-383540"/>
            <a:endParaRPr lang="en-GB"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568177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words</a:t>
            </a:r>
            <a:endParaRPr lang="cy-GB" dirty="0"/>
          </a:p>
        </p:txBody>
      </p:sp>
      <p:sp>
        <p:nvSpPr>
          <p:cNvPr id="4" name="Content Placeholder 3"/>
          <p:cNvSpPr>
            <a:spLocks noGrp="1"/>
          </p:cNvSpPr>
          <p:nvPr>
            <p:ph sz="half" idx="2"/>
          </p:nvPr>
        </p:nvSpPr>
        <p:spPr/>
        <p:txBody>
          <a:bodyPr/>
          <a:lstStyle/>
          <a:p>
            <a:r>
              <a:rPr lang="en-GB" i="1" dirty="0"/>
              <a:t>Portfolio</a:t>
            </a:r>
          </a:p>
          <a:p>
            <a:r>
              <a:rPr lang="en-GB" i="1" dirty="0"/>
              <a:t>Multi-agency strategy</a:t>
            </a:r>
          </a:p>
          <a:p>
            <a:r>
              <a:rPr lang="en-GB" i="1" dirty="0"/>
              <a:t>Person-centred approaches</a:t>
            </a:r>
          </a:p>
        </p:txBody>
      </p:sp>
      <p:pic>
        <p:nvPicPr>
          <p:cNvPr id="1027" name="Picture 3" descr="C:\Users\l.roberts\AppData\Local\Microsoft\Windows\Temporary Internet Files\Content.IE5\S9T0P2O1\MP900382679[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57673" y="3505200"/>
            <a:ext cx="3733800" cy="1790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62608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 multi-agency strategy</a:t>
            </a:r>
            <a:endParaRPr lang="cy-GB" dirty="0"/>
          </a:p>
        </p:txBody>
      </p:sp>
      <p:sp>
        <p:nvSpPr>
          <p:cNvPr id="4" name="Content Placeholder 3"/>
          <p:cNvSpPr>
            <a:spLocks noGrp="1"/>
          </p:cNvSpPr>
          <p:nvPr>
            <p:ph sz="half" idx="2"/>
          </p:nvPr>
        </p:nvSpPr>
        <p:spPr>
          <a:xfrm>
            <a:off x="1176866" y="2743200"/>
            <a:ext cx="3337560" cy="3447288"/>
          </a:xfrm>
        </p:spPr>
        <p:txBody>
          <a:bodyPr/>
          <a:lstStyle/>
          <a:p>
            <a:r>
              <a:rPr lang="en-GB" i="1" dirty="0"/>
              <a:t>A wide interpretation</a:t>
            </a:r>
          </a:p>
          <a:p>
            <a:r>
              <a:rPr lang="en-GB" i="1" dirty="0"/>
              <a:t>Agencies working together</a:t>
            </a:r>
          </a:p>
          <a:p>
            <a:r>
              <a:rPr lang="en-GB" i="1" dirty="0"/>
              <a:t>A project </a:t>
            </a:r>
          </a:p>
          <a:p>
            <a:r>
              <a:rPr lang="en-GB" i="1" dirty="0"/>
              <a:t>A panel</a:t>
            </a:r>
          </a:p>
          <a:p>
            <a:r>
              <a:rPr lang="en-GB" i="1" dirty="0"/>
              <a:t>An approach</a:t>
            </a:r>
          </a:p>
          <a:p>
            <a:r>
              <a:rPr lang="en-GB" i="1" dirty="0"/>
              <a:t>A response to an issue</a:t>
            </a:r>
            <a:endParaRPr lang="cy-GB" i="1" dirty="0"/>
          </a:p>
        </p:txBody>
      </p:sp>
      <p:pic>
        <p:nvPicPr>
          <p:cNvPr id="3075" name="Picture 3" descr="C:\Users\l.roberts\AppData\Local\Microsoft\Windows\Temporary Internet Files\Content.IE5\UU4Z21D1\MC900230987[3].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638800" y="3429000"/>
            <a:ext cx="2215081" cy="12005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93945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anchor="ctr">
            <a:normAutofit/>
          </a:bodyPr>
          <a:lstStyle/>
          <a:p>
            <a:r>
              <a:rPr lang="en-GB" dirty="0"/>
              <a:t>Portfolio - 8 elements</a:t>
            </a:r>
            <a:endParaRPr lang="en-GB" dirty="0">
              <a:ln w="6350">
                <a:solidFill>
                  <a:srgbClr val="FF388C">
                    <a:shade val="43000"/>
                  </a:srgbClr>
                </a:solidFill>
              </a:ln>
              <a:cs typeface="Arial"/>
            </a:endParaRPr>
          </a:p>
        </p:txBody>
      </p:sp>
      <p:sp>
        <p:nvSpPr>
          <p:cNvPr id="4" name="Content Placeholder 3"/>
          <p:cNvSpPr>
            <a:spLocks noGrp="1"/>
          </p:cNvSpPr>
          <p:nvPr>
            <p:ph sz="half" idx="2"/>
          </p:nvPr>
        </p:nvSpPr>
        <p:spPr>
          <a:xfrm>
            <a:off x="914400" y="2500865"/>
            <a:ext cx="7391400" cy="3595135"/>
          </a:xfrm>
        </p:spPr>
        <p:txBody>
          <a:bodyPr vert="horz" lIns="91440" tIns="45720" rIns="91440" bIns="45720" anchor="t">
            <a:noAutofit/>
          </a:bodyPr>
          <a:lstStyle/>
          <a:p>
            <a:pPr marL="577850" indent="-514350">
              <a:lnSpc>
                <a:spcPct val="120000"/>
              </a:lnSpc>
              <a:buAutoNum type="arabicPeriod"/>
            </a:pPr>
            <a:r>
              <a:rPr lang="en-GB" sz="1700" dirty="0">
                <a:cs typeface="Arial"/>
              </a:rPr>
              <a:t>Introduction to the portfolio</a:t>
            </a:r>
          </a:p>
          <a:p>
            <a:pPr marL="577850" indent="-514350">
              <a:lnSpc>
                <a:spcPct val="120000"/>
              </a:lnSpc>
              <a:buAutoNum type="arabicPeriod"/>
            </a:pPr>
            <a:r>
              <a:rPr lang="en-GB" sz="1700" dirty="0"/>
              <a:t>Analysis of definitions of multiagency working</a:t>
            </a:r>
            <a:endParaRPr lang="en-GB" sz="1700" dirty="0">
              <a:cs typeface="Arial"/>
            </a:endParaRPr>
          </a:p>
          <a:p>
            <a:pPr marL="577850" indent="-514350">
              <a:lnSpc>
                <a:spcPct val="120000"/>
              </a:lnSpc>
              <a:buAutoNum type="arabicPeriod"/>
            </a:pPr>
            <a:r>
              <a:rPr lang="en-GB" sz="1700" dirty="0"/>
              <a:t>Benefits and challenges of multiagency working</a:t>
            </a:r>
            <a:endParaRPr lang="en-GB" sz="1700" dirty="0">
              <a:cs typeface="Arial"/>
            </a:endParaRPr>
          </a:p>
          <a:p>
            <a:pPr marL="577850" indent="-514350">
              <a:lnSpc>
                <a:spcPct val="120000"/>
              </a:lnSpc>
              <a:buAutoNum type="arabicPeriod"/>
            </a:pPr>
            <a:r>
              <a:rPr lang="en-GB" sz="1700" dirty="0"/>
              <a:t>Background to your chosen service (including theoretical perspective)</a:t>
            </a:r>
            <a:endParaRPr lang="en-GB" sz="1700" dirty="0">
              <a:cs typeface="Arial"/>
            </a:endParaRPr>
          </a:p>
          <a:p>
            <a:pPr marL="577850" indent="-514350">
              <a:lnSpc>
                <a:spcPct val="120000"/>
              </a:lnSpc>
              <a:buFont typeface="+mj-lt"/>
              <a:buAutoNum type="arabicPeriod"/>
            </a:pPr>
            <a:r>
              <a:rPr lang="en-GB" sz="1700" dirty="0"/>
              <a:t>Multiagency partner overview (including legislative perspective)</a:t>
            </a:r>
            <a:endParaRPr lang="en-GB" sz="1700" dirty="0">
              <a:cs typeface="Arial"/>
            </a:endParaRPr>
          </a:p>
          <a:p>
            <a:pPr marL="577850" indent="-514350">
              <a:lnSpc>
                <a:spcPct val="120000"/>
              </a:lnSpc>
              <a:buFont typeface="+mj-lt"/>
              <a:buAutoNum type="arabicPeriod"/>
            </a:pPr>
            <a:r>
              <a:rPr lang="en-GB" sz="1700" dirty="0"/>
              <a:t>Roles and responsibilities</a:t>
            </a:r>
            <a:endParaRPr lang="en-GB" sz="1700" dirty="0">
              <a:cs typeface="Arial"/>
            </a:endParaRPr>
          </a:p>
          <a:p>
            <a:pPr marL="577850" indent="-514350">
              <a:lnSpc>
                <a:spcPct val="120000"/>
              </a:lnSpc>
              <a:buFont typeface="+mj-lt"/>
              <a:buAutoNum type="arabicPeriod"/>
            </a:pPr>
            <a:r>
              <a:rPr lang="en-GB" sz="1700" dirty="0"/>
              <a:t>Person-centred planning approach with critique</a:t>
            </a:r>
            <a:endParaRPr lang="en-GB" sz="1700" dirty="0">
              <a:cs typeface="Arial"/>
            </a:endParaRPr>
          </a:p>
          <a:p>
            <a:pPr marL="577850" indent="-514350">
              <a:lnSpc>
                <a:spcPct val="120000"/>
              </a:lnSpc>
              <a:buAutoNum type="arabicPeriod"/>
            </a:pPr>
            <a:r>
              <a:rPr lang="en-GB" sz="1700" dirty="0">
                <a:cs typeface="Arial"/>
              </a:rPr>
              <a:t>Conclusions</a:t>
            </a:r>
          </a:p>
        </p:txBody>
      </p:sp>
    </p:spTree>
    <p:extLst>
      <p:ext uri="{BB962C8B-B14F-4D97-AF65-F5344CB8AC3E}">
        <p14:creationId xmlns:p14="http://schemas.microsoft.com/office/powerpoint/2010/main" val="35072726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latin typeface="Arial" panose="020B0604020202020204" pitchFamily="34" charset="0"/>
                <a:cs typeface="Arial" panose="020B0604020202020204" pitchFamily="34" charset="0"/>
              </a:rPr>
              <a:t>Task</a:t>
            </a:r>
          </a:p>
        </p:txBody>
      </p:sp>
      <p:sp>
        <p:nvSpPr>
          <p:cNvPr id="8" name="Content Placeholder 7"/>
          <p:cNvSpPr>
            <a:spLocks noGrp="1"/>
          </p:cNvSpPr>
          <p:nvPr>
            <p:ph sz="half" idx="2"/>
          </p:nvPr>
        </p:nvSpPr>
        <p:spPr>
          <a:xfrm>
            <a:off x="1066800" y="2572512"/>
            <a:ext cx="3822192" cy="3218688"/>
          </a:xfrm>
          <a:prstGeom prst="rect">
            <a:avLst/>
          </a:prstGeom>
        </p:spPr>
        <p:txBody>
          <a:bodyPr>
            <a:normAutofit/>
          </a:bodyPr>
          <a:lstStyle/>
          <a:p>
            <a:r>
              <a:rPr lang="en-GB" i="1" dirty="0">
                <a:latin typeface="Arial" panose="020B0604020202020204" pitchFamily="34" charset="0"/>
                <a:cs typeface="Arial" panose="020B0604020202020204" pitchFamily="34" charset="0"/>
              </a:rPr>
              <a:t>Work with a partner</a:t>
            </a:r>
          </a:p>
          <a:p>
            <a:r>
              <a:rPr lang="en-GB" i="1" dirty="0">
                <a:latin typeface="Arial" panose="020B0604020202020204" pitchFamily="34" charset="0"/>
                <a:cs typeface="Arial" panose="020B0604020202020204" pitchFamily="34" charset="0"/>
              </a:rPr>
              <a:t>Discuss the assignment </a:t>
            </a:r>
          </a:p>
          <a:p>
            <a:r>
              <a:rPr lang="en-GB" i="1" dirty="0">
                <a:latin typeface="Arial" panose="020B0604020202020204" pitchFamily="34" charset="0"/>
                <a:cs typeface="Arial" panose="020B0604020202020204" pitchFamily="34" charset="0"/>
              </a:rPr>
              <a:t>Construct 3 questions about any issues that are unclear</a:t>
            </a:r>
          </a:p>
          <a:p>
            <a:r>
              <a:rPr lang="en-GB" i="1" dirty="0">
                <a:latin typeface="Arial" panose="020B0604020202020204" pitchFamily="34" charset="0"/>
                <a:cs typeface="Arial" panose="020B0604020202020204" pitchFamily="34" charset="0"/>
              </a:rPr>
              <a:t>Feedback and discussion</a:t>
            </a:r>
          </a:p>
        </p:txBody>
      </p:sp>
      <p:pic>
        <p:nvPicPr>
          <p:cNvPr id="2051" name="Picture 3" descr="C:\Users\l.roberts\AppData\Local\Microsoft\Windows\Temporary Internet Files\Content.IE5\N7NKQ001\MC900360516[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05400" y="3124200"/>
            <a:ext cx="3352800" cy="1219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78044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6866" y="915337"/>
            <a:ext cx="2099734" cy="1303867"/>
          </a:xfrm>
        </p:spPr>
        <p:txBody>
          <a:bodyPr/>
          <a:lstStyle/>
          <a:p>
            <a:r>
              <a:rPr lang="en-GB" dirty="0" err="1"/>
              <a:t>Arnstein</a:t>
            </a:r>
            <a:endParaRPr lang="cy-GB" dirty="0"/>
          </a:p>
        </p:txBody>
      </p:sp>
      <p:pic>
        <p:nvPicPr>
          <p:cNvPr id="6"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276600" y="990600"/>
            <a:ext cx="5256583" cy="4968552"/>
          </a:xfrm>
        </p:spPr>
      </p:pic>
      <p:sp>
        <p:nvSpPr>
          <p:cNvPr id="3" name="TextBox 2"/>
          <p:cNvSpPr txBox="1"/>
          <p:nvPr/>
        </p:nvSpPr>
        <p:spPr>
          <a:xfrm>
            <a:off x="6400800" y="6324600"/>
            <a:ext cx="1624163" cy="276999"/>
          </a:xfrm>
          <a:prstGeom prst="rect">
            <a:avLst/>
          </a:prstGeom>
          <a:noFill/>
        </p:spPr>
        <p:txBody>
          <a:bodyPr wrap="none" rtlCol="0">
            <a:spAutoFit/>
          </a:bodyPr>
          <a:lstStyle/>
          <a:p>
            <a:r>
              <a:rPr lang="en-GB" sz="1200" dirty="0" err="1"/>
              <a:t>GeorgeJulian</a:t>
            </a:r>
            <a:r>
              <a:rPr lang="en-GB" sz="1200" dirty="0"/>
              <a:t>, (2014)</a:t>
            </a:r>
          </a:p>
        </p:txBody>
      </p:sp>
    </p:spTree>
    <p:extLst>
      <p:ext uri="{BB962C8B-B14F-4D97-AF65-F5344CB8AC3E}">
        <p14:creationId xmlns:p14="http://schemas.microsoft.com/office/powerpoint/2010/main" val="20927642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27BC8-D7F1-4B25-840D-82341DE14518}"/>
              </a:ext>
            </a:extLst>
          </p:cNvPr>
          <p:cNvSpPr>
            <a:spLocks noGrp="1"/>
          </p:cNvSpPr>
          <p:nvPr>
            <p:ph type="title"/>
          </p:nvPr>
        </p:nvSpPr>
        <p:spPr/>
        <p:txBody>
          <a:bodyPr vert="horz" lIns="91440" tIns="45720" rIns="91440" bIns="45720" anchor="ctr">
            <a:normAutofit fontScale="90000"/>
          </a:bodyPr>
          <a:lstStyle/>
          <a:p>
            <a:pPr marL="484505"/>
            <a:r>
              <a:rPr lang="en-GB">
                <a:ln w="6350">
                  <a:solidFill>
                    <a:srgbClr val="FF388C">
                      <a:shade val="43000"/>
                    </a:srgbClr>
                  </a:solidFill>
                </a:ln>
                <a:cs typeface="Arial"/>
              </a:rPr>
              <a:t>Hart (2008) and Arnstein (1969)</a:t>
            </a:r>
          </a:p>
        </p:txBody>
      </p:sp>
      <p:pic>
        <p:nvPicPr>
          <p:cNvPr id="4" name="Picture 4" descr="A picture containing graphical user interface, diagram&#10;&#10;Description automatically generated">
            <a:extLst>
              <a:ext uri="{FF2B5EF4-FFF2-40B4-BE49-F238E27FC236}">
                <a16:creationId xmlns:a16="http://schemas.microsoft.com/office/drawing/2014/main" id="{738B7848-7D96-4516-BA68-BAE142317CB3}"/>
              </a:ext>
            </a:extLst>
          </p:cNvPr>
          <p:cNvPicPr>
            <a:picLocks noGrp="1" noChangeAspect="1"/>
          </p:cNvPicPr>
          <p:nvPr>
            <p:ph idx="1"/>
          </p:nvPr>
        </p:nvPicPr>
        <p:blipFill>
          <a:blip r:embed="rId2"/>
          <a:stretch>
            <a:fillRect/>
          </a:stretch>
        </p:blipFill>
        <p:spPr>
          <a:xfrm>
            <a:off x="2281185" y="2490788"/>
            <a:ext cx="4589567" cy="3444875"/>
          </a:xfrm>
        </p:spPr>
      </p:pic>
    </p:spTree>
    <p:extLst>
      <p:ext uri="{BB962C8B-B14F-4D97-AF65-F5344CB8AC3E}">
        <p14:creationId xmlns:p14="http://schemas.microsoft.com/office/powerpoint/2010/main" val="2375485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Bronfenbrenner’s</a:t>
            </a:r>
            <a:r>
              <a:rPr lang="en-GB" dirty="0"/>
              <a:t> bio-ecological model</a:t>
            </a:r>
            <a:endParaRPr lang="cy-GB" dirty="0"/>
          </a:p>
        </p:txBody>
      </p:sp>
      <p:pic>
        <p:nvPicPr>
          <p:cNvPr id="6" name="Content Placeholder 5"/>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835696" y="1628800"/>
            <a:ext cx="5328592" cy="4752528"/>
          </a:xfrm>
        </p:spPr>
      </p:pic>
      <p:sp>
        <p:nvSpPr>
          <p:cNvPr id="3" name="TextBox 2"/>
          <p:cNvSpPr txBox="1"/>
          <p:nvPr/>
        </p:nvSpPr>
        <p:spPr>
          <a:xfrm>
            <a:off x="5924122" y="6388321"/>
            <a:ext cx="2007281" cy="276999"/>
          </a:xfrm>
          <a:prstGeom prst="rect">
            <a:avLst/>
          </a:prstGeom>
          <a:noFill/>
        </p:spPr>
        <p:txBody>
          <a:bodyPr wrap="none" rtlCol="0">
            <a:spAutoFit/>
          </a:bodyPr>
          <a:lstStyle/>
          <a:p>
            <a:r>
              <a:rPr lang="en-GB" sz="1200" dirty="0" err="1"/>
              <a:t>Edpsychexperience</a:t>
            </a:r>
            <a:r>
              <a:rPr lang="en-GB" sz="1200" dirty="0"/>
              <a:t> (2014)</a:t>
            </a:r>
          </a:p>
        </p:txBody>
      </p:sp>
    </p:spTree>
    <p:extLst>
      <p:ext uri="{BB962C8B-B14F-4D97-AF65-F5344CB8AC3E}">
        <p14:creationId xmlns:p14="http://schemas.microsoft.com/office/powerpoint/2010/main" val="7571414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vert="horz" lIns="91440" tIns="45720" rIns="91440" bIns="45720" anchor="ctr">
            <a:normAutofit/>
          </a:bodyPr>
          <a:lstStyle/>
          <a:p>
            <a:pPr marL="484505"/>
            <a:r>
              <a:rPr lang="cy-GB" dirty="0">
                <a:ln w="6350">
                  <a:solidFill>
                    <a:srgbClr val="FF388C">
                      <a:shade val="43000"/>
                    </a:srgbClr>
                  </a:solidFill>
                </a:ln>
                <a:cs typeface="Arial"/>
              </a:rPr>
              <a:t>Cyfeirnodau/ </a:t>
            </a:r>
            <a:r>
              <a:rPr lang="cy-GB" dirty="0" err="1">
                <a:ln w="6350">
                  <a:solidFill>
                    <a:srgbClr val="FF388C">
                      <a:shade val="43000"/>
                    </a:srgbClr>
                  </a:solidFill>
                </a:ln>
                <a:cs typeface="Arial"/>
              </a:rPr>
              <a:t>References</a:t>
            </a:r>
          </a:p>
        </p:txBody>
      </p:sp>
      <p:sp>
        <p:nvSpPr>
          <p:cNvPr id="6" name="Content Placeholder 5"/>
          <p:cNvSpPr>
            <a:spLocks noGrp="1"/>
          </p:cNvSpPr>
          <p:nvPr>
            <p:ph idx="1"/>
          </p:nvPr>
        </p:nvSpPr>
        <p:spPr/>
        <p:txBody>
          <a:bodyPr vert="horz" lIns="91440" tIns="45720" rIns="91440" bIns="45720" anchor="t">
            <a:normAutofit lnSpcReduction="10000"/>
          </a:bodyPr>
          <a:lstStyle/>
          <a:p>
            <a:pPr marL="63500" indent="0">
              <a:buNone/>
            </a:pPr>
            <a:endParaRPr lang="cy-GB" sz="1600" dirty="0">
              <a:cs typeface="Arial"/>
            </a:endParaRPr>
          </a:p>
          <a:p>
            <a:pPr marL="447675" indent="-383540"/>
            <a:r>
              <a:rPr lang="cy-GB" sz="1600">
                <a:ea typeface="+mn-lt"/>
                <a:cs typeface="+mn-lt"/>
              </a:rPr>
              <a:t>Arnstein, S. R. (1969) A Ladder of Citizen Participation.</a:t>
            </a:r>
            <a:r>
              <a:rPr lang="cy-GB" sz="1600" i="1">
                <a:ea typeface="+mn-lt"/>
                <a:cs typeface="+mn-lt"/>
              </a:rPr>
              <a:t> JAIP</a:t>
            </a:r>
            <a:r>
              <a:rPr lang="cy-GB" sz="1600">
                <a:ea typeface="+mn-lt"/>
                <a:cs typeface="+mn-lt"/>
              </a:rPr>
              <a:t>, Vol. 35, No. 4, July 1969, pp. 216-224.</a:t>
            </a:r>
            <a:endParaRPr lang="cy-GB" sz="1600" dirty="0">
              <a:ea typeface="+mn-lt"/>
              <a:cs typeface="+mn-lt"/>
            </a:endParaRPr>
          </a:p>
          <a:p>
            <a:pPr marL="447675" indent="-383540"/>
            <a:r>
              <a:rPr lang="cy-GB" sz="1600">
                <a:ea typeface="+mn-lt"/>
                <a:cs typeface="+mn-lt"/>
              </a:rPr>
              <a:t>Hart R.A. (2008) Stepping Back from ‘The Ladder’: Reflections on a Model of Participatory Work with Children. In: Reid A., Jensen B.B., Nikel J., Simovska V. (eds) </a:t>
            </a:r>
            <a:r>
              <a:rPr lang="cy-GB" sz="1600" i="1">
                <a:ea typeface="+mn-lt"/>
                <a:cs typeface="+mn-lt"/>
              </a:rPr>
              <a:t>Participation and Learning</a:t>
            </a:r>
            <a:r>
              <a:rPr lang="cy-GB" sz="1600">
                <a:ea typeface="+mn-lt"/>
                <a:cs typeface="+mn-lt"/>
              </a:rPr>
              <a:t>. Springer, Dordrecht. https://doi.org/10.1007/978-1-</a:t>
            </a:r>
            <a:r>
              <a:rPr lang="cy-GB" sz="1600" dirty="0">
                <a:ea typeface="+mn-lt"/>
                <a:cs typeface="+mn-lt"/>
              </a:rPr>
              <a:t>4020-6416-6_2</a:t>
            </a:r>
            <a:endParaRPr lang="cy-GB" sz="1600">
              <a:cs typeface="Arial"/>
            </a:endParaRPr>
          </a:p>
          <a:p>
            <a:pPr marL="447675" indent="-383540"/>
            <a:r>
              <a:rPr lang="cy-GB" sz="1600"/>
              <a:t>Image: </a:t>
            </a:r>
            <a:r>
              <a:rPr lang="cy-GB" sz="1600" err="1"/>
              <a:t>Arnstein’s</a:t>
            </a:r>
            <a:r>
              <a:rPr lang="cy-GB" sz="1600" dirty="0"/>
              <a:t> ladder of </a:t>
            </a:r>
            <a:r>
              <a:rPr lang="cy-GB" sz="1600" err="1"/>
              <a:t>participation</a:t>
            </a:r>
            <a:r>
              <a:rPr lang="cy-GB" sz="1600" dirty="0"/>
              <a:t>. </a:t>
            </a:r>
            <a:r>
              <a:rPr lang="cy-GB" sz="1600" err="1"/>
              <a:t>Available</a:t>
            </a:r>
            <a:r>
              <a:rPr lang="cy-GB" sz="1600" dirty="0"/>
              <a:t> at  </a:t>
            </a:r>
            <a:r>
              <a:rPr lang="cy-GB" sz="1600" dirty="0">
                <a:hlinkClick r:id="rId2"/>
              </a:rPr>
              <a:t>http://www.georgejulian.co.uk/2013/01/22/social-media-and-citizen-engagement/</a:t>
            </a:r>
            <a:r>
              <a:rPr lang="cy-GB" sz="1600" dirty="0"/>
              <a:t> [ </a:t>
            </a:r>
            <a:r>
              <a:rPr lang="cy-GB" sz="1600" err="1"/>
              <a:t>Accessed</a:t>
            </a:r>
            <a:r>
              <a:rPr lang="cy-GB" sz="1600" dirty="0"/>
              <a:t> 26.11.14]</a:t>
            </a:r>
            <a:endParaRPr lang="cy-GB"/>
          </a:p>
          <a:p>
            <a:pPr marL="447675" indent="-383540"/>
            <a:r>
              <a:rPr lang="en-GB" sz="1600" dirty="0"/>
              <a:t>Image: </a:t>
            </a:r>
            <a:r>
              <a:rPr lang="en-GB" sz="1600" err="1"/>
              <a:t>Bronfenbrenner’s</a:t>
            </a:r>
            <a:r>
              <a:rPr lang="en-GB" sz="1600" dirty="0"/>
              <a:t> bio-ecological model. Available at </a:t>
            </a:r>
            <a:r>
              <a:rPr lang="en-GB" sz="1600" dirty="0">
                <a:hlinkClick r:id="rId3"/>
              </a:rPr>
              <a:t>https://edpsychexperience.wordpress.com/2013/03/25/031413-bronfenbrenners-ecological-system/</a:t>
            </a:r>
            <a:r>
              <a:rPr lang="en-GB" sz="1600" dirty="0"/>
              <a:t> [ Accessed 26.11.14]</a:t>
            </a:r>
            <a:endParaRPr lang="cy-GB" sz="1600" dirty="0">
              <a:cs typeface="Arial"/>
            </a:endParaRPr>
          </a:p>
        </p:txBody>
      </p:sp>
    </p:spTree>
    <p:extLst>
      <p:ext uri="{BB962C8B-B14F-4D97-AF65-F5344CB8AC3E}">
        <p14:creationId xmlns:p14="http://schemas.microsoft.com/office/powerpoint/2010/main" val="87887113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rotWithShape="1">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7978D6BD23DF9499B100DF67025C4A4" ma:contentTypeVersion="8" ma:contentTypeDescription="Create a new document." ma:contentTypeScope="" ma:versionID="ac34d2014a6e290f639fbefb4cf572c3">
  <xsd:schema xmlns:xsd="http://www.w3.org/2001/XMLSchema" xmlns:xs="http://www.w3.org/2001/XMLSchema" xmlns:p="http://schemas.microsoft.com/office/2006/metadata/properties" xmlns:ns3="86807d6d-212c-47c2-9ccb-06e47adbafa4" xmlns:ns4="b0eec7eb-90c5-4dfa-b4c7-29fb51310a23" targetNamespace="http://schemas.microsoft.com/office/2006/metadata/properties" ma:root="true" ma:fieldsID="422ee9468e56f3bb1e33b24e227d18c5" ns3:_="" ns4:_="">
    <xsd:import namespace="86807d6d-212c-47c2-9ccb-06e47adbafa4"/>
    <xsd:import namespace="b0eec7eb-90c5-4dfa-b4c7-29fb51310a23"/>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6807d6d-212c-47c2-9ccb-06e47adbaf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0eec7eb-90c5-4dfa-b4c7-29fb51310a2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99D8A20-9F14-41B4-8D87-2A6F3F6171A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6807d6d-212c-47c2-9ccb-06e47adbafa4"/>
    <ds:schemaRef ds:uri="b0eec7eb-90c5-4dfa-b4c7-29fb51310a2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585A2EA-BF4A-4CF8-8418-0A8309BD1F5B}">
  <ds:schemaRefs>
    <ds:schemaRef ds:uri="b0eec7eb-90c5-4dfa-b4c7-29fb51310a23"/>
    <ds:schemaRef ds:uri="http://purl.org/dc/terms/"/>
    <ds:schemaRef ds:uri="http://schemas.openxmlformats.org/package/2006/metadata/core-properties"/>
    <ds:schemaRef ds:uri="http://purl.org/dc/dcmitype/"/>
    <ds:schemaRef ds:uri="http://schemas.microsoft.com/office/2006/documentManagement/types"/>
    <ds:schemaRef ds:uri="http://purl.org/dc/elements/1.1/"/>
    <ds:schemaRef ds:uri="http://schemas.microsoft.com/office/2006/metadata/properties"/>
    <ds:schemaRef ds:uri="86807d6d-212c-47c2-9ccb-06e47adbafa4"/>
    <ds:schemaRef ds:uri="http://schemas.microsoft.com/office/infopath/2007/PartnerControls"/>
    <ds:schemaRef ds:uri="http://www.w3.org/XML/1998/namespace"/>
  </ds:schemaRefs>
</ds:datastoreItem>
</file>

<file path=customXml/itemProps3.xml><?xml version="1.0" encoding="utf-8"?>
<ds:datastoreItem xmlns:ds="http://schemas.openxmlformats.org/officeDocument/2006/customXml" ds:itemID="{253F7748-3B1A-4769-BE0C-651E03EEDC4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Organic</Template>
  <TotalTime>421</TotalTime>
  <Words>954</Words>
  <Application>Microsoft Office PowerPoint</Application>
  <PresentationFormat>On-screen Show (4:3)</PresentationFormat>
  <Paragraphs>112</Paragraphs>
  <Slides>18</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Garamond</vt:lpstr>
      <vt:lpstr>Times New Roman</vt:lpstr>
      <vt:lpstr>Organic</vt:lpstr>
      <vt:lpstr>ECES6009/C Making a Difference</vt:lpstr>
      <vt:lpstr>Overview</vt:lpstr>
      <vt:lpstr>Module Aims</vt:lpstr>
      <vt:lpstr>Learning Outcomes</vt:lpstr>
      <vt:lpstr>Learning Outcomes</vt:lpstr>
      <vt:lpstr>Learning Outcomes</vt:lpstr>
      <vt:lpstr>Learning Outcomes</vt:lpstr>
      <vt:lpstr>Timetable</vt:lpstr>
      <vt:lpstr>Task</vt:lpstr>
      <vt:lpstr>Assignment</vt:lpstr>
      <vt:lpstr>Key words</vt:lpstr>
      <vt:lpstr>A multi-agency strategy</vt:lpstr>
      <vt:lpstr>Portfolio - 8 elements</vt:lpstr>
      <vt:lpstr>Task</vt:lpstr>
      <vt:lpstr>Arnstein</vt:lpstr>
      <vt:lpstr>Hart (2008) and Arnstein (1969)</vt:lpstr>
      <vt:lpstr>Bronfenbrenner’s bio-ecological model</vt:lpstr>
      <vt:lpstr>Cyfeirnodau/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SJPE6011/C Dimensions of Collaboration/ Agweddau ar Gydweithio</dc:title>
  <dc:creator>Administrator</dc:creator>
  <cp:lastModifiedBy>Ross Phillips</cp:lastModifiedBy>
  <cp:revision>205</cp:revision>
  <dcterms:created xsi:type="dcterms:W3CDTF">2014-08-18T08:44:16Z</dcterms:created>
  <dcterms:modified xsi:type="dcterms:W3CDTF">2021-03-01T11:01:56Z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0x01010097978D6BD23DF9499B100DF67025C4A4</vt:lpwstr>
  </property>
</Properties>
</file>