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3" r:id="rId1"/>
  </p:sldMasterIdLst>
  <p:notesMasterIdLst>
    <p:notesMasterId r:id="rId3"/>
  </p:notes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00" d="100"/>
          <a:sy n="100" d="100"/>
        </p:scale>
        <p:origin x="2634" y="-14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3FCC72-1BA3-4915-9C40-838A38CED40F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2360613" y="1143000"/>
            <a:ext cx="21367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o-RO" smtClean="0"/>
              <a:t>Editați stilurile de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GB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5DA722-7397-4355-9135-7EEF345FD6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1115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DA722-7397-4355-9135-7EEF345FD65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2403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u diapoziti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43013" y="6448040"/>
            <a:ext cx="5143500" cy="1725606"/>
          </a:xfrm>
        </p:spPr>
        <p:txBody>
          <a:bodyPr wrap="none" anchor="t">
            <a:normAutofit/>
          </a:bodyPr>
          <a:lstStyle>
            <a:lvl1pPr algn="r">
              <a:defRPr sz="5400" b="0" spc="-169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100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43012" y="5532047"/>
            <a:ext cx="5143500" cy="893422"/>
          </a:xfrm>
        </p:spPr>
        <p:txBody>
          <a:bodyPr anchor="b">
            <a:normAutofit/>
          </a:bodyPr>
          <a:lstStyle>
            <a:lvl1pPr marL="0" indent="0" algn="r">
              <a:buNone/>
              <a:defRPr sz="18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ro-RO" smtClean="0"/>
              <a:t>Faceți clic pentru a edita stilul de subtitlu coordonator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7603-5DB8-4CCA-BBC3-C941FC418281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0D4B-F73C-45C2-9F77-56979FFAC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129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 smtClean="0"/>
              <a:t>Editați stilurile de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7603-5DB8-4CCA-BBC3-C941FC418281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0D4B-F73C-45C2-9F77-56979FFAC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159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480674" y="6448040"/>
            <a:ext cx="5143500" cy="1725606"/>
          </a:xfrm>
        </p:spPr>
        <p:txBody>
          <a:bodyPr wrap="none" anchor="t">
            <a:normAutofit/>
          </a:bodyPr>
          <a:lstStyle>
            <a:lvl1pPr algn="l">
              <a:defRPr sz="5400" b="0" spc="-169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480674" y="5532046"/>
            <a:ext cx="5143500" cy="892410"/>
          </a:xfrm>
        </p:spPr>
        <p:txBody>
          <a:bodyPr anchor="b">
            <a:normAutofit/>
          </a:bodyPr>
          <a:lstStyle>
            <a:lvl1pPr marL="0" indent="0" algn="l">
              <a:buNone/>
              <a:defRPr sz="18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ro-RO" smtClean="0"/>
              <a:t>Faceți clic pentru a edita stilul de subtitlu coordonator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7603-5DB8-4CCA-BBC3-C941FC418281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0D4B-F73C-45C2-9F77-56979FFAC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017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30000" y="2637014"/>
            <a:ext cx="2826684" cy="6285266"/>
          </a:xfrm>
        </p:spPr>
        <p:txBody>
          <a:bodyPr/>
          <a:lstStyle/>
          <a:p>
            <a:pPr lvl="0"/>
            <a:r>
              <a:rPr lang="ro-RO" smtClean="0"/>
              <a:t>Editați stilurile de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54910" y="2637014"/>
            <a:ext cx="2831603" cy="6285266"/>
          </a:xfrm>
        </p:spPr>
        <p:txBody>
          <a:bodyPr/>
          <a:lstStyle/>
          <a:p>
            <a:pPr lvl="0"/>
            <a:r>
              <a:rPr lang="ro-RO" smtClean="0"/>
              <a:t>Editați stilurile de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7603-5DB8-4CCA-BBC3-C941FC418281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0D4B-F73C-45C2-9F77-56979FFAC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584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000" y="2428347"/>
            <a:ext cx="2826684" cy="1190095"/>
          </a:xfrm>
        </p:spPr>
        <p:txBody>
          <a:bodyPr anchor="b">
            <a:normAutofit/>
          </a:bodyPr>
          <a:lstStyle>
            <a:lvl1pPr marL="0" indent="0">
              <a:buNone/>
              <a:defRPr sz="15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ro-RO" smtClean="0"/>
              <a:t>Editați stilurile de text coordonator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000" y="3618442"/>
            <a:ext cx="2826684" cy="5322183"/>
          </a:xfrm>
        </p:spPr>
        <p:txBody>
          <a:bodyPr/>
          <a:lstStyle/>
          <a:p>
            <a:pPr lvl="0"/>
            <a:r>
              <a:rPr lang="ro-RO" smtClean="0"/>
              <a:t>Editați stilurile de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54910" y="2428347"/>
            <a:ext cx="2832496" cy="119009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5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ro-RO" smtClean="0"/>
              <a:t>Editați stilurile de text coordonator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554910" y="3618442"/>
            <a:ext cx="2832496" cy="5322183"/>
          </a:xfrm>
        </p:spPr>
        <p:txBody>
          <a:bodyPr/>
          <a:lstStyle/>
          <a:p>
            <a:pPr lvl="0"/>
            <a:r>
              <a:rPr lang="ro-RO" smtClean="0"/>
              <a:t>Editați stilurile de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7603-5DB8-4CCA-BBC3-C941FC418281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0D4B-F73C-45C2-9F77-56979FFAC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204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7603-5DB8-4CCA-BBC3-C941FC418281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0D4B-F73C-45C2-9F77-56979FFAC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352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7603-5DB8-4CCA-BBC3-C941FC418281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0D4B-F73C-45C2-9F77-56979FFAC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275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/>
          <a:p>
            <a:pPr lvl="0"/>
            <a:r>
              <a:rPr lang="ro-RO" smtClean="0"/>
              <a:t>Editați stilurile de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001" y="2971800"/>
            <a:ext cx="2054264" cy="5505627"/>
          </a:xfrm>
        </p:spPr>
        <p:txBody>
          <a:bodyPr>
            <a:normAutofit/>
          </a:bodyPr>
          <a:lstStyle>
            <a:lvl1pPr marL="0" indent="0">
              <a:buNone/>
              <a:defRPr sz="105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ro-RO" smtClean="0"/>
              <a:t>Editați stilurile de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7603-5DB8-4CCA-BBC3-C941FC418281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0D4B-F73C-45C2-9F77-56979FFAC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183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ro-RO" smtClean="0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001" y="2971800"/>
            <a:ext cx="2054264" cy="5505627"/>
          </a:xfrm>
        </p:spPr>
        <p:txBody>
          <a:bodyPr>
            <a:normAutofit/>
          </a:bodyPr>
          <a:lstStyle>
            <a:lvl1pPr marL="0" indent="0">
              <a:buNone/>
              <a:defRPr sz="105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ro-RO" smtClean="0"/>
              <a:t>Editați stilurile de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7603-5DB8-4CCA-BBC3-C941FC418281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0D4B-F73C-45C2-9F77-56979FFAC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24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ine panoramică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308122"/>
            <a:ext cx="5915025" cy="1183513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381" y="1426283"/>
            <a:ext cx="5915025" cy="4881839"/>
          </a:xfrm>
        </p:spPr>
        <p:txBody>
          <a:bodyPr anchor="t"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ro-RO" smtClean="0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7491634"/>
            <a:ext cx="5914132" cy="985793"/>
          </a:xfrm>
        </p:spPr>
        <p:txBody>
          <a:bodyPr/>
          <a:lstStyle>
            <a:lvl1pPr marL="0" indent="0">
              <a:buNone/>
              <a:defRPr sz="9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ro-RO" smtClean="0"/>
              <a:t>Editați stilurile de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7603-5DB8-4CCA-BBC3-C941FC418281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0D4B-F73C-45C2-9F77-56979FFAC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369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u și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3"/>
            <a:ext cx="5915025" cy="5105164"/>
          </a:xfrm>
        </p:spPr>
        <p:txBody>
          <a:bodyPr anchor="ctr"/>
          <a:lstStyle>
            <a:lvl1pPr>
              <a:defRPr sz="18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6484688"/>
            <a:ext cx="5914132" cy="2169304"/>
          </a:xfrm>
        </p:spPr>
        <p:txBody>
          <a:bodyPr anchor="ctr"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ro-RO" smtClean="0"/>
              <a:t>Editați stilurile de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7603-5DB8-4CCA-BBC3-C941FC418281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0D4B-F73C-45C2-9F77-56979FFAC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6096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3494" y="527403"/>
            <a:ext cx="5232798" cy="4323084"/>
          </a:xfrm>
        </p:spPr>
        <p:txBody>
          <a:bodyPr anchor="ctr"/>
          <a:lstStyle>
            <a:lvl1pPr>
              <a:defRPr sz="2475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67863" y="4861360"/>
            <a:ext cx="4923168" cy="792954"/>
          </a:xfrm>
        </p:spPr>
        <p:txBody>
          <a:bodyPr anchor="t">
            <a:normAutofit/>
          </a:bodyPr>
          <a:lstStyle>
            <a:lvl1pPr marL="0" indent="0">
              <a:buNone/>
              <a:defRPr sz="788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ro-RO" smtClean="0"/>
              <a:t>Editați stilurile de text coordonator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487" y="6502498"/>
            <a:ext cx="5913239" cy="2151494"/>
          </a:xfrm>
        </p:spPr>
        <p:txBody>
          <a:bodyPr anchor="ctr">
            <a:normAutofit/>
          </a:bodyPr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ro-RO" smtClean="0"/>
              <a:t>Editați stilurile de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7603-5DB8-4CCA-BBC3-C941FC418281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0D4B-F73C-45C2-9F77-56979FFACAE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24962" y="1136524"/>
            <a:ext cx="342900" cy="844676"/>
          </a:xfrm>
          <a:prstGeom prst="rect">
            <a:avLst/>
          </a:prstGeom>
        </p:spPr>
        <p:txBody>
          <a:bodyPr vert="horz" lIns="51435" tIns="25718" rIns="51435" bIns="2571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45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871269" y="3962400"/>
            <a:ext cx="342900" cy="844676"/>
          </a:xfrm>
          <a:prstGeom prst="rect">
            <a:avLst/>
          </a:prstGeom>
        </p:spPr>
        <p:txBody>
          <a:bodyPr vert="horz" lIns="51435" tIns="25718" rIns="51435" bIns="2571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45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693895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3361177"/>
            <a:ext cx="5915025" cy="3628206"/>
          </a:xfrm>
        </p:spPr>
        <p:txBody>
          <a:bodyPr anchor="b">
            <a:normAutofit/>
          </a:bodyPr>
          <a:lstStyle>
            <a:lvl1pPr>
              <a:defRPr sz="3038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7006395"/>
            <a:ext cx="5914132" cy="1647597"/>
          </a:xfrm>
        </p:spPr>
        <p:txBody>
          <a:bodyPr anchor="t"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ro-RO" smtClean="0"/>
              <a:t>Editați stilurile de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7603-5DB8-4CCA-BBC3-C941FC418281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0D4B-F73C-45C2-9F77-56979FFAC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0405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oa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</p:spPr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752221" y="2724150"/>
            <a:ext cx="1657613" cy="832378"/>
          </a:xfrm>
        </p:spPr>
        <p:txBody>
          <a:bodyPr anchor="b">
            <a:noAutofit/>
          </a:bodyPr>
          <a:lstStyle>
            <a:lvl1pPr marL="0" indent="0">
              <a:buNone/>
              <a:defRPr sz="135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ro-RO" smtClean="0"/>
              <a:t>Editați stilurile de text coordonator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763199" y="3714750"/>
            <a:ext cx="1646635" cy="5184599"/>
          </a:xfrm>
        </p:spPr>
        <p:txBody>
          <a:bodyPr anchor="t">
            <a:normAutofit/>
          </a:bodyPr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ro-RO" smtClean="0"/>
              <a:t>Editați stilurile de text coordonator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580747" y="2724150"/>
            <a:ext cx="1651636" cy="832378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35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ro-RO" smtClean="0"/>
              <a:t>Editați stilurile de text coordonator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2574811" y="3714750"/>
            <a:ext cx="1657572" cy="5184599"/>
          </a:xfrm>
        </p:spPr>
        <p:txBody>
          <a:bodyPr anchor="t">
            <a:normAutofit/>
          </a:bodyPr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ro-RO" smtClean="0"/>
              <a:t>Editați stilurile de text coordonator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403833" y="2724150"/>
            <a:ext cx="1649314" cy="832378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35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ro-RO" smtClean="0"/>
              <a:t>Editați stilurile de text coordonator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4403833" y="3714750"/>
            <a:ext cx="1649314" cy="5184599"/>
          </a:xfrm>
        </p:spPr>
        <p:txBody>
          <a:bodyPr anchor="t">
            <a:normAutofit/>
          </a:bodyPr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ro-RO" smtClean="0"/>
              <a:t>Editați stilurile de text coordonator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7603-5DB8-4CCA-BBC3-C941FC418281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0D4B-F73C-45C2-9F77-56979FFAC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7592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oană cu trei imag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</p:spPr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749298" y="6207505"/>
            <a:ext cx="1653779" cy="832378"/>
          </a:xfrm>
        </p:spPr>
        <p:txBody>
          <a:bodyPr anchor="b">
            <a:noAutofit/>
          </a:bodyPr>
          <a:lstStyle>
            <a:lvl1pPr marL="0" indent="0">
              <a:buNone/>
              <a:defRPr sz="135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ro-RO" smtClean="0"/>
              <a:t>Editați stilurile de text coordonator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749298" y="3259178"/>
            <a:ext cx="1653779" cy="220133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900"/>
            </a:lvl1pPr>
            <a:lvl2pPr marL="257175" indent="0">
              <a:buNone/>
              <a:defRPr sz="900"/>
            </a:lvl2pPr>
            <a:lvl3pPr marL="514350" indent="0">
              <a:buNone/>
              <a:defRPr sz="900"/>
            </a:lvl3pPr>
            <a:lvl4pPr marL="771525" indent="0">
              <a:buNone/>
              <a:defRPr sz="900"/>
            </a:lvl4pPr>
            <a:lvl5pPr marL="1028700" indent="0">
              <a:buNone/>
              <a:defRPr sz="900"/>
            </a:lvl5pPr>
            <a:lvl6pPr marL="1285875" indent="0">
              <a:buNone/>
              <a:defRPr sz="900"/>
            </a:lvl6pPr>
            <a:lvl7pPr marL="1543050" indent="0">
              <a:buNone/>
              <a:defRPr sz="900"/>
            </a:lvl7pPr>
            <a:lvl8pPr marL="1800225" indent="0">
              <a:buNone/>
              <a:defRPr sz="900"/>
            </a:lvl8pPr>
            <a:lvl9pPr marL="2057400" indent="0">
              <a:buNone/>
              <a:defRPr sz="900"/>
            </a:lvl9pPr>
          </a:lstStyle>
          <a:p>
            <a:r>
              <a:rPr lang="ro-RO" smtClean="0"/>
              <a:t>Faceți clic pe pictogramă pentru a adăuga o imagine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749298" y="7039885"/>
            <a:ext cx="1653779" cy="952162"/>
          </a:xfrm>
        </p:spPr>
        <p:txBody>
          <a:bodyPr anchor="t">
            <a:normAutofit/>
          </a:bodyPr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ro-RO" smtClean="0"/>
              <a:t>Editați stilurile de text coordonator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570061" y="6207505"/>
            <a:ext cx="1648421" cy="832378"/>
          </a:xfrm>
        </p:spPr>
        <p:txBody>
          <a:bodyPr anchor="b">
            <a:noAutofit/>
          </a:bodyPr>
          <a:lstStyle>
            <a:lvl1pPr marL="0" indent="0">
              <a:buNone/>
              <a:defRPr sz="135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ro-RO" smtClean="0"/>
              <a:t>Editați stilurile de text coordonator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570060" y="3259178"/>
            <a:ext cx="1648421" cy="220133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900"/>
            </a:lvl1pPr>
            <a:lvl2pPr marL="257175" indent="0">
              <a:buNone/>
              <a:defRPr sz="900"/>
            </a:lvl2pPr>
            <a:lvl3pPr marL="514350" indent="0">
              <a:buNone/>
              <a:defRPr sz="900"/>
            </a:lvl3pPr>
            <a:lvl4pPr marL="771525" indent="0">
              <a:buNone/>
              <a:defRPr sz="900"/>
            </a:lvl4pPr>
            <a:lvl5pPr marL="1028700" indent="0">
              <a:buNone/>
              <a:defRPr sz="900"/>
            </a:lvl5pPr>
            <a:lvl6pPr marL="1285875" indent="0">
              <a:buNone/>
              <a:defRPr sz="900"/>
            </a:lvl6pPr>
            <a:lvl7pPr marL="1543050" indent="0">
              <a:buNone/>
              <a:defRPr sz="900"/>
            </a:lvl7pPr>
            <a:lvl8pPr marL="1800225" indent="0">
              <a:buNone/>
              <a:defRPr sz="900"/>
            </a:lvl8pPr>
            <a:lvl9pPr marL="2057400" indent="0">
              <a:buNone/>
              <a:defRPr sz="900"/>
            </a:lvl9pPr>
          </a:lstStyle>
          <a:p>
            <a:r>
              <a:rPr lang="ro-RO" smtClean="0"/>
              <a:t>Faceți clic pe pictogramă pentru a adăuga o imagine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569300" y="7039883"/>
            <a:ext cx="1650604" cy="952162"/>
          </a:xfrm>
        </p:spPr>
        <p:txBody>
          <a:bodyPr anchor="t">
            <a:normAutofit/>
          </a:bodyPr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ro-RO" smtClean="0"/>
              <a:t>Editați stilurile de text coordonator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389932" y="6207505"/>
            <a:ext cx="1649314" cy="832378"/>
          </a:xfrm>
        </p:spPr>
        <p:txBody>
          <a:bodyPr anchor="b">
            <a:noAutofit/>
          </a:bodyPr>
          <a:lstStyle>
            <a:lvl1pPr marL="0" indent="0">
              <a:buNone/>
              <a:defRPr sz="135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ro-RO" smtClean="0"/>
              <a:t>Editați stilurile de text coordonator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4389931" y="3259178"/>
            <a:ext cx="1649314" cy="220133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900"/>
            </a:lvl1pPr>
            <a:lvl2pPr marL="257175" indent="0">
              <a:buNone/>
              <a:defRPr sz="900"/>
            </a:lvl2pPr>
            <a:lvl3pPr marL="514350" indent="0">
              <a:buNone/>
              <a:defRPr sz="900"/>
            </a:lvl3pPr>
            <a:lvl4pPr marL="771525" indent="0">
              <a:buNone/>
              <a:defRPr sz="900"/>
            </a:lvl4pPr>
            <a:lvl5pPr marL="1028700" indent="0">
              <a:buNone/>
              <a:defRPr sz="900"/>
            </a:lvl5pPr>
            <a:lvl6pPr marL="1285875" indent="0">
              <a:buNone/>
              <a:defRPr sz="900"/>
            </a:lvl6pPr>
            <a:lvl7pPr marL="1543050" indent="0">
              <a:buNone/>
              <a:defRPr sz="900"/>
            </a:lvl7pPr>
            <a:lvl8pPr marL="1800225" indent="0">
              <a:buNone/>
              <a:defRPr sz="900"/>
            </a:lvl8pPr>
            <a:lvl9pPr marL="2057400" indent="0">
              <a:buNone/>
              <a:defRPr sz="900"/>
            </a:lvl9pPr>
          </a:lstStyle>
          <a:p>
            <a:r>
              <a:rPr lang="ro-RO" smtClean="0"/>
              <a:t>Faceți clic pe pictogramă pentru a adăuga o imagine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4389861" y="7039881"/>
            <a:ext cx="1651499" cy="952162"/>
          </a:xfrm>
        </p:spPr>
        <p:txBody>
          <a:bodyPr anchor="t">
            <a:normAutofit/>
          </a:bodyPr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ro-RO" smtClean="0"/>
              <a:t>Editați stilurile de text coordonator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7603-5DB8-4CCA-BBC3-C941FC418281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0D4B-F73C-45C2-9F77-56979FFAC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7505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 smtClean="0"/>
              <a:t>Editați stilurile de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7603-5DB8-4CCA-BBC3-C941FC418281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0D4B-F73C-45C2-9F77-56979FFAC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1532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ro-RO" smtClean="0"/>
              <a:t>Editați stilurile de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77603-5DB8-4CCA-BBC3-C941FC418281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30D4B-F73C-45C2-9F77-56979FFAC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152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000" y="2637014"/>
            <a:ext cx="5756513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 smtClean="0"/>
              <a:t>Editați stilurile de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08377603-5DB8-4CCA-BBC3-C941FC418281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EC530D4B-F73C-45C2-9F77-56979FFACA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2826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  <p:sldLayoutId id="2147483755" r:id="rId12"/>
    <p:sldLayoutId id="2147483756" r:id="rId13"/>
    <p:sldLayoutId id="2147483757" r:id="rId14"/>
    <p:sldLayoutId id="2147483758" r:id="rId15"/>
    <p:sldLayoutId id="2147483759" r:id="rId16"/>
    <p:sldLayoutId id="2147483760" r:id="rId17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33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5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2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5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5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594518" y="2345940"/>
            <a:ext cx="5678487" cy="73531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Bernard MT Condensed" panose="02050806060905020404" pitchFamily="18" charset="0"/>
              </a:rPr>
              <a:t>Takeaway Menu </a:t>
            </a:r>
            <a:r>
              <a:rPr lang="en-GB" dirty="0" smtClean="0">
                <a:latin typeface="Bernard MT Condensed" panose="02050806060905020404" pitchFamily="18" charset="0"/>
              </a:rPr>
              <a:t/>
            </a:r>
            <a:br>
              <a:rPr lang="en-GB" dirty="0" smtClean="0">
                <a:latin typeface="Bernard MT Condensed" panose="02050806060905020404" pitchFamily="18" charset="0"/>
              </a:rPr>
            </a:br>
            <a:r>
              <a:rPr lang="en-GB" dirty="0" smtClean="0">
                <a:latin typeface="Bernard MT Condensed" panose="02050806060905020404" pitchFamily="18" charset="0"/>
              </a:rPr>
              <a:t/>
            </a:r>
            <a:br>
              <a:rPr lang="en-GB" dirty="0" smtClean="0">
                <a:latin typeface="Bernard MT Condensed" panose="02050806060905020404" pitchFamily="18" charset="0"/>
              </a:rPr>
            </a:br>
            <a:endParaRPr lang="en-GB" dirty="0">
              <a:latin typeface="Bernard MT Condensed" panose="02050806060905020404" pitchFamily="18" charset="0"/>
            </a:endParaRP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391318" y="756846"/>
            <a:ext cx="6084888" cy="1745054"/>
          </a:xfrm>
        </p:spPr>
        <p:txBody>
          <a:bodyPr>
            <a:normAutofit fontScale="25000" lnSpcReduction="20000"/>
          </a:bodyPr>
          <a:lstStyle/>
          <a:p>
            <a:pPr algn="ctr"/>
            <a:r>
              <a:rPr lang="en-GB" sz="24000" dirty="0" smtClean="0">
                <a:latin typeface="Bernard MT Condensed" panose="02050806060905020404" pitchFamily="18" charset="0"/>
              </a:rPr>
              <a:t>Hotel Trinity Restaurant</a:t>
            </a:r>
          </a:p>
          <a:p>
            <a:pPr algn="ctr"/>
            <a:r>
              <a:rPr lang="en-GB" sz="3600" dirty="0" smtClean="0">
                <a:latin typeface="Bernard MT Condensed" panose="02050806060905020404" pitchFamily="18" charset="0"/>
              </a:rPr>
              <a:t>5 Snuff Street Swansea</a:t>
            </a:r>
          </a:p>
          <a:p>
            <a:pPr algn="ctr"/>
            <a:r>
              <a:rPr lang="en-GB" sz="3600" dirty="0" smtClean="0">
                <a:latin typeface="Bernard MT Condensed" panose="02050806060905020404" pitchFamily="18" charset="0"/>
              </a:rPr>
              <a:t>07425489759  www.trinitytakeaway.co.uk</a:t>
            </a:r>
          </a:p>
          <a:p>
            <a:pPr algn="ctr"/>
            <a:r>
              <a:rPr lang="en-GB" sz="3600" dirty="0" smtClean="0">
                <a:latin typeface="Bernard MT Condensed" panose="02050806060905020404" pitchFamily="18" charset="0"/>
              </a:rPr>
              <a:t>Mon-Fri 12:00-20:00</a:t>
            </a:r>
          </a:p>
          <a:p>
            <a:pPr algn="ctr"/>
            <a:r>
              <a:rPr lang="en-GB" sz="3600" dirty="0" smtClean="0">
                <a:latin typeface="Bernard MT Condensed" panose="02050806060905020404" pitchFamily="18" charset="0"/>
              </a:rPr>
              <a:t>Sat-Sun 12:00-22:00</a:t>
            </a:r>
          </a:p>
          <a:p>
            <a:pPr algn="ctr"/>
            <a:endParaRPr lang="en-GB" sz="4800" dirty="0" smtClean="0">
              <a:latin typeface="Bernard MT Condensed" panose="02050806060905020404" pitchFamily="18" charset="0"/>
            </a:endParaRPr>
          </a:p>
        </p:txBody>
      </p:sp>
      <p:sp>
        <p:nvSpPr>
          <p:cNvPr id="5" name="Dreptunghi 4"/>
          <p:cNvSpPr/>
          <p:nvPr/>
        </p:nvSpPr>
        <p:spPr>
          <a:xfrm>
            <a:off x="0" y="9321225"/>
            <a:ext cx="660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800" dirty="0" err="1">
                <a:latin typeface="+mj-lt"/>
                <a:cs typeface="Arial" panose="020B0604020202020204" pitchFamily="34" charset="0"/>
              </a:rPr>
              <a:t>Ewch</a:t>
            </a:r>
            <a:r>
              <a:rPr lang="en-GB" sz="8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+mj-lt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+mj-lt"/>
                <a:cs typeface="Arial" panose="020B0604020202020204" pitchFamily="34" charset="0"/>
              </a:rPr>
              <a:t> food.gov.uk/ratings </a:t>
            </a:r>
            <a:r>
              <a:rPr lang="en-GB" sz="800" dirty="0" err="1">
                <a:latin typeface="+mj-lt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+mj-lt"/>
                <a:cs typeface="Arial" panose="020B0604020202020204" pitchFamily="34" charset="0"/>
              </a:rPr>
              <a:t>ganfod</a:t>
            </a:r>
            <a:r>
              <a:rPr lang="en-GB" sz="8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+mj-lt"/>
                <a:cs typeface="Arial" panose="020B0604020202020204" pitchFamily="34" charset="0"/>
              </a:rPr>
              <a:t>sgôr</a:t>
            </a:r>
            <a:r>
              <a:rPr lang="en-GB" sz="8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+mj-lt"/>
                <a:cs typeface="Arial" panose="020B0604020202020204" pitchFamily="34" charset="0"/>
              </a:rPr>
              <a:t>hylendid</a:t>
            </a:r>
            <a:r>
              <a:rPr lang="en-GB" sz="8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+mj-lt"/>
                <a:cs typeface="Arial" panose="020B0604020202020204" pitchFamily="34" charset="0"/>
              </a:rPr>
              <a:t>bwyd</a:t>
            </a:r>
            <a:r>
              <a:rPr lang="en-GB" sz="8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+mj-lt"/>
                <a:cs typeface="Arial" panose="020B0604020202020204" pitchFamily="34" charset="0"/>
              </a:rPr>
              <a:t>ein</a:t>
            </a:r>
            <a:r>
              <a:rPr lang="en-GB" sz="8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+mj-lt"/>
                <a:cs typeface="Arial" panose="020B0604020202020204" pitchFamily="34" charset="0"/>
              </a:rPr>
              <a:t>busnes</a:t>
            </a:r>
            <a:r>
              <a:rPr lang="en-GB" sz="8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+mj-lt"/>
                <a:cs typeface="Arial" panose="020B0604020202020204" pitchFamily="34" charset="0"/>
              </a:rPr>
              <a:t>neu</a:t>
            </a:r>
            <a:r>
              <a:rPr lang="en-GB" sz="8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+mj-lt"/>
                <a:cs typeface="Arial" panose="020B0604020202020204" pitchFamily="34" charset="0"/>
              </a:rPr>
              <a:t>gofynnwch</a:t>
            </a:r>
            <a:r>
              <a:rPr lang="en-GB" sz="8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+mj-lt"/>
                <a:cs typeface="Arial" panose="020B0604020202020204" pitchFamily="34" charset="0"/>
              </a:rPr>
              <a:t>inni</a:t>
            </a:r>
            <a:r>
              <a:rPr lang="en-GB" sz="8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+mj-lt"/>
                <a:cs typeface="Arial" panose="020B0604020202020204" pitchFamily="34" charset="0"/>
              </a:rPr>
              <a:t>beth</a:t>
            </a:r>
            <a:r>
              <a:rPr lang="en-GB" sz="8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+mj-lt"/>
                <a:cs typeface="Arial" panose="020B0604020202020204" pitchFamily="34" charset="0"/>
              </a:rPr>
              <a:t>yw</a:t>
            </a:r>
            <a:r>
              <a:rPr lang="en-GB" sz="8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+mj-lt"/>
                <a:cs typeface="Arial" panose="020B0604020202020204" pitchFamily="34" charset="0"/>
              </a:rPr>
              <a:t>ein</a:t>
            </a:r>
            <a:r>
              <a:rPr lang="en-GB" sz="8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+mj-lt"/>
                <a:cs typeface="Arial" panose="020B0604020202020204" pitchFamily="34" charset="0"/>
              </a:rPr>
              <a:t>sgôr</a:t>
            </a:r>
            <a:r>
              <a:rPr lang="en-GB" sz="8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+mj-lt"/>
                <a:cs typeface="Arial" panose="020B0604020202020204" pitchFamily="34" charset="0"/>
              </a:rPr>
              <a:t>hylendid</a:t>
            </a:r>
            <a:r>
              <a:rPr lang="en-GB" sz="8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+mj-lt"/>
                <a:cs typeface="Arial" panose="020B0604020202020204" pitchFamily="34" charset="0"/>
              </a:rPr>
              <a:t>bwyd</a:t>
            </a:r>
            <a:r>
              <a:rPr lang="en-GB" sz="8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+mj-lt"/>
                <a:cs typeface="Arial" panose="020B0604020202020204" pitchFamily="34" charset="0"/>
              </a:rPr>
              <a:t>wrth</a:t>
            </a:r>
            <a:r>
              <a:rPr lang="en-GB" sz="8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+mj-lt"/>
                <a:cs typeface="Arial" panose="020B0604020202020204" pitchFamily="34" charset="0"/>
              </a:rPr>
              <a:t>archebu</a:t>
            </a:r>
            <a:r>
              <a:rPr lang="en-GB" sz="800" dirty="0">
                <a:latin typeface="+mj-lt"/>
                <a:cs typeface="Arial" panose="020B0604020202020204" pitchFamily="34" charset="0"/>
              </a:rPr>
              <a:t> / Go to food.gov.uk/ratings to find out the food hygiene rating of our business or ask us for our food hygiene rating when you order</a:t>
            </a:r>
            <a:r>
              <a:rPr lang="en-GB" sz="800" dirty="0" smtClean="0">
                <a:latin typeface="+mj-lt"/>
                <a:cs typeface="Arial" panose="020B0604020202020204" pitchFamily="34" charset="0"/>
              </a:rPr>
              <a:t>.</a:t>
            </a:r>
          </a:p>
          <a:p>
            <a:r>
              <a:rPr lang="en-GB" sz="800" dirty="0" smtClean="0">
                <a:latin typeface="+mj-lt"/>
                <a:cs typeface="Arial" panose="020B0604020202020204" pitchFamily="34" charset="0"/>
              </a:rPr>
              <a:t>Please inform our team members about any allergies before you order 07425489759</a:t>
            </a:r>
          </a:p>
          <a:p>
            <a:r>
              <a:rPr lang="en-GB" sz="800" dirty="0" smtClean="0">
                <a:latin typeface="+mj-lt"/>
              </a:rPr>
              <a:t>Payment Options : Credit card only</a:t>
            </a:r>
            <a:endParaRPr lang="en-GB" sz="800" dirty="0">
              <a:latin typeface="+mj-lt"/>
              <a:cs typeface="Arial" panose="020B0604020202020204" pitchFamily="34" charset="0"/>
            </a:endParaRPr>
          </a:p>
        </p:txBody>
      </p:sp>
      <p:sp>
        <p:nvSpPr>
          <p:cNvPr id="6" name="CasetăText 5"/>
          <p:cNvSpPr txBox="1"/>
          <p:nvPr/>
        </p:nvSpPr>
        <p:spPr>
          <a:xfrm>
            <a:off x="4761" y="2852658"/>
            <a:ext cx="6858000" cy="68788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100" dirty="0" smtClean="0">
              <a:latin typeface="Bradley Hand ITC" panose="03070402050302030203" pitchFamily="66" charset="0"/>
            </a:endParaRPr>
          </a:p>
          <a:p>
            <a:pPr algn="ctr"/>
            <a:endParaRPr lang="en-GB" sz="1200" dirty="0" smtClean="0">
              <a:latin typeface="Bradley Hand ITC" panose="03070402050302030203" pitchFamily="66" charset="0"/>
            </a:endParaRPr>
          </a:p>
          <a:p>
            <a:pPr algn="ctr"/>
            <a:r>
              <a:rPr lang="en-GB" sz="1200" b="1" dirty="0" smtClean="0">
                <a:latin typeface="Bradley Hand ITC" panose="03070402050302030203" pitchFamily="66" charset="0"/>
              </a:rPr>
              <a:t>Starters</a:t>
            </a:r>
            <a:endParaRPr lang="en-GB" sz="1200" dirty="0" smtClean="0">
              <a:latin typeface="Bradley Hand ITC" panose="03070402050302030203" pitchFamily="66" charset="0"/>
            </a:endParaRPr>
          </a:p>
          <a:p>
            <a:pPr algn="ctr"/>
            <a:r>
              <a:rPr lang="en-GB" sz="1200" dirty="0">
                <a:latin typeface="Bradley Hand ITC" panose="03070402050302030203" pitchFamily="66" charset="0"/>
              </a:rPr>
              <a:t>Garlic </a:t>
            </a:r>
            <a:r>
              <a:rPr lang="en-GB" sz="1200" dirty="0" smtClean="0">
                <a:latin typeface="Bradley Hand ITC" panose="03070402050302030203" pitchFamily="66" charset="0"/>
              </a:rPr>
              <a:t>mushrooms </a:t>
            </a:r>
            <a:r>
              <a:rPr lang="en-GB" sz="1000" dirty="0" smtClean="0">
                <a:latin typeface="Bradley Hand ITC" panose="03070402050302030203" pitchFamily="66" charset="0"/>
              </a:rPr>
              <a:t>3.30</a:t>
            </a:r>
          </a:p>
          <a:p>
            <a:pPr algn="ctr"/>
            <a:r>
              <a:rPr lang="en-GB" sz="1200" dirty="0">
                <a:latin typeface="Bradley Hand ITC" panose="03070402050302030203" pitchFamily="66" charset="0"/>
              </a:rPr>
              <a:t>Deep Fried </a:t>
            </a:r>
            <a:r>
              <a:rPr lang="en-GB" sz="1200" dirty="0" smtClean="0">
                <a:latin typeface="Bradley Hand ITC" panose="03070402050302030203" pitchFamily="66" charset="0"/>
              </a:rPr>
              <a:t>Scampi </a:t>
            </a:r>
            <a:r>
              <a:rPr lang="en-GB" sz="1000" dirty="0" smtClean="0">
                <a:latin typeface="Bradley Hand ITC" panose="03070402050302030203" pitchFamily="66" charset="0"/>
              </a:rPr>
              <a:t>3.50</a:t>
            </a:r>
            <a:endParaRPr lang="en-GB" sz="1000" dirty="0">
              <a:latin typeface="Bradley Hand ITC" panose="03070402050302030203" pitchFamily="66" charset="0"/>
            </a:endParaRPr>
          </a:p>
          <a:p>
            <a:pPr algn="ctr"/>
            <a:r>
              <a:rPr lang="en-GB" sz="1200" dirty="0">
                <a:latin typeface="Bradley Hand ITC" panose="03070402050302030203" pitchFamily="66" charset="0"/>
              </a:rPr>
              <a:t>Deep Fried White </a:t>
            </a:r>
            <a:r>
              <a:rPr lang="en-GB" sz="1200" dirty="0" smtClean="0">
                <a:latin typeface="Bradley Hand ITC" panose="03070402050302030203" pitchFamily="66" charset="0"/>
              </a:rPr>
              <a:t>Bait </a:t>
            </a:r>
            <a:r>
              <a:rPr lang="en-GB" sz="1000" dirty="0" smtClean="0">
                <a:latin typeface="Bradley Hand ITC" panose="03070402050302030203" pitchFamily="66" charset="0"/>
              </a:rPr>
              <a:t>3.85</a:t>
            </a:r>
          </a:p>
          <a:p>
            <a:pPr algn="ctr"/>
            <a:r>
              <a:rPr lang="en-GB" sz="1200" dirty="0" smtClean="0">
                <a:latin typeface="Bradley Hand ITC" panose="03070402050302030203" pitchFamily="66" charset="0"/>
              </a:rPr>
              <a:t>Smoked Mackerel and Horseradish Pate </a:t>
            </a:r>
            <a:r>
              <a:rPr lang="en-GB" sz="1000" dirty="0" smtClean="0">
                <a:latin typeface="Bradley Hand ITC" panose="03070402050302030203" pitchFamily="66" charset="0"/>
              </a:rPr>
              <a:t>4.10</a:t>
            </a:r>
          </a:p>
          <a:p>
            <a:pPr algn="ctr"/>
            <a:endParaRPr lang="en-GB" sz="1200" dirty="0" smtClean="0">
              <a:latin typeface="Bradley Hand ITC" panose="03070402050302030203" pitchFamily="66" charset="0"/>
            </a:endParaRPr>
          </a:p>
          <a:p>
            <a:pPr algn="ctr"/>
            <a:r>
              <a:rPr lang="en-GB" sz="1200" b="1" dirty="0" smtClean="0">
                <a:latin typeface="Bradley Hand ITC" panose="03070402050302030203" pitchFamily="66" charset="0"/>
              </a:rPr>
              <a:t>Mains</a:t>
            </a:r>
            <a:endParaRPr lang="en-GB" sz="1200" dirty="0" smtClean="0">
              <a:latin typeface="Bradley Hand ITC" panose="03070402050302030203" pitchFamily="66" charset="0"/>
            </a:endParaRPr>
          </a:p>
          <a:p>
            <a:pPr algn="ctr"/>
            <a:r>
              <a:rPr lang="en-GB" sz="1200" dirty="0">
                <a:latin typeface="Bradley Hand ITC" panose="03070402050302030203" pitchFamily="66" charset="0"/>
              </a:rPr>
              <a:t>Chicken Piri </a:t>
            </a:r>
            <a:r>
              <a:rPr lang="en-GB" sz="1200" dirty="0" smtClean="0">
                <a:latin typeface="Bradley Hand ITC" panose="03070402050302030203" pitchFamily="66" charset="0"/>
              </a:rPr>
              <a:t>Piri( </a:t>
            </a:r>
            <a:r>
              <a:rPr lang="en-GB" sz="1200" dirty="0">
                <a:latin typeface="Bradley Hand ITC" panose="03070402050302030203" pitchFamily="66" charset="0"/>
              </a:rPr>
              <a:t>breast of chicken marinated in wine, garlic, </a:t>
            </a:r>
            <a:r>
              <a:rPr lang="en-GB" sz="1200" dirty="0" smtClean="0">
                <a:latin typeface="Bradley Hand ITC" panose="03070402050302030203" pitchFamily="66" charset="0"/>
              </a:rPr>
              <a:t>herbs</a:t>
            </a:r>
            <a:r>
              <a:rPr lang="en-GB" sz="1200" dirty="0">
                <a:latin typeface="Bradley Hand ITC" panose="03070402050302030203" pitchFamily="66" charset="0"/>
              </a:rPr>
              <a:t>, chillies and then grilled</a:t>
            </a:r>
            <a:r>
              <a:rPr lang="en-GB" sz="1200" dirty="0" smtClean="0">
                <a:latin typeface="Bradley Hand ITC" panose="03070402050302030203" pitchFamily="66" charset="0"/>
              </a:rPr>
              <a:t>)  </a:t>
            </a:r>
            <a:r>
              <a:rPr lang="en-GB" sz="1000" dirty="0" smtClean="0">
                <a:latin typeface="Bradley Hand ITC" panose="03070402050302030203" pitchFamily="66" charset="0"/>
              </a:rPr>
              <a:t>33.25</a:t>
            </a:r>
          </a:p>
          <a:p>
            <a:pPr algn="ctr"/>
            <a:endParaRPr lang="en-GB" sz="1000" dirty="0" smtClean="0">
              <a:latin typeface="Bradley Hand ITC" panose="03070402050302030203" pitchFamily="66" charset="0"/>
            </a:endParaRPr>
          </a:p>
          <a:p>
            <a:pPr algn="ctr"/>
            <a:r>
              <a:rPr lang="en-GB" sz="1200" dirty="0">
                <a:latin typeface="Bradley Hand ITC" panose="03070402050302030203" pitchFamily="66" charset="0"/>
              </a:rPr>
              <a:t>Swordfish with </a:t>
            </a:r>
            <a:r>
              <a:rPr lang="en-GB" sz="1200" dirty="0" smtClean="0">
                <a:latin typeface="Bradley Hand ITC" panose="03070402050302030203" pitchFamily="66" charset="0"/>
              </a:rPr>
              <a:t>sauce </a:t>
            </a:r>
            <a:r>
              <a:rPr lang="en-GB" sz="1000" dirty="0" smtClean="0">
                <a:latin typeface="Bradley Hand ITC" panose="03070402050302030203" pitchFamily="66" charset="0"/>
              </a:rPr>
              <a:t>21.20 </a:t>
            </a:r>
          </a:p>
          <a:p>
            <a:pPr algn="ctr"/>
            <a:r>
              <a:rPr lang="en-GB" sz="1200" dirty="0" smtClean="0">
                <a:latin typeface="Bradley Hand ITC" panose="03070402050302030203" pitchFamily="66" charset="0"/>
              </a:rPr>
              <a:t>Best served along our Nostros </a:t>
            </a:r>
            <a:r>
              <a:rPr lang="en-GB" sz="1200" dirty="0">
                <a:latin typeface="Bradley Hand ITC" panose="03070402050302030203" pitchFamily="66" charset="0"/>
              </a:rPr>
              <a:t>Sauvignon Blanc </a:t>
            </a:r>
            <a:r>
              <a:rPr lang="en-GB" sz="1200" dirty="0" smtClean="0">
                <a:latin typeface="Bradley Hand ITC" panose="03070402050302030203" pitchFamily="66" charset="0"/>
              </a:rPr>
              <a:t>2020 (sold separately)</a:t>
            </a:r>
          </a:p>
          <a:p>
            <a:pPr algn="ctr"/>
            <a:endParaRPr lang="en-GB" sz="1200" dirty="0" smtClean="0">
              <a:latin typeface="Bradley Hand ITC" panose="03070402050302030203" pitchFamily="66" charset="0"/>
            </a:endParaRPr>
          </a:p>
          <a:p>
            <a:pPr algn="ctr"/>
            <a:r>
              <a:rPr lang="en-GB" sz="1200" dirty="0">
                <a:latin typeface="Bradley Hand ITC" panose="03070402050302030203" pitchFamily="66" charset="0"/>
              </a:rPr>
              <a:t>Bife </a:t>
            </a:r>
            <a:r>
              <a:rPr lang="en-GB" sz="1200" dirty="0" smtClean="0">
                <a:latin typeface="Bradley Hand ITC" panose="03070402050302030203" pitchFamily="66" charset="0"/>
              </a:rPr>
              <a:t>Algarve (Slices </a:t>
            </a:r>
            <a:r>
              <a:rPr lang="en-GB" sz="1200" dirty="0">
                <a:latin typeface="Bradley Hand ITC" panose="03070402050302030203" pitchFamily="66" charset="0"/>
              </a:rPr>
              <a:t>of Fillet Steak cooked in </a:t>
            </a:r>
            <a:r>
              <a:rPr lang="en-GB" sz="1200" dirty="0" smtClean="0">
                <a:latin typeface="Bradley Hand ITC" panose="03070402050302030203" pitchFamily="66" charset="0"/>
              </a:rPr>
              <a:t>rich, </a:t>
            </a:r>
            <a:r>
              <a:rPr lang="en-GB" sz="1200" dirty="0">
                <a:latin typeface="Bradley Hand ITC" panose="03070402050302030203" pitchFamily="66" charset="0"/>
              </a:rPr>
              <a:t>Garlic and demi glace </a:t>
            </a:r>
            <a:r>
              <a:rPr lang="en-GB" sz="1200" dirty="0" smtClean="0">
                <a:latin typeface="Bradley Hand ITC" panose="03070402050302030203" pitchFamily="66" charset="0"/>
              </a:rPr>
              <a:t>sauce) </a:t>
            </a:r>
            <a:r>
              <a:rPr lang="en-GB" sz="1000" dirty="0" smtClean="0">
                <a:latin typeface="Bradley Hand ITC" panose="03070402050302030203" pitchFamily="66" charset="0"/>
              </a:rPr>
              <a:t>24.15</a:t>
            </a:r>
          </a:p>
          <a:p>
            <a:pPr algn="ctr"/>
            <a:r>
              <a:rPr lang="en-GB" sz="1200" dirty="0" smtClean="0">
                <a:latin typeface="Bradley Hand ITC" panose="03070402050302030203" pitchFamily="66" charset="0"/>
              </a:rPr>
              <a:t>Why not try this with our </a:t>
            </a:r>
            <a:r>
              <a:rPr lang="en-GB" sz="1200" dirty="0">
                <a:latin typeface="Bradley Hand ITC" panose="03070402050302030203" pitchFamily="66" charset="0"/>
              </a:rPr>
              <a:t>Cabernet </a:t>
            </a:r>
            <a:r>
              <a:rPr lang="en-GB" sz="1200" dirty="0" smtClean="0">
                <a:latin typeface="Bradley Hand ITC" panose="03070402050302030203" pitchFamily="66" charset="0"/>
              </a:rPr>
              <a:t>Sauvignon Les Mougeottes 750 ml 2017 (sold separately)</a:t>
            </a:r>
          </a:p>
          <a:p>
            <a:pPr algn="ctr"/>
            <a:endParaRPr lang="en-GB" sz="1200" dirty="0" smtClean="0">
              <a:latin typeface="Bradley Hand ITC" panose="03070402050302030203" pitchFamily="66" charset="0"/>
            </a:endParaRPr>
          </a:p>
          <a:p>
            <a:pPr algn="ctr"/>
            <a:r>
              <a:rPr lang="en-GB" sz="1200" dirty="0" smtClean="0">
                <a:latin typeface="Bradley Hand ITC" panose="03070402050302030203" pitchFamily="66" charset="0"/>
              </a:rPr>
              <a:t>Chilli con Carne (Best chilli on the coast, cooked in Sol beer) </a:t>
            </a:r>
            <a:r>
              <a:rPr lang="en-GB" sz="1000" dirty="0" smtClean="0">
                <a:latin typeface="Bradley Hand ITC" panose="03070402050302030203" pitchFamily="66" charset="0"/>
              </a:rPr>
              <a:t>19.20</a:t>
            </a:r>
            <a:endParaRPr lang="en-GB" sz="1000" dirty="0">
              <a:latin typeface="Bradley Hand ITC" panose="03070402050302030203" pitchFamily="66" charset="0"/>
            </a:endParaRPr>
          </a:p>
          <a:p>
            <a:pPr algn="ctr"/>
            <a:r>
              <a:rPr lang="en-GB" sz="1200" dirty="0" smtClean="0">
                <a:latin typeface="Bradley Hand ITC" panose="03070402050302030203" pitchFamily="66" charset="0"/>
              </a:rPr>
              <a:t>Spaghetti </a:t>
            </a:r>
            <a:r>
              <a:rPr lang="en-GB" sz="1200" dirty="0">
                <a:latin typeface="Bradley Hand ITC" panose="03070402050302030203" pitchFamily="66" charset="0"/>
              </a:rPr>
              <a:t>D'Alho (With Garlic Oil and Chillies</a:t>
            </a:r>
            <a:r>
              <a:rPr lang="en-GB" sz="1200" dirty="0" smtClean="0">
                <a:latin typeface="Bradley Hand ITC" panose="03070402050302030203" pitchFamily="66" charset="0"/>
              </a:rPr>
              <a:t>) </a:t>
            </a:r>
            <a:r>
              <a:rPr lang="en-GB" sz="1000" dirty="0" smtClean="0">
                <a:latin typeface="Bradley Hand ITC" panose="03070402050302030203" pitchFamily="66" charset="0"/>
              </a:rPr>
              <a:t>17.25</a:t>
            </a:r>
            <a:endParaRPr lang="en-GB" sz="1000" dirty="0">
              <a:latin typeface="Bradley Hand ITC" panose="03070402050302030203" pitchFamily="66" charset="0"/>
            </a:endParaRPr>
          </a:p>
          <a:p>
            <a:endParaRPr lang="en-GB" sz="1200" dirty="0">
              <a:latin typeface="Bradley Hand ITC" panose="03070402050302030203" pitchFamily="66" charset="0"/>
            </a:endParaRPr>
          </a:p>
          <a:p>
            <a:pPr algn="ctr"/>
            <a:r>
              <a:rPr lang="en-GB" sz="1200" b="1" dirty="0" smtClean="0">
                <a:latin typeface="Bradley Hand ITC" panose="03070402050302030203" pitchFamily="66" charset="0"/>
              </a:rPr>
              <a:t>Desserts</a:t>
            </a:r>
            <a:endParaRPr lang="en-GB" sz="1200" dirty="0" smtClean="0">
              <a:latin typeface="Bradley Hand ITC" panose="03070402050302030203" pitchFamily="66" charset="0"/>
            </a:endParaRPr>
          </a:p>
          <a:p>
            <a:pPr algn="ctr"/>
            <a:r>
              <a:rPr lang="en-GB" sz="1200" dirty="0" smtClean="0">
                <a:latin typeface="Bradley Hand ITC" panose="03070402050302030203" pitchFamily="66" charset="0"/>
              </a:rPr>
              <a:t>Chef Mauro’s  Sticky Toffee Pudding </a:t>
            </a:r>
            <a:r>
              <a:rPr lang="en-GB" sz="1000" dirty="0" smtClean="0">
                <a:latin typeface="Bradley Hand ITC" panose="03070402050302030203" pitchFamily="66" charset="0"/>
              </a:rPr>
              <a:t>4.35</a:t>
            </a:r>
          </a:p>
          <a:p>
            <a:pPr algn="ctr"/>
            <a:r>
              <a:rPr lang="en-GB" sz="1200" dirty="0" smtClean="0">
                <a:latin typeface="Bradley Hand ITC" panose="03070402050302030203" pitchFamily="66" charset="0"/>
              </a:rPr>
              <a:t>Bakewell  Tart Swansea style </a:t>
            </a:r>
            <a:r>
              <a:rPr lang="en-GB" sz="1000" dirty="0" smtClean="0">
                <a:latin typeface="Bradley Hand ITC" panose="03070402050302030203" pitchFamily="66" charset="0"/>
              </a:rPr>
              <a:t>4.45</a:t>
            </a:r>
          </a:p>
          <a:p>
            <a:pPr algn="ctr"/>
            <a:r>
              <a:rPr lang="en-GB" sz="1200" dirty="0" smtClean="0">
                <a:latin typeface="Bradley Hand ITC" panose="03070402050302030203" pitchFamily="66" charset="0"/>
              </a:rPr>
              <a:t>Passion Fruit Cheesecake </a:t>
            </a:r>
            <a:r>
              <a:rPr lang="en-GB" sz="1000" dirty="0" smtClean="0">
                <a:latin typeface="Bradley Hand ITC" panose="03070402050302030203" pitchFamily="66" charset="0"/>
              </a:rPr>
              <a:t>3.95</a:t>
            </a:r>
          </a:p>
          <a:p>
            <a:pPr algn="ctr"/>
            <a:endParaRPr lang="en-GB" sz="1200" dirty="0" smtClean="0">
              <a:latin typeface="Bradley Hand ITC" panose="03070402050302030203" pitchFamily="66" charset="0"/>
            </a:endParaRPr>
          </a:p>
          <a:p>
            <a:pPr algn="ctr"/>
            <a:r>
              <a:rPr lang="en-GB" sz="1200" dirty="0" smtClean="0">
                <a:latin typeface="Bradley Hand ITC" panose="03070402050302030203" pitchFamily="66" charset="0"/>
              </a:rPr>
              <a:t>Chocolate Mousse </a:t>
            </a:r>
            <a:r>
              <a:rPr lang="en-GB" sz="1000" dirty="0" smtClean="0">
                <a:latin typeface="Bradley Hand ITC" panose="03070402050302030203" pitchFamily="66" charset="0"/>
              </a:rPr>
              <a:t>3.40</a:t>
            </a:r>
          </a:p>
          <a:p>
            <a:pPr algn="ctr"/>
            <a:r>
              <a:rPr lang="en-GB" sz="1000" dirty="0" smtClean="0">
                <a:latin typeface="Bradley Hand ITC" panose="03070402050302030203" pitchFamily="66" charset="0"/>
              </a:rPr>
              <a:t> </a:t>
            </a:r>
            <a:r>
              <a:rPr lang="en-GB" sz="1200" dirty="0" smtClean="0">
                <a:latin typeface="Bradley Hand ITC" panose="03070402050302030203" pitchFamily="66" charset="0"/>
              </a:rPr>
              <a:t>Perfectly suited with </a:t>
            </a:r>
            <a:r>
              <a:rPr lang="en-GB" sz="1200" dirty="0">
                <a:latin typeface="Bradley Hand ITC" panose="03070402050302030203" pitchFamily="66" charset="0"/>
              </a:rPr>
              <a:t>Blandy's </a:t>
            </a:r>
            <a:r>
              <a:rPr lang="en-GB" sz="1200" dirty="0" smtClean="0">
                <a:latin typeface="Bradley Hand ITC" panose="03070402050302030203" pitchFamily="66" charset="0"/>
              </a:rPr>
              <a:t>Sercial Madeira 200 ml (sold separately)</a:t>
            </a:r>
            <a:endParaRPr lang="en-GB" sz="1200" dirty="0">
              <a:latin typeface="Bradley Hand ITC" panose="03070402050302030203" pitchFamily="66" charset="0"/>
            </a:endParaRPr>
          </a:p>
          <a:p>
            <a:pPr algn="ctr"/>
            <a:endParaRPr lang="en-GB" sz="1200" dirty="0">
              <a:latin typeface="Bradley Hand ITC" panose="03070402050302030203" pitchFamily="66" charset="0"/>
            </a:endParaRPr>
          </a:p>
          <a:p>
            <a:pPr algn="ctr"/>
            <a:r>
              <a:rPr lang="en-GB" sz="1200" b="1" dirty="0" smtClean="0">
                <a:latin typeface="Bradley Hand ITC" panose="03070402050302030203" pitchFamily="66" charset="0"/>
              </a:rPr>
              <a:t>Beverages</a:t>
            </a:r>
          </a:p>
          <a:p>
            <a:pPr algn="ctr"/>
            <a:r>
              <a:rPr lang="en-GB" sz="1200" dirty="0" smtClean="0">
                <a:latin typeface="Bradley Hand ITC" panose="03070402050302030203" pitchFamily="66" charset="0"/>
              </a:rPr>
              <a:t>Espresso 30 ml  </a:t>
            </a:r>
            <a:r>
              <a:rPr lang="en-GB" sz="1000" dirty="0" smtClean="0">
                <a:latin typeface="Bradley Hand ITC" panose="03070402050302030203" pitchFamily="66" charset="0"/>
              </a:rPr>
              <a:t>1.10</a:t>
            </a:r>
          </a:p>
          <a:p>
            <a:pPr algn="ctr"/>
            <a:r>
              <a:rPr lang="en-GB" sz="1200" dirty="0" smtClean="0">
                <a:latin typeface="Bradley Hand ITC" panose="03070402050302030203" pitchFamily="66" charset="0"/>
              </a:rPr>
              <a:t>Earl Grey Tea </a:t>
            </a:r>
            <a:r>
              <a:rPr lang="en-GB" sz="1000" dirty="0" smtClean="0">
                <a:latin typeface="Bradley Hand ITC" panose="03070402050302030203" pitchFamily="66" charset="0"/>
              </a:rPr>
              <a:t>1.40</a:t>
            </a:r>
          </a:p>
          <a:p>
            <a:pPr algn="ctr"/>
            <a:r>
              <a:rPr lang="en-GB" sz="1200" dirty="0" smtClean="0">
                <a:latin typeface="Bradley Hand ITC" panose="03070402050302030203" pitchFamily="66" charset="0"/>
              </a:rPr>
              <a:t>Orangina 250 ml </a:t>
            </a:r>
            <a:r>
              <a:rPr lang="en-GB" sz="1000" dirty="0" smtClean="0">
                <a:latin typeface="Bradley Hand ITC" panose="03070402050302030203" pitchFamily="66" charset="0"/>
              </a:rPr>
              <a:t>2.20</a:t>
            </a:r>
            <a:endParaRPr lang="en-GB" sz="1000" dirty="0" smtClean="0">
              <a:latin typeface="Bradley Hand ITC" panose="03070402050302030203" pitchFamily="66" charset="0"/>
            </a:endParaRPr>
          </a:p>
          <a:p>
            <a:pPr algn="ctr"/>
            <a:r>
              <a:rPr lang="en-GB" sz="1200" dirty="0" smtClean="0">
                <a:latin typeface="Bradley Hand ITC" panose="03070402050302030203" pitchFamily="66" charset="0"/>
              </a:rPr>
              <a:t>Sauvignon Blanc Nostros  2020 750 ml </a:t>
            </a:r>
            <a:r>
              <a:rPr lang="en-GB" sz="1000" dirty="0" smtClean="0">
                <a:latin typeface="Bradley Hand ITC" panose="03070402050302030203" pitchFamily="66" charset="0"/>
              </a:rPr>
              <a:t>14.20</a:t>
            </a:r>
          </a:p>
          <a:p>
            <a:pPr algn="ctr"/>
            <a:r>
              <a:rPr lang="en-GB" sz="1200" dirty="0" smtClean="0">
                <a:latin typeface="Bradley Hand ITC" panose="03070402050302030203" pitchFamily="66" charset="0"/>
              </a:rPr>
              <a:t>Cabernet Sauvignon Les Mougeottes 2017 750 </a:t>
            </a:r>
            <a:r>
              <a:rPr lang="en-GB" sz="1200" dirty="0" smtClean="0">
                <a:latin typeface="Bradley Hand ITC" panose="03070402050302030203" pitchFamily="66" charset="0"/>
              </a:rPr>
              <a:t>ml </a:t>
            </a:r>
            <a:r>
              <a:rPr lang="en-GB" sz="1000" dirty="0" smtClean="0">
                <a:latin typeface="Bradley Hand ITC" panose="03070402050302030203" pitchFamily="66" charset="0"/>
              </a:rPr>
              <a:t>11.30</a:t>
            </a:r>
            <a:endParaRPr lang="en-GB" sz="1000" dirty="0" smtClean="0">
              <a:latin typeface="+mj-lt"/>
            </a:endParaRPr>
          </a:p>
          <a:p>
            <a:pPr algn="ctr"/>
            <a:r>
              <a:rPr lang="en-GB" sz="1200" dirty="0">
                <a:latin typeface="Bradley Hand ITC" panose="03070402050302030203" pitchFamily="66" charset="0"/>
              </a:rPr>
              <a:t>Blandy's Sercial Madeira 200 </a:t>
            </a:r>
            <a:r>
              <a:rPr lang="en-GB" sz="1200" dirty="0" smtClean="0">
                <a:latin typeface="Bradley Hand ITC" panose="03070402050302030203" pitchFamily="66" charset="0"/>
              </a:rPr>
              <a:t>ml </a:t>
            </a:r>
            <a:r>
              <a:rPr lang="en-GB" sz="1000" dirty="0" smtClean="0">
                <a:latin typeface="Bradley Hand ITC" panose="03070402050302030203" pitchFamily="66" charset="0"/>
              </a:rPr>
              <a:t>4.30</a:t>
            </a:r>
            <a:endParaRPr lang="en-GB" sz="1000" dirty="0">
              <a:latin typeface="Bernard MT Condensed" panose="020508060609050204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03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dâncime">
  <a:themeElements>
    <a:clrScheme name="Adâncime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Adâncime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ânci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TM04033923[[fn=Adâncime]]</Template>
  <TotalTime>201</TotalTime>
  <Words>265</Words>
  <Application>Microsoft Office PowerPoint</Application>
  <PresentationFormat>Hârtie A4 (210x297 mm)</PresentationFormat>
  <Paragraphs>45</Paragraphs>
  <Slides>1</Slides>
  <Notes>1</Notes>
  <HiddenSlides>0</HiddenSlides>
  <MMClips>0</MMClips>
  <ScaleCrop>false</ScaleCrop>
  <HeadingPairs>
    <vt:vector size="6" baseType="variant">
      <vt:variant>
        <vt:lpstr>Fonturi utilizate</vt:lpstr>
      </vt:variant>
      <vt:variant>
        <vt:i4>5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</vt:i4>
      </vt:variant>
    </vt:vector>
  </HeadingPairs>
  <TitlesOfParts>
    <vt:vector size="7" baseType="lpstr">
      <vt:lpstr>Arial</vt:lpstr>
      <vt:lpstr>Bernard MT Condensed</vt:lpstr>
      <vt:lpstr>Bradley Hand ITC</vt:lpstr>
      <vt:lpstr>Calibri</vt:lpstr>
      <vt:lpstr>Corbel</vt:lpstr>
      <vt:lpstr>Adâncime</vt:lpstr>
      <vt:lpstr>Takeaway Menu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Menu</dc:title>
  <dc:creator>Radu Gabriel Ghirvu (2019891)</dc:creator>
  <cp:lastModifiedBy>Radu Gabriel Ghirvu (2019891)</cp:lastModifiedBy>
  <cp:revision>21</cp:revision>
  <dcterms:created xsi:type="dcterms:W3CDTF">2021-10-30T07:58:07Z</dcterms:created>
  <dcterms:modified xsi:type="dcterms:W3CDTF">2021-10-30T11:32:23Z</dcterms:modified>
</cp:coreProperties>
</file>