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3.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4.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5.xml" ContentType="application/vnd.openxmlformats-officedocument.theme+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theme/theme6.xml" ContentType="application/vnd.openxmlformats-officedocument.theme+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4"/>
    <p:sldMasterId id="2147483696" r:id="rId5"/>
    <p:sldMasterId id="2147483705" r:id="rId6"/>
    <p:sldMasterId id="2147483714" r:id="rId7"/>
    <p:sldMasterId id="2147483718" r:id="rId8"/>
    <p:sldMasterId id="2147483722" r:id="rId9"/>
    <p:sldMasterId id="2147483727" r:id="rId10"/>
  </p:sldMasterIdLst>
  <p:notesMasterIdLst>
    <p:notesMasterId r:id="rId33"/>
  </p:notesMasterIdLst>
  <p:sldIdLst>
    <p:sldId id="256" r:id="rId11"/>
    <p:sldId id="378" r:id="rId12"/>
    <p:sldId id="265" r:id="rId13"/>
    <p:sldId id="380" r:id="rId14"/>
    <p:sldId id="257" r:id="rId15"/>
    <p:sldId id="259" r:id="rId16"/>
    <p:sldId id="263" r:id="rId17"/>
    <p:sldId id="289" r:id="rId18"/>
    <p:sldId id="341" r:id="rId19"/>
    <p:sldId id="550" r:id="rId20"/>
    <p:sldId id="554" r:id="rId21"/>
    <p:sldId id="555" r:id="rId22"/>
    <p:sldId id="548" r:id="rId23"/>
    <p:sldId id="549" r:id="rId24"/>
    <p:sldId id="551" r:id="rId25"/>
    <p:sldId id="552" r:id="rId26"/>
    <p:sldId id="553" r:id="rId27"/>
    <p:sldId id="556" r:id="rId28"/>
    <p:sldId id="557" r:id="rId29"/>
    <p:sldId id="547" r:id="rId30"/>
    <p:sldId id="379" r:id="rId31"/>
    <p:sldId id="377" r:id="rId3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CC"/>
    <a:srgbClr val="800080"/>
    <a:srgbClr val="FF66CC"/>
    <a:srgbClr val="660066"/>
    <a:srgbClr val="CC3300"/>
    <a:srgbClr val="009900"/>
    <a:srgbClr val="FF0066"/>
    <a:srgbClr val="FF0000"/>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07237B7-D161-4136-B2FA-D6F460AF9031}" v="412" dt="2026-03-04T15:19:05.0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4572" autoAdjust="0"/>
  </p:normalViewPr>
  <p:slideViewPr>
    <p:cSldViewPr>
      <p:cViewPr varScale="1">
        <p:scale>
          <a:sx n="79" d="100"/>
          <a:sy n="79" d="100"/>
        </p:scale>
        <p:origin x="2466"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3.xml"/><Relationship Id="rId18" Type="http://schemas.openxmlformats.org/officeDocument/2006/relationships/slide" Target="slides/slide8.xml"/><Relationship Id="rId26" Type="http://schemas.openxmlformats.org/officeDocument/2006/relationships/slide" Target="slides/slide16.xml"/><Relationship Id="rId21" Type="http://schemas.openxmlformats.org/officeDocument/2006/relationships/slide" Target="slides/slide11.xml"/><Relationship Id="rId34" Type="http://schemas.openxmlformats.org/officeDocument/2006/relationships/presProps" Target="presProps.xml"/><Relationship Id="rId7" Type="http://schemas.openxmlformats.org/officeDocument/2006/relationships/slideMaster" Target="slideMasters/slideMaster4.xml"/><Relationship Id="rId12" Type="http://schemas.openxmlformats.org/officeDocument/2006/relationships/slide" Target="slides/slide2.xml"/><Relationship Id="rId17" Type="http://schemas.openxmlformats.org/officeDocument/2006/relationships/slide" Target="slides/slide7.xml"/><Relationship Id="rId25" Type="http://schemas.openxmlformats.org/officeDocument/2006/relationships/slide" Target="slides/slide15.xml"/><Relationship Id="rId33" Type="http://schemas.openxmlformats.org/officeDocument/2006/relationships/notesMaster" Target="notesMasters/notesMaster1.xml"/><Relationship Id="rId38"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6.xml"/><Relationship Id="rId20" Type="http://schemas.openxmlformats.org/officeDocument/2006/relationships/slide" Target="slides/slide10.xml"/><Relationship Id="rId29" Type="http://schemas.openxmlformats.org/officeDocument/2006/relationships/slide" Target="slides/slide19.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1.xml"/><Relationship Id="rId24" Type="http://schemas.openxmlformats.org/officeDocument/2006/relationships/slide" Target="slides/slide14.xml"/><Relationship Id="rId32" Type="http://schemas.openxmlformats.org/officeDocument/2006/relationships/slide" Target="slides/slide22.xml"/><Relationship Id="rId37"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5.xml"/><Relationship Id="rId23" Type="http://schemas.openxmlformats.org/officeDocument/2006/relationships/slide" Target="slides/slide13.xml"/><Relationship Id="rId28" Type="http://schemas.openxmlformats.org/officeDocument/2006/relationships/slide" Target="slides/slide18.xml"/><Relationship Id="rId36" Type="http://schemas.openxmlformats.org/officeDocument/2006/relationships/theme" Target="theme/theme1.xml"/><Relationship Id="rId10" Type="http://schemas.openxmlformats.org/officeDocument/2006/relationships/slideMaster" Target="slideMasters/slideMaster7.xml"/><Relationship Id="rId19" Type="http://schemas.openxmlformats.org/officeDocument/2006/relationships/slide" Target="slides/slide9.xml"/><Relationship Id="rId31" Type="http://schemas.openxmlformats.org/officeDocument/2006/relationships/slide" Target="slides/slide21.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 Target="slides/slide4.xml"/><Relationship Id="rId22" Type="http://schemas.openxmlformats.org/officeDocument/2006/relationships/slide" Target="slides/slide12.xml"/><Relationship Id="rId27" Type="http://schemas.openxmlformats.org/officeDocument/2006/relationships/slide" Target="slides/slide17.xml"/><Relationship Id="rId30" Type="http://schemas.openxmlformats.org/officeDocument/2006/relationships/slide" Target="slides/slide20.xml"/><Relationship Id="rId35" Type="http://schemas.openxmlformats.org/officeDocument/2006/relationships/viewProps" Target="viewProps.xml"/><Relationship Id="rId8" Type="http://schemas.openxmlformats.org/officeDocument/2006/relationships/slideMaster" Target="slideMasters/slideMaster5.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9197E91-9ACA-49B4-A1B1-B4642D5CCFDC}" type="datetimeFigureOut">
              <a:rPr lang="en-GB" smtClean="0"/>
              <a:t>04/03/2026</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C6CB15D-7834-4590-98D7-9EFFC39372F4}" type="slidenum">
              <a:rPr lang="en-GB" smtClean="0"/>
              <a:t>‹#›</a:t>
            </a:fld>
            <a:endParaRPr lang="en-GB"/>
          </a:p>
        </p:txBody>
      </p:sp>
    </p:spTree>
    <p:extLst>
      <p:ext uri="{BB962C8B-B14F-4D97-AF65-F5344CB8AC3E}">
        <p14:creationId xmlns:p14="http://schemas.microsoft.com/office/powerpoint/2010/main" val="13453572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DBBCA3E-9211-4108-8EED-4DBC8F9C690F}" type="slidenum">
              <a:rPr lang="en-GB" smtClean="0"/>
              <a:t>5</a:t>
            </a:fld>
            <a:endParaRPr lang="en-GB"/>
          </a:p>
        </p:txBody>
      </p:sp>
    </p:spTree>
    <p:extLst>
      <p:ext uri="{BB962C8B-B14F-4D97-AF65-F5344CB8AC3E}">
        <p14:creationId xmlns:p14="http://schemas.microsoft.com/office/powerpoint/2010/main" val="2625184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It is vital to draw out and communicate definitively the similarities and differences.  You have to show that you understand this clearly.</a:t>
            </a:r>
          </a:p>
        </p:txBody>
      </p:sp>
      <p:sp>
        <p:nvSpPr>
          <p:cNvPr id="4" name="Slide Number Placeholder 3"/>
          <p:cNvSpPr>
            <a:spLocks noGrp="1"/>
          </p:cNvSpPr>
          <p:nvPr>
            <p:ph type="sldNum" sz="quarter" idx="10"/>
          </p:nvPr>
        </p:nvSpPr>
        <p:spPr/>
        <p:txBody>
          <a:bodyPr/>
          <a:lstStyle/>
          <a:p>
            <a:fld id="{BDBBCA3E-9211-4108-8EED-4DBC8F9C690F}" type="slidenum">
              <a:rPr lang="en-GB" smtClean="0"/>
              <a:t>6</a:t>
            </a:fld>
            <a:endParaRPr lang="en-GB"/>
          </a:p>
        </p:txBody>
      </p:sp>
    </p:spTree>
    <p:extLst>
      <p:ext uri="{BB962C8B-B14F-4D97-AF65-F5344CB8AC3E}">
        <p14:creationId xmlns:p14="http://schemas.microsoft.com/office/powerpoint/2010/main" val="35910564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What are the competencies required to perform the role of either a coach or mentor?</a:t>
            </a:r>
          </a:p>
          <a:p>
            <a:pPr marL="171450" indent="-171450">
              <a:buFont typeface="Arial" panose="020B0604020202020204" pitchFamily="34" charset="0"/>
              <a:buChar char="•"/>
            </a:pPr>
            <a:r>
              <a:rPr lang="en-GB" dirty="0"/>
              <a:t>Investigate the European Mentoring &amp; Coaching Council website – they have defined a list of competencies, which might help you.</a:t>
            </a:r>
          </a:p>
          <a:p>
            <a:pPr marL="171450" indent="-171450">
              <a:buFont typeface="Arial" panose="020B0604020202020204" pitchFamily="34" charset="0"/>
              <a:buChar char="•"/>
            </a:pPr>
            <a:r>
              <a:rPr lang="en-GB" dirty="0"/>
              <a:t>Read and research the academic literature thoroughly – this applies to all parts of your report writing.</a:t>
            </a:r>
          </a:p>
          <a:p>
            <a:pPr marL="171450" marR="0" lvl="0"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lang="en-GB" dirty="0"/>
              <a:t>Consider revisiting last years research where you looked at attitudes and behaviours</a:t>
            </a:r>
          </a:p>
          <a:p>
            <a:pPr marL="171450" indent="-171450">
              <a:buFont typeface="Arial" panose="020B0604020202020204" pitchFamily="34" charset="0"/>
              <a:buChar char="•"/>
            </a:pPr>
            <a:endParaRPr lang="en-GB" dirty="0"/>
          </a:p>
        </p:txBody>
      </p:sp>
      <p:sp>
        <p:nvSpPr>
          <p:cNvPr id="4" name="Slide Number Placeholder 3"/>
          <p:cNvSpPr>
            <a:spLocks noGrp="1"/>
          </p:cNvSpPr>
          <p:nvPr>
            <p:ph type="sldNum" sz="quarter" idx="5"/>
          </p:nvPr>
        </p:nvSpPr>
        <p:spPr/>
        <p:txBody>
          <a:bodyPr/>
          <a:lstStyle/>
          <a:p>
            <a:fld id="{BDBBCA3E-9211-4108-8EED-4DBC8F9C690F}" type="slidenum">
              <a:rPr lang="en-GB" smtClean="0"/>
              <a:t>7</a:t>
            </a:fld>
            <a:endParaRPr lang="en-GB"/>
          </a:p>
        </p:txBody>
      </p:sp>
    </p:spTree>
    <p:extLst>
      <p:ext uri="{BB962C8B-B14F-4D97-AF65-F5344CB8AC3E}">
        <p14:creationId xmlns:p14="http://schemas.microsoft.com/office/powerpoint/2010/main" val="4375865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section can include a range of elements, in addition to the models, such as, </a:t>
            </a:r>
          </a:p>
          <a:p>
            <a:pPr marL="171450" indent="-171450">
              <a:buFont typeface="Arial" panose="020B0604020202020204" pitchFamily="34" charset="0"/>
              <a:buChar char="•"/>
            </a:pPr>
            <a:r>
              <a:rPr lang="en-GB" dirty="0"/>
              <a:t>Contracting – between the coach and coachee, coach and the organisation, coach and the mentee’s manager?</a:t>
            </a:r>
          </a:p>
          <a:p>
            <a:pPr marL="171450" indent="-171450">
              <a:buFont typeface="Arial" panose="020B0604020202020204" pitchFamily="34" charset="0"/>
              <a:buChar char="•"/>
            </a:pPr>
            <a:r>
              <a:rPr lang="en-GB" dirty="0"/>
              <a:t>Coaching supervision – how are coaching (and/or mentoring) programmes managed and evaluated?  Who are the coaches and mentors within (or outside) the organisation?  How are they selected?  Who evaluates the outcomes, and the processes?  What are the objectives for the programme?  Reflection and feedback – how is this done?  Who gets coached or mentored?  Is there structure or is it left to individuals to organise things themselves?  </a:t>
            </a:r>
          </a:p>
          <a:p>
            <a:pPr marL="171450" indent="-171450">
              <a:buFont typeface="Arial" panose="020B0604020202020204" pitchFamily="34" charset="0"/>
              <a:buChar char="•"/>
            </a:pPr>
            <a:r>
              <a:rPr lang="en-GB" dirty="0"/>
              <a:t>What is current best practice?  Why?</a:t>
            </a:r>
          </a:p>
        </p:txBody>
      </p:sp>
      <p:sp>
        <p:nvSpPr>
          <p:cNvPr id="4" name="Slide Number Placeholder 3"/>
          <p:cNvSpPr>
            <a:spLocks noGrp="1"/>
          </p:cNvSpPr>
          <p:nvPr>
            <p:ph type="sldNum" sz="quarter" idx="5"/>
          </p:nvPr>
        </p:nvSpPr>
        <p:spPr/>
        <p:txBody>
          <a:bodyPr/>
          <a:lstStyle/>
          <a:p>
            <a:fld id="{BDBBCA3E-9211-4108-8EED-4DBC8F9C690F}" type="slidenum">
              <a:rPr lang="en-GB" smtClean="0"/>
              <a:t>8</a:t>
            </a:fld>
            <a:endParaRPr lang="en-GB"/>
          </a:p>
        </p:txBody>
      </p:sp>
    </p:spTree>
    <p:extLst>
      <p:ext uri="{BB962C8B-B14F-4D97-AF65-F5344CB8AC3E}">
        <p14:creationId xmlns:p14="http://schemas.microsoft.com/office/powerpoint/2010/main" val="55379164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cy-GB" dirty="0"/>
          </a:p>
        </p:txBody>
      </p:sp>
      <p:sp>
        <p:nvSpPr>
          <p:cNvPr id="4" name="Slide Number Placeholder 3"/>
          <p:cNvSpPr>
            <a:spLocks noGrp="1"/>
          </p:cNvSpPr>
          <p:nvPr>
            <p:ph type="sldNum" sz="quarter" idx="10"/>
          </p:nvPr>
        </p:nvSpPr>
        <p:spPr/>
        <p:txBody>
          <a:bodyPr/>
          <a:lstStyle/>
          <a:p>
            <a:fld id="{22E5B45D-4834-4F7B-97AF-7C06459F9E0D}" type="slidenum">
              <a:rPr lang="cy-GB" smtClean="0"/>
              <a:t>9</a:t>
            </a:fld>
            <a:endParaRPr lang="cy-GB"/>
          </a:p>
        </p:txBody>
      </p:sp>
    </p:spTree>
    <p:extLst>
      <p:ext uri="{BB962C8B-B14F-4D97-AF65-F5344CB8AC3E}">
        <p14:creationId xmlns:p14="http://schemas.microsoft.com/office/powerpoint/2010/main" val="5304443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C6CB15D-7834-4590-98D7-9EFFC39372F4}" type="slidenum">
              <a:rPr lang="en-GB" smtClean="0"/>
              <a:t>21</a:t>
            </a:fld>
            <a:endParaRPr lang="en-GB"/>
          </a:p>
        </p:txBody>
      </p:sp>
    </p:spTree>
    <p:extLst>
      <p:ext uri="{BB962C8B-B14F-4D97-AF65-F5344CB8AC3E}">
        <p14:creationId xmlns:p14="http://schemas.microsoft.com/office/powerpoint/2010/main" val="186055348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5.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5.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6.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6.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7.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7.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Master" Target="../slideMasters/slideMaster7.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Master" Target="../slideMasters/slideMaster7.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Master" Target="../slideMasters/slideMaster7.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7.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Master" Target="../slideMasters/slideMaster7.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116CA7-34D5-5148-87A1-BB65ECA5656A}"/>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2566AE20-C429-AB4A-8ED7-89E715B948F4}"/>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5575668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8A18C3-F9AF-984A-84B1-8B52BF988BA4}"/>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4607CCAD-CEB2-4242-A349-77255D7949FA}"/>
              </a:ext>
            </a:extLst>
          </p:cNvPr>
          <p:cNvSpPr>
            <a:spLocks noGrp="1"/>
          </p:cNvSpPr>
          <p:nvPr>
            <p:ph idx="1"/>
          </p:nvPr>
        </p:nvSpPr>
        <p:spPr>
          <a:xfrm>
            <a:off x="628650" y="1825625"/>
            <a:ext cx="78867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F83D626-E580-F446-A205-95424DDA558D}"/>
              </a:ext>
            </a:extLst>
          </p:cNvPr>
          <p:cNvSpPr>
            <a:spLocks noGrp="1"/>
          </p:cNvSpPr>
          <p:nvPr>
            <p:ph type="dt" sz="half" idx="10"/>
          </p:nvPr>
        </p:nvSpPr>
        <p:spPr>
          <a:xfrm>
            <a:off x="628650" y="6356350"/>
            <a:ext cx="2057400" cy="365125"/>
          </a:xfrm>
          <a:prstGeom prst="rect">
            <a:avLst/>
          </a:prstGeom>
        </p:spPr>
        <p:txBody>
          <a:bodyPr/>
          <a:lstStyle/>
          <a:p>
            <a:fld id="{229FF2C5-B12F-48A9-836F-7A0063371E09}" type="datetime1">
              <a:rPr lang="en-GB" smtClean="0"/>
              <a:t>04/03/2026</a:t>
            </a:fld>
            <a:endParaRPr lang="en-GB"/>
          </a:p>
        </p:txBody>
      </p:sp>
      <p:sp>
        <p:nvSpPr>
          <p:cNvPr id="5" name="Footer Placeholder 4">
            <a:extLst>
              <a:ext uri="{FF2B5EF4-FFF2-40B4-BE49-F238E27FC236}">
                <a16:creationId xmlns:a16="http://schemas.microsoft.com/office/drawing/2014/main" id="{B8338C1C-CB13-4B4D-8DD9-B7004B106498}"/>
              </a:ext>
            </a:extLst>
          </p:cNvPr>
          <p:cNvSpPr>
            <a:spLocks noGrp="1"/>
          </p:cNvSpPr>
          <p:nvPr>
            <p:ph type="ftr" sz="quarter" idx="11"/>
          </p:nvPr>
        </p:nvSpPr>
        <p:spPr>
          <a:xfrm>
            <a:off x="3028950" y="6356350"/>
            <a:ext cx="3086100" cy="365125"/>
          </a:xfrm>
          <a:prstGeom prst="rect">
            <a:avLst/>
          </a:prstGeom>
        </p:spPr>
        <p:txBody>
          <a:bodyPr/>
          <a:lstStyle/>
          <a:p>
            <a:r>
              <a:rPr lang="en-GB"/>
              <a:t>TSD60051013</a:t>
            </a:r>
          </a:p>
        </p:txBody>
      </p:sp>
      <p:sp>
        <p:nvSpPr>
          <p:cNvPr id="6" name="Slide Number Placeholder 5">
            <a:extLst>
              <a:ext uri="{FF2B5EF4-FFF2-40B4-BE49-F238E27FC236}">
                <a16:creationId xmlns:a16="http://schemas.microsoft.com/office/drawing/2014/main" id="{970F1107-F739-9449-B06A-1E49EA87E8E2}"/>
              </a:ext>
            </a:extLst>
          </p:cNvPr>
          <p:cNvSpPr>
            <a:spLocks noGrp="1"/>
          </p:cNvSpPr>
          <p:nvPr>
            <p:ph type="sldNum" sz="quarter" idx="12"/>
          </p:nvPr>
        </p:nvSpPr>
        <p:spPr>
          <a:xfrm>
            <a:off x="6457950" y="6356350"/>
            <a:ext cx="2057400" cy="365125"/>
          </a:xfrm>
          <a:prstGeom prst="rect">
            <a:avLst/>
          </a:prstGeom>
        </p:spPr>
        <p:txBody>
          <a:bodyPr/>
          <a:lstStyle/>
          <a:p>
            <a:fld id="{7CB3D1F3-51ED-44EA-84DA-3B6A2B849620}" type="slidenum">
              <a:rPr lang="en-GB" smtClean="0"/>
              <a:t>‹#›</a:t>
            </a:fld>
            <a:endParaRPr lang="en-GB"/>
          </a:p>
        </p:txBody>
      </p:sp>
    </p:spTree>
    <p:extLst>
      <p:ext uri="{BB962C8B-B14F-4D97-AF65-F5344CB8AC3E}">
        <p14:creationId xmlns:p14="http://schemas.microsoft.com/office/powerpoint/2010/main" val="15750119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783137-3757-FC41-9B75-B84A236CA245}"/>
              </a:ext>
            </a:extLst>
          </p:cNvPr>
          <p:cNvSpPr>
            <a:spLocks noGrp="1"/>
          </p:cNvSpPr>
          <p:nvPr>
            <p:ph type="title"/>
          </p:nvPr>
        </p:nvSpPr>
        <p:spPr>
          <a:xfrm>
            <a:off x="623888" y="1709738"/>
            <a:ext cx="7886700" cy="2852737"/>
          </a:xfrm>
          <a:prstGeom prst="rect">
            <a:avLst/>
          </a:prstGeo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4375F30-4724-4D44-847E-A6B321B90D04}"/>
              </a:ext>
            </a:extLst>
          </p:cNvPr>
          <p:cNvSpPr>
            <a:spLocks noGrp="1"/>
          </p:cNvSpPr>
          <p:nvPr>
            <p:ph type="body" idx="1"/>
          </p:nvPr>
        </p:nvSpPr>
        <p:spPr>
          <a:xfrm>
            <a:off x="623888" y="4589463"/>
            <a:ext cx="78867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964BA96-4AAB-B44B-8C35-FCF7B8014B67}"/>
              </a:ext>
            </a:extLst>
          </p:cNvPr>
          <p:cNvSpPr>
            <a:spLocks noGrp="1"/>
          </p:cNvSpPr>
          <p:nvPr>
            <p:ph type="dt" sz="half" idx="10"/>
          </p:nvPr>
        </p:nvSpPr>
        <p:spPr>
          <a:xfrm>
            <a:off x="628650" y="6356350"/>
            <a:ext cx="2057400" cy="365125"/>
          </a:xfrm>
          <a:prstGeom prst="rect">
            <a:avLst/>
          </a:prstGeom>
        </p:spPr>
        <p:txBody>
          <a:bodyPr/>
          <a:lstStyle/>
          <a:p>
            <a:fld id="{B372AF6E-24CD-4B90-B7F2-E8D7DD0D03A5}" type="datetime1">
              <a:rPr lang="en-GB" smtClean="0"/>
              <a:t>04/03/2026</a:t>
            </a:fld>
            <a:endParaRPr lang="en-GB"/>
          </a:p>
        </p:txBody>
      </p:sp>
      <p:sp>
        <p:nvSpPr>
          <p:cNvPr id="5" name="Footer Placeholder 4">
            <a:extLst>
              <a:ext uri="{FF2B5EF4-FFF2-40B4-BE49-F238E27FC236}">
                <a16:creationId xmlns:a16="http://schemas.microsoft.com/office/drawing/2014/main" id="{20B5C10F-94B6-7E43-8A5E-6CC4EB72485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5377DE05-ED81-A243-B3B4-A5B4612C8960}"/>
              </a:ext>
            </a:extLst>
          </p:cNvPr>
          <p:cNvSpPr>
            <a:spLocks noGrp="1"/>
          </p:cNvSpPr>
          <p:nvPr>
            <p:ph type="sldNum" sz="quarter" idx="12"/>
          </p:nvPr>
        </p:nvSpPr>
        <p:spPr>
          <a:xfrm>
            <a:off x="6457950" y="6356350"/>
            <a:ext cx="2057400" cy="365125"/>
          </a:xfrm>
          <a:prstGeom prst="rect">
            <a:avLst/>
          </a:prstGeom>
        </p:spPr>
        <p:txBody>
          <a:bodyPr/>
          <a:lstStyle/>
          <a:p>
            <a:fld id="{7CB3D1F3-51ED-44EA-84DA-3B6A2B849620}" type="slidenum">
              <a:rPr lang="en-GB" smtClean="0"/>
              <a:t>‹#›</a:t>
            </a:fld>
            <a:endParaRPr lang="en-GB"/>
          </a:p>
        </p:txBody>
      </p:sp>
    </p:spTree>
    <p:extLst>
      <p:ext uri="{BB962C8B-B14F-4D97-AF65-F5344CB8AC3E}">
        <p14:creationId xmlns:p14="http://schemas.microsoft.com/office/powerpoint/2010/main" val="33224662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5982F2-D6BB-7944-976C-24EA4E30A670}"/>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0C1C5160-D87B-F645-B40C-EC55F6551C02}"/>
              </a:ext>
            </a:extLst>
          </p:cNvPr>
          <p:cNvSpPr>
            <a:spLocks noGrp="1"/>
          </p:cNvSpPr>
          <p:nvPr>
            <p:ph sz="half" idx="1"/>
          </p:nvPr>
        </p:nvSpPr>
        <p:spPr>
          <a:xfrm>
            <a:off x="628650" y="1825625"/>
            <a:ext cx="386715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F565436-10B0-E94E-8149-4193432F1E53}"/>
              </a:ext>
            </a:extLst>
          </p:cNvPr>
          <p:cNvSpPr>
            <a:spLocks noGrp="1"/>
          </p:cNvSpPr>
          <p:nvPr>
            <p:ph sz="half" idx="2"/>
          </p:nvPr>
        </p:nvSpPr>
        <p:spPr>
          <a:xfrm>
            <a:off x="4648200" y="1825625"/>
            <a:ext cx="386715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0C970057-2422-8A40-BE17-8F87F5E65776}"/>
              </a:ext>
            </a:extLst>
          </p:cNvPr>
          <p:cNvSpPr>
            <a:spLocks noGrp="1"/>
          </p:cNvSpPr>
          <p:nvPr>
            <p:ph type="dt" sz="half" idx="10"/>
          </p:nvPr>
        </p:nvSpPr>
        <p:spPr>
          <a:xfrm>
            <a:off x="628650" y="6356350"/>
            <a:ext cx="2057400" cy="365125"/>
          </a:xfrm>
          <a:prstGeom prst="rect">
            <a:avLst/>
          </a:prstGeom>
        </p:spPr>
        <p:txBody>
          <a:bodyPr/>
          <a:lstStyle/>
          <a:p>
            <a:fld id="{7FF90D1F-6AD4-4833-A781-58EF52D5EC8B}" type="datetime1">
              <a:rPr lang="en-GB" smtClean="0"/>
              <a:t>04/03/2026</a:t>
            </a:fld>
            <a:endParaRPr lang="en-GB"/>
          </a:p>
        </p:txBody>
      </p:sp>
      <p:sp>
        <p:nvSpPr>
          <p:cNvPr id="6" name="Footer Placeholder 5">
            <a:extLst>
              <a:ext uri="{FF2B5EF4-FFF2-40B4-BE49-F238E27FC236}">
                <a16:creationId xmlns:a16="http://schemas.microsoft.com/office/drawing/2014/main" id="{DBDDE6B4-8900-5841-B45E-67AB845958CF}"/>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9AD3B9D1-DECA-EC4A-8822-CA62008B5DF6}"/>
              </a:ext>
            </a:extLst>
          </p:cNvPr>
          <p:cNvSpPr>
            <a:spLocks noGrp="1"/>
          </p:cNvSpPr>
          <p:nvPr>
            <p:ph type="sldNum" sz="quarter" idx="12"/>
          </p:nvPr>
        </p:nvSpPr>
        <p:spPr>
          <a:xfrm>
            <a:off x="6457950" y="6356350"/>
            <a:ext cx="2057400" cy="365125"/>
          </a:xfrm>
          <a:prstGeom prst="rect">
            <a:avLst/>
          </a:prstGeom>
        </p:spPr>
        <p:txBody>
          <a:bodyPr/>
          <a:lstStyle/>
          <a:p>
            <a:fld id="{7CB3D1F3-51ED-44EA-84DA-3B6A2B849620}" type="slidenum">
              <a:rPr lang="en-GB" smtClean="0"/>
              <a:t>‹#›</a:t>
            </a:fld>
            <a:endParaRPr lang="en-GB"/>
          </a:p>
        </p:txBody>
      </p:sp>
    </p:spTree>
    <p:extLst>
      <p:ext uri="{BB962C8B-B14F-4D97-AF65-F5344CB8AC3E}">
        <p14:creationId xmlns:p14="http://schemas.microsoft.com/office/powerpoint/2010/main" val="18018798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61F02E-4691-5B41-A12D-981090D63C95}"/>
              </a:ext>
            </a:extLst>
          </p:cNvPr>
          <p:cNvSpPr>
            <a:spLocks noGrp="1"/>
          </p:cNvSpPr>
          <p:nvPr>
            <p:ph type="title"/>
          </p:nvPr>
        </p:nvSpPr>
        <p:spPr>
          <a:xfrm>
            <a:off x="630238" y="365125"/>
            <a:ext cx="78867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6D1E9276-A334-1C45-89B5-AFFBF6C40089}"/>
              </a:ext>
            </a:extLst>
          </p:cNvPr>
          <p:cNvSpPr>
            <a:spLocks noGrp="1"/>
          </p:cNvSpPr>
          <p:nvPr>
            <p:ph type="body" idx="1"/>
          </p:nvPr>
        </p:nvSpPr>
        <p:spPr>
          <a:xfrm>
            <a:off x="630238" y="1681163"/>
            <a:ext cx="386873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21D23CB-DB39-5E49-8879-CDF04F0B2710}"/>
              </a:ext>
            </a:extLst>
          </p:cNvPr>
          <p:cNvSpPr>
            <a:spLocks noGrp="1"/>
          </p:cNvSpPr>
          <p:nvPr>
            <p:ph sz="half" idx="2"/>
          </p:nvPr>
        </p:nvSpPr>
        <p:spPr>
          <a:xfrm>
            <a:off x="630238" y="2505075"/>
            <a:ext cx="386873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129C764-0FD9-284A-AA8E-1E42341CBD5A}"/>
              </a:ext>
            </a:extLst>
          </p:cNvPr>
          <p:cNvSpPr>
            <a:spLocks noGrp="1"/>
          </p:cNvSpPr>
          <p:nvPr>
            <p:ph type="body" sz="quarter" idx="3"/>
          </p:nvPr>
        </p:nvSpPr>
        <p:spPr>
          <a:xfrm>
            <a:off x="4629150" y="1681163"/>
            <a:ext cx="38877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7EF579A-02C9-B04A-8635-505C0117E5EE}"/>
              </a:ext>
            </a:extLst>
          </p:cNvPr>
          <p:cNvSpPr>
            <a:spLocks noGrp="1"/>
          </p:cNvSpPr>
          <p:nvPr>
            <p:ph sz="quarter" idx="4"/>
          </p:nvPr>
        </p:nvSpPr>
        <p:spPr>
          <a:xfrm>
            <a:off x="4629150" y="2505075"/>
            <a:ext cx="38877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8696C75-4933-9F45-BD25-8DD70AA361F0}"/>
              </a:ext>
            </a:extLst>
          </p:cNvPr>
          <p:cNvSpPr>
            <a:spLocks noGrp="1"/>
          </p:cNvSpPr>
          <p:nvPr>
            <p:ph type="dt" sz="half" idx="10"/>
          </p:nvPr>
        </p:nvSpPr>
        <p:spPr>
          <a:xfrm>
            <a:off x="628650" y="6356350"/>
            <a:ext cx="2057400" cy="365125"/>
          </a:xfrm>
          <a:prstGeom prst="rect">
            <a:avLst/>
          </a:prstGeom>
        </p:spPr>
        <p:txBody>
          <a:bodyPr/>
          <a:lstStyle/>
          <a:p>
            <a:fld id="{D4726F54-918A-4AC5-9654-D7F4C3F85898}" type="datetime1">
              <a:rPr lang="en-GB" smtClean="0"/>
              <a:t>04/03/2026</a:t>
            </a:fld>
            <a:endParaRPr lang="en-GB"/>
          </a:p>
        </p:txBody>
      </p:sp>
      <p:sp>
        <p:nvSpPr>
          <p:cNvPr id="8" name="Footer Placeholder 7">
            <a:extLst>
              <a:ext uri="{FF2B5EF4-FFF2-40B4-BE49-F238E27FC236}">
                <a16:creationId xmlns:a16="http://schemas.microsoft.com/office/drawing/2014/main" id="{5B3C18E0-AF7C-1142-916D-865075531BA1}"/>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287EDA83-2DBB-A142-9D6A-029E84283F0D}"/>
              </a:ext>
            </a:extLst>
          </p:cNvPr>
          <p:cNvSpPr>
            <a:spLocks noGrp="1"/>
          </p:cNvSpPr>
          <p:nvPr>
            <p:ph type="sldNum" sz="quarter" idx="12"/>
          </p:nvPr>
        </p:nvSpPr>
        <p:spPr>
          <a:xfrm>
            <a:off x="6457950" y="6356350"/>
            <a:ext cx="2057400" cy="365125"/>
          </a:xfrm>
          <a:prstGeom prst="rect">
            <a:avLst/>
          </a:prstGeom>
        </p:spPr>
        <p:txBody>
          <a:bodyPr/>
          <a:lstStyle/>
          <a:p>
            <a:fld id="{7CB3D1F3-51ED-44EA-84DA-3B6A2B849620}" type="slidenum">
              <a:rPr lang="en-GB" smtClean="0"/>
              <a:t>‹#›</a:t>
            </a:fld>
            <a:endParaRPr lang="en-GB"/>
          </a:p>
        </p:txBody>
      </p:sp>
    </p:spTree>
    <p:extLst>
      <p:ext uri="{BB962C8B-B14F-4D97-AF65-F5344CB8AC3E}">
        <p14:creationId xmlns:p14="http://schemas.microsoft.com/office/powerpoint/2010/main" val="1214186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171F7D-3314-5346-B266-0DDCA7EA93A5}"/>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Date Placeholder 2">
            <a:extLst>
              <a:ext uri="{FF2B5EF4-FFF2-40B4-BE49-F238E27FC236}">
                <a16:creationId xmlns:a16="http://schemas.microsoft.com/office/drawing/2014/main" id="{17153B25-5BED-2146-94C2-20011F27D56F}"/>
              </a:ext>
            </a:extLst>
          </p:cNvPr>
          <p:cNvSpPr>
            <a:spLocks noGrp="1"/>
          </p:cNvSpPr>
          <p:nvPr>
            <p:ph type="dt" sz="half" idx="10"/>
          </p:nvPr>
        </p:nvSpPr>
        <p:spPr>
          <a:xfrm>
            <a:off x="628650" y="6356350"/>
            <a:ext cx="2057400" cy="365125"/>
          </a:xfrm>
          <a:prstGeom prst="rect">
            <a:avLst/>
          </a:prstGeom>
        </p:spPr>
        <p:txBody>
          <a:bodyPr/>
          <a:lstStyle/>
          <a:p>
            <a:fld id="{3377DA89-ED9D-44AA-BD95-5E705631C41D}" type="datetime1">
              <a:rPr lang="en-GB" smtClean="0"/>
              <a:t>04/03/2026</a:t>
            </a:fld>
            <a:endParaRPr lang="en-GB"/>
          </a:p>
        </p:txBody>
      </p:sp>
      <p:sp>
        <p:nvSpPr>
          <p:cNvPr id="4" name="Footer Placeholder 3">
            <a:extLst>
              <a:ext uri="{FF2B5EF4-FFF2-40B4-BE49-F238E27FC236}">
                <a16:creationId xmlns:a16="http://schemas.microsoft.com/office/drawing/2014/main" id="{502C01A9-54E3-554C-B610-622E0EBD58E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1C0DF8FA-F7D5-224A-8113-85D76D6F42D7}"/>
              </a:ext>
            </a:extLst>
          </p:cNvPr>
          <p:cNvSpPr>
            <a:spLocks noGrp="1"/>
          </p:cNvSpPr>
          <p:nvPr>
            <p:ph type="sldNum" sz="quarter" idx="12"/>
          </p:nvPr>
        </p:nvSpPr>
        <p:spPr>
          <a:xfrm>
            <a:off x="6457950" y="6356350"/>
            <a:ext cx="2057400" cy="365125"/>
          </a:xfrm>
          <a:prstGeom prst="rect">
            <a:avLst/>
          </a:prstGeom>
        </p:spPr>
        <p:txBody>
          <a:bodyPr/>
          <a:lstStyle/>
          <a:p>
            <a:fld id="{7CB3D1F3-51ED-44EA-84DA-3B6A2B849620}" type="slidenum">
              <a:rPr lang="en-GB" smtClean="0"/>
              <a:t>‹#›</a:t>
            </a:fld>
            <a:endParaRPr lang="en-GB"/>
          </a:p>
        </p:txBody>
      </p:sp>
    </p:spTree>
    <p:extLst>
      <p:ext uri="{BB962C8B-B14F-4D97-AF65-F5344CB8AC3E}">
        <p14:creationId xmlns:p14="http://schemas.microsoft.com/office/powerpoint/2010/main" val="565602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0C4A5B3-925B-5741-8171-704CECCEC207}"/>
              </a:ext>
            </a:extLst>
          </p:cNvPr>
          <p:cNvSpPr>
            <a:spLocks noGrp="1"/>
          </p:cNvSpPr>
          <p:nvPr>
            <p:ph type="dt" sz="half" idx="10"/>
          </p:nvPr>
        </p:nvSpPr>
        <p:spPr>
          <a:xfrm>
            <a:off x="628650" y="6356350"/>
            <a:ext cx="2057400" cy="365125"/>
          </a:xfrm>
          <a:prstGeom prst="rect">
            <a:avLst/>
          </a:prstGeom>
        </p:spPr>
        <p:txBody>
          <a:bodyPr/>
          <a:lstStyle/>
          <a:p>
            <a:fld id="{FE7ED35E-E954-40DD-895D-4405D05DBA4F}" type="datetime1">
              <a:rPr lang="en-GB" smtClean="0"/>
              <a:t>04/03/2026</a:t>
            </a:fld>
            <a:endParaRPr lang="en-GB"/>
          </a:p>
        </p:txBody>
      </p:sp>
      <p:sp>
        <p:nvSpPr>
          <p:cNvPr id="3" name="Footer Placeholder 2">
            <a:extLst>
              <a:ext uri="{FF2B5EF4-FFF2-40B4-BE49-F238E27FC236}">
                <a16:creationId xmlns:a16="http://schemas.microsoft.com/office/drawing/2014/main" id="{3C43D290-69D1-C744-934F-C5BB379A2E4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259977DC-173F-CD4B-94A9-3418FFA002CF}"/>
              </a:ext>
            </a:extLst>
          </p:cNvPr>
          <p:cNvSpPr>
            <a:spLocks noGrp="1"/>
          </p:cNvSpPr>
          <p:nvPr>
            <p:ph type="sldNum" sz="quarter" idx="12"/>
          </p:nvPr>
        </p:nvSpPr>
        <p:spPr>
          <a:xfrm>
            <a:off x="6457950" y="6356350"/>
            <a:ext cx="2057400" cy="365125"/>
          </a:xfrm>
          <a:prstGeom prst="rect">
            <a:avLst/>
          </a:prstGeom>
        </p:spPr>
        <p:txBody>
          <a:bodyPr/>
          <a:lstStyle/>
          <a:p>
            <a:fld id="{7CB3D1F3-51ED-44EA-84DA-3B6A2B849620}" type="slidenum">
              <a:rPr lang="en-GB" smtClean="0"/>
              <a:t>‹#›</a:t>
            </a:fld>
            <a:endParaRPr lang="en-GB"/>
          </a:p>
        </p:txBody>
      </p:sp>
    </p:spTree>
    <p:extLst>
      <p:ext uri="{BB962C8B-B14F-4D97-AF65-F5344CB8AC3E}">
        <p14:creationId xmlns:p14="http://schemas.microsoft.com/office/powerpoint/2010/main" val="31394890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13E675-77CB-A844-B43E-587A75DB1C07}"/>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EB9450DF-79A7-F040-B53B-BF43C0CE2080}"/>
              </a:ext>
            </a:extLst>
          </p:cNvPr>
          <p:cNvSpPr>
            <a:spLocks noGrp="1"/>
          </p:cNvSpPr>
          <p:nvPr>
            <p:ph idx="1"/>
          </p:nvPr>
        </p:nvSpPr>
        <p:spPr>
          <a:xfrm>
            <a:off x="3887788" y="987425"/>
            <a:ext cx="462915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5A6DF68-8137-1D41-94DC-EEAB311F032F}"/>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48C27C9-AADD-F842-BD24-C39CA852192D}"/>
              </a:ext>
            </a:extLst>
          </p:cNvPr>
          <p:cNvSpPr>
            <a:spLocks noGrp="1"/>
          </p:cNvSpPr>
          <p:nvPr>
            <p:ph type="dt" sz="half" idx="10"/>
          </p:nvPr>
        </p:nvSpPr>
        <p:spPr>
          <a:xfrm>
            <a:off x="628650" y="6356350"/>
            <a:ext cx="2057400" cy="365125"/>
          </a:xfrm>
          <a:prstGeom prst="rect">
            <a:avLst/>
          </a:prstGeom>
        </p:spPr>
        <p:txBody>
          <a:bodyPr/>
          <a:lstStyle/>
          <a:p>
            <a:fld id="{0CFE0FFB-BDF0-436A-8C43-6EE298C9F366}" type="datetime1">
              <a:rPr lang="en-GB" smtClean="0"/>
              <a:t>04/03/2026</a:t>
            </a:fld>
            <a:endParaRPr lang="en-GB"/>
          </a:p>
        </p:txBody>
      </p:sp>
      <p:sp>
        <p:nvSpPr>
          <p:cNvPr id="6" name="Footer Placeholder 5">
            <a:extLst>
              <a:ext uri="{FF2B5EF4-FFF2-40B4-BE49-F238E27FC236}">
                <a16:creationId xmlns:a16="http://schemas.microsoft.com/office/drawing/2014/main" id="{9EF87859-F2F7-0343-957E-1249075D338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BC83FDCE-1FE4-4842-9EBF-CCA5503E8B53}"/>
              </a:ext>
            </a:extLst>
          </p:cNvPr>
          <p:cNvSpPr>
            <a:spLocks noGrp="1"/>
          </p:cNvSpPr>
          <p:nvPr>
            <p:ph type="sldNum" sz="quarter" idx="12"/>
          </p:nvPr>
        </p:nvSpPr>
        <p:spPr>
          <a:xfrm>
            <a:off x="6457950" y="6356350"/>
            <a:ext cx="2057400" cy="365125"/>
          </a:xfrm>
          <a:prstGeom prst="rect">
            <a:avLst/>
          </a:prstGeom>
        </p:spPr>
        <p:txBody>
          <a:bodyPr/>
          <a:lstStyle/>
          <a:p>
            <a:fld id="{7CB3D1F3-51ED-44EA-84DA-3B6A2B849620}" type="slidenum">
              <a:rPr lang="en-GB" smtClean="0"/>
              <a:t>‹#›</a:t>
            </a:fld>
            <a:endParaRPr lang="en-GB"/>
          </a:p>
        </p:txBody>
      </p:sp>
    </p:spTree>
    <p:extLst>
      <p:ext uri="{BB962C8B-B14F-4D97-AF65-F5344CB8AC3E}">
        <p14:creationId xmlns:p14="http://schemas.microsoft.com/office/powerpoint/2010/main" val="9542730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96F403-AED5-A94B-A777-CF56FE3B8EA4}"/>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A4F79C81-9488-094E-9237-85F648CF1931}"/>
              </a:ext>
            </a:extLst>
          </p:cNvPr>
          <p:cNvSpPr>
            <a:spLocks noGrp="1"/>
          </p:cNvSpPr>
          <p:nvPr>
            <p:ph type="pic" idx="1"/>
          </p:nvPr>
        </p:nvSpPr>
        <p:spPr>
          <a:xfrm>
            <a:off x="3887788" y="987425"/>
            <a:ext cx="462915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7A5C87DE-7AB5-8649-AF80-D4D53DE740E4}"/>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9406AFB-7539-1A47-BCFA-876A2D15E0F9}"/>
              </a:ext>
            </a:extLst>
          </p:cNvPr>
          <p:cNvSpPr>
            <a:spLocks noGrp="1"/>
          </p:cNvSpPr>
          <p:nvPr>
            <p:ph type="dt" sz="half" idx="10"/>
          </p:nvPr>
        </p:nvSpPr>
        <p:spPr>
          <a:xfrm>
            <a:off x="628650" y="6356350"/>
            <a:ext cx="2057400" cy="365125"/>
          </a:xfrm>
          <a:prstGeom prst="rect">
            <a:avLst/>
          </a:prstGeom>
        </p:spPr>
        <p:txBody>
          <a:bodyPr/>
          <a:lstStyle/>
          <a:p>
            <a:fld id="{7975A1BC-F4F6-4BE5-864D-24856EC73ECB}" type="datetime1">
              <a:rPr lang="en-GB" smtClean="0"/>
              <a:t>04/03/2026</a:t>
            </a:fld>
            <a:endParaRPr lang="en-GB"/>
          </a:p>
        </p:txBody>
      </p:sp>
      <p:sp>
        <p:nvSpPr>
          <p:cNvPr id="6" name="Footer Placeholder 5">
            <a:extLst>
              <a:ext uri="{FF2B5EF4-FFF2-40B4-BE49-F238E27FC236}">
                <a16:creationId xmlns:a16="http://schemas.microsoft.com/office/drawing/2014/main" id="{8BB01B90-0A84-7243-9FD4-638110B7630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EEE3B678-BB58-E44E-91CD-95960F82D47C}"/>
              </a:ext>
            </a:extLst>
          </p:cNvPr>
          <p:cNvSpPr>
            <a:spLocks noGrp="1"/>
          </p:cNvSpPr>
          <p:nvPr>
            <p:ph type="sldNum" sz="quarter" idx="12"/>
          </p:nvPr>
        </p:nvSpPr>
        <p:spPr>
          <a:xfrm>
            <a:off x="6457950" y="6356350"/>
            <a:ext cx="2057400" cy="365125"/>
          </a:xfrm>
          <a:prstGeom prst="rect">
            <a:avLst/>
          </a:prstGeom>
        </p:spPr>
        <p:txBody>
          <a:bodyPr/>
          <a:lstStyle/>
          <a:p>
            <a:fld id="{7CB3D1F3-51ED-44EA-84DA-3B6A2B849620}" type="slidenum">
              <a:rPr lang="en-GB" smtClean="0"/>
              <a:t>‹#›</a:t>
            </a:fld>
            <a:endParaRPr lang="en-GB"/>
          </a:p>
        </p:txBody>
      </p:sp>
    </p:spTree>
    <p:extLst>
      <p:ext uri="{BB962C8B-B14F-4D97-AF65-F5344CB8AC3E}">
        <p14:creationId xmlns:p14="http://schemas.microsoft.com/office/powerpoint/2010/main" val="38931833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DF035A-DE94-E849-BE1E-40528EE08DEA}"/>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543FB9BB-ADF9-6349-BF90-48B0E92ECED7}"/>
              </a:ext>
            </a:extLst>
          </p:cNvPr>
          <p:cNvSpPr>
            <a:spLocks noGrp="1"/>
          </p:cNvSpPr>
          <p:nvPr>
            <p:ph type="body" orient="vert" idx="1"/>
          </p:nvPr>
        </p:nvSpPr>
        <p:spPr>
          <a:xfrm>
            <a:off x="628650" y="1825625"/>
            <a:ext cx="78867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ADBE1B4-5913-D047-9ECB-09F96038CEDD}"/>
              </a:ext>
            </a:extLst>
          </p:cNvPr>
          <p:cNvSpPr>
            <a:spLocks noGrp="1"/>
          </p:cNvSpPr>
          <p:nvPr>
            <p:ph type="dt" sz="half" idx="10"/>
          </p:nvPr>
        </p:nvSpPr>
        <p:spPr>
          <a:xfrm>
            <a:off x="628650" y="6356350"/>
            <a:ext cx="2057400" cy="365125"/>
          </a:xfrm>
          <a:prstGeom prst="rect">
            <a:avLst/>
          </a:prstGeom>
        </p:spPr>
        <p:txBody>
          <a:bodyPr/>
          <a:lstStyle/>
          <a:p>
            <a:fld id="{FB753635-C00D-4B19-8E9B-244CE9048CF1}" type="datetime1">
              <a:rPr lang="en-GB" smtClean="0"/>
              <a:t>04/03/2026</a:t>
            </a:fld>
            <a:endParaRPr lang="en-GB"/>
          </a:p>
        </p:txBody>
      </p:sp>
      <p:sp>
        <p:nvSpPr>
          <p:cNvPr id="5" name="Footer Placeholder 4">
            <a:extLst>
              <a:ext uri="{FF2B5EF4-FFF2-40B4-BE49-F238E27FC236}">
                <a16:creationId xmlns:a16="http://schemas.microsoft.com/office/drawing/2014/main" id="{C6C8F4C3-89F7-C44F-BCA8-E6E493BC517E}"/>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C4798F91-C66D-1342-B01A-5DFC19DAFBDA}"/>
              </a:ext>
            </a:extLst>
          </p:cNvPr>
          <p:cNvSpPr>
            <a:spLocks noGrp="1"/>
          </p:cNvSpPr>
          <p:nvPr>
            <p:ph type="sldNum" sz="quarter" idx="12"/>
          </p:nvPr>
        </p:nvSpPr>
        <p:spPr>
          <a:xfrm>
            <a:off x="6457950" y="6356350"/>
            <a:ext cx="2057400" cy="365125"/>
          </a:xfrm>
          <a:prstGeom prst="rect">
            <a:avLst/>
          </a:prstGeom>
        </p:spPr>
        <p:txBody>
          <a:bodyPr/>
          <a:lstStyle/>
          <a:p>
            <a:fld id="{7CB3D1F3-51ED-44EA-84DA-3B6A2B849620}" type="slidenum">
              <a:rPr lang="en-GB" smtClean="0"/>
              <a:t>‹#›</a:t>
            </a:fld>
            <a:endParaRPr lang="en-GB"/>
          </a:p>
        </p:txBody>
      </p:sp>
    </p:spTree>
    <p:extLst>
      <p:ext uri="{BB962C8B-B14F-4D97-AF65-F5344CB8AC3E}">
        <p14:creationId xmlns:p14="http://schemas.microsoft.com/office/powerpoint/2010/main" val="37366646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43B820E-6FB2-644C-B74D-005DD9AB229F}"/>
              </a:ext>
            </a:extLst>
          </p:cNvPr>
          <p:cNvSpPr>
            <a:spLocks noGrp="1"/>
          </p:cNvSpPr>
          <p:nvPr>
            <p:ph type="title" orient="vert"/>
          </p:nvPr>
        </p:nvSpPr>
        <p:spPr>
          <a:xfrm>
            <a:off x="6543675" y="365125"/>
            <a:ext cx="1971675"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A3B5AF3-57F2-B64B-B5EE-B476725037E7}"/>
              </a:ext>
            </a:extLst>
          </p:cNvPr>
          <p:cNvSpPr>
            <a:spLocks noGrp="1"/>
          </p:cNvSpPr>
          <p:nvPr>
            <p:ph type="body" orient="vert" idx="1"/>
          </p:nvPr>
        </p:nvSpPr>
        <p:spPr>
          <a:xfrm>
            <a:off x="628650" y="365125"/>
            <a:ext cx="5762625"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2EAD41-DB02-514F-88ED-552CDF27F64D}"/>
              </a:ext>
            </a:extLst>
          </p:cNvPr>
          <p:cNvSpPr>
            <a:spLocks noGrp="1"/>
          </p:cNvSpPr>
          <p:nvPr>
            <p:ph type="dt" sz="half" idx="10"/>
          </p:nvPr>
        </p:nvSpPr>
        <p:spPr>
          <a:xfrm>
            <a:off x="628650" y="6356350"/>
            <a:ext cx="2057400" cy="365125"/>
          </a:xfrm>
          <a:prstGeom prst="rect">
            <a:avLst/>
          </a:prstGeom>
        </p:spPr>
        <p:txBody>
          <a:bodyPr/>
          <a:lstStyle/>
          <a:p>
            <a:fld id="{7D895083-90FD-4C2E-B5BA-0DD43CCF8CB7}" type="datetime1">
              <a:rPr lang="en-GB" smtClean="0"/>
              <a:t>04/03/2026</a:t>
            </a:fld>
            <a:endParaRPr lang="en-GB"/>
          </a:p>
        </p:txBody>
      </p:sp>
      <p:sp>
        <p:nvSpPr>
          <p:cNvPr id="5" name="Footer Placeholder 4">
            <a:extLst>
              <a:ext uri="{FF2B5EF4-FFF2-40B4-BE49-F238E27FC236}">
                <a16:creationId xmlns:a16="http://schemas.microsoft.com/office/drawing/2014/main" id="{A28BF2B1-824C-224A-8BD0-451EAB458203}"/>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6433EE70-487F-184E-9561-653FF3BDBA54}"/>
              </a:ext>
            </a:extLst>
          </p:cNvPr>
          <p:cNvSpPr>
            <a:spLocks noGrp="1"/>
          </p:cNvSpPr>
          <p:nvPr>
            <p:ph type="sldNum" sz="quarter" idx="12"/>
          </p:nvPr>
        </p:nvSpPr>
        <p:spPr>
          <a:xfrm>
            <a:off x="6457950" y="6356350"/>
            <a:ext cx="2057400" cy="365125"/>
          </a:xfrm>
          <a:prstGeom prst="rect">
            <a:avLst/>
          </a:prstGeom>
        </p:spPr>
        <p:txBody>
          <a:bodyPr/>
          <a:lstStyle/>
          <a:p>
            <a:fld id="{7CB3D1F3-51ED-44EA-84DA-3B6A2B849620}" type="slidenum">
              <a:rPr lang="en-GB" smtClean="0"/>
              <a:t>‹#›</a:t>
            </a:fld>
            <a:endParaRPr lang="en-GB"/>
          </a:p>
        </p:txBody>
      </p:sp>
    </p:spTree>
    <p:extLst>
      <p:ext uri="{BB962C8B-B14F-4D97-AF65-F5344CB8AC3E}">
        <p14:creationId xmlns:p14="http://schemas.microsoft.com/office/powerpoint/2010/main" val="364720187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2" name="Text Placeholder 2">
            <a:extLst>
              <a:ext uri="{FF2B5EF4-FFF2-40B4-BE49-F238E27FC236}">
                <a16:creationId xmlns:a16="http://schemas.microsoft.com/office/drawing/2014/main" id="{3A69AF18-C38F-3FB4-21F4-AE29689A4739}"/>
              </a:ext>
            </a:extLst>
          </p:cNvPr>
          <p:cNvSpPr>
            <a:spLocks noGrp="1"/>
          </p:cNvSpPr>
          <p:nvPr>
            <p:ph idx="1"/>
          </p:nvPr>
        </p:nvSpPr>
        <p:spPr>
          <a:xfrm>
            <a:off x="473108" y="1470582"/>
            <a:ext cx="3910357" cy="3751868"/>
          </a:xfrm>
          <a:prstGeom prst="rect">
            <a:avLst/>
          </a:prstGeom>
        </p:spPr>
        <p:txBody>
          <a:bodyPr vert="horz" wrap="none" lIns="0" tIns="0" rIns="0" bIns="0" rtlCol="0" anchor="t" anchorCtr="0">
            <a:noAutofit/>
          </a:bodyPr>
          <a:lstStyle>
            <a:lvl1pPr>
              <a:defRPr>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3206634119"/>
      </p:ext>
    </p:extLst>
  </p:cSld>
  <p:clrMapOvr>
    <a:masterClrMapping/>
  </p:clrMapOvr>
  <p:hf sldNum="0" hd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1_Custom Layout">
    <p:spTree>
      <p:nvGrpSpPr>
        <p:cNvPr id="1" name=""/>
        <p:cNvGrpSpPr/>
        <p:nvPr/>
      </p:nvGrpSpPr>
      <p:grpSpPr>
        <a:xfrm>
          <a:off x="0" y="0"/>
          <a:ext cx="0" cy="0"/>
          <a:chOff x="0" y="0"/>
          <a:chExt cx="0" cy="0"/>
        </a:xfrm>
      </p:grpSpPr>
      <p:pic>
        <p:nvPicPr>
          <p:cNvPr id="5" name="Picture 4" descr="A close-up of a blue and yellow banner&#10;&#10;Description automatically generated">
            <a:extLst>
              <a:ext uri="{FF2B5EF4-FFF2-40B4-BE49-F238E27FC236}">
                <a16:creationId xmlns:a16="http://schemas.microsoft.com/office/drawing/2014/main" id="{DA7057D0-FC8F-3847-733D-20DDF758B554}"/>
              </a:ext>
            </a:extLst>
          </p:cNvPr>
          <p:cNvPicPr>
            <a:picLocks noChangeAspect="1"/>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2016363167"/>
      </p:ext>
    </p:extLst>
  </p:cSld>
  <p:clrMapOvr>
    <a:masterClrMapping/>
  </p:clrMapOvr>
  <p:hf sldNum="0" hd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2_Custom Layout">
    <p:spTree>
      <p:nvGrpSpPr>
        <p:cNvPr id="1" name=""/>
        <p:cNvGrpSpPr/>
        <p:nvPr/>
      </p:nvGrpSpPr>
      <p:grpSpPr>
        <a:xfrm>
          <a:off x="0" y="0"/>
          <a:ext cx="0" cy="0"/>
          <a:chOff x="0" y="0"/>
          <a:chExt cx="0" cy="0"/>
        </a:xfrm>
      </p:grpSpPr>
      <p:pic>
        <p:nvPicPr>
          <p:cNvPr id="3" name="Picture 2" descr="A blue background with a blue background&#10;&#10;Description automatically generated">
            <a:extLst>
              <a:ext uri="{FF2B5EF4-FFF2-40B4-BE49-F238E27FC236}">
                <a16:creationId xmlns:a16="http://schemas.microsoft.com/office/drawing/2014/main" id="{69C8BF3C-607A-57A8-722A-506D472D1DFB}"/>
              </a:ext>
            </a:extLst>
          </p:cNvPr>
          <p:cNvPicPr>
            <a:picLocks noChangeAspect="1"/>
          </p:cNvPicPr>
          <p:nvPr/>
        </p:nvPicPr>
        <p:blipFill>
          <a:blip r:embed="rId2"/>
          <a:stretch>
            <a:fillRect/>
          </a:stretch>
        </p:blipFill>
        <p:spPr>
          <a:xfrm>
            <a:off x="0" y="0"/>
            <a:ext cx="9144000" cy="6858000"/>
          </a:xfrm>
          <a:prstGeom prst="rect">
            <a:avLst/>
          </a:prstGeom>
        </p:spPr>
      </p:pic>
      <p:sp>
        <p:nvSpPr>
          <p:cNvPr id="4" name="Text Placeholder 2">
            <a:extLst>
              <a:ext uri="{FF2B5EF4-FFF2-40B4-BE49-F238E27FC236}">
                <a16:creationId xmlns:a16="http://schemas.microsoft.com/office/drawing/2014/main" id="{CEE8E5BF-F8FD-1004-2D0C-A2318DDFCDEB}"/>
              </a:ext>
            </a:extLst>
          </p:cNvPr>
          <p:cNvSpPr>
            <a:spLocks noGrp="1"/>
          </p:cNvSpPr>
          <p:nvPr>
            <p:ph idx="1"/>
          </p:nvPr>
        </p:nvSpPr>
        <p:spPr>
          <a:xfrm>
            <a:off x="473108" y="1470582"/>
            <a:ext cx="3649147" cy="4502835"/>
          </a:xfrm>
          <a:prstGeom prst="rect">
            <a:avLst/>
          </a:prstGeom>
        </p:spPr>
        <p:txBody>
          <a:bodyPr vert="horz" wrap="none" lIns="0" tIns="0" rIns="0" bIns="0" rtlCol="0" anchor="t" anchorCtr="0">
            <a:noAutofit/>
          </a:bodyPr>
          <a:lstStyle>
            <a:lvl1pPr>
              <a:defRPr>
                <a:solidFill>
                  <a:schemeClr val="bg1"/>
                </a:solidFill>
              </a:defRPr>
            </a:lvl1pPr>
          </a:lstStyle>
          <a:p>
            <a:pPr lvl="0"/>
            <a:r>
              <a:rPr lang="en-US"/>
              <a:t>Click to edit Master text styles</a:t>
            </a:r>
          </a:p>
        </p:txBody>
      </p:sp>
      <p:sp>
        <p:nvSpPr>
          <p:cNvPr id="6" name="Text Placeholder 2">
            <a:extLst>
              <a:ext uri="{FF2B5EF4-FFF2-40B4-BE49-F238E27FC236}">
                <a16:creationId xmlns:a16="http://schemas.microsoft.com/office/drawing/2014/main" id="{D064EFEB-B375-BC6B-33CA-D988E61B1FC5}"/>
              </a:ext>
            </a:extLst>
          </p:cNvPr>
          <p:cNvSpPr>
            <a:spLocks noGrp="1"/>
          </p:cNvSpPr>
          <p:nvPr>
            <p:ph idx="10"/>
          </p:nvPr>
        </p:nvSpPr>
        <p:spPr>
          <a:xfrm>
            <a:off x="5042623" y="1470582"/>
            <a:ext cx="3649147" cy="4502835"/>
          </a:xfrm>
          <a:prstGeom prst="rect">
            <a:avLst/>
          </a:prstGeom>
        </p:spPr>
        <p:txBody>
          <a:bodyPr vert="horz" wrap="none" lIns="0" tIns="0" rIns="0" bIns="0" rtlCol="0" anchor="t" anchorCtr="0">
            <a:noAutofit/>
          </a:bodyPr>
          <a:lstStyle>
            <a:lvl1pPr>
              <a:defRPr>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2779334100"/>
      </p:ext>
    </p:extLst>
  </p:cSld>
  <p:clrMapOvr>
    <a:masterClrMapping/>
  </p:clrMapOvr>
  <p:hf sldNum="0" hd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_Custom Layout">
    <p:spTree>
      <p:nvGrpSpPr>
        <p:cNvPr id="1" name=""/>
        <p:cNvGrpSpPr/>
        <p:nvPr/>
      </p:nvGrpSpPr>
      <p:grpSpPr>
        <a:xfrm>
          <a:off x="0" y="0"/>
          <a:ext cx="0" cy="0"/>
          <a:chOff x="0" y="0"/>
          <a:chExt cx="0" cy="0"/>
        </a:xfrm>
      </p:grpSpPr>
      <p:pic>
        <p:nvPicPr>
          <p:cNvPr id="4" name="Picture 3" descr="A blue background with a logo&#10;&#10;Description automatically generated">
            <a:extLst>
              <a:ext uri="{FF2B5EF4-FFF2-40B4-BE49-F238E27FC236}">
                <a16:creationId xmlns:a16="http://schemas.microsoft.com/office/drawing/2014/main" id="{51A1BA08-5390-B75E-C2D0-6DD9A81611AD}"/>
              </a:ext>
            </a:extLst>
          </p:cNvPr>
          <p:cNvPicPr>
            <a:picLocks noChangeAspect="1"/>
          </p:cNvPicPr>
          <p:nvPr/>
        </p:nvPicPr>
        <p:blipFill>
          <a:blip r:embed="rId2"/>
          <a:stretch>
            <a:fillRect/>
          </a:stretch>
        </p:blipFill>
        <p:spPr>
          <a:xfrm>
            <a:off x="0" y="0"/>
            <a:ext cx="9144000" cy="6858000"/>
          </a:xfrm>
          <a:prstGeom prst="rect">
            <a:avLst/>
          </a:prstGeom>
        </p:spPr>
      </p:pic>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473108" y="1470582"/>
            <a:ext cx="8102927" cy="1799393"/>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1943803295"/>
      </p:ext>
    </p:extLst>
  </p:cSld>
  <p:clrMapOvr>
    <a:masterClrMapping/>
  </p:clrMapOvr>
  <p:hf sldNum="0" hdr="0" dt="0"/>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4_Custom Layout">
    <p:spTree>
      <p:nvGrpSpPr>
        <p:cNvPr id="1" name=""/>
        <p:cNvGrpSpPr/>
        <p:nvPr/>
      </p:nvGrpSpPr>
      <p:grpSpPr>
        <a:xfrm>
          <a:off x="0" y="0"/>
          <a:ext cx="0" cy="0"/>
          <a:chOff x="0" y="0"/>
          <a:chExt cx="0" cy="0"/>
        </a:xfrm>
      </p:grpSpPr>
      <p:pic>
        <p:nvPicPr>
          <p:cNvPr id="4" name="Picture 3" descr="A blue background with yellow text&#10;&#10;Description automatically generated">
            <a:extLst>
              <a:ext uri="{FF2B5EF4-FFF2-40B4-BE49-F238E27FC236}">
                <a16:creationId xmlns:a16="http://schemas.microsoft.com/office/drawing/2014/main" id="{0BEAED2B-9FEC-B78D-03CD-086B9CE00DD0}"/>
              </a:ext>
            </a:extLst>
          </p:cNvPr>
          <p:cNvPicPr>
            <a:picLocks noChangeAspect="1"/>
          </p:cNvPicPr>
          <p:nvPr/>
        </p:nvPicPr>
        <p:blipFill>
          <a:blip r:embed="rId2"/>
          <a:stretch>
            <a:fillRect/>
          </a:stretch>
        </p:blipFill>
        <p:spPr>
          <a:xfrm>
            <a:off x="0" y="0"/>
            <a:ext cx="9144000" cy="6858000"/>
          </a:xfrm>
          <a:prstGeom prst="rect">
            <a:avLst/>
          </a:prstGeom>
        </p:spPr>
      </p:pic>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473108" y="1470581"/>
            <a:ext cx="8102927" cy="3747462"/>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4109693686"/>
      </p:ext>
    </p:extLst>
  </p:cSld>
  <p:clrMapOvr>
    <a:masterClrMapping/>
  </p:clrMapOvr>
  <p:hf sldNum="0" hdr="0" dt="0"/>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539193624"/>
      </p:ext>
    </p:extLst>
  </p:cSld>
  <p:clrMapOvr>
    <a:masterClrMapping/>
  </p:clrMapOvr>
  <p:hf sldNum="0" hdr="0" dt="0"/>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5_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268665" y="365126"/>
            <a:ext cx="8611385"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268665" y="1825625"/>
            <a:ext cx="8611385" cy="357593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2622584"/>
      </p:ext>
    </p:extLst>
  </p:cSld>
  <p:clrMapOvr>
    <a:masterClrMapping/>
  </p:clrMapOvr>
  <p:hf sldNum="0" hdr="0" dt="0"/>
</p:sldLayout>
</file>

<file path=ppt/slideLayouts/slideLayout19.xml><?xml version="1.0" encoding="utf-8"?>
<p:sldLayout xmlns:a="http://schemas.openxmlformats.org/drawingml/2006/main" xmlns:r="http://schemas.openxmlformats.org/officeDocument/2006/relationships" xmlns:p="http://schemas.openxmlformats.org/presentationml/2006/main" type="title">
  <p:cSld name="1_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116CA7-34D5-5148-87A1-BB65ECA5656A}"/>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2566AE20-C429-AB4A-8ED7-89E715B948F4}"/>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206958293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473108" y="1470582"/>
            <a:ext cx="3401309" cy="3864989"/>
          </a:xfrm>
          <a:prstGeom prst="rect">
            <a:avLst/>
          </a:prstGeom>
        </p:spPr>
        <p:txBody>
          <a:bodyPr vert="horz" wrap="none" lIns="0" tIns="0" rIns="0" bIns="0" rtlCol="0" anchor="t" anchorCtr="0">
            <a:noAutofit/>
          </a:bodyPr>
          <a:lstStyle/>
          <a:p>
            <a:pPr lvl="0"/>
            <a:r>
              <a:rPr lang="en-US"/>
              <a:t>Click to edit Master text styles</a:t>
            </a:r>
          </a:p>
        </p:txBody>
      </p:sp>
      <p:sp>
        <p:nvSpPr>
          <p:cNvPr id="4" name="Text Placeholder 2">
            <a:extLst>
              <a:ext uri="{FF2B5EF4-FFF2-40B4-BE49-F238E27FC236}">
                <a16:creationId xmlns:a16="http://schemas.microsoft.com/office/drawing/2014/main" id="{C4FD0158-1FCA-E74C-B123-8A32383F3E85}"/>
              </a:ext>
            </a:extLst>
          </p:cNvPr>
          <p:cNvSpPr>
            <a:spLocks noGrp="1"/>
          </p:cNvSpPr>
          <p:nvPr>
            <p:ph idx="10"/>
          </p:nvPr>
        </p:nvSpPr>
        <p:spPr>
          <a:xfrm>
            <a:off x="5269584" y="1470582"/>
            <a:ext cx="340130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US"/>
              <a:t>Click to edit Master text styles</a:t>
            </a:r>
          </a:p>
        </p:txBody>
      </p:sp>
    </p:spTree>
    <p:extLst>
      <p:ext uri="{BB962C8B-B14F-4D97-AF65-F5344CB8AC3E}">
        <p14:creationId xmlns:p14="http://schemas.microsoft.com/office/powerpoint/2010/main" val="266122680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1_Custom Layout">
    <p:spTree>
      <p:nvGrpSpPr>
        <p:cNvPr id="1" name=""/>
        <p:cNvGrpSpPr/>
        <p:nvPr/>
      </p:nvGrpSpPr>
      <p:grpSpPr>
        <a:xfrm>
          <a:off x="0" y="0"/>
          <a:ext cx="0" cy="0"/>
          <a:chOff x="0" y="0"/>
          <a:chExt cx="0" cy="0"/>
        </a:xfrm>
      </p:grpSpPr>
      <p:pic>
        <p:nvPicPr>
          <p:cNvPr id="5" name="Picture 4" descr="A building with a castle and a lawn&#10;&#10;Description automatically generated with medium confidence">
            <a:extLst>
              <a:ext uri="{FF2B5EF4-FFF2-40B4-BE49-F238E27FC236}">
                <a16:creationId xmlns:a16="http://schemas.microsoft.com/office/drawing/2014/main" id="{1C817A1A-66FC-0D73-CAE6-0ACB41F8C61A}"/>
              </a:ext>
            </a:extLst>
          </p:cNvPr>
          <p:cNvPicPr>
            <a:picLocks noChangeAspect="1"/>
          </p:cNvPicPr>
          <p:nvPr/>
        </p:nvPicPr>
        <p:blipFill>
          <a:blip r:embed="rId2"/>
          <a:stretch>
            <a:fillRect/>
          </a:stretch>
        </p:blipFill>
        <p:spPr>
          <a:xfrm>
            <a:off x="0" y="0"/>
            <a:ext cx="9144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473108" y="1470582"/>
            <a:ext cx="340130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421238584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6_Custom Layout">
    <p:spTree>
      <p:nvGrpSpPr>
        <p:cNvPr id="1" name=""/>
        <p:cNvGrpSpPr/>
        <p:nvPr/>
      </p:nvGrpSpPr>
      <p:grpSpPr>
        <a:xfrm>
          <a:off x="0" y="0"/>
          <a:ext cx="0" cy="0"/>
          <a:chOff x="0" y="0"/>
          <a:chExt cx="0" cy="0"/>
        </a:xfrm>
      </p:grpSpPr>
      <p:pic>
        <p:nvPicPr>
          <p:cNvPr id="7" name="Picture 6" descr="A collage of a building and a blue background&#10;&#10;Description automatically generated">
            <a:extLst>
              <a:ext uri="{FF2B5EF4-FFF2-40B4-BE49-F238E27FC236}">
                <a16:creationId xmlns:a16="http://schemas.microsoft.com/office/drawing/2014/main" id="{4D30E6F1-26E9-F12A-7CD6-2618AF1BD9A6}"/>
              </a:ext>
            </a:extLst>
          </p:cNvPr>
          <p:cNvPicPr>
            <a:picLocks noChangeAspect="1"/>
          </p:cNvPicPr>
          <p:nvPr/>
        </p:nvPicPr>
        <p:blipFill>
          <a:blip r:embed="rId2"/>
          <a:stretch>
            <a:fillRect/>
          </a:stretch>
        </p:blipFill>
        <p:spPr>
          <a:xfrm>
            <a:off x="0" y="0"/>
            <a:ext cx="9144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473108" y="1470582"/>
            <a:ext cx="340130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313454055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2_Custom Layout">
    <p:spTree>
      <p:nvGrpSpPr>
        <p:cNvPr id="1" name=""/>
        <p:cNvGrpSpPr/>
        <p:nvPr/>
      </p:nvGrpSpPr>
      <p:grpSpPr>
        <a:xfrm>
          <a:off x="0" y="0"/>
          <a:ext cx="0" cy="0"/>
          <a:chOff x="0" y="0"/>
          <a:chExt cx="0" cy="0"/>
        </a:xfrm>
      </p:grpSpPr>
      <p:pic>
        <p:nvPicPr>
          <p:cNvPr id="4" name="Picture 3" descr="A person walking in front of a building&#10;&#10;Description automatically generated">
            <a:extLst>
              <a:ext uri="{FF2B5EF4-FFF2-40B4-BE49-F238E27FC236}">
                <a16:creationId xmlns:a16="http://schemas.microsoft.com/office/drawing/2014/main" id="{4BDD6A68-7D05-A905-FEEF-FE5BD34B57B1}"/>
              </a:ext>
            </a:extLst>
          </p:cNvPr>
          <p:cNvPicPr>
            <a:picLocks noChangeAspect="1"/>
          </p:cNvPicPr>
          <p:nvPr/>
        </p:nvPicPr>
        <p:blipFill>
          <a:blip r:embed="rId2"/>
          <a:stretch>
            <a:fillRect/>
          </a:stretch>
        </p:blipFill>
        <p:spPr>
          <a:xfrm>
            <a:off x="0" y="0"/>
            <a:ext cx="9168848" cy="6876636"/>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473108" y="1470582"/>
            <a:ext cx="340130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428628375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3_Custom Layout">
    <p:spTree>
      <p:nvGrpSpPr>
        <p:cNvPr id="1" name=""/>
        <p:cNvGrpSpPr/>
        <p:nvPr/>
      </p:nvGrpSpPr>
      <p:grpSpPr>
        <a:xfrm>
          <a:off x="0" y="0"/>
          <a:ext cx="0" cy="0"/>
          <a:chOff x="0" y="0"/>
          <a:chExt cx="0" cy="0"/>
        </a:xfrm>
      </p:grpSpPr>
      <p:pic>
        <p:nvPicPr>
          <p:cNvPr id="5" name="Picture 4" descr="A close-up of a sign&#10;&#10;Description automatically generated">
            <a:extLst>
              <a:ext uri="{FF2B5EF4-FFF2-40B4-BE49-F238E27FC236}">
                <a16:creationId xmlns:a16="http://schemas.microsoft.com/office/drawing/2014/main" id="{3E77CE5E-641B-461F-2079-9D6FE68EF013}"/>
              </a:ext>
            </a:extLst>
          </p:cNvPr>
          <p:cNvPicPr>
            <a:picLocks noChangeAspect="1"/>
          </p:cNvPicPr>
          <p:nvPr/>
        </p:nvPicPr>
        <p:blipFill>
          <a:blip r:embed="rId2"/>
          <a:stretch>
            <a:fillRect/>
          </a:stretch>
        </p:blipFill>
        <p:spPr>
          <a:xfrm>
            <a:off x="0" y="0"/>
            <a:ext cx="9144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473108" y="1470582"/>
            <a:ext cx="340130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138528068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4_Custom Layout">
    <p:spTree>
      <p:nvGrpSpPr>
        <p:cNvPr id="1" name=""/>
        <p:cNvGrpSpPr/>
        <p:nvPr/>
      </p:nvGrpSpPr>
      <p:grpSpPr>
        <a:xfrm>
          <a:off x="0" y="0"/>
          <a:ext cx="0" cy="0"/>
          <a:chOff x="0" y="0"/>
          <a:chExt cx="0" cy="0"/>
        </a:xfrm>
      </p:grpSpPr>
      <p:pic>
        <p:nvPicPr>
          <p:cNvPr id="4" name="Picture 3" descr="A brick building with a blue background&#10;&#10;Description automatically generated">
            <a:extLst>
              <a:ext uri="{FF2B5EF4-FFF2-40B4-BE49-F238E27FC236}">
                <a16:creationId xmlns:a16="http://schemas.microsoft.com/office/drawing/2014/main" id="{64464E32-E365-A57D-70E2-930F08636E93}"/>
              </a:ext>
            </a:extLst>
          </p:cNvPr>
          <p:cNvPicPr>
            <a:picLocks noChangeAspect="1"/>
          </p:cNvPicPr>
          <p:nvPr/>
        </p:nvPicPr>
        <p:blipFill>
          <a:blip r:embed="rId2"/>
          <a:stretch>
            <a:fillRect/>
          </a:stretch>
        </p:blipFill>
        <p:spPr>
          <a:xfrm>
            <a:off x="0" y="0"/>
            <a:ext cx="9144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473108" y="1470582"/>
            <a:ext cx="340130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25480628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5_Custom Layout">
    <p:spTree>
      <p:nvGrpSpPr>
        <p:cNvPr id="1" name=""/>
        <p:cNvGrpSpPr/>
        <p:nvPr/>
      </p:nvGrpSpPr>
      <p:grpSpPr>
        <a:xfrm>
          <a:off x="0" y="0"/>
          <a:ext cx="0" cy="0"/>
          <a:chOff x="0" y="0"/>
          <a:chExt cx="0" cy="0"/>
        </a:xfrm>
      </p:grpSpPr>
      <p:pic>
        <p:nvPicPr>
          <p:cNvPr id="5" name="Picture 4" descr="A building with glass doors&#10;&#10;Description automatically generated with medium confidence">
            <a:extLst>
              <a:ext uri="{FF2B5EF4-FFF2-40B4-BE49-F238E27FC236}">
                <a16:creationId xmlns:a16="http://schemas.microsoft.com/office/drawing/2014/main" id="{EA3385E4-FDDB-6E79-32ED-E22FFEB3DEF6}"/>
              </a:ext>
            </a:extLst>
          </p:cNvPr>
          <p:cNvPicPr>
            <a:picLocks noChangeAspect="1"/>
          </p:cNvPicPr>
          <p:nvPr/>
        </p:nvPicPr>
        <p:blipFill>
          <a:blip r:embed="rId2"/>
          <a:stretch>
            <a:fillRect/>
          </a:stretch>
        </p:blipFill>
        <p:spPr>
          <a:xfrm>
            <a:off x="0" y="0"/>
            <a:ext cx="9144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473108" y="1470582"/>
            <a:ext cx="340130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130291760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37249881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268665" y="365126"/>
            <a:ext cx="8611385"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268665" y="1825625"/>
            <a:ext cx="8611385" cy="357593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59064581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1_Custom Layout">
    <p:spTree>
      <p:nvGrpSpPr>
        <p:cNvPr id="1" name=""/>
        <p:cNvGrpSpPr/>
        <p:nvPr/>
      </p:nvGrpSpPr>
      <p:grpSpPr>
        <a:xfrm>
          <a:off x="0" y="0"/>
          <a:ext cx="0" cy="0"/>
          <a:chOff x="0" y="0"/>
          <a:chExt cx="0" cy="0"/>
        </a:xfrm>
      </p:grpSpPr>
      <p:pic>
        <p:nvPicPr>
          <p:cNvPr id="5" name="Picture 4" descr="A blue and white screen&#10;&#10;Description automatically generated">
            <a:extLst>
              <a:ext uri="{FF2B5EF4-FFF2-40B4-BE49-F238E27FC236}">
                <a16:creationId xmlns:a16="http://schemas.microsoft.com/office/drawing/2014/main" id="{361A0246-C9A2-6F9B-996B-EEEFCFE6CAC5}"/>
              </a:ext>
            </a:extLst>
          </p:cNvPr>
          <p:cNvPicPr>
            <a:picLocks noChangeAspect="1"/>
          </p:cNvPicPr>
          <p:nvPr/>
        </p:nvPicPr>
        <p:blipFill>
          <a:blip r:embed="rId2"/>
          <a:stretch>
            <a:fillRect/>
          </a:stretch>
        </p:blipFill>
        <p:spPr>
          <a:xfrm>
            <a:off x="0" y="0"/>
            <a:ext cx="9144000" cy="6858000"/>
          </a:xfrm>
          <a:prstGeom prst="rect">
            <a:avLst/>
          </a:prstGeom>
        </p:spPr>
      </p:pic>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226243" y="1420927"/>
            <a:ext cx="8696227"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226243" y="2881427"/>
            <a:ext cx="8696227" cy="365134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48582974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47283328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8A18C3-F9AF-984A-84B1-8B52BF988BA4}"/>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4607CCAD-CEB2-4242-A349-77255D7949FA}"/>
              </a:ext>
            </a:extLst>
          </p:cNvPr>
          <p:cNvSpPr>
            <a:spLocks noGrp="1"/>
          </p:cNvSpPr>
          <p:nvPr>
            <p:ph idx="1"/>
          </p:nvPr>
        </p:nvSpPr>
        <p:spPr>
          <a:xfrm>
            <a:off x="628650" y="1825625"/>
            <a:ext cx="78867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F83D626-E580-F446-A205-95424DDA558D}"/>
              </a:ext>
            </a:extLst>
          </p:cNvPr>
          <p:cNvSpPr>
            <a:spLocks noGrp="1"/>
          </p:cNvSpPr>
          <p:nvPr>
            <p:ph type="dt" sz="half" idx="10"/>
          </p:nvPr>
        </p:nvSpPr>
        <p:spPr>
          <a:xfrm>
            <a:off x="628650" y="6356350"/>
            <a:ext cx="2057400" cy="365125"/>
          </a:xfrm>
          <a:prstGeom prst="rect">
            <a:avLst/>
          </a:prstGeom>
        </p:spPr>
        <p:txBody>
          <a:bodyPr/>
          <a:lstStyle/>
          <a:p>
            <a:fld id="{229FF2C5-B12F-48A9-836F-7A0063371E09}" type="datetime1">
              <a:rPr lang="en-GB" smtClean="0"/>
              <a:t>04/03/2026</a:t>
            </a:fld>
            <a:endParaRPr lang="en-GB"/>
          </a:p>
        </p:txBody>
      </p:sp>
      <p:sp>
        <p:nvSpPr>
          <p:cNvPr id="5" name="Footer Placeholder 4">
            <a:extLst>
              <a:ext uri="{FF2B5EF4-FFF2-40B4-BE49-F238E27FC236}">
                <a16:creationId xmlns:a16="http://schemas.microsoft.com/office/drawing/2014/main" id="{B8338C1C-CB13-4B4D-8DD9-B7004B106498}"/>
              </a:ext>
            </a:extLst>
          </p:cNvPr>
          <p:cNvSpPr>
            <a:spLocks noGrp="1"/>
          </p:cNvSpPr>
          <p:nvPr>
            <p:ph type="ftr" sz="quarter" idx="11"/>
          </p:nvPr>
        </p:nvSpPr>
        <p:spPr>
          <a:xfrm>
            <a:off x="3028950" y="6356350"/>
            <a:ext cx="3086100" cy="365125"/>
          </a:xfrm>
          <a:prstGeom prst="rect">
            <a:avLst/>
          </a:prstGeom>
        </p:spPr>
        <p:txBody>
          <a:bodyPr/>
          <a:lstStyle/>
          <a:p>
            <a:r>
              <a:rPr lang="en-GB"/>
              <a:t>TSD60051013</a:t>
            </a:r>
          </a:p>
        </p:txBody>
      </p:sp>
      <p:sp>
        <p:nvSpPr>
          <p:cNvPr id="6" name="Slide Number Placeholder 5">
            <a:extLst>
              <a:ext uri="{FF2B5EF4-FFF2-40B4-BE49-F238E27FC236}">
                <a16:creationId xmlns:a16="http://schemas.microsoft.com/office/drawing/2014/main" id="{970F1107-F739-9449-B06A-1E49EA87E8E2}"/>
              </a:ext>
            </a:extLst>
          </p:cNvPr>
          <p:cNvSpPr>
            <a:spLocks noGrp="1"/>
          </p:cNvSpPr>
          <p:nvPr>
            <p:ph type="sldNum" sz="quarter" idx="12"/>
          </p:nvPr>
        </p:nvSpPr>
        <p:spPr>
          <a:xfrm>
            <a:off x="6457950" y="6356350"/>
            <a:ext cx="2057400" cy="365125"/>
          </a:xfrm>
          <a:prstGeom prst="rect">
            <a:avLst/>
          </a:prstGeom>
        </p:spPr>
        <p:txBody>
          <a:bodyPr/>
          <a:lstStyle/>
          <a:p>
            <a:fld id="{7CB3D1F3-51ED-44EA-84DA-3B6A2B849620}" type="slidenum">
              <a:rPr lang="en-GB" smtClean="0"/>
              <a:t>‹#›</a:t>
            </a:fld>
            <a:endParaRPr lang="en-GB"/>
          </a:p>
        </p:txBody>
      </p:sp>
    </p:spTree>
    <p:extLst>
      <p:ext uri="{BB962C8B-B14F-4D97-AF65-F5344CB8AC3E}">
        <p14:creationId xmlns:p14="http://schemas.microsoft.com/office/powerpoint/2010/main" val="358671140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TxTwoObj">
  <p:cSld name="Comparis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61F02E-4691-5B41-A12D-981090D63C95}"/>
              </a:ext>
            </a:extLst>
          </p:cNvPr>
          <p:cNvSpPr>
            <a:spLocks noGrp="1"/>
          </p:cNvSpPr>
          <p:nvPr>
            <p:ph type="title"/>
          </p:nvPr>
        </p:nvSpPr>
        <p:spPr>
          <a:xfrm>
            <a:off x="630238" y="365125"/>
            <a:ext cx="78867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6D1E9276-A334-1C45-89B5-AFFBF6C40089}"/>
              </a:ext>
            </a:extLst>
          </p:cNvPr>
          <p:cNvSpPr>
            <a:spLocks noGrp="1"/>
          </p:cNvSpPr>
          <p:nvPr>
            <p:ph type="body" idx="1"/>
          </p:nvPr>
        </p:nvSpPr>
        <p:spPr>
          <a:xfrm>
            <a:off x="630238" y="1681163"/>
            <a:ext cx="386873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21D23CB-DB39-5E49-8879-CDF04F0B2710}"/>
              </a:ext>
            </a:extLst>
          </p:cNvPr>
          <p:cNvSpPr>
            <a:spLocks noGrp="1"/>
          </p:cNvSpPr>
          <p:nvPr>
            <p:ph sz="half" idx="2"/>
          </p:nvPr>
        </p:nvSpPr>
        <p:spPr>
          <a:xfrm>
            <a:off x="630238" y="2505075"/>
            <a:ext cx="386873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129C764-0FD9-284A-AA8E-1E42341CBD5A}"/>
              </a:ext>
            </a:extLst>
          </p:cNvPr>
          <p:cNvSpPr>
            <a:spLocks noGrp="1"/>
          </p:cNvSpPr>
          <p:nvPr>
            <p:ph type="body" sz="quarter" idx="3"/>
          </p:nvPr>
        </p:nvSpPr>
        <p:spPr>
          <a:xfrm>
            <a:off x="4629150" y="1681163"/>
            <a:ext cx="38877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7EF579A-02C9-B04A-8635-505C0117E5EE}"/>
              </a:ext>
            </a:extLst>
          </p:cNvPr>
          <p:cNvSpPr>
            <a:spLocks noGrp="1"/>
          </p:cNvSpPr>
          <p:nvPr>
            <p:ph sz="quarter" idx="4"/>
          </p:nvPr>
        </p:nvSpPr>
        <p:spPr>
          <a:xfrm>
            <a:off x="4629150" y="2505075"/>
            <a:ext cx="38877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8696C75-4933-9F45-BD25-8DD70AA361F0}"/>
              </a:ext>
            </a:extLst>
          </p:cNvPr>
          <p:cNvSpPr>
            <a:spLocks noGrp="1"/>
          </p:cNvSpPr>
          <p:nvPr>
            <p:ph type="dt" sz="half" idx="10"/>
          </p:nvPr>
        </p:nvSpPr>
        <p:spPr>
          <a:xfrm>
            <a:off x="628650" y="6356350"/>
            <a:ext cx="2057400" cy="365125"/>
          </a:xfrm>
          <a:prstGeom prst="rect">
            <a:avLst/>
          </a:prstGeom>
        </p:spPr>
        <p:txBody>
          <a:bodyPr/>
          <a:lstStyle/>
          <a:p>
            <a:fld id="{D4726F54-918A-4AC5-9654-D7F4C3F85898}" type="datetime1">
              <a:rPr lang="en-GB" smtClean="0"/>
              <a:t>04/03/2026</a:t>
            </a:fld>
            <a:endParaRPr lang="en-GB"/>
          </a:p>
        </p:txBody>
      </p:sp>
      <p:sp>
        <p:nvSpPr>
          <p:cNvPr id="8" name="Footer Placeholder 7">
            <a:extLst>
              <a:ext uri="{FF2B5EF4-FFF2-40B4-BE49-F238E27FC236}">
                <a16:creationId xmlns:a16="http://schemas.microsoft.com/office/drawing/2014/main" id="{5B3C18E0-AF7C-1142-916D-865075531BA1}"/>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287EDA83-2DBB-A142-9D6A-029E84283F0D}"/>
              </a:ext>
            </a:extLst>
          </p:cNvPr>
          <p:cNvSpPr>
            <a:spLocks noGrp="1"/>
          </p:cNvSpPr>
          <p:nvPr>
            <p:ph type="sldNum" sz="quarter" idx="12"/>
          </p:nvPr>
        </p:nvSpPr>
        <p:spPr>
          <a:xfrm>
            <a:off x="6457950" y="6356350"/>
            <a:ext cx="2057400" cy="365125"/>
          </a:xfrm>
          <a:prstGeom prst="rect">
            <a:avLst/>
          </a:prstGeom>
        </p:spPr>
        <p:txBody>
          <a:bodyPr/>
          <a:lstStyle/>
          <a:p>
            <a:fld id="{7CB3D1F3-51ED-44EA-84DA-3B6A2B849620}" type="slidenum">
              <a:rPr lang="en-GB" smtClean="0"/>
              <a:t>‹#›</a:t>
            </a:fld>
            <a:endParaRPr lang="en-GB"/>
          </a:p>
        </p:txBody>
      </p:sp>
    </p:spTree>
    <p:extLst>
      <p:ext uri="{BB962C8B-B14F-4D97-AF65-F5344CB8AC3E}">
        <p14:creationId xmlns:p14="http://schemas.microsoft.com/office/powerpoint/2010/main" val="350924464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Obj">
  <p:cSld name="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5982F2-D6BB-7944-976C-24EA4E30A670}"/>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0C1C5160-D87B-F645-B40C-EC55F6551C02}"/>
              </a:ext>
            </a:extLst>
          </p:cNvPr>
          <p:cNvSpPr>
            <a:spLocks noGrp="1"/>
          </p:cNvSpPr>
          <p:nvPr>
            <p:ph sz="half" idx="1"/>
          </p:nvPr>
        </p:nvSpPr>
        <p:spPr>
          <a:xfrm>
            <a:off x="628650" y="1825625"/>
            <a:ext cx="386715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F565436-10B0-E94E-8149-4193432F1E53}"/>
              </a:ext>
            </a:extLst>
          </p:cNvPr>
          <p:cNvSpPr>
            <a:spLocks noGrp="1"/>
          </p:cNvSpPr>
          <p:nvPr>
            <p:ph sz="half" idx="2"/>
          </p:nvPr>
        </p:nvSpPr>
        <p:spPr>
          <a:xfrm>
            <a:off x="4648200" y="1825625"/>
            <a:ext cx="386715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0C970057-2422-8A40-BE17-8F87F5E65776}"/>
              </a:ext>
            </a:extLst>
          </p:cNvPr>
          <p:cNvSpPr>
            <a:spLocks noGrp="1"/>
          </p:cNvSpPr>
          <p:nvPr>
            <p:ph type="dt" sz="half" idx="10"/>
          </p:nvPr>
        </p:nvSpPr>
        <p:spPr>
          <a:xfrm>
            <a:off x="628650" y="6356350"/>
            <a:ext cx="2057400" cy="365125"/>
          </a:xfrm>
          <a:prstGeom prst="rect">
            <a:avLst/>
          </a:prstGeom>
        </p:spPr>
        <p:txBody>
          <a:bodyPr/>
          <a:lstStyle/>
          <a:p>
            <a:fld id="{7FF90D1F-6AD4-4833-A781-58EF52D5EC8B}" type="datetime1">
              <a:rPr lang="en-GB" smtClean="0"/>
              <a:t>04/03/2026</a:t>
            </a:fld>
            <a:endParaRPr lang="en-GB"/>
          </a:p>
        </p:txBody>
      </p:sp>
      <p:sp>
        <p:nvSpPr>
          <p:cNvPr id="6" name="Footer Placeholder 5">
            <a:extLst>
              <a:ext uri="{FF2B5EF4-FFF2-40B4-BE49-F238E27FC236}">
                <a16:creationId xmlns:a16="http://schemas.microsoft.com/office/drawing/2014/main" id="{DBDDE6B4-8900-5841-B45E-67AB845958CF}"/>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9AD3B9D1-DECA-EC4A-8822-CA62008B5DF6}"/>
              </a:ext>
            </a:extLst>
          </p:cNvPr>
          <p:cNvSpPr>
            <a:spLocks noGrp="1"/>
          </p:cNvSpPr>
          <p:nvPr>
            <p:ph type="sldNum" sz="quarter" idx="12"/>
          </p:nvPr>
        </p:nvSpPr>
        <p:spPr>
          <a:xfrm>
            <a:off x="6457950" y="6356350"/>
            <a:ext cx="2057400" cy="365125"/>
          </a:xfrm>
          <a:prstGeom prst="rect">
            <a:avLst/>
          </a:prstGeom>
        </p:spPr>
        <p:txBody>
          <a:bodyPr/>
          <a:lstStyle/>
          <a:p>
            <a:fld id="{7CB3D1F3-51ED-44EA-84DA-3B6A2B849620}" type="slidenum">
              <a:rPr lang="en-GB" smtClean="0"/>
              <a:t>‹#›</a:t>
            </a:fld>
            <a:endParaRPr lang="en-GB"/>
          </a:p>
        </p:txBody>
      </p:sp>
    </p:spTree>
    <p:extLst>
      <p:ext uri="{BB962C8B-B14F-4D97-AF65-F5344CB8AC3E}">
        <p14:creationId xmlns:p14="http://schemas.microsoft.com/office/powerpoint/2010/main" val="403824296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2835111" y="365126"/>
            <a:ext cx="5967167"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2835111" y="1825625"/>
            <a:ext cx="5967167"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87195687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1_Custom Layout">
    <p:spTree>
      <p:nvGrpSpPr>
        <p:cNvPr id="1" name=""/>
        <p:cNvGrpSpPr/>
        <p:nvPr/>
      </p:nvGrpSpPr>
      <p:grpSpPr>
        <a:xfrm>
          <a:off x="0" y="0"/>
          <a:ext cx="0" cy="0"/>
          <a:chOff x="0" y="0"/>
          <a:chExt cx="0" cy="0"/>
        </a:xfrm>
      </p:grpSpPr>
      <p:pic>
        <p:nvPicPr>
          <p:cNvPr id="5" name="Picture 4" descr="A white background with a blue corner&#10;&#10;Description automatically generated">
            <a:extLst>
              <a:ext uri="{FF2B5EF4-FFF2-40B4-BE49-F238E27FC236}">
                <a16:creationId xmlns:a16="http://schemas.microsoft.com/office/drawing/2014/main" id="{817A9442-27D8-B02F-B9F4-270681D0BB58}"/>
              </a:ext>
            </a:extLst>
          </p:cNvPr>
          <p:cNvPicPr>
            <a:picLocks noChangeAspect="1"/>
          </p:cNvPicPr>
          <p:nvPr/>
        </p:nvPicPr>
        <p:blipFill>
          <a:blip r:embed="rId2"/>
          <a:stretch>
            <a:fillRect/>
          </a:stretch>
        </p:blipFill>
        <p:spPr>
          <a:xfrm>
            <a:off x="0" y="0"/>
            <a:ext cx="9144000" cy="6858000"/>
          </a:xfrm>
          <a:prstGeom prst="rect">
            <a:avLst/>
          </a:prstGeom>
        </p:spPr>
      </p:pic>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2835111" y="365126"/>
            <a:ext cx="5967167"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2835111" y="1825625"/>
            <a:ext cx="5967167"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670558971"/>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2_Custom Layout">
    <p:spTree>
      <p:nvGrpSpPr>
        <p:cNvPr id="1" name=""/>
        <p:cNvGrpSpPr/>
        <p:nvPr/>
      </p:nvGrpSpPr>
      <p:grpSpPr>
        <a:xfrm>
          <a:off x="0" y="0"/>
          <a:ext cx="0" cy="0"/>
          <a:chOff x="0" y="0"/>
          <a:chExt cx="0" cy="0"/>
        </a:xfrm>
      </p:grpSpPr>
      <p:pic>
        <p:nvPicPr>
          <p:cNvPr id="6" name="Picture 5" descr="A white background with a blue corner&#10;&#10;Description automatically generated">
            <a:extLst>
              <a:ext uri="{FF2B5EF4-FFF2-40B4-BE49-F238E27FC236}">
                <a16:creationId xmlns:a16="http://schemas.microsoft.com/office/drawing/2014/main" id="{80CF7868-0290-577D-2085-664A8E0B0C91}"/>
              </a:ext>
            </a:extLst>
          </p:cNvPr>
          <p:cNvPicPr>
            <a:picLocks noChangeAspect="1"/>
          </p:cNvPicPr>
          <p:nvPr/>
        </p:nvPicPr>
        <p:blipFill>
          <a:blip r:embed="rId2"/>
          <a:stretch>
            <a:fillRect/>
          </a:stretch>
        </p:blipFill>
        <p:spPr>
          <a:xfrm>
            <a:off x="0" y="0"/>
            <a:ext cx="9144000" cy="6858000"/>
          </a:xfrm>
          <a:prstGeom prst="rect">
            <a:avLst/>
          </a:prstGeom>
        </p:spPr>
      </p:pic>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2835111" y="365126"/>
            <a:ext cx="5967167"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2835111" y="1825625"/>
            <a:ext cx="5967167"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52259786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2835111" y="365126"/>
            <a:ext cx="5967167"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2835111" y="1825625"/>
            <a:ext cx="5967167"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1397130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1_Custom Layout">
    <p:spTree>
      <p:nvGrpSpPr>
        <p:cNvPr id="1" name=""/>
        <p:cNvGrpSpPr/>
        <p:nvPr/>
      </p:nvGrpSpPr>
      <p:grpSpPr>
        <a:xfrm>
          <a:off x="0" y="0"/>
          <a:ext cx="0" cy="0"/>
          <a:chOff x="0" y="0"/>
          <a:chExt cx="0" cy="0"/>
        </a:xfrm>
      </p:grpSpPr>
      <p:pic>
        <p:nvPicPr>
          <p:cNvPr id="6" name="Picture 5" descr="A white background with black dots&#10;&#10;Description automatically generated">
            <a:extLst>
              <a:ext uri="{FF2B5EF4-FFF2-40B4-BE49-F238E27FC236}">
                <a16:creationId xmlns:a16="http://schemas.microsoft.com/office/drawing/2014/main" id="{867853D1-5ACF-6CCF-F73E-3BC4FEDC7C1E}"/>
              </a:ext>
            </a:extLst>
          </p:cNvPr>
          <p:cNvPicPr>
            <a:picLocks noChangeAspect="1"/>
          </p:cNvPicPr>
          <p:nvPr/>
        </p:nvPicPr>
        <p:blipFill>
          <a:blip r:embed="rId2"/>
          <a:stretch>
            <a:fillRect/>
          </a:stretch>
        </p:blipFill>
        <p:spPr>
          <a:xfrm>
            <a:off x="0" y="0"/>
            <a:ext cx="9144000" cy="6858000"/>
          </a:xfrm>
          <a:prstGeom prst="rect">
            <a:avLst/>
          </a:prstGeom>
        </p:spPr>
      </p:pic>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2835111" y="365126"/>
            <a:ext cx="5967167"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2835111" y="1825625"/>
            <a:ext cx="5967167"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56452002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2_Custom Layout">
    <p:spTree>
      <p:nvGrpSpPr>
        <p:cNvPr id="1" name=""/>
        <p:cNvGrpSpPr/>
        <p:nvPr/>
      </p:nvGrpSpPr>
      <p:grpSpPr>
        <a:xfrm>
          <a:off x="0" y="0"/>
          <a:ext cx="0" cy="0"/>
          <a:chOff x="0" y="0"/>
          <a:chExt cx="0" cy="0"/>
        </a:xfrm>
      </p:grpSpPr>
      <p:pic>
        <p:nvPicPr>
          <p:cNvPr id="5" name="Picture 4" descr="A white background with black and white clouds&#10;&#10;Description automatically generated">
            <a:extLst>
              <a:ext uri="{FF2B5EF4-FFF2-40B4-BE49-F238E27FC236}">
                <a16:creationId xmlns:a16="http://schemas.microsoft.com/office/drawing/2014/main" id="{5D2C2F3C-0981-A3BF-29BB-95817151AD39}"/>
              </a:ext>
            </a:extLst>
          </p:cNvPr>
          <p:cNvPicPr>
            <a:picLocks noChangeAspect="1"/>
          </p:cNvPicPr>
          <p:nvPr/>
        </p:nvPicPr>
        <p:blipFill>
          <a:blip r:embed="rId2"/>
          <a:stretch>
            <a:fillRect/>
          </a:stretch>
        </p:blipFill>
        <p:spPr>
          <a:xfrm>
            <a:off x="0" y="0"/>
            <a:ext cx="9144000" cy="6858000"/>
          </a:xfrm>
          <a:prstGeom prst="rect">
            <a:avLst/>
          </a:prstGeom>
        </p:spPr>
      </p:pic>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2835111" y="365126"/>
            <a:ext cx="5967167"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2835111" y="1825625"/>
            <a:ext cx="5967167"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45666360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4377855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logo white text_image bckgrnd">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2DCBFE8A-C6F7-A544-8F31-0CCDED409EB0}"/>
              </a:ext>
            </a:extLst>
          </p:cNvPr>
          <p:cNvSpPr>
            <a:spLocks noGrp="1"/>
          </p:cNvSpPr>
          <p:nvPr>
            <p:ph type="pic" sz="quarter" idx="11"/>
          </p:nvPr>
        </p:nvSpPr>
        <p:spPr>
          <a:xfrm>
            <a:off x="0" y="0"/>
            <a:ext cx="9144000" cy="6858000"/>
          </a:xfrm>
          <a:prstGeom prst="rect">
            <a:avLst/>
          </a:prstGeom>
        </p:spPr>
        <p:txBody>
          <a:bodyPr/>
          <a:lstStyle/>
          <a:p>
            <a:r>
              <a:rPr lang="en-US"/>
              <a:t>Click icon to add picture</a:t>
            </a:r>
            <a:endParaRPr lang="en-US" dirty="0"/>
          </a:p>
        </p:txBody>
      </p:sp>
      <p:pic>
        <p:nvPicPr>
          <p:cNvPr id="3" name="Picture 2">
            <a:extLst>
              <a:ext uri="{FF2B5EF4-FFF2-40B4-BE49-F238E27FC236}">
                <a16:creationId xmlns:a16="http://schemas.microsoft.com/office/drawing/2014/main" id="{833A1326-9D43-09DB-5E37-B98D0D47AAA6}"/>
              </a:ext>
            </a:extLst>
          </p:cNvPr>
          <p:cNvPicPr>
            <a:picLocks noChangeAspect="1"/>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264539730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p:cSld name="logo white text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37C85027-557F-564E-B900-62504E7DC9C7}"/>
              </a:ext>
            </a:extLst>
          </p:cNvPr>
          <p:cNvSpPr>
            <a:spLocks noGrp="1"/>
          </p:cNvSpPr>
          <p:nvPr>
            <p:ph type="pic" sz="quarter" idx="11"/>
          </p:nvPr>
        </p:nvSpPr>
        <p:spPr>
          <a:xfrm>
            <a:off x="0" y="0"/>
            <a:ext cx="9144000" cy="6858000"/>
          </a:xfrm>
          <a:prstGeom prst="rect">
            <a:avLst/>
          </a:prstGeom>
        </p:spPr>
        <p:txBody>
          <a:bodyPr/>
          <a:lstStyle/>
          <a:p>
            <a:r>
              <a:rPr lang="en-US"/>
              <a:t>Click icon to add picture</a:t>
            </a:r>
            <a:endParaRPr lang="en-US" dirty="0"/>
          </a:p>
        </p:txBody>
      </p:sp>
      <p:pic>
        <p:nvPicPr>
          <p:cNvPr id="5" name="Picture 4" descr="A picture containing screenshot&#10;&#10;Description automatically generated">
            <a:extLst>
              <a:ext uri="{FF2B5EF4-FFF2-40B4-BE49-F238E27FC236}">
                <a16:creationId xmlns:a16="http://schemas.microsoft.com/office/drawing/2014/main" id="{A6147C08-E57A-E8CA-B376-B4DC322868A1}"/>
              </a:ext>
            </a:extLst>
          </p:cNvPr>
          <p:cNvPicPr>
            <a:picLocks noChangeAspect="1"/>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224002716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logo colour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9144000" cy="6858000"/>
          </a:xfrm>
          <a:prstGeom prst="rect">
            <a:avLst/>
          </a:prstGeom>
        </p:spPr>
        <p:txBody>
          <a:bodyPr/>
          <a:lstStyle/>
          <a:p>
            <a:r>
              <a:rPr lang="en-US"/>
              <a:t>Click icon to add picture</a:t>
            </a:r>
            <a:endParaRPr lang="en-US" dirty="0"/>
          </a:p>
        </p:txBody>
      </p:sp>
      <p:pic>
        <p:nvPicPr>
          <p:cNvPr id="5" name="Picture 4" descr="A picture containing white, design&#10;&#10;Description automatically generated">
            <a:extLst>
              <a:ext uri="{FF2B5EF4-FFF2-40B4-BE49-F238E27FC236}">
                <a16:creationId xmlns:a16="http://schemas.microsoft.com/office/drawing/2014/main" id="{774A1D26-8EA3-74D0-FBFC-4CF8C9D3F04E}"/>
              </a:ext>
            </a:extLst>
          </p:cNvPr>
          <p:cNvPicPr>
            <a:picLocks noChangeAspect="1"/>
          </p:cNvPicPr>
          <p:nvPr/>
        </p:nvPicPr>
        <p:blipFill>
          <a:blip r:embed="rId2"/>
          <a:stretch>
            <a:fillRect/>
          </a:stretch>
        </p:blipFill>
        <p:spPr>
          <a:xfrm>
            <a:off x="0" y="0"/>
            <a:ext cx="8991600" cy="6743700"/>
          </a:xfrm>
          <a:prstGeom prst="rect">
            <a:avLst/>
          </a:prstGeom>
        </p:spPr>
      </p:pic>
    </p:spTree>
    <p:extLst>
      <p:ext uri="{BB962C8B-B14F-4D97-AF65-F5344CB8AC3E}">
        <p14:creationId xmlns:p14="http://schemas.microsoft.com/office/powerpoint/2010/main" val="1142781377"/>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logo colour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9144000" cy="6858000"/>
          </a:xfrm>
          <a:prstGeom prst="rect">
            <a:avLst/>
          </a:prstGeom>
        </p:spPr>
        <p:txBody>
          <a:bodyPr/>
          <a:lstStyle/>
          <a:p>
            <a:r>
              <a:rPr lang="en-US"/>
              <a:t>Click icon to add picture</a:t>
            </a:r>
            <a:endParaRPr lang="en-US" dirty="0"/>
          </a:p>
        </p:txBody>
      </p:sp>
      <p:pic>
        <p:nvPicPr>
          <p:cNvPr id="3" name="Picture 2" descr="A picture containing white, design&#10;&#10;Description automatically generated">
            <a:extLst>
              <a:ext uri="{FF2B5EF4-FFF2-40B4-BE49-F238E27FC236}">
                <a16:creationId xmlns:a16="http://schemas.microsoft.com/office/drawing/2014/main" id="{85FD50FD-721E-1F95-9A39-D7E608D3EF7B}"/>
              </a:ext>
            </a:extLst>
          </p:cNvPr>
          <p:cNvPicPr>
            <a:picLocks noChangeAspect="1"/>
          </p:cNvPicPr>
          <p:nvPr/>
        </p:nvPicPr>
        <p:blipFill>
          <a:blip r:embed="rId2"/>
          <a:stretch>
            <a:fillRect/>
          </a:stretch>
        </p:blipFill>
        <p:spPr>
          <a:xfrm>
            <a:off x="0" y="0"/>
            <a:ext cx="8940800" cy="6705600"/>
          </a:xfrm>
          <a:prstGeom prst="rect">
            <a:avLst/>
          </a:prstGeom>
        </p:spPr>
      </p:pic>
    </p:spTree>
    <p:extLst>
      <p:ext uri="{BB962C8B-B14F-4D97-AF65-F5344CB8AC3E}">
        <p14:creationId xmlns:p14="http://schemas.microsoft.com/office/powerpoint/2010/main" val="3564284414"/>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p:cSld name="logo white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9144000" cy="6858000"/>
          </a:xfrm>
          <a:prstGeom prst="rect">
            <a:avLst/>
          </a:prstGeom>
        </p:spPr>
        <p:txBody>
          <a:bodyPr/>
          <a:lstStyle/>
          <a:p>
            <a:r>
              <a:rPr lang="en-US"/>
              <a:t>Click icon to add picture</a:t>
            </a:r>
            <a:endParaRPr lang="en-US" dirty="0"/>
          </a:p>
        </p:txBody>
      </p:sp>
      <p:pic>
        <p:nvPicPr>
          <p:cNvPr id="3" name="Picture 2" descr="A picture containing white, design&#10;&#10;Description automatically generated">
            <a:extLst>
              <a:ext uri="{FF2B5EF4-FFF2-40B4-BE49-F238E27FC236}">
                <a16:creationId xmlns:a16="http://schemas.microsoft.com/office/drawing/2014/main" id="{3E1D8928-218C-F04A-18B1-A079BA0B15E9}"/>
              </a:ext>
            </a:extLst>
          </p:cNvPr>
          <p:cNvPicPr>
            <a:picLocks noChangeAspect="1"/>
          </p:cNvPicPr>
          <p:nvPr/>
        </p:nvPicPr>
        <p:blipFill>
          <a:blip r:embed="rId2"/>
          <a:stretch>
            <a:fillRect/>
          </a:stretch>
        </p:blipFill>
        <p:spPr>
          <a:xfrm>
            <a:off x="0" y="0"/>
            <a:ext cx="8851106" cy="6638330"/>
          </a:xfrm>
          <a:prstGeom prst="rect">
            <a:avLst/>
          </a:prstGeom>
        </p:spPr>
      </p:pic>
    </p:spTree>
    <p:extLst>
      <p:ext uri="{BB962C8B-B14F-4D97-AF65-F5344CB8AC3E}">
        <p14:creationId xmlns:p14="http://schemas.microsoft.com/office/powerpoint/2010/main" val="1219782773"/>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logo white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9144000" cy="6858000"/>
          </a:xfrm>
          <a:prstGeom prst="rect">
            <a:avLst/>
          </a:prstGeom>
        </p:spPr>
        <p:txBody>
          <a:bodyPr/>
          <a:lstStyle/>
          <a:p>
            <a:r>
              <a:rPr lang="en-US"/>
              <a:t>Click icon to add picture</a:t>
            </a:r>
            <a:endParaRPr lang="en-US" dirty="0"/>
          </a:p>
        </p:txBody>
      </p:sp>
      <p:pic>
        <p:nvPicPr>
          <p:cNvPr id="3" name="Picture 2" descr="A picture containing white, design&#10;&#10;Description automatically generated">
            <a:extLst>
              <a:ext uri="{FF2B5EF4-FFF2-40B4-BE49-F238E27FC236}">
                <a16:creationId xmlns:a16="http://schemas.microsoft.com/office/drawing/2014/main" id="{2A77C552-7913-376C-22DA-CF0691E0A31D}"/>
              </a:ext>
            </a:extLst>
          </p:cNvPr>
          <p:cNvPicPr>
            <a:picLocks noChangeAspect="1"/>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2708486233"/>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p:cSld name="logo mono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9144000" cy="6858000"/>
          </a:xfrm>
          <a:prstGeom prst="rect">
            <a:avLst/>
          </a:prstGeom>
        </p:spPr>
        <p:txBody>
          <a:bodyPr/>
          <a:lstStyle/>
          <a:p>
            <a:r>
              <a:rPr lang="en-US"/>
              <a:t>Click icon to add picture</a:t>
            </a:r>
            <a:endParaRPr lang="en-US" dirty="0"/>
          </a:p>
        </p:txBody>
      </p:sp>
      <p:pic>
        <p:nvPicPr>
          <p:cNvPr id="3" name="Picture 2" descr="A picture containing screenshot, text, design&#10;&#10;Description automatically generated">
            <a:extLst>
              <a:ext uri="{FF2B5EF4-FFF2-40B4-BE49-F238E27FC236}">
                <a16:creationId xmlns:a16="http://schemas.microsoft.com/office/drawing/2014/main" id="{A77CBF0D-8BC3-2CF1-CF7E-154348643612}"/>
              </a:ext>
            </a:extLst>
          </p:cNvPr>
          <p:cNvPicPr>
            <a:picLocks noChangeAspect="1"/>
          </p:cNvPicPr>
          <p:nvPr/>
        </p:nvPicPr>
        <p:blipFill>
          <a:blip r:embed="rId2"/>
          <a:stretch>
            <a:fillRect/>
          </a:stretch>
        </p:blipFill>
        <p:spPr>
          <a:xfrm>
            <a:off x="0" y="0"/>
            <a:ext cx="9072563" cy="6804422"/>
          </a:xfrm>
          <a:prstGeom prst="rect">
            <a:avLst/>
          </a:prstGeom>
        </p:spPr>
      </p:pic>
    </p:spTree>
    <p:extLst>
      <p:ext uri="{BB962C8B-B14F-4D97-AF65-F5344CB8AC3E}">
        <p14:creationId xmlns:p14="http://schemas.microsoft.com/office/powerpoint/2010/main" val="433081501"/>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p:cSld name="logo mono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9144000" cy="6858000"/>
          </a:xfrm>
          <a:prstGeom prst="rect">
            <a:avLst/>
          </a:prstGeom>
        </p:spPr>
        <p:txBody>
          <a:bodyPr/>
          <a:lstStyle/>
          <a:p>
            <a:r>
              <a:rPr lang="en-US"/>
              <a:t>Click icon to add picture</a:t>
            </a:r>
            <a:endParaRPr lang="en-US" dirty="0"/>
          </a:p>
        </p:txBody>
      </p:sp>
      <p:pic>
        <p:nvPicPr>
          <p:cNvPr id="3" name="Picture 2" descr="A picture containing screenshot, white, design&#10;&#10;Description automatically generated">
            <a:extLst>
              <a:ext uri="{FF2B5EF4-FFF2-40B4-BE49-F238E27FC236}">
                <a16:creationId xmlns:a16="http://schemas.microsoft.com/office/drawing/2014/main" id="{D2E35789-51F7-6CD7-8884-F852CB36CD1F}"/>
              </a:ext>
            </a:extLst>
          </p:cNvPr>
          <p:cNvPicPr>
            <a:picLocks noChangeAspect="1"/>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41386031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5" Type="http://schemas.openxmlformats.org/officeDocument/2006/relationships/slideLayout" Target="../slideLayouts/slideLayout16.xml"/><Relationship Id="rId10" Type="http://schemas.openxmlformats.org/officeDocument/2006/relationships/image" Target="../media/image3.png"/><Relationship Id="rId4" Type="http://schemas.openxmlformats.org/officeDocument/2006/relationships/slideLayout" Target="../slideLayouts/slideLayout15.xml"/><Relationship Id="rId9"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7.xml"/><Relationship Id="rId3" Type="http://schemas.openxmlformats.org/officeDocument/2006/relationships/slideLayout" Target="../slideLayouts/slideLayout22.xml"/><Relationship Id="rId7" Type="http://schemas.openxmlformats.org/officeDocument/2006/relationships/slideLayout" Target="../slideLayouts/slideLayout26.xml"/><Relationship Id="rId2" Type="http://schemas.openxmlformats.org/officeDocument/2006/relationships/slideLayout" Target="../slideLayouts/slideLayout21.xml"/><Relationship Id="rId1" Type="http://schemas.openxmlformats.org/officeDocument/2006/relationships/slideLayout" Target="../slideLayouts/slideLayout20.xml"/><Relationship Id="rId6" Type="http://schemas.openxmlformats.org/officeDocument/2006/relationships/slideLayout" Target="../slideLayouts/slideLayout25.xml"/><Relationship Id="rId5" Type="http://schemas.openxmlformats.org/officeDocument/2006/relationships/slideLayout" Target="../slideLayouts/slideLayout24.xml"/><Relationship Id="rId10" Type="http://schemas.openxmlformats.org/officeDocument/2006/relationships/image" Target="../media/image8.png"/><Relationship Id="rId4" Type="http://schemas.openxmlformats.org/officeDocument/2006/relationships/slideLayout" Target="../slideLayouts/slideLayout23.xml"/><Relationship Id="rId9"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slideLayout" Target="../slideLayouts/slideLayout30.xml"/><Relationship Id="rId7" Type="http://schemas.openxmlformats.org/officeDocument/2006/relationships/theme" Target="../theme/theme4.xml"/><Relationship Id="rId2" Type="http://schemas.openxmlformats.org/officeDocument/2006/relationships/slideLayout" Target="../slideLayouts/slideLayout29.xml"/><Relationship Id="rId1" Type="http://schemas.openxmlformats.org/officeDocument/2006/relationships/slideLayout" Target="../slideLayouts/slideLayout28.xml"/><Relationship Id="rId6" Type="http://schemas.openxmlformats.org/officeDocument/2006/relationships/slideLayout" Target="../slideLayouts/slideLayout33.xml"/><Relationship Id="rId5" Type="http://schemas.openxmlformats.org/officeDocument/2006/relationships/slideLayout" Target="../slideLayouts/slideLayout32.xml"/><Relationship Id="rId4" Type="http://schemas.openxmlformats.org/officeDocument/2006/relationships/slideLayout" Target="../slideLayouts/slideLayout31.xml"/></Relationships>
</file>

<file path=ppt/slideMasters/_rels/slideMaster5.xml.rels><?xml version="1.0" encoding="UTF-8" standalone="yes"?>
<Relationships xmlns="http://schemas.openxmlformats.org/package/2006/relationships"><Relationship Id="rId3" Type="http://schemas.openxmlformats.org/officeDocument/2006/relationships/slideLayout" Target="../slideLayouts/slideLayout36.xml"/><Relationship Id="rId2" Type="http://schemas.openxmlformats.org/officeDocument/2006/relationships/slideLayout" Target="../slideLayouts/slideLayout35.xml"/><Relationship Id="rId1" Type="http://schemas.openxmlformats.org/officeDocument/2006/relationships/slideLayout" Target="../slideLayouts/slideLayout34.xml"/><Relationship Id="rId5" Type="http://schemas.openxmlformats.org/officeDocument/2006/relationships/image" Target="../media/image17.png"/><Relationship Id="rId4" Type="http://schemas.openxmlformats.org/officeDocument/2006/relationships/theme" Target="../theme/theme5.xml"/></Relationships>
</file>

<file path=ppt/slideMasters/_rels/slideMaster6.xml.rels><?xml version="1.0" encoding="UTF-8" standalone="yes"?>
<Relationships xmlns="http://schemas.openxmlformats.org/package/2006/relationships"><Relationship Id="rId3" Type="http://schemas.openxmlformats.org/officeDocument/2006/relationships/slideLayout" Target="../slideLayouts/slideLayout39.xml"/><Relationship Id="rId2" Type="http://schemas.openxmlformats.org/officeDocument/2006/relationships/slideLayout" Target="../slideLayouts/slideLayout38.xml"/><Relationship Id="rId1" Type="http://schemas.openxmlformats.org/officeDocument/2006/relationships/slideLayout" Target="../slideLayouts/slideLayout37.xml"/><Relationship Id="rId6" Type="http://schemas.openxmlformats.org/officeDocument/2006/relationships/image" Target="../media/image20.png"/><Relationship Id="rId5" Type="http://schemas.openxmlformats.org/officeDocument/2006/relationships/theme" Target="../theme/theme6.xml"/><Relationship Id="rId4" Type="http://schemas.openxmlformats.org/officeDocument/2006/relationships/slideLayout" Target="../slideLayouts/slideLayout40.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48.xml"/><Relationship Id="rId3" Type="http://schemas.openxmlformats.org/officeDocument/2006/relationships/slideLayout" Target="../slideLayouts/slideLayout43.xml"/><Relationship Id="rId7" Type="http://schemas.openxmlformats.org/officeDocument/2006/relationships/slideLayout" Target="../slideLayouts/slideLayout47.xml"/><Relationship Id="rId2" Type="http://schemas.openxmlformats.org/officeDocument/2006/relationships/slideLayout" Target="../slideLayouts/slideLayout42.xml"/><Relationship Id="rId1" Type="http://schemas.openxmlformats.org/officeDocument/2006/relationships/slideLayout" Target="../slideLayouts/slideLayout41.xml"/><Relationship Id="rId6" Type="http://schemas.openxmlformats.org/officeDocument/2006/relationships/slideLayout" Target="../slideLayouts/slideLayout46.xml"/><Relationship Id="rId5" Type="http://schemas.openxmlformats.org/officeDocument/2006/relationships/slideLayout" Target="../slideLayouts/slideLayout45.xml"/><Relationship Id="rId4" Type="http://schemas.openxmlformats.org/officeDocument/2006/relationships/slideLayout" Target="../slideLayouts/slideLayout44.xml"/><Relationship Id="rId9" Type="http://schemas.openxmlformats.org/officeDocument/2006/relationships/theme" Target="../theme/theme7.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031722975"/>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sldNum="0"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close-up of a blue background&#10;&#10;Description automatically generated with low confidence">
            <a:extLst>
              <a:ext uri="{FF2B5EF4-FFF2-40B4-BE49-F238E27FC236}">
                <a16:creationId xmlns:a16="http://schemas.microsoft.com/office/drawing/2014/main" id="{2E1DDE80-4CCE-9DDD-ADC8-E44ADC637C06}"/>
              </a:ext>
            </a:extLst>
          </p:cNvPr>
          <p:cNvPicPr>
            <a:picLocks noChangeAspect="1"/>
          </p:cNvPicPr>
          <p:nvPr/>
        </p:nvPicPr>
        <p:blipFill>
          <a:blip r:embed="rId10"/>
          <a:stretch>
            <a:fillRect/>
          </a:stretch>
        </p:blipFill>
        <p:spPr>
          <a:xfrm>
            <a:off x="0" y="0"/>
            <a:ext cx="9144000" cy="6858000"/>
          </a:xfrm>
          <a:prstGeom prst="rect">
            <a:avLst/>
          </a:prstGeom>
        </p:spPr>
      </p:pic>
    </p:spTree>
    <p:extLst>
      <p:ext uri="{BB962C8B-B14F-4D97-AF65-F5344CB8AC3E}">
        <p14:creationId xmlns:p14="http://schemas.microsoft.com/office/powerpoint/2010/main" val="2702171017"/>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Lst>
  <p:hf sldNum="0" hd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Text Placeholder 2">
            <a:extLst>
              <a:ext uri="{FF2B5EF4-FFF2-40B4-BE49-F238E27FC236}">
                <a16:creationId xmlns:a16="http://schemas.microsoft.com/office/drawing/2014/main" id="{AC265FAA-23A0-0C4C-B5BB-9498790FB078}"/>
              </a:ext>
            </a:extLst>
          </p:cNvPr>
          <p:cNvSpPr>
            <a:spLocks noGrp="1"/>
          </p:cNvSpPr>
          <p:nvPr>
            <p:ph type="body" idx="1"/>
          </p:nvPr>
        </p:nvSpPr>
        <p:spPr>
          <a:xfrm>
            <a:off x="473108" y="1470582"/>
            <a:ext cx="3401309" cy="3864989"/>
          </a:xfrm>
          <a:prstGeom prst="rect">
            <a:avLst/>
          </a:prstGeom>
        </p:spPr>
        <p:txBody>
          <a:bodyPr vert="horz" wrap="none" lIns="0" tIns="0" rIns="0" bIns="0" rtlCol="0" anchor="t" anchorCtr="0">
            <a:noAutofit/>
          </a:bodyPr>
          <a:lstStyle/>
          <a:p>
            <a:pPr lvl="0"/>
            <a:r>
              <a:rPr lang="en-GB" dirty="0"/>
              <a:t>Click to edit Master text styles</a:t>
            </a:r>
          </a:p>
        </p:txBody>
      </p:sp>
      <p:pic>
        <p:nvPicPr>
          <p:cNvPr id="4" name="Picture 3" descr="A picture containing text, screenshot, font, logo&#10;&#10;Description automatically generated">
            <a:extLst>
              <a:ext uri="{FF2B5EF4-FFF2-40B4-BE49-F238E27FC236}">
                <a16:creationId xmlns:a16="http://schemas.microsoft.com/office/drawing/2014/main" id="{3C5AD815-486F-73D2-AB4F-2B774ECAFCDE}"/>
              </a:ext>
            </a:extLst>
          </p:cNvPr>
          <p:cNvPicPr>
            <a:picLocks noChangeAspect="1"/>
          </p:cNvPicPr>
          <p:nvPr/>
        </p:nvPicPr>
        <p:blipFill>
          <a:blip r:embed="rId10"/>
          <a:stretch>
            <a:fillRect/>
          </a:stretch>
        </p:blipFill>
        <p:spPr>
          <a:xfrm>
            <a:off x="0" y="0"/>
            <a:ext cx="9144000" cy="6858000"/>
          </a:xfrm>
          <a:prstGeom prst="rect">
            <a:avLst/>
          </a:prstGeom>
        </p:spPr>
      </p:pic>
    </p:spTree>
    <p:extLst>
      <p:ext uri="{BB962C8B-B14F-4D97-AF65-F5344CB8AC3E}">
        <p14:creationId xmlns:p14="http://schemas.microsoft.com/office/powerpoint/2010/main" val="4205753902"/>
      </p:ext>
    </p:extLst>
  </p:cSld>
  <p:clrMap bg1="lt1" tx1="dk1" bg2="lt2" tx2="dk2" accent1="accent1" accent2="accent2" accent3="accent3" accent4="accent4" accent5="accent5" accent6="accent6" hlink="hlink" folHlink="folHlink"/>
  <p:sldLayoutIdLst>
    <p:sldLayoutId id="2147483706" r:id="rId1"/>
    <p:sldLayoutId id="2147483707" r:id="rId2"/>
    <p:sldLayoutId id="2147483708" r:id="rId3"/>
    <p:sldLayoutId id="2147483709" r:id="rId4"/>
    <p:sldLayoutId id="2147483710" r:id="rId5"/>
    <p:sldLayoutId id="2147483711" r:id="rId6"/>
    <p:sldLayoutId id="2147483712" r:id="rId7"/>
    <p:sldLayoutId id="2147483713" r:id="rId8"/>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0" indent="0" algn="l" defTabSz="685800" rtl="0" eaLnBrk="1" latinLnBrk="0" hangingPunct="1">
        <a:lnSpc>
          <a:spcPct val="90000"/>
        </a:lnSpc>
        <a:spcBef>
          <a:spcPts val="750"/>
        </a:spcBef>
        <a:buFont typeface="Arial" panose="020B0604020202020204" pitchFamily="34" charset="0"/>
        <a:buNone/>
        <a:defRPr sz="2100" kern="1200">
          <a:solidFill>
            <a:schemeClr val="bg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268665" y="365126"/>
            <a:ext cx="8611385"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268665" y="1825625"/>
            <a:ext cx="8611385" cy="357593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6" name="Picture 5" descr="A picture containing text, businesscard, screenshot, logo&#10;&#10;Description automatically generated">
            <a:extLst>
              <a:ext uri="{FF2B5EF4-FFF2-40B4-BE49-F238E27FC236}">
                <a16:creationId xmlns:a16="http://schemas.microsoft.com/office/drawing/2014/main" id="{067C0C12-FBAF-6992-A87D-A0CF5E789462}"/>
              </a:ext>
            </a:extLst>
          </p:cNvPr>
          <p:cNvPicPr>
            <a:picLocks noChangeAspect="1"/>
          </p:cNvPicPr>
          <p:nvPr/>
        </p:nvPicPr>
        <p:blipFill>
          <a:blip r:embed="rId8"/>
          <a:stretch>
            <a:fillRect/>
          </a:stretch>
        </p:blipFill>
        <p:spPr>
          <a:xfrm>
            <a:off x="0" y="0"/>
            <a:ext cx="9144000" cy="6858000"/>
          </a:xfrm>
          <a:prstGeom prst="rect">
            <a:avLst/>
          </a:prstGeom>
        </p:spPr>
      </p:pic>
    </p:spTree>
    <p:extLst>
      <p:ext uri="{BB962C8B-B14F-4D97-AF65-F5344CB8AC3E}">
        <p14:creationId xmlns:p14="http://schemas.microsoft.com/office/powerpoint/2010/main" val="1177360263"/>
      </p:ext>
    </p:extLst>
  </p:cSld>
  <p:clrMap bg1="lt1" tx1="dk1" bg2="lt2" tx2="dk2" accent1="accent1" accent2="accent2" accent3="accent3" accent4="accent4" accent5="accent5" accent6="accent6" hlink="hlink" folHlink="folHlink"/>
  <p:sldLayoutIdLst>
    <p:sldLayoutId id="2147483715" r:id="rId1"/>
    <p:sldLayoutId id="2147483716" r:id="rId2"/>
    <p:sldLayoutId id="2147483717" r:id="rId3"/>
    <p:sldLayoutId id="2147483736" r:id="rId4"/>
    <p:sldLayoutId id="2147483737" r:id="rId5"/>
    <p:sldLayoutId id="2147483738" r:id="rId6"/>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5" name="Picture 4" descr="A white background with blue border&#10;&#10;Description automatically generated">
            <a:extLst>
              <a:ext uri="{FF2B5EF4-FFF2-40B4-BE49-F238E27FC236}">
                <a16:creationId xmlns:a16="http://schemas.microsoft.com/office/drawing/2014/main" id="{FFE709B4-E458-1800-B901-126D619FF2DC}"/>
              </a:ext>
            </a:extLst>
          </p:cNvPr>
          <p:cNvPicPr>
            <a:picLocks noChangeAspect="1"/>
          </p:cNvPicPr>
          <p:nvPr/>
        </p:nvPicPr>
        <p:blipFill>
          <a:blip r:embed="rId5"/>
          <a:stretch>
            <a:fillRect/>
          </a:stretch>
        </p:blipFill>
        <p:spPr>
          <a:xfrm>
            <a:off x="0" y="0"/>
            <a:ext cx="9144000" cy="6858000"/>
          </a:xfrm>
          <a:prstGeom prst="rect">
            <a:avLst/>
          </a:prstGeom>
        </p:spPr>
      </p:pic>
      <p:sp>
        <p:nvSpPr>
          <p:cNvPr id="2" name="Title Placeholder 1">
            <a:extLst>
              <a:ext uri="{FF2B5EF4-FFF2-40B4-BE49-F238E27FC236}">
                <a16:creationId xmlns:a16="http://schemas.microsoft.com/office/drawing/2014/main" id="{D12D4C3F-9A76-2E42-B34F-7CEA258C0E94}"/>
              </a:ext>
            </a:extLst>
          </p:cNvPr>
          <p:cNvSpPr>
            <a:spLocks noGrp="1"/>
          </p:cNvSpPr>
          <p:nvPr>
            <p:ph type="title"/>
          </p:nvPr>
        </p:nvSpPr>
        <p:spPr>
          <a:xfrm>
            <a:off x="2835111" y="365126"/>
            <a:ext cx="5967167"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43413055-A589-1D46-8D68-568B73DF5B4F}"/>
              </a:ext>
            </a:extLst>
          </p:cNvPr>
          <p:cNvSpPr>
            <a:spLocks noGrp="1"/>
          </p:cNvSpPr>
          <p:nvPr>
            <p:ph type="body" idx="1"/>
          </p:nvPr>
        </p:nvSpPr>
        <p:spPr>
          <a:xfrm>
            <a:off x="2835111" y="1825625"/>
            <a:ext cx="5967167"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721373134"/>
      </p:ext>
    </p:extLst>
  </p:cSld>
  <p:clrMap bg1="lt1" tx1="dk1" bg2="lt2" tx2="dk2" accent1="accent1" accent2="accent2" accent3="accent3" accent4="accent4" accent5="accent5" accent6="accent6" hlink="hlink" folHlink="folHlink"/>
  <p:sldLayoutIdLst>
    <p:sldLayoutId id="2147483719" r:id="rId1"/>
    <p:sldLayoutId id="2147483720" r:id="rId2"/>
    <p:sldLayoutId id="2147483721" r:id="rId3"/>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6" name="Picture 5" descr="A white background with black dots&#10;&#10;Description automatically generated">
            <a:extLst>
              <a:ext uri="{FF2B5EF4-FFF2-40B4-BE49-F238E27FC236}">
                <a16:creationId xmlns:a16="http://schemas.microsoft.com/office/drawing/2014/main" id="{26798CCC-3063-2864-8C78-140984D259A5}"/>
              </a:ext>
            </a:extLst>
          </p:cNvPr>
          <p:cNvPicPr>
            <a:picLocks noChangeAspect="1"/>
          </p:cNvPicPr>
          <p:nvPr/>
        </p:nvPicPr>
        <p:blipFill>
          <a:blip r:embed="rId6"/>
          <a:stretch>
            <a:fillRect/>
          </a:stretch>
        </p:blipFill>
        <p:spPr>
          <a:xfrm>
            <a:off x="0" y="0"/>
            <a:ext cx="9144000" cy="6858000"/>
          </a:xfrm>
          <a:prstGeom prst="rect">
            <a:avLst/>
          </a:prstGeom>
        </p:spPr>
      </p:pic>
      <p:sp>
        <p:nvSpPr>
          <p:cNvPr id="2" name="Title Placeholder 1">
            <a:extLst>
              <a:ext uri="{FF2B5EF4-FFF2-40B4-BE49-F238E27FC236}">
                <a16:creationId xmlns:a16="http://schemas.microsoft.com/office/drawing/2014/main" id="{D12D4C3F-9A76-2E42-B34F-7CEA258C0E94}"/>
              </a:ext>
            </a:extLst>
          </p:cNvPr>
          <p:cNvSpPr>
            <a:spLocks noGrp="1"/>
          </p:cNvSpPr>
          <p:nvPr>
            <p:ph type="title"/>
          </p:nvPr>
        </p:nvSpPr>
        <p:spPr>
          <a:xfrm>
            <a:off x="2835111" y="365126"/>
            <a:ext cx="5967167"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43413055-A589-1D46-8D68-568B73DF5B4F}"/>
              </a:ext>
            </a:extLst>
          </p:cNvPr>
          <p:cNvSpPr>
            <a:spLocks noGrp="1"/>
          </p:cNvSpPr>
          <p:nvPr>
            <p:ph type="body" idx="1"/>
          </p:nvPr>
        </p:nvSpPr>
        <p:spPr>
          <a:xfrm>
            <a:off x="2835111" y="1825625"/>
            <a:ext cx="5967167"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634405356"/>
      </p:ext>
    </p:extLst>
  </p:cSld>
  <p:clrMap bg1="lt1" tx1="dk1" bg2="lt2" tx2="dk2" accent1="accent1" accent2="accent2" accent3="accent3" accent4="accent4" accent5="accent5" accent6="accent6" hlink="hlink" folHlink="folHlink"/>
  <p:sldLayoutIdLst>
    <p:sldLayoutId id="2147483723" r:id="rId1"/>
    <p:sldLayoutId id="2147483724" r:id="rId2"/>
    <p:sldLayoutId id="2147483725" r:id="rId3"/>
    <p:sldLayoutId id="2147483726" r:id="rId4"/>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020065734"/>
      </p:ext>
    </p:extLst>
  </p:cSld>
  <p:clrMap bg1="lt1" tx1="dk1" bg2="lt2" tx2="dk2" accent1="accent1" accent2="accent2" accent3="accent3" accent4="accent4" accent5="accent5" accent6="accent6" hlink="hlink" folHlink="folHlink"/>
  <p:sldLayoutIdLst>
    <p:sldLayoutId id="2147483728" r:id="rId1"/>
    <p:sldLayoutId id="2147483729" r:id="rId2"/>
    <p:sldLayoutId id="2147483730" r:id="rId3"/>
    <p:sldLayoutId id="2147483731" r:id="rId4"/>
    <p:sldLayoutId id="2147483732" r:id="rId5"/>
    <p:sldLayoutId id="2147483733" r:id="rId6"/>
    <p:sldLayoutId id="2147483734" r:id="rId7"/>
    <p:sldLayoutId id="2147483735" r:id="rId8"/>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xml.rels><?xml version="1.0" encoding="UTF-8" standalone="yes"?>
<Relationships xmlns="http://schemas.openxmlformats.org/package/2006/relationships"><Relationship Id="rId3" Type="http://schemas.openxmlformats.org/officeDocument/2006/relationships/hyperlink" Target="http://creative-commons-images.com/handwriting/a/agenda.html" TargetMode="External"/><Relationship Id="rId2" Type="http://schemas.openxmlformats.org/officeDocument/2006/relationships/image" Target="../media/image30.jpg"/><Relationship Id="rId1" Type="http://schemas.openxmlformats.org/officeDocument/2006/relationships/slideLayout" Target="../slideLayouts/slideLayout31.xml"/><Relationship Id="rId5" Type="http://schemas.openxmlformats.org/officeDocument/2006/relationships/hyperlink" Target="https://becco.be/2018/08/29/beccotis-bloquez-votre-agenda/" TargetMode="External"/><Relationship Id="rId4" Type="http://schemas.openxmlformats.org/officeDocument/2006/relationships/image" Target="../media/image31.jpg"/></Relationships>
</file>

<file path=ppt/slides/_rels/slide3.xml.rels><?xml version="1.0" encoding="UTF-8" standalone="yes"?>
<Relationships xmlns="http://schemas.openxmlformats.org/package/2006/relationships"><Relationship Id="rId3" Type="http://schemas.openxmlformats.org/officeDocument/2006/relationships/hyperlink" Target="http://mariapcclass.blogspot.com/2015/12/assignment-book-review-presentation.html" TargetMode="External"/><Relationship Id="rId7" Type="http://schemas.openxmlformats.org/officeDocument/2006/relationships/hyperlink" Target="https://disasteravoidanceexperts.com/8-step-leadership-decision-making-process-for-making-the-best-decisions/" TargetMode="External"/><Relationship Id="rId2" Type="http://schemas.openxmlformats.org/officeDocument/2006/relationships/image" Target="../media/image32.jpeg"/><Relationship Id="rId1" Type="http://schemas.openxmlformats.org/officeDocument/2006/relationships/slideLayout" Target="../slideLayouts/slideLayout31.xml"/><Relationship Id="rId6" Type="http://schemas.openxmlformats.org/officeDocument/2006/relationships/image" Target="../media/image34.jpeg"/><Relationship Id="rId5" Type="http://schemas.openxmlformats.org/officeDocument/2006/relationships/hyperlink" Target="https://www.rawpixel.com/search/melancholy" TargetMode="External"/><Relationship Id="rId4" Type="http://schemas.openxmlformats.org/officeDocument/2006/relationships/image" Target="../media/image33.jpeg"/></Relationships>
</file>

<file path=ppt/slides/_rels/slide4.xml.rels><?xml version="1.0" encoding="UTF-8" standalone="yes"?>
<Relationships xmlns="http://schemas.openxmlformats.org/package/2006/relationships"><Relationship Id="rId2" Type="http://schemas.openxmlformats.org/officeDocument/2006/relationships/image" Target="../media/image35.gif"/><Relationship Id="rId1" Type="http://schemas.openxmlformats.org/officeDocument/2006/relationships/slideLayout" Target="../slideLayouts/slideLayout31.xml"/></Relationships>
</file>

<file path=ppt/slides/_rels/slide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xml"/><Relationship Id="rId1" Type="http://schemas.openxmlformats.org/officeDocument/2006/relationships/slideLayout" Target="../slideLayouts/slideLayout3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1.xml"/></Relationships>
</file>

<file path=ppt/slides/_rels/slide9.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5.xml"/><Relationship Id="rId1" Type="http://schemas.openxmlformats.org/officeDocument/2006/relationships/slideLayout" Target="../slideLayouts/slideLayout33.xml"/><Relationship Id="rId4" Type="http://schemas.openxmlformats.org/officeDocument/2006/relationships/hyperlink" Target="http://slothyamphawa.deviantart.com/art/Mr-Bean-drive-a-car-357491303" TargetMode="External"/></Relationships>
</file>

<file path=ppt/slides/_rels/slide10.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8.xml"/></Relationships>
</file>

<file path=ppt/slides/_rels/slide11.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14.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8.xml"/></Relationships>
</file>

<file path=ppt/slides/_rels/slide15.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8.xml"/></Relationships>
</file>

<file path=ppt/slides/_rels/slide16.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18.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8.xml"/></Relationships>
</file>

<file path=ppt/slides/_rels/slide19.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8.xml"/></Relationships>
</file>

<file path=ppt/slides/_rels/slide20.xml.rels><?xml version="1.0" encoding="UTF-8" standalone="yes"?>
<Relationships xmlns="http://schemas.openxmlformats.org/package/2006/relationships"><Relationship Id="rId3" Type="http://schemas.openxmlformats.org/officeDocument/2006/relationships/hyperlink" Target="https://www.waynebarry.com/2015/03/03/week-7-mind-mapping-introducing-the-concept/" TargetMode="External"/><Relationship Id="rId2" Type="http://schemas.openxmlformats.org/officeDocument/2006/relationships/image" Target="../media/image43.jpg"/><Relationship Id="rId1" Type="http://schemas.openxmlformats.org/officeDocument/2006/relationships/slideLayout" Target="../slideLayouts/slideLayout31.xml"/></Relationships>
</file>

<file path=ppt/slides/_rels/slide21.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6.xml"/><Relationship Id="rId1" Type="http://schemas.openxmlformats.org/officeDocument/2006/relationships/slideLayout" Target="../slideLayouts/slideLayout31.xml"/></Relationships>
</file>

<file path=ppt/slides/_rels/slide22.xml.rels><?xml version="1.0" encoding="UTF-8" standalone="yes"?>
<Relationships xmlns="http://schemas.openxmlformats.org/package/2006/relationships"><Relationship Id="rId3" Type="http://schemas.openxmlformats.org/officeDocument/2006/relationships/hyperlink" Target="http://commons.wikimedia.org/wiki/File:Snowdon_reflection.jpg" TargetMode="External"/><Relationship Id="rId2" Type="http://schemas.openxmlformats.org/officeDocument/2006/relationships/image" Target="../media/image45.jpg"/><Relationship Id="rId1" Type="http://schemas.openxmlformats.org/officeDocument/2006/relationships/slideLayout" Target="../slideLayouts/slideLayout3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67544" y="1268760"/>
            <a:ext cx="3600400" cy="2387600"/>
          </a:xfrm>
        </p:spPr>
        <p:txBody>
          <a:bodyPr>
            <a:noAutofit/>
          </a:bodyPr>
          <a:lstStyle/>
          <a:p>
            <a:r>
              <a:rPr lang="en-GB" sz="4400" dirty="0">
                <a:solidFill>
                  <a:schemeClr val="bg1"/>
                </a:solidFill>
              </a:rPr>
              <a:t>BMSK6008</a:t>
            </a:r>
            <a:br>
              <a:rPr lang="en-GB" sz="4400" dirty="0">
                <a:solidFill>
                  <a:schemeClr val="bg1"/>
                </a:solidFill>
              </a:rPr>
            </a:br>
            <a:br>
              <a:rPr lang="en-GB" sz="4400" dirty="0">
                <a:solidFill>
                  <a:schemeClr val="bg1"/>
                </a:solidFill>
              </a:rPr>
            </a:br>
            <a:r>
              <a:rPr lang="en-GB" sz="4400" dirty="0">
                <a:solidFill>
                  <a:schemeClr val="bg1"/>
                </a:solidFill>
              </a:rPr>
              <a:t>Coaching &amp; Mentoring </a:t>
            </a:r>
          </a:p>
        </p:txBody>
      </p:sp>
      <p:sp>
        <p:nvSpPr>
          <p:cNvPr id="3" name="Subtitle 2"/>
          <p:cNvSpPr>
            <a:spLocks noGrp="1"/>
          </p:cNvSpPr>
          <p:nvPr>
            <p:ph type="subTitle" idx="1"/>
          </p:nvPr>
        </p:nvSpPr>
        <p:spPr>
          <a:xfrm>
            <a:off x="13728" y="4077072"/>
            <a:ext cx="4558272" cy="763066"/>
          </a:xfrm>
        </p:spPr>
        <p:txBody>
          <a:bodyPr/>
          <a:lstStyle/>
          <a:p>
            <a:r>
              <a:rPr lang="en-GB" sz="4400" dirty="0">
                <a:solidFill>
                  <a:schemeClr val="bg1"/>
                </a:solidFill>
                <a:latin typeface="+mj-lt"/>
              </a:rPr>
              <a:t>Session 8</a:t>
            </a:r>
          </a:p>
        </p:txBody>
      </p:sp>
    </p:spTree>
    <p:extLst>
      <p:ext uri="{BB962C8B-B14F-4D97-AF65-F5344CB8AC3E}">
        <p14:creationId xmlns:p14="http://schemas.microsoft.com/office/powerpoint/2010/main" val="31690443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Text, whiteboard&#10;&#10;Description automatically generated">
            <a:extLst>
              <a:ext uri="{FF2B5EF4-FFF2-40B4-BE49-F238E27FC236}">
                <a16:creationId xmlns:a16="http://schemas.microsoft.com/office/drawing/2014/main" id="{E1ABEF1A-136D-4A92-BAAA-176F859B14A2}"/>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4988973" y="0"/>
            <a:ext cx="4171391" cy="2780928"/>
          </a:xfrm>
          <a:prstGeom prst="rect">
            <a:avLst/>
          </a:prstGeom>
        </p:spPr>
      </p:pic>
      <p:sp>
        <p:nvSpPr>
          <p:cNvPr id="3" name="Content Placeholder 2">
            <a:extLst>
              <a:ext uri="{FF2B5EF4-FFF2-40B4-BE49-F238E27FC236}">
                <a16:creationId xmlns:a16="http://schemas.microsoft.com/office/drawing/2014/main" id="{656DFEBC-83E2-4D34-AC5E-6E0A47BE73CE}"/>
              </a:ext>
            </a:extLst>
          </p:cNvPr>
          <p:cNvSpPr>
            <a:spLocks noGrp="1"/>
          </p:cNvSpPr>
          <p:nvPr>
            <p:ph idx="1"/>
          </p:nvPr>
        </p:nvSpPr>
        <p:spPr>
          <a:xfrm>
            <a:off x="323528" y="1525323"/>
            <a:ext cx="7886700" cy="3475583"/>
          </a:xfrm>
        </p:spPr>
        <p:txBody>
          <a:bodyPr/>
          <a:lstStyle/>
          <a:p>
            <a:r>
              <a:rPr lang="en-GB" dirty="0">
                <a:solidFill>
                  <a:srgbClr val="800080"/>
                </a:solidFill>
              </a:rPr>
              <a:t>Progress Review</a:t>
            </a:r>
          </a:p>
          <a:p>
            <a:r>
              <a:rPr lang="en-GB" dirty="0">
                <a:solidFill>
                  <a:srgbClr val="800080"/>
                </a:solidFill>
              </a:rPr>
              <a:t>Assignment Review and general feedback</a:t>
            </a:r>
          </a:p>
          <a:p>
            <a:r>
              <a:rPr lang="en-GB" dirty="0">
                <a:solidFill>
                  <a:srgbClr val="800080"/>
                </a:solidFill>
              </a:rPr>
              <a:t>How is a coach different?  A reminder...</a:t>
            </a:r>
          </a:p>
          <a:p>
            <a:r>
              <a:rPr lang="en-GB" dirty="0">
                <a:solidFill>
                  <a:srgbClr val="800080"/>
                </a:solidFill>
              </a:rPr>
              <a:t>NLP and coaching</a:t>
            </a:r>
          </a:p>
          <a:p>
            <a:r>
              <a:rPr lang="en-GB" dirty="0">
                <a:solidFill>
                  <a:srgbClr val="800080"/>
                </a:solidFill>
              </a:rPr>
              <a:t>What is NLP?</a:t>
            </a:r>
          </a:p>
          <a:p>
            <a:endParaRPr lang="en-GB" dirty="0">
              <a:solidFill>
                <a:srgbClr val="800080"/>
              </a:solidFill>
            </a:endParaRPr>
          </a:p>
          <a:p>
            <a:endParaRPr lang="en-GB" dirty="0">
              <a:solidFill>
                <a:srgbClr val="800080"/>
              </a:solidFill>
            </a:endParaRPr>
          </a:p>
          <a:p>
            <a:r>
              <a:rPr lang="en-GB" dirty="0">
                <a:solidFill>
                  <a:srgbClr val="800080"/>
                </a:solidFill>
              </a:rPr>
              <a:t>Q &amp; A</a:t>
            </a:r>
          </a:p>
          <a:p>
            <a:endParaRPr lang="en-GB" dirty="0"/>
          </a:p>
        </p:txBody>
      </p:sp>
      <p:pic>
        <p:nvPicPr>
          <p:cNvPr id="7" name="Picture 6" descr="A picture containing table, wooden&#10;&#10;Description automatically generated">
            <a:extLst>
              <a:ext uri="{FF2B5EF4-FFF2-40B4-BE49-F238E27FC236}">
                <a16:creationId xmlns:a16="http://schemas.microsoft.com/office/drawing/2014/main" id="{021E4DA0-B0DB-47BF-828E-C0F772E1C9A5}"/>
              </a:ext>
            </a:extLst>
          </p:cNvPr>
          <p:cNvPicPr>
            <a:picLocks noChangeAspect="1"/>
          </p:cNvPicPr>
          <p:nvPr/>
        </p:nvPicPr>
        <p:blipFill>
          <a:blip r:embed="rId4" cstate="print">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6156176" y="3707913"/>
            <a:ext cx="2987824" cy="1991883"/>
          </a:xfrm>
          <a:prstGeom prst="rect">
            <a:avLst/>
          </a:prstGeom>
        </p:spPr>
      </p:pic>
    </p:spTree>
    <p:extLst>
      <p:ext uri="{BB962C8B-B14F-4D97-AF65-F5344CB8AC3E}">
        <p14:creationId xmlns:p14="http://schemas.microsoft.com/office/powerpoint/2010/main" val="32548005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fade">
                                      <p:cBhvr>
                                        <p:cTn id="32"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lose up of a logo&#10;&#10;Description automatically generated">
            <a:extLst>
              <a:ext uri="{FF2B5EF4-FFF2-40B4-BE49-F238E27FC236}">
                <a16:creationId xmlns:a16="http://schemas.microsoft.com/office/drawing/2014/main" id="{031328B2-B40B-4BC1-859D-14E42531588D}"/>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328089" y="3645024"/>
            <a:ext cx="2815911" cy="2082742"/>
          </a:xfrm>
          <a:prstGeom prst="rect">
            <a:avLst/>
          </a:prstGeom>
        </p:spPr>
      </p:pic>
      <p:sp>
        <p:nvSpPr>
          <p:cNvPr id="2" name="Title 1">
            <a:extLst>
              <a:ext uri="{FF2B5EF4-FFF2-40B4-BE49-F238E27FC236}">
                <a16:creationId xmlns:a16="http://schemas.microsoft.com/office/drawing/2014/main" id="{F7CC5653-F7E3-4642-9F39-C537C822219B}"/>
              </a:ext>
            </a:extLst>
          </p:cNvPr>
          <p:cNvSpPr>
            <a:spLocks noGrp="1"/>
          </p:cNvSpPr>
          <p:nvPr>
            <p:ph type="title"/>
          </p:nvPr>
        </p:nvSpPr>
        <p:spPr>
          <a:xfrm>
            <a:off x="2123728" y="236812"/>
            <a:ext cx="3799334" cy="765109"/>
          </a:xfrm>
        </p:spPr>
        <p:txBody>
          <a:bodyPr/>
          <a:lstStyle/>
          <a:p>
            <a:r>
              <a:rPr lang="en-GB" dirty="0"/>
              <a:t>Quick Group Review</a:t>
            </a:r>
          </a:p>
        </p:txBody>
      </p:sp>
      <p:sp>
        <p:nvSpPr>
          <p:cNvPr id="3" name="Content Placeholder 2">
            <a:extLst>
              <a:ext uri="{FF2B5EF4-FFF2-40B4-BE49-F238E27FC236}">
                <a16:creationId xmlns:a16="http://schemas.microsoft.com/office/drawing/2014/main" id="{49F61D63-F3B0-42BE-A719-49787D51C899}"/>
              </a:ext>
            </a:extLst>
          </p:cNvPr>
          <p:cNvSpPr>
            <a:spLocks noGrp="1"/>
          </p:cNvSpPr>
          <p:nvPr>
            <p:ph idx="1"/>
          </p:nvPr>
        </p:nvSpPr>
        <p:spPr>
          <a:xfrm>
            <a:off x="555952" y="1185071"/>
            <a:ext cx="6563072" cy="2476871"/>
          </a:xfrm>
        </p:spPr>
        <p:txBody>
          <a:bodyPr/>
          <a:lstStyle/>
          <a:p>
            <a:r>
              <a:rPr lang="en-GB" dirty="0">
                <a:solidFill>
                  <a:srgbClr val="0070C0"/>
                </a:solidFill>
              </a:rPr>
              <a:t>How are you getting on?</a:t>
            </a:r>
          </a:p>
          <a:p>
            <a:r>
              <a:rPr lang="en-GB" dirty="0">
                <a:solidFill>
                  <a:srgbClr val="7030A0"/>
                </a:solidFill>
              </a:rPr>
              <a:t>What names/authors are you coming across with your research?</a:t>
            </a:r>
          </a:p>
          <a:p>
            <a:r>
              <a:rPr lang="en-GB" dirty="0">
                <a:solidFill>
                  <a:srgbClr val="00B050"/>
                </a:solidFill>
              </a:rPr>
              <a:t>Reading and Research</a:t>
            </a:r>
          </a:p>
          <a:p>
            <a:r>
              <a:rPr lang="en-GB" dirty="0">
                <a:solidFill>
                  <a:srgbClr val="FF0066"/>
                </a:solidFill>
              </a:rPr>
              <a:t>Feedback on previous task</a:t>
            </a:r>
          </a:p>
        </p:txBody>
      </p:sp>
      <p:pic>
        <p:nvPicPr>
          <p:cNvPr id="6" name="Picture 5" descr="A person sitting at a desk&#10;&#10;Description automatically generated with low confidence">
            <a:extLst>
              <a:ext uri="{FF2B5EF4-FFF2-40B4-BE49-F238E27FC236}">
                <a16:creationId xmlns:a16="http://schemas.microsoft.com/office/drawing/2014/main" id="{9C8E94EE-EFE4-456C-80FE-E74F37E01426}"/>
              </a:ext>
            </a:extLst>
          </p:cNvPr>
          <p:cNvPicPr>
            <a:picLocks noChangeAspect="1"/>
          </p:cNvPicPr>
          <p:nvPr/>
        </p:nvPicPr>
        <p:blipFill>
          <a:blip r:embed="rId4" cstate="print">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6705600" y="0"/>
            <a:ext cx="2438400" cy="1520952"/>
          </a:xfrm>
          <a:prstGeom prst="rect">
            <a:avLst/>
          </a:prstGeom>
        </p:spPr>
      </p:pic>
      <p:pic>
        <p:nvPicPr>
          <p:cNvPr id="8" name="Picture 7" descr="A group of people sitting at a table&#10;&#10;Description automatically generated with low confidence">
            <a:extLst>
              <a:ext uri="{FF2B5EF4-FFF2-40B4-BE49-F238E27FC236}">
                <a16:creationId xmlns:a16="http://schemas.microsoft.com/office/drawing/2014/main" id="{A3C7EA25-C1EA-4A4D-9FB6-5DFC52B66378}"/>
              </a:ext>
            </a:extLst>
          </p:cNvPr>
          <p:cNvPicPr>
            <a:picLocks noChangeAspect="1"/>
          </p:cNvPicPr>
          <p:nvPr/>
        </p:nvPicPr>
        <p:blipFill>
          <a:blip r:embed="rId6" cstate="print">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221" y="3764097"/>
            <a:ext cx="2694590" cy="1963669"/>
          </a:xfrm>
          <a:prstGeom prst="rect">
            <a:avLst/>
          </a:prstGeom>
        </p:spPr>
      </p:pic>
    </p:spTree>
    <p:extLst>
      <p:ext uri="{BB962C8B-B14F-4D97-AF65-F5344CB8AC3E}">
        <p14:creationId xmlns:p14="http://schemas.microsoft.com/office/powerpoint/2010/main" val="4121843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B2FF35-693D-492F-A60D-7FAC32B9216C}"/>
              </a:ext>
            </a:extLst>
          </p:cNvPr>
          <p:cNvSpPr>
            <a:spLocks noGrp="1"/>
          </p:cNvSpPr>
          <p:nvPr>
            <p:ph type="title"/>
          </p:nvPr>
        </p:nvSpPr>
        <p:spPr>
          <a:xfrm>
            <a:off x="628650" y="1"/>
            <a:ext cx="4879454" cy="764704"/>
          </a:xfrm>
        </p:spPr>
        <p:txBody>
          <a:bodyPr/>
          <a:lstStyle/>
          <a:p>
            <a:r>
              <a:rPr lang="en-GB" dirty="0"/>
              <a:t>Assignment Review</a:t>
            </a:r>
          </a:p>
        </p:txBody>
      </p:sp>
      <p:sp>
        <p:nvSpPr>
          <p:cNvPr id="3" name="Content Placeholder 2">
            <a:extLst>
              <a:ext uri="{FF2B5EF4-FFF2-40B4-BE49-F238E27FC236}">
                <a16:creationId xmlns:a16="http://schemas.microsoft.com/office/drawing/2014/main" id="{AD9ABE7B-B293-4021-A56C-F88FE322DBD0}"/>
              </a:ext>
            </a:extLst>
          </p:cNvPr>
          <p:cNvSpPr>
            <a:spLocks noGrp="1"/>
          </p:cNvSpPr>
          <p:nvPr>
            <p:ph idx="1"/>
          </p:nvPr>
        </p:nvSpPr>
        <p:spPr>
          <a:xfrm>
            <a:off x="395536" y="908720"/>
            <a:ext cx="7920880" cy="3903861"/>
          </a:xfrm>
        </p:spPr>
        <p:txBody>
          <a:bodyPr/>
          <a:lstStyle/>
          <a:p>
            <a:r>
              <a:rPr lang="en-GB" dirty="0">
                <a:solidFill>
                  <a:srgbClr val="0000CC"/>
                </a:solidFill>
              </a:rPr>
              <a:t>Focus on the tasks – laser-like focus</a:t>
            </a:r>
          </a:p>
          <a:p>
            <a:r>
              <a:rPr lang="en-GB" dirty="0">
                <a:solidFill>
                  <a:srgbClr val="0000CC"/>
                </a:solidFill>
              </a:rPr>
              <a:t>Link your ideas and concepts</a:t>
            </a:r>
          </a:p>
          <a:p>
            <a:r>
              <a:rPr lang="en-GB" dirty="0">
                <a:solidFill>
                  <a:srgbClr val="0000CC"/>
                </a:solidFill>
              </a:rPr>
              <a:t>Arguments</a:t>
            </a:r>
          </a:p>
          <a:p>
            <a:r>
              <a:rPr lang="en-GB" dirty="0">
                <a:solidFill>
                  <a:srgbClr val="0000CC"/>
                </a:solidFill>
              </a:rPr>
              <a:t>One or more premises leading to a conclusion</a:t>
            </a:r>
          </a:p>
          <a:p>
            <a:r>
              <a:rPr lang="en-GB" dirty="0">
                <a:solidFill>
                  <a:srgbClr val="0000CC"/>
                </a:solidFill>
              </a:rPr>
              <a:t>Draw your </a:t>
            </a:r>
            <a:r>
              <a:rPr lang="en-GB" i="1" u="sng" dirty="0">
                <a:solidFill>
                  <a:srgbClr val="0000CC"/>
                </a:solidFill>
              </a:rPr>
              <a:t>own </a:t>
            </a:r>
            <a:r>
              <a:rPr lang="en-GB" dirty="0">
                <a:solidFill>
                  <a:srgbClr val="0000CC"/>
                </a:solidFill>
              </a:rPr>
              <a:t>conclusions</a:t>
            </a:r>
          </a:p>
          <a:p>
            <a:r>
              <a:rPr lang="en-GB" dirty="0">
                <a:solidFill>
                  <a:srgbClr val="0000CC"/>
                </a:solidFill>
              </a:rPr>
              <a:t>Beef up your Introductions and conclusions</a:t>
            </a:r>
          </a:p>
          <a:p>
            <a:r>
              <a:rPr lang="en-GB" dirty="0">
                <a:solidFill>
                  <a:srgbClr val="0000CC"/>
                </a:solidFill>
              </a:rPr>
              <a:t>Use the Appendices</a:t>
            </a:r>
          </a:p>
          <a:p>
            <a:r>
              <a:rPr lang="en-GB" dirty="0">
                <a:solidFill>
                  <a:srgbClr val="0000CC"/>
                </a:solidFill>
              </a:rPr>
              <a:t>Use the full word count!  Please!</a:t>
            </a:r>
          </a:p>
          <a:p>
            <a:r>
              <a:rPr lang="en-GB" dirty="0">
                <a:solidFill>
                  <a:srgbClr val="0000CC"/>
                </a:solidFill>
              </a:rPr>
              <a:t>Depth of reading and application to your reports</a:t>
            </a:r>
          </a:p>
          <a:p>
            <a:endParaRPr lang="en-GB" dirty="0">
              <a:solidFill>
                <a:srgbClr val="0000CC"/>
              </a:solidFill>
            </a:endParaRPr>
          </a:p>
        </p:txBody>
      </p:sp>
      <p:pic>
        <p:nvPicPr>
          <p:cNvPr id="1026" name="Picture 2" descr="Fight Homer Simpson GIF - Fight Homer Simpson Mad - Discover &amp; Share GIFs">
            <a:extLst>
              <a:ext uri="{FF2B5EF4-FFF2-40B4-BE49-F238E27FC236}">
                <a16:creationId xmlns:a16="http://schemas.microsoft.com/office/drawing/2014/main" id="{87FA8C85-FD69-4A09-83A8-5D841436814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0084" y="10573"/>
            <a:ext cx="3033916" cy="22662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599092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026"/>
                                        </p:tgtEl>
                                        <p:attrNameLst>
                                          <p:attrName>style.visibility</p:attrName>
                                        </p:attrNameLst>
                                      </p:cBhvr>
                                      <p:to>
                                        <p:strVal val="visible"/>
                                      </p:to>
                                    </p:set>
                                    <p:animEffect transition="in" filter="fade">
                                      <p:cBhvr>
                                        <p:cTn id="22" dur="500"/>
                                        <p:tgtEl>
                                          <p:spTgt spid="1026"/>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fade">
                                      <p:cBhvr>
                                        <p:cTn id="32" dur="5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fade">
                                      <p:cBhvr>
                                        <p:cTn id="37" dur="500"/>
                                        <p:tgtEl>
                                          <p:spTgt spid="3">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Effect transition="in" filter="fade">
                                      <p:cBhvr>
                                        <p:cTn id="42" dur="500"/>
                                        <p:tgtEl>
                                          <p:spTgt spid="3">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3">
                                            <p:txEl>
                                              <p:pRg st="7" end="7"/>
                                            </p:txEl>
                                          </p:spTgt>
                                        </p:tgtEl>
                                        <p:attrNameLst>
                                          <p:attrName>style.visibility</p:attrName>
                                        </p:attrNameLst>
                                      </p:cBhvr>
                                      <p:to>
                                        <p:strVal val="visible"/>
                                      </p:to>
                                    </p:set>
                                    <p:animEffect transition="in" filter="fade">
                                      <p:cBhvr>
                                        <p:cTn id="47" dur="500"/>
                                        <p:tgtEl>
                                          <p:spTgt spid="3">
                                            <p:txEl>
                                              <p:pRg st="7" end="7"/>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3">
                                            <p:txEl>
                                              <p:pRg st="8" end="8"/>
                                            </p:txEl>
                                          </p:spTgt>
                                        </p:tgtEl>
                                        <p:attrNameLst>
                                          <p:attrName>style.visibility</p:attrName>
                                        </p:attrNameLst>
                                      </p:cBhvr>
                                      <p:to>
                                        <p:strVal val="visible"/>
                                      </p:to>
                                    </p:set>
                                    <p:animEffect transition="in" filter="fade">
                                      <p:cBhvr>
                                        <p:cTn id="52"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0"/>
            <a:ext cx="7886700" cy="975643"/>
          </a:xfrm>
        </p:spPr>
        <p:txBody>
          <a:bodyPr>
            <a:normAutofit fontScale="90000"/>
          </a:bodyPr>
          <a:lstStyle/>
          <a:p>
            <a:pPr algn="ctr"/>
            <a:r>
              <a:rPr lang="en-GB" dirty="0"/>
              <a:t>BMSK6008 Coaching &amp; Mentoring in the Workplace</a:t>
            </a:r>
          </a:p>
        </p:txBody>
      </p:sp>
      <p:sp>
        <p:nvSpPr>
          <p:cNvPr id="3" name="Text Placeholder 2"/>
          <p:cNvSpPr>
            <a:spLocks noGrp="1"/>
          </p:cNvSpPr>
          <p:nvPr>
            <p:ph type="body" idx="1"/>
          </p:nvPr>
        </p:nvSpPr>
        <p:spPr>
          <a:xfrm>
            <a:off x="179512" y="1092895"/>
            <a:ext cx="2695328" cy="495746"/>
          </a:xfrm>
        </p:spPr>
        <p:txBody>
          <a:bodyPr/>
          <a:lstStyle/>
          <a:p>
            <a:r>
              <a:rPr lang="en-GB" dirty="0"/>
              <a:t>Assessment Task:-</a:t>
            </a:r>
          </a:p>
        </p:txBody>
      </p:sp>
      <p:sp>
        <p:nvSpPr>
          <p:cNvPr id="4" name="Content Placeholder 3"/>
          <p:cNvSpPr>
            <a:spLocks noGrp="1"/>
          </p:cNvSpPr>
          <p:nvPr>
            <p:ph sz="half" idx="2"/>
          </p:nvPr>
        </p:nvSpPr>
        <p:spPr>
          <a:xfrm>
            <a:off x="0" y="1594943"/>
            <a:ext cx="6768752" cy="3976924"/>
          </a:xfrm>
        </p:spPr>
        <p:txBody>
          <a:bodyPr>
            <a:normAutofit/>
          </a:bodyPr>
          <a:lstStyle/>
          <a:p>
            <a:pPr marL="457200" indent="-457200">
              <a:buFont typeface="+mj-lt"/>
              <a:buAutoNum type="arabicPeriod"/>
            </a:pPr>
            <a:r>
              <a:rPr lang="en-GB" i="1" u="sng" dirty="0">
                <a:solidFill>
                  <a:srgbClr val="0000FF"/>
                </a:solidFill>
              </a:rPr>
              <a:t>Explain</a:t>
            </a:r>
            <a:r>
              <a:rPr lang="en-GB" i="1" dirty="0">
                <a:solidFill>
                  <a:srgbClr val="0000FF"/>
                </a:solidFill>
              </a:rPr>
              <a:t> the similarities and differences of coaching and mentoring within an organisational context.</a:t>
            </a:r>
          </a:p>
          <a:p>
            <a:pPr marL="457200" indent="-457200">
              <a:buFont typeface="+mj-lt"/>
              <a:buAutoNum type="arabicPeriod"/>
            </a:pPr>
            <a:r>
              <a:rPr lang="en-GB" i="1" u="sng" dirty="0">
                <a:solidFill>
                  <a:srgbClr val="002060"/>
                </a:solidFill>
              </a:rPr>
              <a:t>Critically explore </a:t>
            </a:r>
            <a:r>
              <a:rPr lang="en-GB" i="1" dirty="0">
                <a:solidFill>
                  <a:srgbClr val="002060"/>
                </a:solidFill>
              </a:rPr>
              <a:t>the knowledge, skills, attitude and behaviours needed by an effective workplace coach or mentor</a:t>
            </a:r>
          </a:p>
          <a:p>
            <a:pPr marL="457200" indent="-457200">
              <a:buFont typeface="+mj-lt"/>
              <a:buAutoNum type="arabicPeriod"/>
            </a:pPr>
            <a:r>
              <a:rPr lang="en-GB" i="1" u="sng" dirty="0">
                <a:solidFill>
                  <a:srgbClr val="0000CC"/>
                </a:solidFill>
              </a:rPr>
              <a:t>Critically assess </a:t>
            </a:r>
            <a:r>
              <a:rPr lang="en-GB" i="1" dirty="0">
                <a:solidFill>
                  <a:srgbClr val="0000CC"/>
                </a:solidFill>
              </a:rPr>
              <a:t>a model or process that should be followed when formally </a:t>
            </a:r>
            <a:r>
              <a:rPr lang="en-GB" dirty="0">
                <a:solidFill>
                  <a:srgbClr val="0000CC"/>
                </a:solidFill>
              </a:rPr>
              <a:t>coaching or mentoring</a:t>
            </a:r>
            <a:r>
              <a:rPr lang="en-GB" i="1" dirty="0">
                <a:solidFill>
                  <a:srgbClr val="0000CC"/>
                </a:solidFill>
              </a:rPr>
              <a:t>                  </a:t>
            </a:r>
            <a:r>
              <a:rPr lang="en-GB" i="1" dirty="0"/>
              <a:t>				</a:t>
            </a:r>
          </a:p>
          <a:p>
            <a:pPr marL="0" indent="0">
              <a:buNone/>
            </a:pPr>
            <a:endParaRPr lang="en-GB" i="1" dirty="0"/>
          </a:p>
        </p:txBody>
      </p:sp>
      <p:pic>
        <p:nvPicPr>
          <p:cNvPr id="6" name="Picture 5">
            <a:extLst>
              <a:ext uri="{FF2B5EF4-FFF2-40B4-BE49-F238E27FC236}">
                <a16:creationId xmlns:a16="http://schemas.microsoft.com/office/drawing/2014/main" id="{E55BF0FF-99ED-4F3C-940D-7DF7A290338C}"/>
              </a:ext>
            </a:extLst>
          </p:cNvPr>
          <p:cNvPicPr>
            <a:picLocks noChangeAspect="1"/>
          </p:cNvPicPr>
          <p:nvPr/>
        </p:nvPicPr>
        <p:blipFill>
          <a:blip r:embed="rId3"/>
          <a:stretch>
            <a:fillRect/>
          </a:stretch>
        </p:blipFill>
        <p:spPr>
          <a:xfrm>
            <a:off x="6352110" y="2151553"/>
            <a:ext cx="2804872" cy="2141543"/>
          </a:xfrm>
          <a:prstGeom prst="rect">
            <a:avLst/>
          </a:prstGeom>
        </p:spPr>
      </p:pic>
    </p:spTree>
    <p:extLst>
      <p:ext uri="{BB962C8B-B14F-4D97-AF65-F5344CB8AC3E}">
        <p14:creationId xmlns:p14="http://schemas.microsoft.com/office/powerpoint/2010/main" val="14284443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nodeType="clickEffect">
                                  <p:stCondLst>
                                    <p:cond delay="0"/>
                                  </p:stCondLst>
                                  <p:childTnLst>
                                    <p:animEffect transition="out" filter="fade">
                                      <p:cBhvr>
                                        <p:cTn id="11" dur="500"/>
                                        <p:tgtEl>
                                          <p:spTgt spid="4">
                                            <p:txEl>
                                              <p:pRg st="0" end="0"/>
                                            </p:txEl>
                                          </p:spTgt>
                                        </p:tgtEl>
                                      </p:cBhvr>
                                    </p:animEffect>
                                    <p:set>
                                      <p:cBhvr>
                                        <p:cTn id="12" dur="1" fill="hold">
                                          <p:stCondLst>
                                            <p:cond delay="499"/>
                                          </p:stCondLst>
                                        </p:cTn>
                                        <p:tgtEl>
                                          <p:spTgt spid="4">
                                            <p:txEl>
                                              <p:pRg st="0" end="0"/>
                                            </p:txEl>
                                          </p:spTgt>
                                        </p:tgtEl>
                                        <p:attrNameLst>
                                          <p:attrName>style.visibility</p:attrName>
                                        </p:attrNameLst>
                                      </p:cBhvr>
                                      <p:to>
                                        <p:strVal val="hidden"/>
                                      </p:to>
                                    </p:set>
                                  </p:childTnLst>
                                </p:cTn>
                              </p:par>
                              <p:par>
                                <p:cTn id="13" presetID="10" presetClass="entr" presetSubtype="0" fill="hold" nodeType="withEffect">
                                  <p:stCondLst>
                                    <p:cond delay="0"/>
                                  </p:stCondLst>
                                  <p:childTnLst>
                                    <p:set>
                                      <p:cBhvr>
                                        <p:cTn id="14" dur="1" fill="hold">
                                          <p:stCondLst>
                                            <p:cond delay="0"/>
                                          </p:stCondLst>
                                        </p:cTn>
                                        <p:tgtEl>
                                          <p:spTgt spid="4">
                                            <p:txEl>
                                              <p:pRg st="1" end="1"/>
                                            </p:txEl>
                                          </p:spTgt>
                                        </p:tgtEl>
                                        <p:attrNameLst>
                                          <p:attrName>style.visibility</p:attrName>
                                        </p:attrNameLst>
                                      </p:cBhvr>
                                      <p:to>
                                        <p:strVal val="visible"/>
                                      </p:to>
                                    </p:set>
                                    <p:animEffect transition="in" filter="fade">
                                      <p:cBhvr>
                                        <p:cTn id="15" dur="500"/>
                                        <p:tgtEl>
                                          <p:spTgt spid="4">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xit" presetSubtype="0" fill="hold" nodeType="clickEffect">
                                  <p:stCondLst>
                                    <p:cond delay="0"/>
                                  </p:stCondLst>
                                  <p:childTnLst>
                                    <p:animEffect transition="out" filter="fade">
                                      <p:cBhvr>
                                        <p:cTn id="19" dur="500"/>
                                        <p:tgtEl>
                                          <p:spTgt spid="4">
                                            <p:txEl>
                                              <p:pRg st="1" end="1"/>
                                            </p:txEl>
                                          </p:spTgt>
                                        </p:tgtEl>
                                      </p:cBhvr>
                                    </p:animEffect>
                                    <p:set>
                                      <p:cBhvr>
                                        <p:cTn id="20" dur="1" fill="hold">
                                          <p:stCondLst>
                                            <p:cond delay="499"/>
                                          </p:stCondLst>
                                        </p:cTn>
                                        <p:tgtEl>
                                          <p:spTgt spid="4">
                                            <p:txEl>
                                              <p:pRg st="1" end="1"/>
                                            </p:txEl>
                                          </p:spTgt>
                                        </p:tgtEl>
                                        <p:attrNameLst>
                                          <p:attrName>style.visibility</p:attrName>
                                        </p:attrNameLst>
                                      </p:cBhvr>
                                      <p:to>
                                        <p:strVal val="hidden"/>
                                      </p:to>
                                    </p:set>
                                  </p:childTnLst>
                                </p:cTn>
                              </p:par>
                              <p:par>
                                <p:cTn id="21" presetID="10" presetClass="entr" presetSubtype="0" fill="hold" nodeType="withEffect">
                                  <p:stCondLst>
                                    <p:cond delay="0"/>
                                  </p:stCondLst>
                                  <p:childTnLst>
                                    <p:set>
                                      <p:cBhvr>
                                        <p:cTn id="22" dur="1" fill="hold">
                                          <p:stCondLst>
                                            <p:cond delay="0"/>
                                          </p:stCondLst>
                                        </p:cTn>
                                        <p:tgtEl>
                                          <p:spTgt spid="4">
                                            <p:txEl>
                                              <p:pRg st="2" end="2"/>
                                            </p:txEl>
                                          </p:spTgt>
                                        </p:tgtEl>
                                        <p:attrNameLst>
                                          <p:attrName>style.visibility</p:attrName>
                                        </p:attrNameLst>
                                      </p:cBhvr>
                                      <p:to>
                                        <p:strVal val="visible"/>
                                      </p:to>
                                    </p:set>
                                    <p:animEffect transition="in" filter="fade">
                                      <p:cBhvr>
                                        <p:cTn id="23" dur="500"/>
                                        <p:tgtEl>
                                          <p:spTgt spid="4">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xit" presetSubtype="0" fill="hold" nodeType="clickEffect">
                                  <p:stCondLst>
                                    <p:cond delay="0"/>
                                  </p:stCondLst>
                                  <p:childTnLst>
                                    <p:animEffect transition="out" filter="fade">
                                      <p:cBhvr>
                                        <p:cTn id="27" dur="500"/>
                                        <p:tgtEl>
                                          <p:spTgt spid="4">
                                            <p:txEl>
                                              <p:pRg st="2" end="2"/>
                                            </p:txEl>
                                          </p:spTgt>
                                        </p:tgtEl>
                                      </p:cBhvr>
                                    </p:animEffect>
                                    <p:set>
                                      <p:cBhvr>
                                        <p:cTn id="28" dur="1" fill="hold">
                                          <p:stCondLst>
                                            <p:cond delay="499"/>
                                          </p:stCondLst>
                                        </p:cTn>
                                        <p:tgtEl>
                                          <p:spTgt spid="4">
                                            <p:txEl>
                                              <p:pRg st="2" end="2"/>
                                            </p:txEl>
                                          </p:spTgt>
                                        </p:tgtEl>
                                        <p:attrNameLst>
                                          <p:attrName>style.visibility</p:attrName>
                                        </p:attrNameLst>
                                      </p:cBhvr>
                                      <p:to>
                                        <p:strVal val="hidden"/>
                                      </p:to>
                                    </p:se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4">
                                            <p:txEl>
                                              <p:pRg st="0" end="0"/>
                                            </p:txEl>
                                          </p:spTgt>
                                        </p:tgtEl>
                                        <p:attrNameLst>
                                          <p:attrName>style.visibility</p:attrName>
                                        </p:attrNameLst>
                                      </p:cBhvr>
                                      <p:to>
                                        <p:strVal val="visible"/>
                                      </p:to>
                                    </p:set>
                                    <p:animEffect transition="in" filter="fade">
                                      <p:cBhvr>
                                        <p:cTn id="33" dur="500"/>
                                        <p:tgtEl>
                                          <p:spTgt spid="4">
                                            <p:txEl>
                                              <p:pRg st="0" end="0"/>
                                            </p:txEl>
                                          </p:spTgt>
                                        </p:tgtEl>
                                      </p:cBhvr>
                                    </p:animEffect>
                                  </p:childTnLst>
                                </p:cTn>
                              </p:par>
                              <p:par>
                                <p:cTn id="34" presetID="10" presetClass="entr" presetSubtype="0" fill="hold" nodeType="withEffect">
                                  <p:stCondLst>
                                    <p:cond delay="0"/>
                                  </p:stCondLst>
                                  <p:childTnLst>
                                    <p:set>
                                      <p:cBhvr>
                                        <p:cTn id="35" dur="1" fill="hold">
                                          <p:stCondLst>
                                            <p:cond delay="0"/>
                                          </p:stCondLst>
                                        </p:cTn>
                                        <p:tgtEl>
                                          <p:spTgt spid="4">
                                            <p:txEl>
                                              <p:pRg st="1" end="1"/>
                                            </p:txEl>
                                          </p:spTgt>
                                        </p:tgtEl>
                                        <p:attrNameLst>
                                          <p:attrName>style.visibility</p:attrName>
                                        </p:attrNameLst>
                                      </p:cBhvr>
                                      <p:to>
                                        <p:strVal val="visible"/>
                                      </p:to>
                                    </p:set>
                                    <p:animEffect transition="in" filter="fade">
                                      <p:cBhvr>
                                        <p:cTn id="36" dur="500"/>
                                        <p:tgtEl>
                                          <p:spTgt spid="4">
                                            <p:txEl>
                                              <p:pRg st="1" end="1"/>
                                            </p:txEl>
                                          </p:spTgt>
                                        </p:tgtEl>
                                      </p:cBhvr>
                                    </p:animEffect>
                                  </p:childTnLst>
                                </p:cTn>
                              </p:par>
                              <p:par>
                                <p:cTn id="37" presetID="10" presetClass="entr" presetSubtype="0" fill="hold" nodeType="withEffect">
                                  <p:stCondLst>
                                    <p:cond delay="0"/>
                                  </p:stCondLst>
                                  <p:childTnLst>
                                    <p:set>
                                      <p:cBhvr>
                                        <p:cTn id="38" dur="1" fill="hold">
                                          <p:stCondLst>
                                            <p:cond delay="0"/>
                                          </p:stCondLst>
                                        </p:cTn>
                                        <p:tgtEl>
                                          <p:spTgt spid="4">
                                            <p:txEl>
                                              <p:pRg st="2" end="2"/>
                                            </p:txEl>
                                          </p:spTgt>
                                        </p:tgtEl>
                                        <p:attrNameLst>
                                          <p:attrName>style.visibility</p:attrName>
                                        </p:attrNameLst>
                                      </p:cBhvr>
                                      <p:to>
                                        <p:strVal val="visible"/>
                                      </p:to>
                                    </p:set>
                                    <p:animEffect transition="in" filter="fade">
                                      <p:cBhvr>
                                        <p:cTn id="39"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4339" y="400092"/>
            <a:ext cx="8435280" cy="1143000"/>
          </a:xfrm>
        </p:spPr>
        <p:txBody>
          <a:bodyPr>
            <a:noAutofit/>
          </a:bodyPr>
          <a:lstStyle/>
          <a:p>
            <a:pPr marL="514350" indent="-514350" algn="l">
              <a:buFont typeface="+mj-lt"/>
              <a:buAutoNum type="arabicPeriod"/>
            </a:pPr>
            <a:r>
              <a:rPr lang="en-GB" sz="3200" u="sng" dirty="0"/>
              <a:t>Explain</a:t>
            </a:r>
            <a:r>
              <a:rPr lang="en-GB" sz="3200" dirty="0"/>
              <a:t> the similarities and differences of coaching and mentoring within an organisational context.</a:t>
            </a:r>
            <a:br>
              <a:rPr lang="en-GB" sz="3200" dirty="0"/>
            </a:br>
            <a:endParaRPr lang="en-GB" sz="3200" dirty="0"/>
          </a:p>
        </p:txBody>
      </p:sp>
      <p:sp>
        <p:nvSpPr>
          <p:cNvPr id="3" name="Content Placeholder 2"/>
          <p:cNvSpPr>
            <a:spLocks noGrp="1"/>
          </p:cNvSpPr>
          <p:nvPr>
            <p:ph idx="1"/>
          </p:nvPr>
        </p:nvSpPr>
        <p:spPr>
          <a:xfrm>
            <a:off x="628650" y="1988840"/>
            <a:ext cx="7886700" cy="3547591"/>
          </a:xfrm>
        </p:spPr>
        <p:txBody>
          <a:bodyPr>
            <a:normAutofit/>
          </a:bodyPr>
          <a:lstStyle/>
          <a:p>
            <a:r>
              <a:rPr lang="en-GB" i="1" dirty="0">
                <a:solidFill>
                  <a:srgbClr val="0000FF"/>
                </a:solidFill>
              </a:rPr>
              <a:t>Define</a:t>
            </a:r>
            <a:r>
              <a:rPr lang="en-GB" dirty="0">
                <a:solidFill>
                  <a:srgbClr val="0000FF"/>
                </a:solidFill>
              </a:rPr>
              <a:t> coaching and mentoring – </a:t>
            </a:r>
            <a:r>
              <a:rPr lang="en-GB" i="1" u="sng" dirty="0">
                <a:solidFill>
                  <a:srgbClr val="0000FF"/>
                </a:solidFill>
              </a:rPr>
              <a:t>definitions</a:t>
            </a:r>
            <a:r>
              <a:rPr lang="en-GB" dirty="0">
                <a:solidFill>
                  <a:srgbClr val="0000FF"/>
                </a:solidFill>
              </a:rPr>
              <a:t> from a </a:t>
            </a:r>
            <a:r>
              <a:rPr lang="en-GB" i="1" u="sng" dirty="0">
                <a:solidFill>
                  <a:srgbClr val="0000FF"/>
                </a:solidFill>
              </a:rPr>
              <a:t>range of credible sources</a:t>
            </a:r>
            <a:r>
              <a:rPr lang="en-GB" dirty="0">
                <a:solidFill>
                  <a:srgbClr val="0000FF"/>
                </a:solidFill>
              </a:rPr>
              <a:t>, as the basis for your explanations</a:t>
            </a:r>
          </a:p>
          <a:p>
            <a:r>
              <a:rPr lang="en-GB" dirty="0">
                <a:solidFill>
                  <a:srgbClr val="0000FF"/>
                </a:solidFill>
              </a:rPr>
              <a:t>Use </a:t>
            </a:r>
            <a:r>
              <a:rPr lang="en-GB" i="1" u="sng" dirty="0">
                <a:solidFill>
                  <a:srgbClr val="0000FF"/>
                </a:solidFill>
              </a:rPr>
              <a:t>examples to illustrate </a:t>
            </a:r>
            <a:r>
              <a:rPr lang="en-GB" dirty="0">
                <a:solidFill>
                  <a:srgbClr val="0000FF"/>
                </a:solidFill>
              </a:rPr>
              <a:t>similarities and differences</a:t>
            </a:r>
          </a:p>
          <a:p>
            <a:r>
              <a:rPr lang="en-GB" dirty="0">
                <a:solidFill>
                  <a:srgbClr val="0000FF"/>
                </a:solidFill>
              </a:rPr>
              <a:t>Look to introduce </a:t>
            </a:r>
            <a:r>
              <a:rPr lang="en-GB" i="1" u="sng" dirty="0">
                <a:solidFill>
                  <a:srgbClr val="0000FF"/>
                </a:solidFill>
              </a:rPr>
              <a:t>workplace experiences </a:t>
            </a:r>
            <a:r>
              <a:rPr lang="en-GB" dirty="0">
                <a:solidFill>
                  <a:srgbClr val="0000FF"/>
                </a:solidFill>
              </a:rPr>
              <a:t>– either your own or case studies – to help clarify your explanations</a:t>
            </a:r>
          </a:p>
        </p:txBody>
      </p:sp>
    </p:spTree>
    <p:extLst>
      <p:ext uri="{BB962C8B-B14F-4D97-AF65-F5344CB8AC3E}">
        <p14:creationId xmlns:p14="http://schemas.microsoft.com/office/powerpoint/2010/main" val="30384049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nodeType="clickEffect">
                                  <p:stCondLst>
                                    <p:cond delay="0"/>
                                  </p:stCondLst>
                                  <p:childTnLst>
                                    <p:animEffect transition="out" filter="fade">
                                      <p:cBhvr>
                                        <p:cTn id="11" dur="500"/>
                                        <p:tgtEl>
                                          <p:spTgt spid="3">
                                            <p:txEl>
                                              <p:pRg st="0" end="0"/>
                                            </p:txEl>
                                          </p:spTgt>
                                        </p:tgtEl>
                                      </p:cBhvr>
                                    </p:animEffect>
                                    <p:set>
                                      <p:cBhvr>
                                        <p:cTn id="12" dur="1" fill="hold">
                                          <p:stCondLst>
                                            <p:cond delay="499"/>
                                          </p:stCondLst>
                                        </p:cTn>
                                        <p:tgtEl>
                                          <p:spTgt spid="3">
                                            <p:txEl>
                                              <p:pRg st="0" end="0"/>
                                            </p:txEl>
                                          </p:spTgt>
                                        </p:tgtEl>
                                        <p:attrNameLst>
                                          <p:attrName>style.visibility</p:attrName>
                                        </p:attrNameLst>
                                      </p:cBhvr>
                                      <p:to>
                                        <p:strVal val="hidden"/>
                                      </p:to>
                                    </p:set>
                                  </p:childTnLst>
                                </p:cTn>
                              </p:par>
                              <p:par>
                                <p:cTn id="13" presetID="10" presetClass="entr" presetSubtype="0" fill="hold"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500"/>
                                        <p:tgtEl>
                                          <p:spTgt spid="3">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xit" presetSubtype="0" fill="hold" nodeType="clickEffect">
                                  <p:stCondLst>
                                    <p:cond delay="0"/>
                                  </p:stCondLst>
                                  <p:childTnLst>
                                    <p:animEffect transition="out" filter="fade">
                                      <p:cBhvr>
                                        <p:cTn id="19" dur="500"/>
                                        <p:tgtEl>
                                          <p:spTgt spid="3">
                                            <p:txEl>
                                              <p:pRg st="1" end="1"/>
                                            </p:txEl>
                                          </p:spTgt>
                                        </p:tgtEl>
                                      </p:cBhvr>
                                    </p:animEffect>
                                    <p:set>
                                      <p:cBhvr>
                                        <p:cTn id="20" dur="1" fill="hold">
                                          <p:stCondLst>
                                            <p:cond delay="499"/>
                                          </p:stCondLst>
                                        </p:cTn>
                                        <p:tgtEl>
                                          <p:spTgt spid="3">
                                            <p:txEl>
                                              <p:pRg st="1" end="1"/>
                                            </p:txEl>
                                          </p:spTgt>
                                        </p:tgtEl>
                                        <p:attrNameLst>
                                          <p:attrName>style.visibility</p:attrName>
                                        </p:attrNameLst>
                                      </p:cBhvr>
                                      <p:to>
                                        <p:strVal val="hidden"/>
                                      </p:to>
                                    </p:set>
                                  </p:childTnLst>
                                </p:cTn>
                              </p:par>
                              <p:par>
                                <p:cTn id="21" presetID="10" presetClass="entr" presetSubtype="0" fill="hold" nodeType="with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fade">
                                      <p:cBhvr>
                                        <p:cTn id="23" dur="5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xit" presetSubtype="0" fill="hold" nodeType="clickEffect">
                                  <p:stCondLst>
                                    <p:cond delay="0"/>
                                  </p:stCondLst>
                                  <p:childTnLst>
                                    <p:animEffect transition="out" filter="fade">
                                      <p:cBhvr>
                                        <p:cTn id="27" dur="500"/>
                                        <p:tgtEl>
                                          <p:spTgt spid="3">
                                            <p:txEl>
                                              <p:pRg st="2" end="2"/>
                                            </p:txEl>
                                          </p:spTgt>
                                        </p:tgtEl>
                                      </p:cBhvr>
                                    </p:animEffect>
                                    <p:set>
                                      <p:cBhvr>
                                        <p:cTn id="28" dur="1" fill="hold">
                                          <p:stCondLst>
                                            <p:cond delay="499"/>
                                          </p:stCondLst>
                                        </p:cTn>
                                        <p:tgtEl>
                                          <p:spTgt spid="3">
                                            <p:txEl>
                                              <p:pRg st="2" end="2"/>
                                            </p:txEl>
                                          </p:spTgt>
                                        </p:tgtEl>
                                        <p:attrNameLst>
                                          <p:attrName>style.visibility</p:attrName>
                                        </p:attrNameLst>
                                      </p:cBhvr>
                                      <p:to>
                                        <p:strVal val="hidden"/>
                                      </p:to>
                                    </p:set>
                                  </p:childTnLst>
                                </p:cTn>
                              </p:par>
                            </p:childTnLst>
                          </p:cTn>
                        </p:par>
                        <p:par>
                          <p:cTn id="29" fill="hold">
                            <p:stCondLst>
                              <p:cond delay="500"/>
                            </p:stCondLst>
                            <p:childTnLst>
                              <p:par>
                                <p:cTn id="30" presetID="10" presetClass="entr" presetSubtype="0" fill="hold" nodeType="afterEffect">
                                  <p:stCondLst>
                                    <p:cond delay="0"/>
                                  </p:stCondLst>
                                  <p:childTnLst>
                                    <p:set>
                                      <p:cBhvr>
                                        <p:cTn id="31" dur="1" fill="hold">
                                          <p:stCondLst>
                                            <p:cond delay="0"/>
                                          </p:stCondLst>
                                        </p:cTn>
                                        <p:tgtEl>
                                          <p:spTgt spid="3">
                                            <p:txEl>
                                              <p:pRg st="0" end="0"/>
                                            </p:txEl>
                                          </p:spTgt>
                                        </p:tgtEl>
                                        <p:attrNameLst>
                                          <p:attrName>style.visibility</p:attrName>
                                        </p:attrNameLst>
                                      </p:cBhvr>
                                      <p:to>
                                        <p:strVal val="visible"/>
                                      </p:to>
                                    </p:set>
                                    <p:animEffect transition="in" filter="fade">
                                      <p:cBhvr>
                                        <p:cTn id="32" dur="500"/>
                                        <p:tgtEl>
                                          <p:spTgt spid="3">
                                            <p:txEl>
                                              <p:pRg st="0" end="0"/>
                                            </p:txEl>
                                          </p:spTgt>
                                        </p:tgtEl>
                                      </p:cBhvr>
                                    </p:animEffect>
                                  </p:childTnLst>
                                </p:cTn>
                              </p:par>
                              <p:par>
                                <p:cTn id="33" presetID="10" presetClass="entr" presetSubtype="0" fill="hold" nodeType="withEffect">
                                  <p:stCondLst>
                                    <p:cond delay="0"/>
                                  </p:stCondLst>
                                  <p:childTnLst>
                                    <p:set>
                                      <p:cBhvr>
                                        <p:cTn id="34" dur="1" fill="hold">
                                          <p:stCondLst>
                                            <p:cond delay="0"/>
                                          </p:stCondLst>
                                        </p:cTn>
                                        <p:tgtEl>
                                          <p:spTgt spid="3">
                                            <p:txEl>
                                              <p:pRg st="1" end="1"/>
                                            </p:txEl>
                                          </p:spTgt>
                                        </p:tgtEl>
                                        <p:attrNameLst>
                                          <p:attrName>style.visibility</p:attrName>
                                        </p:attrNameLst>
                                      </p:cBhvr>
                                      <p:to>
                                        <p:strVal val="visible"/>
                                      </p:to>
                                    </p:set>
                                    <p:animEffect transition="in" filter="fade">
                                      <p:cBhvr>
                                        <p:cTn id="35" dur="500"/>
                                        <p:tgtEl>
                                          <p:spTgt spid="3">
                                            <p:txEl>
                                              <p:pRg st="1" end="1"/>
                                            </p:txEl>
                                          </p:spTgt>
                                        </p:tgtEl>
                                      </p:cBhvr>
                                    </p:animEffect>
                                  </p:childTnLst>
                                </p:cTn>
                              </p:par>
                            </p:childTnLst>
                          </p:cTn>
                        </p:par>
                        <p:par>
                          <p:cTn id="36" fill="hold">
                            <p:stCondLst>
                              <p:cond delay="1000"/>
                            </p:stCondLst>
                            <p:childTnLst>
                              <p:par>
                                <p:cTn id="37" presetID="10" presetClass="entr" presetSubtype="0" fill="hold" nodeType="afterEffect">
                                  <p:stCondLst>
                                    <p:cond delay="0"/>
                                  </p:stCondLst>
                                  <p:childTnLst>
                                    <p:set>
                                      <p:cBhvr>
                                        <p:cTn id="38" dur="1" fill="hold">
                                          <p:stCondLst>
                                            <p:cond delay="0"/>
                                          </p:stCondLst>
                                        </p:cTn>
                                        <p:tgtEl>
                                          <p:spTgt spid="3">
                                            <p:txEl>
                                              <p:pRg st="2" end="2"/>
                                            </p:txEl>
                                          </p:spTgt>
                                        </p:tgtEl>
                                        <p:attrNameLst>
                                          <p:attrName>style.visibility</p:attrName>
                                        </p:attrNameLst>
                                      </p:cBhvr>
                                      <p:to>
                                        <p:strVal val="visible"/>
                                      </p:to>
                                    </p:set>
                                    <p:animEffect transition="in" filter="fade">
                                      <p:cBhvr>
                                        <p:cTn id="39"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3594" y="620688"/>
            <a:ext cx="7957392" cy="1143000"/>
          </a:xfrm>
        </p:spPr>
        <p:txBody>
          <a:bodyPr>
            <a:noAutofit/>
          </a:bodyPr>
          <a:lstStyle/>
          <a:p>
            <a:pPr algn="l"/>
            <a:r>
              <a:rPr lang="en-GB" sz="3200" dirty="0"/>
              <a:t>2. 	</a:t>
            </a:r>
            <a:r>
              <a:rPr lang="en-GB" sz="3200" u="sng" dirty="0"/>
              <a:t>Critically explore </a:t>
            </a:r>
            <a:r>
              <a:rPr lang="en-GB" sz="3200" dirty="0"/>
              <a:t>the knowledge, skills, 	attitude and behaviours needed by an 	effective workplace coach or mentor</a:t>
            </a:r>
            <a:br>
              <a:rPr lang="en-GB" sz="3200" dirty="0"/>
            </a:br>
            <a:endParaRPr lang="en-GB" sz="3200" dirty="0"/>
          </a:p>
        </p:txBody>
      </p:sp>
      <p:sp>
        <p:nvSpPr>
          <p:cNvPr id="3" name="Content Placeholder 2"/>
          <p:cNvSpPr>
            <a:spLocks noGrp="1"/>
          </p:cNvSpPr>
          <p:nvPr>
            <p:ph idx="1"/>
          </p:nvPr>
        </p:nvSpPr>
        <p:spPr>
          <a:xfrm>
            <a:off x="371386" y="2276872"/>
            <a:ext cx="8229600" cy="3052935"/>
          </a:xfrm>
        </p:spPr>
        <p:txBody>
          <a:bodyPr>
            <a:normAutofit/>
          </a:bodyPr>
          <a:lstStyle/>
          <a:p>
            <a:r>
              <a:rPr lang="en-GB" dirty="0">
                <a:solidFill>
                  <a:srgbClr val="0000CC"/>
                </a:solidFill>
              </a:rPr>
              <a:t>Choose to focus on </a:t>
            </a:r>
            <a:r>
              <a:rPr lang="en-GB" i="1" u="sng" dirty="0">
                <a:solidFill>
                  <a:srgbClr val="0000CC"/>
                </a:solidFill>
              </a:rPr>
              <a:t>either</a:t>
            </a:r>
            <a:r>
              <a:rPr lang="en-GB" dirty="0">
                <a:solidFill>
                  <a:srgbClr val="0000CC"/>
                </a:solidFill>
              </a:rPr>
              <a:t> coaching </a:t>
            </a:r>
            <a:r>
              <a:rPr lang="en-GB" i="1" u="sng" dirty="0">
                <a:solidFill>
                  <a:srgbClr val="0000CC"/>
                </a:solidFill>
              </a:rPr>
              <a:t>OR</a:t>
            </a:r>
            <a:r>
              <a:rPr lang="en-GB" dirty="0">
                <a:solidFill>
                  <a:srgbClr val="0000CC"/>
                </a:solidFill>
              </a:rPr>
              <a:t> mentoring…not both</a:t>
            </a:r>
          </a:p>
          <a:p>
            <a:r>
              <a:rPr lang="en-GB" dirty="0">
                <a:solidFill>
                  <a:srgbClr val="0000CC"/>
                </a:solidFill>
              </a:rPr>
              <a:t>Provide a </a:t>
            </a:r>
            <a:r>
              <a:rPr lang="en-GB" i="1" dirty="0">
                <a:solidFill>
                  <a:srgbClr val="0000CC"/>
                </a:solidFill>
              </a:rPr>
              <a:t>critical overview </a:t>
            </a:r>
            <a:r>
              <a:rPr lang="en-GB" dirty="0">
                <a:solidFill>
                  <a:srgbClr val="0000CC"/>
                </a:solidFill>
              </a:rPr>
              <a:t>of the relevant literature.  </a:t>
            </a:r>
          </a:p>
          <a:p>
            <a:r>
              <a:rPr lang="en-GB" i="1" dirty="0">
                <a:solidFill>
                  <a:srgbClr val="0000CC"/>
                </a:solidFill>
              </a:rPr>
              <a:t>Identify</a:t>
            </a:r>
            <a:r>
              <a:rPr lang="en-GB" dirty="0">
                <a:solidFill>
                  <a:srgbClr val="0000CC"/>
                </a:solidFill>
              </a:rPr>
              <a:t> the relevant </a:t>
            </a:r>
            <a:r>
              <a:rPr lang="en-GB" u="sng" dirty="0">
                <a:solidFill>
                  <a:srgbClr val="0000CC"/>
                </a:solidFill>
              </a:rPr>
              <a:t>knowledge</a:t>
            </a:r>
            <a:r>
              <a:rPr lang="en-GB" dirty="0">
                <a:solidFill>
                  <a:srgbClr val="0000CC"/>
                </a:solidFill>
              </a:rPr>
              <a:t>, </a:t>
            </a:r>
            <a:r>
              <a:rPr lang="en-GB" u="dbl" dirty="0">
                <a:solidFill>
                  <a:srgbClr val="0000CC"/>
                </a:solidFill>
              </a:rPr>
              <a:t>skills</a:t>
            </a:r>
            <a:r>
              <a:rPr lang="en-GB" dirty="0">
                <a:solidFill>
                  <a:srgbClr val="0000CC"/>
                </a:solidFill>
              </a:rPr>
              <a:t> </a:t>
            </a:r>
            <a:r>
              <a:rPr lang="en-GB" b="1" i="1" dirty="0">
                <a:solidFill>
                  <a:srgbClr val="0000CC"/>
                </a:solidFill>
              </a:rPr>
              <a:t>and </a:t>
            </a:r>
            <a:r>
              <a:rPr lang="en-GB" u="heavy" dirty="0">
                <a:solidFill>
                  <a:srgbClr val="0000CC"/>
                </a:solidFill>
              </a:rPr>
              <a:t>behaviours</a:t>
            </a:r>
            <a:r>
              <a:rPr lang="en-GB" dirty="0">
                <a:solidFill>
                  <a:srgbClr val="0000CC"/>
                </a:solidFill>
              </a:rPr>
              <a:t> that an effective workplace coach or mentor need, e.g. communication skills, emotional intelligence, expert listener, skilled questioner, etc.</a:t>
            </a:r>
            <a:endParaRPr lang="en-GB" sz="2000" dirty="0">
              <a:solidFill>
                <a:srgbClr val="0000CC"/>
              </a:solidFill>
            </a:endParaRPr>
          </a:p>
        </p:txBody>
      </p:sp>
    </p:spTree>
    <p:extLst>
      <p:ext uri="{BB962C8B-B14F-4D97-AF65-F5344CB8AC3E}">
        <p14:creationId xmlns:p14="http://schemas.microsoft.com/office/powerpoint/2010/main" val="41301557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nodeType="clickEffect">
                                  <p:stCondLst>
                                    <p:cond delay="0"/>
                                  </p:stCondLst>
                                  <p:childTnLst>
                                    <p:animEffect transition="out" filter="fade">
                                      <p:cBhvr>
                                        <p:cTn id="11" dur="500"/>
                                        <p:tgtEl>
                                          <p:spTgt spid="3">
                                            <p:txEl>
                                              <p:pRg st="0" end="0"/>
                                            </p:txEl>
                                          </p:spTgt>
                                        </p:tgtEl>
                                      </p:cBhvr>
                                    </p:animEffect>
                                    <p:set>
                                      <p:cBhvr>
                                        <p:cTn id="12" dur="1" fill="hold">
                                          <p:stCondLst>
                                            <p:cond delay="499"/>
                                          </p:stCondLst>
                                        </p:cTn>
                                        <p:tgtEl>
                                          <p:spTgt spid="3">
                                            <p:txEl>
                                              <p:pRg st="0" end="0"/>
                                            </p:txEl>
                                          </p:spTgt>
                                        </p:tgtEl>
                                        <p:attrNameLst>
                                          <p:attrName>style.visibility</p:attrName>
                                        </p:attrNameLst>
                                      </p:cBhvr>
                                      <p:to>
                                        <p:strVal val="hidden"/>
                                      </p:to>
                                    </p:set>
                                  </p:childTnLst>
                                </p:cTn>
                              </p:par>
                              <p:par>
                                <p:cTn id="13" presetID="10" presetClass="entr" presetSubtype="0" fill="hold"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500"/>
                                        <p:tgtEl>
                                          <p:spTgt spid="3">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xit" presetSubtype="0" fill="hold" nodeType="clickEffect">
                                  <p:stCondLst>
                                    <p:cond delay="0"/>
                                  </p:stCondLst>
                                  <p:childTnLst>
                                    <p:animEffect transition="out" filter="fade">
                                      <p:cBhvr>
                                        <p:cTn id="19" dur="500"/>
                                        <p:tgtEl>
                                          <p:spTgt spid="3">
                                            <p:txEl>
                                              <p:pRg st="1" end="1"/>
                                            </p:txEl>
                                          </p:spTgt>
                                        </p:tgtEl>
                                      </p:cBhvr>
                                    </p:animEffect>
                                    <p:set>
                                      <p:cBhvr>
                                        <p:cTn id="20" dur="1" fill="hold">
                                          <p:stCondLst>
                                            <p:cond delay="499"/>
                                          </p:stCondLst>
                                        </p:cTn>
                                        <p:tgtEl>
                                          <p:spTgt spid="3">
                                            <p:txEl>
                                              <p:pRg st="1" end="1"/>
                                            </p:txEl>
                                          </p:spTgt>
                                        </p:tgtEl>
                                        <p:attrNameLst>
                                          <p:attrName>style.visibility</p:attrName>
                                        </p:attrNameLst>
                                      </p:cBhvr>
                                      <p:to>
                                        <p:strVal val="hidden"/>
                                      </p:to>
                                    </p:set>
                                  </p:childTnLst>
                                </p:cTn>
                              </p:par>
                              <p:par>
                                <p:cTn id="21" presetID="10" presetClass="entr" presetSubtype="0" fill="hold" nodeType="with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fade">
                                      <p:cBhvr>
                                        <p:cTn id="23" dur="5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xit" presetSubtype="0" fill="hold" nodeType="clickEffect">
                                  <p:stCondLst>
                                    <p:cond delay="0"/>
                                  </p:stCondLst>
                                  <p:childTnLst>
                                    <p:animEffect transition="out" filter="fade">
                                      <p:cBhvr>
                                        <p:cTn id="27" dur="500"/>
                                        <p:tgtEl>
                                          <p:spTgt spid="3">
                                            <p:txEl>
                                              <p:pRg st="2" end="2"/>
                                            </p:txEl>
                                          </p:spTgt>
                                        </p:tgtEl>
                                      </p:cBhvr>
                                    </p:animEffect>
                                    <p:set>
                                      <p:cBhvr>
                                        <p:cTn id="28" dur="1" fill="hold">
                                          <p:stCondLst>
                                            <p:cond delay="499"/>
                                          </p:stCondLst>
                                        </p:cTn>
                                        <p:tgtEl>
                                          <p:spTgt spid="3">
                                            <p:txEl>
                                              <p:pRg st="2" end="2"/>
                                            </p:txEl>
                                          </p:spTgt>
                                        </p:tgtEl>
                                        <p:attrNameLst>
                                          <p:attrName>style.visibility</p:attrName>
                                        </p:attrNameLst>
                                      </p:cBhvr>
                                      <p:to>
                                        <p:strVal val="hidden"/>
                                      </p:to>
                                    </p:se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3">
                                            <p:txEl>
                                              <p:pRg st="0" end="0"/>
                                            </p:txEl>
                                          </p:spTgt>
                                        </p:tgtEl>
                                        <p:attrNameLst>
                                          <p:attrName>style.visibility</p:attrName>
                                        </p:attrNameLst>
                                      </p:cBhvr>
                                      <p:to>
                                        <p:strVal val="visible"/>
                                      </p:to>
                                    </p:set>
                                    <p:animEffect transition="in" filter="fade">
                                      <p:cBhvr>
                                        <p:cTn id="33" dur="500"/>
                                        <p:tgtEl>
                                          <p:spTgt spid="3">
                                            <p:txEl>
                                              <p:pRg st="0" end="0"/>
                                            </p:txEl>
                                          </p:spTgt>
                                        </p:tgtEl>
                                      </p:cBhvr>
                                    </p:animEffect>
                                  </p:childTnLst>
                                </p:cTn>
                              </p:par>
                              <p:par>
                                <p:cTn id="34" presetID="10" presetClass="entr" presetSubtype="0" fill="hold" nodeType="withEffect">
                                  <p:stCondLst>
                                    <p:cond delay="0"/>
                                  </p:stCondLst>
                                  <p:childTnLst>
                                    <p:set>
                                      <p:cBhvr>
                                        <p:cTn id="35" dur="1" fill="hold">
                                          <p:stCondLst>
                                            <p:cond delay="0"/>
                                          </p:stCondLst>
                                        </p:cTn>
                                        <p:tgtEl>
                                          <p:spTgt spid="3">
                                            <p:txEl>
                                              <p:pRg st="1" end="1"/>
                                            </p:txEl>
                                          </p:spTgt>
                                        </p:tgtEl>
                                        <p:attrNameLst>
                                          <p:attrName>style.visibility</p:attrName>
                                        </p:attrNameLst>
                                      </p:cBhvr>
                                      <p:to>
                                        <p:strVal val="visible"/>
                                      </p:to>
                                    </p:set>
                                    <p:animEffect transition="in" filter="fade">
                                      <p:cBhvr>
                                        <p:cTn id="36" dur="500"/>
                                        <p:tgtEl>
                                          <p:spTgt spid="3">
                                            <p:txEl>
                                              <p:pRg st="1" end="1"/>
                                            </p:txEl>
                                          </p:spTgt>
                                        </p:tgtEl>
                                      </p:cBhvr>
                                    </p:animEffect>
                                  </p:childTnLst>
                                </p:cTn>
                              </p:par>
                              <p:par>
                                <p:cTn id="37" presetID="10" presetClass="entr" presetSubtype="0" fill="hold" nodeType="withEffect">
                                  <p:stCondLst>
                                    <p:cond delay="0"/>
                                  </p:stCondLst>
                                  <p:childTnLst>
                                    <p:set>
                                      <p:cBhvr>
                                        <p:cTn id="38" dur="1" fill="hold">
                                          <p:stCondLst>
                                            <p:cond delay="0"/>
                                          </p:stCondLst>
                                        </p:cTn>
                                        <p:tgtEl>
                                          <p:spTgt spid="3">
                                            <p:txEl>
                                              <p:pRg st="2" end="2"/>
                                            </p:txEl>
                                          </p:spTgt>
                                        </p:tgtEl>
                                        <p:attrNameLst>
                                          <p:attrName>style.visibility</p:attrName>
                                        </p:attrNameLst>
                                      </p:cBhvr>
                                      <p:to>
                                        <p:strVal val="visible"/>
                                      </p:to>
                                    </p:set>
                                    <p:animEffect transition="in" filter="fade">
                                      <p:cBhvr>
                                        <p:cTn id="39"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C4D4E8-3152-472B-AB9B-8897CF41C509}"/>
              </a:ext>
            </a:extLst>
          </p:cNvPr>
          <p:cNvSpPr>
            <a:spLocks noGrp="1"/>
          </p:cNvSpPr>
          <p:nvPr>
            <p:ph type="title"/>
          </p:nvPr>
        </p:nvSpPr>
        <p:spPr/>
        <p:txBody>
          <a:bodyPr>
            <a:noAutofit/>
          </a:bodyPr>
          <a:lstStyle/>
          <a:p>
            <a:pPr algn="l"/>
            <a:r>
              <a:rPr lang="en-GB" sz="3200" dirty="0"/>
              <a:t>3.	 </a:t>
            </a:r>
            <a:r>
              <a:rPr lang="en-GB" sz="3200" i="1" u="sng" dirty="0"/>
              <a:t>Critically assess </a:t>
            </a:r>
            <a:r>
              <a:rPr lang="en-GB" sz="3200" i="1" dirty="0"/>
              <a:t>a model or process that 	should be followed when formally 	</a:t>
            </a:r>
            <a:r>
              <a:rPr lang="en-GB" sz="3200" dirty="0"/>
              <a:t>coaching or mentoring</a:t>
            </a:r>
          </a:p>
        </p:txBody>
      </p:sp>
      <p:sp>
        <p:nvSpPr>
          <p:cNvPr id="3" name="Content Placeholder 2">
            <a:extLst>
              <a:ext uri="{FF2B5EF4-FFF2-40B4-BE49-F238E27FC236}">
                <a16:creationId xmlns:a16="http://schemas.microsoft.com/office/drawing/2014/main" id="{3405EAC0-42DD-4BE5-AC98-30716EECF4F3}"/>
              </a:ext>
            </a:extLst>
          </p:cNvPr>
          <p:cNvSpPr>
            <a:spLocks noGrp="1"/>
          </p:cNvSpPr>
          <p:nvPr>
            <p:ph idx="1"/>
          </p:nvPr>
        </p:nvSpPr>
        <p:spPr>
          <a:xfrm>
            <a:off x="226115" y="1844824"/>
            <a:ext cx="8229600" cy="3744416"/>
          </a:xfrm>
        </p:spPr>
        <p:txBody>
          <a:bodyPr>
            <a:normAutofit/>
          </a:bodyPr>
          <a:lstStyle/>
          <a:p>
            <a:r>
              <a:rPr lang="en-GB" dirty="0">
                <a:solidFill>
                  <a:srgbClr val="0000CC"/>
                </a:solidFill>
              </a:rPr>
              <a:t>Once again, either/or…but it makes sense to carry on with your choice for Section 2!</a:t>
            </a:r>
          </a:p>
          <a:p>
            <a:r>
              <a:rPr lang="en-GB" i="1" u="sng" dirty="0">
                <a:solidFill>
                  <a:srgbClr val="0000CC"/>
                </a:solidFill>
              </a:rPr>
              <a:t>Apply a recognised model or process </a:t>
            </a:r>
            <a:r>
              <a:rPr lang="en-GB" dirty="0">
                <a:solidFill>
                  <a:srgbClr val="0000CC"/>
                </a:solidFill>
              </a:rPr>
              <a:t>to a workplace situation e.g. the GROW model.  There are many others we will cover, such as OSCAR,GO MAD, CIGAR, etc., which you should selectively use to compare and contrast </a:t>
            </a:r>
          </a:p>
          <a:p>
            <a:r>
              <a:rPr lang="en-GB" u="sng" dirty="0">
                <a:solidFill>
                  <a:srgbClr val="0000CC"/>
                </a:solidFill>
              </a:rPr>
              <a:t>Be reflective </a:t>
            </a:r>
            <a:r>
              <a:rPr lang="en-GB" dirty="0">
                <a:solidFill>
                  <a:srgbClr val="0000CC"/>
                </a:solidFill>
              </a:rPr>
              <a:t>about the model/s and avoid just offering brief descriptions</a:t>
            </a:r>
          </a:p>
          <a:p>
            <a:r>
              <a:rPr lang="en-GB" dirty="0">
                <a:solidFill>
                  <a:srgbClr val="0000CC"/>
                </a:solidFill>
              </a:rPr>
              <a:t>Look to discuss how it might/does work in a workplace context – your own and others</a:t>
            </a:r>
          </a:p>
        </p:txBody>
      </p:sp>
    </p:spTree>
    <p:extLst>
      <p:ext uri="{BB962C8B-B14F-4D97-AF65-F5344CB8AC3E}">
        <p14:creationId xmlns:p14="http://schemas.microsoft.com/office/powerpoint/2010/main" val="41044166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nodeType="clickEffect">
                                  <p:stCondLst>
                                    <p:cond delay="0"/>
                                  </p:stCondLst>
                                  <p:childTnLst>
                                    <p:animEffect transition="out" filter="fade">
                                      <p:cBhvr>
                                        <p:cTn id="11" dur="500"/>
                                        <p:tgtEl>
                                          <p:spTgt spid="3">
                                            <p:txEl>
                                              <p:pRg st="0" end="0"/>
                                            </p:txEl>
                                          </p:spTgt>
                                        </p:tgtEl>
                                      </p:cBhvr>
                                    </p:animEffect>
                                    <p:set>
                                      <p:cBhvr>
                                        <p:cTn id="12" dur="1" fill="hold">
                                          <p:stCondLst>
                                            <p:cond delay="499"/>
                                          </p:stCondLst>
                                        </p:cTn>
                                        <p:tgtEl>
                                          <p:spTgt spid="3">
                                            <p:txEl>
                                              <p:pRg st="0" end="0"/>
                                            </p:txEl>
                                          </p:spTgt>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nodeType="clickEffect">
                                  <p:stCondLst>
                                    <p:cond delay="0"/>
                                  </p:stCondLst>
                                  <p:childTnLst>
                                    <p:animEffect transition="out" filter="fade">
                                      <p:cBhvr>
                                        <p:cTn id="21" dur="500"/>
                                        <p:tgtEl>
                                          <p:spTgt spid="3">
                                            <p:txEl>
                                              <p:pRg st="1" end="1"/>
                                            </p:txEl>
                                          </p:spTgt>
                                        </p:tgtEl>
                                      </p:cBhvr>
                                    </p:animEffect>
                                    <p:set>
                                      <p:cBhvr>
                                        <p:cTn id="22" dur="1" fill="hold">
                                          <p:stCondLst>
                                            <p:cond delay="499"/>
                                          </p:stCondLst>
                                        </p:cTn>
                                        <p:tgtEl>
                                          <p:spTgt spid="3">
                                            <p:txEl>
                                              <p:pRg st="1" end="1"/>
                                            </p:txEl>
                                          </p:spTgt>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fade">
                                      <p:cBhvr>
                                        <p:cTn id="27" dur="500"/>
                                        <p:tgtEl>
                                          <p:spTgt spid="3">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xit" presetSubtype="0" fill="hold" nodeType="clickEffect">
                                  <p:stCondLst>
                                    <p:cond delay="0"/>
                                  </p:stCondLst>
                                  <p:childTnLst>
                                    <p:animEffect transition="out" filter="fade">
                                      <p:cBhvr>
                                        <p:cTn id="31" dur="500"/>
                                        <p:tgtEl>
                                          <p:spTgt spid="3">
                                            <p:txEl>
                                              <p:pRg st="2" end="2"/>
                                            </p:txEl>
                                          </p:spTgt>
                                        </p:tgtEl>
                                      </p:cBhvr>
                                    </p:animEffect>
                                    <p:set>
                                      <p:cBhvr>
                                        <p:cTn id="32" dur="1" fill="hold">
                                          <p:stCondLst>
                                            <p:cond delay="499"/>
                                          </p:stCondLst>
                                        </p:cTn>
                                        <p:tgtEl>
                                          <p:spTgt spid="3">
                                            <p:txEl>
                                              <p:pRg st="2" end="2"/>
                                            </p:txEl>
                                          </p:spTgt>
                                        </p:tgtEl>
                                        <p:attrNameLst>
                                          <p:attrName>style.visibility</p:attrName>
                                        </p:attrNameLst>
                                      </p:cBhvr>
                                      <p:to>
                                        <p:strVal val="hidden"/>
                                      </p:to>
                                    </p:se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3" end="3"/>
                                            </p:txEl>
                                          </p:spTgt>
                                        </p:tgtEl>
                                        <p:attrNameLst>
                                          <p:attrName>style.visibility</p:attrName>
                                        </p:attrNameLst>
                                      </p:cBhvr>
                                      <p:to>
                                        <p:strVal val="visible"/>
                                      </p:to>
                                    </p:set>
                                    <p:animEffect transition="in" filter="fade">
                                      <p:cBhvr>
                                        <p:cTn id="37" dur="500"/>
                                        <p:tgtEl>
                                          <p:spTgt spid="3">
                                            <p:txEl>
                                              <p:pRg st="3" end="3"/>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xit" presetSubtype="0" fill="hold" nodeType="clickEffect">
                                  <p:stCondLst>
                                    <p:cond delay="0"/>
                                  </p:stCondLst>
                                  <p:childTnLst>
                                    <p:animEffect transition="out" filter="fade">
                                      <p:cBhvr>
                                        <p:cTn id="41" dur="500"/>
                                        <p:tgtEl>
                                          <p:spTgt spid="3">
                                            <p:txEl>
                                              <p:pRg st="3" end="3"/>
                                            </p:txEl>
                                          </p:spTgt>
                                        </p:tgtEl>
                                      </p:cBhvr>
                                    </p:animEffect>
                                    <p:set>
                                      <p:cBhvr>
                                        <p:cTn id="42" dur="1" fill="hold">
                                          <p:stCondLst>
                                            <p:cond delay="499"/>
                                          </p:stCondLst>
                                        </p:cTn>
                                        <p:tgtEl>
                                          <p:spTgt spid="3">
                                            <p:txEl>
                                              <p:pRg st="3" end="3"/>
                                            </p:txEl>
                                          </p:spTgt>
                                        </p:tgtEl>
                                        <p:attrNameLst>
                                          <p:attrName>style.visibility</p:attrName>
                                        </p:attrNameLst>
                                      </p:cBhvr>
                                      <p:to>
                                        <p:strVal val="hidden"/>
                                      </p:to>
                                    </p:se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3">
                                            <p:txEl>
                                              <p:pRg st="0" end="0"/>
                                            </p:txEl>
                                          </p:spTgt>
                                        </p:tgtEl>
                                        <p:attrNameLst>
                                          <p:attrName>style.visibility</p:attrName>
                                        </p:attrNameLst>
                                      </p:cBhvr>
                                      <p:to>
                                        <p:strVal val="visible"/>
                                      </p:to>
                                    </p:set>
                                    <p:animEffect transition="in" filter="fade">
                                      <p:cBhvr>
                                        <p:cTn id="47" dur="500"/>
                                        <p:tgtEl>
                                          <p:spTgt spid="3">
                                            <p:txEl>
                                              <p:pRg st="0" end="0"/>
                                            </p:txEl>
                                          </p:spTgt>
                                        </p:tgtEl>
                                      </p:cBhvr>
                                    </p:animEffect>
                                  </p:childTnLst>
                                </p:cTn>
                              </p:par>
                              <p:par>
                                <p:cTn id="48" presetID="10" presetClass="entr" presetSubtype="0" fill="hold" nodeType="withEffect">
                                  <p:stCondLst>
                                    <p:cond delay="0"/>
                                  </p:stCondLst>
                                  <p:childTnLst>
                                    <p:set>
                                      <p:cBhvr>
                                        <p:cTn id="49" dur="1" fill="hold">
                                          <p:stCondLst>
                                            <p:cond delay="0"/>
                                          </p:stCondLst>
                                        </p:cTn>
                                        <p:tgtEl>
                                          <p:spTgt spid="3">
                                            <p:txEl>
                                              <p:pRg st="1" end="1"/>
                                            </p:txEl>
                                          </p:spTgt>
                                        </p:tgtEl>
                                        <p:attrNameLst>
                                          <p:attrName>style.visibility</p:attrName>
                                        </p:attrNameLst>
                                      </p:cBhvr>
                                      <p:to>
                                        <p:strVal val="visible"/>
                                      </p:to>
                                    </p:set>
                                    <p:animEffect transition="in" filter="fade">
                                      <p:cBhvr>
                                        <p:cTn id="50" dur="500"/>
                                        <p:tgtEl>
                                          <p:spTgt spid="3">
                                            <p:txEl>
                                              <p:pRg st="1" end="1"/>
                                            </p:txEl>
                                          </p:spTgt>
                                        </p:tgtEl>
                                      </p:cBhvr>
                                    </p:animEffect>
                                  </p:childTnLst>
                                </p:cTn>
                              </p:par>
                              <p:par>
                                <p:cTn id="51" presetID="10" presetClass="entr" presetSubtype="0" fill="hold" nodeType="withEffect">
                                  <p:stCondLst>
                                    <p:cond delay="0"/>
                                  </p:stCondLst>
                                  <p:childTnLst>
                                    <p:set>
                                      <p:cBhvr>
                                        <p:cTn id="52" dur="1" fill="hold">
                                          <p:stCondLst>
                                            <p:cond delay="0"/>
                                          </p:stCondLst>
                                        </p:cTn>
                                        <p:tgtEl>
                                          <p:spTgt spid="3">
                                            <p:txEl>
                                              <p:pRg st="2" end="2"/>
                                            </p:txEl>
                                          </p:spTgt>
                                        </p:tgtEl>
                                        <p:attrNameLst>
                                          <p:attrName>style.visibility</p:attrName>
                                        </p:attrNameLst>
                                      </p:cBhvr>
                                      <p:to>
                                        <p:strVal val="visible"/>
                                      </p:to>
                                    </p:set>
                                    <p:animEffect transition="in" filter="fade">
                                      <p:cBhvr>
                                        <p:cTn id="53" dur="500"/>
                                        <p:tgtEl>
                                          <p:spTgt spid="3">
                                            <p:txEl>
                                              <p:pRg st="2" end="2"/>
                                            </p:txEl>
                                          </p:spTgt>
                                        </p:tgtEl>
                                      </p:cBhvr>
                                    </p:animEffect>
                                  </p:childTnLst>
                                </p:cTn>
                              </p:par>
                              <p:par>
                                <p:cTn id="54" presetID="10" presetClass="entr" presetSubtype="0" fill="hold" nodeType="withEffect">
                                  <p:stCondLst>
                                    <p:cond delay="0"/>
                                  </p:stCondLst>
                                  <p:childTnLst>
                                    <p:set>
                                      <p:cBhvr>
                                        <p:cTn id="55" dur="1" fill="hold">
                                          <p:stCondLst>
                                            <p:cond delay="0"/>
                                          </p:stCondLst>
                                        </p:cTn>
                                        <p:tgtEl>
                                          <p:spTgt spid="3">
                                            <p:txEl>
                                              <p:pRg st="3" end="3"/>
                                            </p:txEl>
                                          </p:spTgt>
                                        </p:tgtEl>
                                        <p:attrNameLst>
                                          <p:attrName>style.visibility</p:attrName>
                                        </p:attrNameLst>
                                      </p:cBhvr>
                                      <p:to>
                                        <p:strVal val="visible"/>
                                      </p:to>
                                    </p:set>
                                    <p:animEffect transition="in" filter="fade">
                                      <p:cBhvr>
                                        <p:cTn id="56"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EF9EA2-7FF5-4BD8-8F8F-119C2C3B7230}"/>
              </a:ext>
            </a:extLst>
          </p:cNvPr>
          <p:cNvSpPr>
            <a:spLocks noGrp="1"/>
          </p:cNvSpPr>
          <p:nvPr>
            <p:ph type="title"/>
          </p:nvPr>
        </p:nvSpPr>
        <p:spPr>
          <a:xfrm>
            <a:off x="107504" y="188640"/>
            <a:ext cx="8928992" cy="994172"/>
          </a:xfrm>
        </p:spPr>
        <p:txBody>
          <a:bodyPr>
            <a:noAutofit/>
          </a:bodyPr>
          <a:lstStyle/>
          <a:p>
            <a:pPr algn="ctr"/>
            <a:r>
              <a:rPr lang="cy-GB" b="1" dirty="0"/>
              <a:t>How is a Coach Different?  A Reminder...</a:t>
            </a:r>
            <a:endParaRPr lang="cy-GB" dirty="0"/>
          </a:p>
        </p:txBody>
      </p:sp>
      <p:sp>
        <p:nvSpPr>
          <p:cNvPr id="4" name="Content Placeholder 3"/>
          <p:cNvSpPr>
            <a:spLocks noGrp="1"/>
          </p:cNvSpPr>
          <p:nvPr>
            <p:ph sz="half" idx="1"/>
          </p:nvPr>
        </p:nvSpPr>
        <p:spPr>
          <a:xfrm>
            <a:off x="-10141" y="1628800"/>
            <a:ext cx="7920880" cy="2736304"/>
          </a:xfrm>
        </p:spPr>
        <p:txBody>
          <a:bodyPr>
            <a:normAutofit/>
          </a:bodyPr>
          <a:lstStyle/>
          <a:p>
            <a:r>
              <a:rPr lang="cy-GB" dirty="0">
                <a:solidFill>
                  <a:srgbClr val="0000FF"/>
                </a:solidFill>
              </a:rPr>
              <a:t>A therapist will explore what is stopping you driving your car</a:t>
            </a:r>
          </a:p>
          <a:p>
            <a:r>
              <a:rPr lang="cy-GB" dirty="0">
                <a:solidFill>
                  <a:srgbClr val="0000FF"/>
                </a:solidFill>
              </a:rPr>
              <a:t>A counsellor will listen to your anxieties about the car</a:t>
            </a:r>
          </a:p>
          <a:p>
            <a:r>
              <a:rPr lang="cy-GB" b="1" i="1" dirty="0">
                <a:solidFill>
                  <a:srgbClr val="0000FF"/>
                </a:solidFill>
              </a:rPr>
              <a:t>A coach will encourage and support you in driving the car</a:t>
            </a:r>
          </a:p>
          <a:p>
            <a:r>
              <a:rPr lang="cy-GB" b="1" dirty="0">
                <a:solidFill>
                  <a:srgbClr val="0000FF"/>
                </a:solidFill>
              </a:rPr>
              <a:t>A mentor will share tips from his or her own experiences of driving cars</a:t>
            </a:r>
          </a:p>
          <a:p>
            <a:r>
              <a:rPr lang="cy-GB" dirty="0">
                <a:solidFill>
                  <a:srgbClr val="0000FF"/>
                </a:solidFill>
              </a:rPr>
              <a:t>A consutant will advise you how to drive the car</a:t>
            </a:r>
          </a:p>
          <a:p>
            <a:r>
              <a:rPr lang="cy-GB" dirty="0">
                <a:solidFill>
                  <a:srgbClr val="0000FF"/>
                </a:solidFill>
              </a:rPr>
              <a:t>A teacher will tell you how to drive a car</a:t>
            </a:r>
          </a:p>
          <a:p>
            <a:endParaRPr lang="en-GB" dirty="0">
              <a:solidFill>
                <a:srgbClr val="0000FF"/>
              </a:solidFill>
            </a:endParaRPr>
          </a:p>
        </p:txBody>
      </p:sp>
      <p:pic>
        <p:nvPicPr>
          <p:cNvPr id="5" name="Picture 4">
            <a:extLst>
              <a:ext uri="{FF2B5EF4-FFF2-40B4-BE49-F238E27FC236}">
                <a16:creationId xmlns:a16="http://schemas.microsoft.com/office/drawing/2014/main" id="{D4C00418-BB3B-BD49-937D-7DCC1F2697C2}"/>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561200" y="3429000"/>
            <a:ext cx="1582800" cy="2218084"/>
          </a:xfrm>
          <a:prstGeom prst="rect">
            <a:avLst/>
          </a:prstGeom>
        </p:spPr>
      </p:pic>
      <p:sp>
        <p:nvSpPr>
          <p:cNvPr id="7" name="TextBox 6">
            <a:extLst>
              <a:ext uri="{FF2B5EF4-FFF2-40B4-BE49-F238E27FC236}">
                <a16:creationId xmlns:a16="http://schemas.microsoft.com/office/drawing/2014/main" id="{C0574A38-D5EA-AF84-929D-06B9CB47F2EF}"/>
              </a:ext>
            </a:extLst>
          </p:cNvPr>
          <p:cNvSpPr txBox="1"/>
          <p:nvPr/>
        </p:nvSpPr>
        <p:spPr>
          <a:xfrm>
            <a:off x="107504" y="4870892"/>
            <a:ext cx="7453696" cy="353943"/>
          </a:xfrm>
          <a:prstGeom prst="rect">
            <a:avLst/>
          </a:prstGeom>
          <a:noFill/>
        </p:spPr>
        <p:txBody>
          <a:bodyPr wrap="square" rtlCol="0">
            <a:spAutoFit/>
          </a:bodyPr>
          <a:lstStyle/>
          <a:p>
            <a:r>
              <a:rPr lang="en-GB" sz="1700" dirty="0"/>
              <a:t>Grimley, B. (2013). Theory and practice of NLP coaching. Sage Publications Ltd.</a:t>
            </a:r>
          </a:p>
        </p:txBody>
      </p:sp>
    </p:spTree>
    <p:extLst>
      <p:ext uri="{BB962C8B-B14F-4D97-AF65-F5344CB8AC3E}">
        <p14:creationId xmlns:p14="http://schemas.microsoft.com/office/powerpoint/2010/main" val="39549653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fade">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fade">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fade">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fade">
                                      <p:cBhvr>
                                        <p:cTn id="27" dur="500"/>
                                        <p:tgtEl>
                                          <p:spTgt spid="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4">
                                            <p:txEl>
                                              <p:pRg st="5" end="5"/>
                                            </p:txEl>
                                          </p:spTgt>
                                        </p:tgtEl>
                                        <p:attrNameLst>
                                          <p:attrName>style.visibility</p:attrName>
                                        </p:attrNameLst>
                                      </p:cBhvr>
                                      <p:to>
                                        <p:strVal val="visible"/>
                                      </p:to>
                                    </p:set>
                                    <p:animEffect transition="in" filter="fade">
                                      <p:cBhvr>
                                        <p:cTn id="32" dur="500"/>
                                        <p:tgtEl>
                                          <p:spTgt spid="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BA53DB-BF92-86BA-D51D-D375663569C6}"/>
              </a:ext>
            </a:extLst>
          </p:cNvPr>
          <p:cNvSpPr>
            <a:spLocks noGrp="1"/>
          </p:cNvSpPr>
          <p:nvPr>
            <p:ph type="title"/>
          </p:nvPr>
        </p:nvSpPr>
        <p:spPr>
          <a:xfrm>
            <a:off x="268665" y="365127"/>
            <a:ext cx="8611385" cy="759618"/>
          </a:xfrm>
        </p:spPr>
        <p:txBody>
          <a:bodyPr/>
          <a:lstStyle/>
          <a:p>
            <a:r>
              <a:rPr lang="en-GB" dirty="0"/>
              <a:t>What is NLP?  Definition...?</a:t>
            </a:r>
          </a:p>
        </p:txBody>
      </p:sp>
      <p:sp>
        <p:nvSpPr>
          <p:cNvPr id="3" name="Content Placeholder 2">
            <a:extLst>
              <a:ext uri="{FF2B5EF4-FFF2-40B4-BE49-F238E27FC236}">
                <a16:creationId xmlns:a16="http://schemas.microsoft.com/office/drawing/2014/main" id="{32365450-9611-44CD-FEB1-7AB54C1038A1}"/>
              </a:ext>
            </a:extLst>
          </p:cNvPr>
          <p:cNvSpPr>
            <a:spLocks noGrp="1"/>
          </p:cNvSpPr>
          <p:nvPr>
            <p:ph idx="1"/>
          </p:nvPr>
        </p:nvSpPr>
        <p:spPr>
          <a:xfrm>
            <a:off x="1979712" y="1268759"/>
            <a:ext cx="7164288" cy="4429467"/>
          </a:xfrm>
        </p:spPr>
        <p:txBody>
          <a:bodyPr>
            <a:normAutofit/>
          </a:bodyPr>
          <a:lstStyle/>
          <a:p>
            <a:pPr marL="0" indent="0">
              <a:buNone/>
            </a:pPr>
            <a:r>
              <a:rPr lang="en-GB" dirty="0">
                <a:solidFill>
                  <a:srgbClr val="0000CC"/>
                </a:solidFill>
              </a:rPr>
              <a:t>N</a:t>
            </a:r>
            <a:r>
              <a:rPr lang="en-GB" dirty="0"/>
              <a:t>euro </a:t>
            </a:r>
            <a:r>
              <a:rPr lang="en-GB" dirty="0">
                <a:solidFill>
                  <a:srgbClr val="0000CC"/>
                </a:solidFill>
              </a:rPr>
              <a:t>L</a:t>
            </a:r>
            <a:r>
              <a:rPr lang="en-GB" dirty="0"/>
              <a:t>inguistic </a:t>
            </a:r>
            <a:r>
              <a:rPr lang="en-GB" dirty="0">
                <a:solidFill>
                  <a:srgbClr val="0000CC"/>
                </a:solidFill>
              </a:rPr>
              <a:t>P</a:t>
            </a:r>
            <a:r>
              <a:rPr lang="en-GB" dirty="0"/>
              <a:t>rogramming</a:t>
            </a:r>
          </a:p>
          <a:p>
            <a:r>
              <a:rPr lang="en-GB" sz="2400" b="1" dirty="0">
                <a:solidFill>
                  <a:srgbClr val="0000CC"/>
                </a:solidFill>
              </a:rPr>
              <a:t>N</a:t>
            </a:r>
            <a:r>
              <a:rPr lang="en-GB" dirty="0"/>
              <a:t>euro suggests that all behaviour is the result of neurological processes</a:t>
            </a:r>
          </a:p>
          <a:p>
            <a:r>
              <a:rPr lang="en-GB" sz="2400" b="1" dirty="0">
                <a:solidFill>
                  <a:srgbClr val="0000CC"/>
                </a:solidFill>
              </a:rPr>
              <a:t>L</a:t>
            </a:r>
            <a:r>
              <a:rPr lang="en-GB" dirty="0"/>
              <a:t>inguistic indicates that neural processes are represented, ordered, and sequenced into models and strategies through language and communication systems</a:t>
            </a:r>
          </a:p>
          <a:p>
            <a:r>
              <a:rPr lang="en-GB" sz="2400" b="1" dirty="0">
                <a:solidFill>
                  <a:srgbClr val="0000CC"/>
                </a:solidFill>
              </a:rPr>
              <a:t>P</a:t>
            </a:r>
            <a:r>
              <a:rPr lang="en-GB" dirty="0"/>
              <a:t>rogramming refers to the process of organising the components of a system (sensory representations in this case)to achieve specific outcomes</a:t>
            </a:r>
          </a:p>
          <a:p>
            <a:endParaRPr lang="en-GB" dirty="0"/>
          </a:p>
          <a:p>
            <a:pPr marL="0" indent="0">
              <a:buNone/>
            </a:pPr>
            <a:r>
              <a:rPr lang="en-GB" dirty="0"/>
              <a:t>(Dilts, Grinder, Bandler &amp; </a:t>
            </a:r>
            <a:r>
              <a:rPr lang="en-GB" dirty="0" err="1"/>
              <a:t>DeLozier</a:t>
            </a:r>
            <a:r>
              <a:rPr lang="en-GB" dirty="0"/>
              <a:t>, 1980: 2) in Grimley, B. (2013) </a:t>
            </a:r>
          </a:p>
        </p:txBody>
      </p:sp>
      <p:pic>
        <p:nvPicPr>
          <p:cNvPr id="5" name="Picture 4">
            <a:extLst>
              <a:ext uri="{FF2B5EF4-FFF2-40B4-BE49-F238E27FC236}">
                <a16:creationId xmlns:a16="http://schemas.microsoft.com/office/drawing/2014/main" id="{B3C2031D-50D5-5F8D-5A50-C56CA950C67A}"/>
              </a:ext>
            </a:extLst>
          </p:cNvPr>
          <p:cNvPicPr>
            <a:picLocks noChangeAspect="1"/>
          </p:cNvPicPr>
          <p:nvPr/>
        </p:nvPicPr>
        <p:blipFill>
          <a:blip r:embed="rId2"/>
          <a:stretch>
            <a:fillRect/>
          </a:stretch>
        </p:blipFill>
        <p:spPr>
          <a:xfrm>
            <a:off x="0" y="3429000"/>
            <a:ext cx="1796471" cy="2269227"/>
          </a:xfrm>
          <a:prstGeom prst="rect">
            <a:avLst/>
          </a:prstGeom>
        </p:spPr>
      </p:pic>
    </p:spTree>
    <p:extLst>
      <p:ext uri="{BB962C8B-B14F-4D97-AF65-F5344CB8AC3E}">
        <p14:creationId xmlns:p14="http://schemas.microsoft.com/office/powerpoint/2010/main" val="30121539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32C7DA-6F57-2176-C7BA-63C1745DC60C}"/>
              </a:ext>
            </a:extLst>
          </p:cNvPr>
          <p:cNvSpPr>
            <a:spLocks noGrp="1"/>
          </p:cNvSpPr>
          <p:nvPr>
            <p:ph type="title"/>
          </p:nvPr>
        </p:nvSpPr>
        <p:spPr>
          <a:xfrm>
            <a:off x="268665" y="365127"/>
            <a:ext cx="8611385" cy="903634"/>
          </a:xfrm>
        </p:spPr>
        <p:txBody>
          <a:bodyPr/>
          <a:lstStyle/>
          <a:p>
            <a:r>
              <a:rPr lang="en-GB" dirty="0"/>
              <a:t>What is NLP?  Definition...</a:t>
            </a:r>
          </a:p>
        </p:txBody>
      </p:sp>
      <p:sp>
        <p:nvSpPr>
          <p:cNvPr id="3" name="Content Placeholder 2">
            <a:extLst>
              <a:ext uri="{FF2B5EF4-FFF2-40B4-BE49-F238E27FC236}">
                <a16:creationId xmlns:a16="http://schemas.microsoft.com/office/drawing/2014/main" id="{14C58989-51C9-93CA-2140-A3D5BD360FEA}"/>
              </a:ext>
            </a:extLst>
          </p:cNvPr>
          <p:cNvSpPr>
            <a:spLocks noGrp="1"/>
          </p:cNvSpPr>
          <p:nvPr>
            <p:ph idx="1"/>
          </p:nvPr>
        </p:nvSpPr>
        <p:spPr>
          <a:xfrm>
            <a:off x="683568" y="1351507"/>
            <a:ext cx="8340498" cy="2755503"/>
          </a:xfrm>
        </p:spPr>
        <p:txBody>
          <a:bodyPr>
            <a:normAutofit/>
          </a:bodyPr>
          <a:lstStyle/>
          <a:p>
            <a:pPr marL="0" indent="0">
              <a:buNone/>
            </a:pPr>
            <a:r>
              <a:rPr lang="en-GB" sz="2400" i="1" dirty="0">
                <a:solidFill>
                  <a:srgbClr val="0000CC"/>
                </a:solidFill>
              </a:rPr>
              <a:t>“NLP combines theories, models and techniques from a range of scientific and esoteric fields, to create accessible, understandable ‘tools’ which can be used by individuals, teams and organisations and applied in a variety of contexts to </a:t>
            </a:r>
            <a:r>
              <a:rPr lang="en-GB" sz="2400" i="1" u="sng" dirty="0">
                <a:solidFill>
                  <a:srgbClr val="0000CC"/>
                </a:solidFill>
              </a:rPr>
              <a:t>improve outcomes, support well being and create change</a:t>
            </a:r>
            <a:r>
              <a:rPr lang="en-GB" sz="2400" i="1" dirty="0">
                <a:solidFill>
                  <a:srgbClr val="0000CC"/>
                </a:solidFill>
              </a:rPr>
              <a:t>.”  </a:t>
            </a:r>
          </a:p>
          <a:p>
            <a:pPr marL="0" indent="0">
              <a:buNone/>
            </a:pPr>
            <a:endParaRPr lang="en-GB" sz="2400" i="1" dirty="0">
              <a:solidFill>
                <a:srgbClr val="0000CC"/>
              </a:solidFill>
            </a:endParaRPr>
          </a:p>
          <a:p>
            <a:pPr marL="0" indent="0">
              <a:buNone/>
            </a:pPr>
            <a:r>
              <a:rPr lang="en-GB" sz="2400" i="1" dirty="0">
                <a:solidFill>
                  <a:srgbClr val="0000CC"/>
                </a:solidFill>
              </a:rPr>
              <a:t>				(The Association for NLP International </a:t>
            </a:r>
            <a:r>
              <a:rPr lang="en-GB" sz="2400" i="1" dirty="0" err="1">
                <a:solidFill>
                  <a:srgbClr val="0000CC"/>
                </a:solidFill>
              </a:rPr>
              <a:t>CiC</a:t>
            </a:r>
            <a:r>
              <a:rPr lang="en-GB" sz="2400" i="1" dirty="0">
                <a:solidFill>
                  <a:srgbClr val="0000CC"/>
                </a:solidFill>
              </a:rPr>
              <a:t>.)</a:t>
            </a:r>
            <a:endParaRPr lang="en-GB" sz="2400" dirty="0">
              <a:solidFill>
                <a:srgbClr val="0000CC"/>
              </a:solidFill>
            </a:endParaRPr>
          </a:p>
        </p:txBody>
      </p:sp>
      <p:pic>
        <p:nvPicPr>
          <p:cNvPr id="5" name="Picture 4">
            <a:extLst>
              <a:ext uri="{FF2B5EF4-FFF2-40B4-BE49-F238E27FC236}">
                <a16:creationId xmlns:a16="http://schemas.microsoft.com/office/drawing/2014/main" id="{C7FC398E-77A4-09F4-8E05-01C1BC36A533}"/>
              </a:ext>
            </a:extLst>
          </p:cNvPr>
          <p:cNvPicPr>
            <a:picLocks noChangeAspect="1"/>
          </p:cNvPicPr>
          <p:nvPr/>
        </p:nvPicPr>
        <p:blipFill>
          <a:blip r:embed="rId2"/>
          <a:stretch>
            <a:fillRect/>
          </a:stretch>
        </p:blipFill>
        <p:spPr>
          <a:xfrm>
            <a:off x="7288" y="3425638"/>
            <a:ext cx="1828408" cy="2309568"/>
          </a:xfrm>
          <a:prstGeom prst="rect">
            <a:avLst/>
          </a:prstGeom>
        </p:spPr>
      </p:pic>
    </p:spTree>
    <p:extLst>
      <p:ext uri="{BB962C8B-B14F-4D97-AF65-F5344CB8AC3E}">
        <p14:creationId xmlns:p14="http://schemas.microsoft.com/office/powerpoint/2010/main" val="30076863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fade">
                                      <p:cBhvr>
                                        <p:cTn id="10"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A65556-9D27-4301-1A86-1643F48ED543}"/>
              </a:ext>
            </a:extLst>
          </p:cNvPr>
          <p:cNvSpPr>
            <a:spLocks noGrp="1"/>
          </p:cNvSpPr>
          <p:nvPr>
            <p:ph type="title"/>
          </p:nvPr>
        </p:nvSpPr>
        <p:spPr>
          <a:xfrm>
            <a:off x="273241" y="188640"/>
            <a:ext cx="8611385" cy="471586"/>
          </a:xfrm>
        </p:spPr>
        <p:txBody>
          <a:bodyPr>
            <a:normAutofit fontScale="90000"/>
          </a:bodyPr>
          <a:lstStyle/>
          <a:p>
            <a:r>
              <a:rPr lang="en-GB" dirty="0"/>
              <a:t>An Expanded View...</a:t>
            </a:r>
          </a:p>
        </p:txBody>
      </p:sp>
      <p:sp>
        <p:nvSpPr>
          <p:cNvPr id="3" name="Content Placeholder 2">
            <a:extLst>
              <a:ext uri="{FF2B5EF4-FFF2-40B4-BE49-F238E27FC236}">
                <a16:creationId xmlns:a16="http://schemas.microsoft.com/office/drawing/2014/main" id="{7F6C927C-224A-BC29-B538-228AB5AC784D}"/>
              </a:ext>
            </a:extLst>
          </p:cNvPr>
          <p:cNvSpPr>
            <a:spLocks noGrp="1"/>
          </p:cNvSpPr>
          <p:nvPr>
            <p:ph idx="1"/>
          </p:nvPr>
        </p:nvSpPr>
        <p:spPr>
          <a:xfrm>
            <a:off x="268665" y="836713"/>
            <a:ext cx="8611385" cy="4032448"/>
          </a:xfrm>
        </p:spPr>
        <p:txBody>
          <a:bodyPr>
            <a:normAutofit lnSpcReduction="10000"/>
          </a:bodyPr>
          <a:lstStyle/>
          <a:p>
            <a:r>
              <a:rPr lang="en-GB" dirty="0">
                <a:solidFill>
                  <a:srgbClr val="0000CC"/>
                </a:solidFill>
              </a:rPr>
              <a:t>These models, techniques and strategies have evolved from modelling excellence, in order to help us better understand how our thought processes and behaviour, including how the language we use, influences the way we think and the results we get. Modelling excellence in any field enables us to bring about a positive change in ourselves and others.</a:t>
            </a:r>
          </a:p>
          <a:p>
            <a:r>
              <a:rPr lang="en-GB" dirty="0">
                <a:solidFill>
                  <a:srgbClr val="0000CC"/>
                </a:solidFill>
              </a:rPr>
              <a:t>A literal translation of the phrase 'Neuro Linguistic Programming' is that NLP empowers, enables and teaches us to better understand the way our brain (neuro) processes the words we use (linguistic) and how that can impact on our past, present and future (programming). It gives us strategies for observing human behaviour and learning from the best (and worst) of that!</a:t>
            </a:r>
          </a:p>
          <a:p>
            <a:r>
              <a:rPr lang="en-GB" dirty="0">
                <a:solidFill>
                  <a:srgbClr val="0000CC"/>
                </a:solidFill>
              </a:rPr>
              <a:t>Simply put, </a:t>
            </a:r>
            <a:r>
              <a:rPr lang="en-GB" b="1" i="1" u="sng" dirty="0">
                <a:solidFill>
                  <a:srgbClr val="0000CC"/>
                </a:solidFill>
              </a:rPr>
              <a:t>change is possible </a:t>
            </a:r>
            <a:r>
              <a:rPr lang="en-GB" dirty="0">
                <a:solidFill>
                  <a:srgbClr val="0000CC"/>
                </a:solidFill>
              </a:rPr>
              <a:t>- all you need is a </a:t>
            </a:r>
            <a:r>
              <a:rPr lang="en-GB" b="1" i="1" u="sng" dirty="0">
                <a:solidFill>
                  <a:srgbClr val="0000CC"/>
                </a:solidFill>
              </a:rPr>
              <a:t>desire to change and a willingness to learn new ways of being</a:t>
            </a:r>
            <a:r>
              <a:rPr lang="en-GB" dirty="0">
                <a:solidFill>
                  <a:srgbClr val="0000CC"/>
                </a:solidFill>
              </a:rPr>
              <a:t>…with yourself, your thoughts and with others.</a:t>
            </a:r>
          </a:p>
          <a:p>
            <a:pPr marL="0" indent="0">
              <a:buNone/>
            </a:pPr>
            <a:endParaRPr lang="en-GB" dirty="0">
              <a:solidFill>
                <a:srgbClr val="0000CC"/>
              </a:solidFill>
            </a:endParaRPr>
          </a:p>
        </p:txBody>
      </p:sp>
      <p:sp>
        <p:nvSpPr>
          <p:cNvPr id="4" name="TextBox 3">
            <a:extLst>
              <a:ext uri="{FF2B5EF4-FFF2-40B4-BE49-F238E27FC236}">
                <a16:creationId xmlns:a16="http://schemas.microsoft.com/office/drawing/2014/main" id="{3D99EAE2-9B12-8BCC-67B1-1E2A70925D0A}"/>
              </a:ext>
            </a:extLst>
          </p:cNvPr>
          <p:cNvSpPr txBox="1"/>
          <p:nvPr/>
        </p:nvSpPr>
        <p:spPr>
          <a:xfrm>
            <a:off x="1187624" y="4437112"/>
            <a:ext cx="7188370" cy="1015663"/>
          </a:xfrm>
          <a:prstGeom prst="rect">
            <a:avLst/>
          </a:prstGeom>
          <a:noFill/>
        </p:spPr>
        <p:txBody>
          <a:bodyPr wrap="square" rtlCol="0">
            <a:spAutoFit/>
          </a:bodyPr>
          <a:lstStyle/>
          <a:p>
            <a:r>
              <a:rPr lang="en-GB" sz="2000" b="1" dirty="0">
                <a:solidFill>
                  <a:srgbClr val="7030A0"/>
                </a:solidFill>
              </a:rPr>
              <a:t>Discussion Questions:  </a:t>
            </a:r>
          </a:p>
          <a:p>
            <a:pPr marL="342900" indent="-342900">
              <a:buFont typeface="+mj-lt"/>
              <a:buAutoNum type="arabicPeriod"/>
            </a:pPr>
            <a:r>
              <a:rPr lang="en-GB" sz="2000" b="1" dirty="0">
                <a:solidFill>
                  <a:srgbClr val="7030A0"/>
                </a:solidFill>
              </a:rPr>
              <a:t>How does this align with the concept of ‘Coaching’?  </a:t>
            </a:r>
          </a:p>
          <a:p>
            <a:pPr marL="342900" indent="-342900">
              <a:buFont typeface="+mj-lt"/>
              <a:buAutoNum type="arabicPeriod"/>
            </a:pPr>
            <a:r>
              <a:rPr lang="en-GB" sz="2000" b="1" dirty="0">
                <a:solidFill>
                  <a:srgbClr val="7030A0"/>
                </a:solidFill>
              </a:rPr>
              <a:t>How could it help a coach in their work?</a:t>
            </a:r>
          </a:p>
        </p:txBody>
      </p:sp>
    </p:spTree>
    <p:extLst>
      <p:ext uri="{BB962C8B-B14F-4D97-AF65-F5344CB8AC3E}">
        <p14:creationId xmlns:p14="http://schemas.microsoft.com/office/powerpoint/2010/main" val="18730342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0" end="0"/>
                                            </p:txEl>
                                          </p:spTgt>
                                        </p:tgtEl>
                                        <p:attrNameLst>
                                          <p:attrName>style.visibility</p:attrName>
                                        </p:attrNameLst>
                                      </p:cBhvr>
                                      <p:to>
                                        <p:strVal val="visible"/>
                                      </p:to>
                                    </p:set>
                                    <p:animEffect transition="in" filter="fade">
                                      <p:cBhvr>
                                        <p:cTn id="22" dur="500"/>
                                        <p:tgtEl>
                                          <p:spTgt spid="4">
                                            <p:txEl>
                                              <p:pRg st="0" end="0"/>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4">
                                            <p:txEl>
                                              <p:pRg st="1" end="1"/>
                                            </p:txEl>
                                          </p:spTgt>
                                        </p:tgtEl>
                                        <p:attrNameLst>
                                          <p:attrName>style.visibility</p:attrName>
                                        </p:attrNameLst>
                                      </p:cBhvr>
                                      <p:to>
                                        <p:strVal val="visible"/>
                                      </p:to>
                                    </p:set>
                                    <p:animEffect transition="in" filter="fade">
                                      <p:cBhvr>
                                        <p:cTn id="25" dur="500"/>
                                        <p:tgtEl>
                                          <p:spTgt spid="4">
                                            <p:txEl>
                                              <p:pRg st="1" end="1"/>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4">
                                            <p:txEl>
                                              <p:pRg st="2" end="2"/>
                                            </p:txEl>
                                          </p:spTgt>
                                        </p:tgtEl>
                                        <p:attrNameLst>
                                          <p:attrName>style.visibility</p:attrName>
                                        </p:attrNameLst>
                                      </p:cBhvr>
                                      <p:to>
                                        <p:strVal val="visible"/>
                                      </p:to>
                                    </p:set>
                                    <p:animEffect transition="in" filter="fade">
                                      <p:cBhvr>
                                        <p:cTn id="28"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70D7EE-419A-8A1C-17B3-07431DB0A3EA}"/>
              </a:ext>
            </a:extLst>
          </p:cNvPr>
          <p:cNvSpPr>
            <a:spLocks noGrp="1"/>
          </p:cNvSpPr>
          <p:nvPr>
            <p:ph type="title"/>
          </p:nvPr>
        </p:nvSpPr>
        <p:spPr>
          <a:xfrm>
            <a:off x="266307" y="116632"/>
            <a:ext cx="8611385" cy="648072"/>
          </a:xfrm>
        </p:spPr>
        <p:txBody>
          <a:bodyPr/>
          <a:lstStyle/>
          <a:p>
            <a:pPr algn="ctr"/>
            <a:r>
              <a:rPr lang="en-GB" dirty="0"/>
              <a:t>What is NLP?  A simple example...</a:t>
            </a:r>
          </a:p>
        </p:txBody>
      </p:sp>
      <p:sp>
        <p:nvSpPr>
          <p:cNvPr id="3" name="Content Placeholder 2">
            <a:extLst>
              <a:ext uri="{FF2B5EF4-FFF2-40B4-BE49-F238E27FC236}">
                <a16:creationId xmlns:a16="http://schemas.microsoft.com/office/drawing/2014/main" id="{13595873-6722-7DCF-0F0D-0987D44060EA}"/>
              </a:ext>
            </a:extLst>
          </p:cNvPr>
          <p:cNvSpPr>
            <a:spLocks noGrp="1"/>
          </p:cNvSpPr>
          <p:nvPr>
            <p:ph idx="1"/>
          </p:nvPr>
        </p:nvSpPr>
        <p:spPr>
          <a:xfrm>
            <a:off x="268665" y="980728"/>
            <a:ext cx="8611385" cy="4420831"/>
          </a:xfrm>
        </p:spPr>
        <p:txBody>
          <a:bodyPr/>
          <a:lstStyle/>
          <a:p>
            <a:pPr marL="0" indent="0">
              <a:buNone/>
            </a:pPr>
            <a:r>
              <a:rPr lang="en-GB" dirty="0">
                <a:solidFill>
                  <a:srgbClr val="0000CC"/>
                </a:solidFill>
              </a:rPr>
              <a:t>A boy asks his mother, ‘What is NLP?’</a:t>
            </a:r>
          </a:p>
          <a:p>
            <a:pPr marL="0" indent="0">
              <a:buNone/>
            </a:pPr>
            <a:r>
              <a:rPr lang="en-GB" dirty="0">
                <a:solidFill>
                  <a:srgbClr val="0000CC"/>
                </a:solidFill>
              </a:rPr>
              <a:t>His mother replies, ‘I will tell you in a moment, but first you have to do something so you can understand.  See your granddad over there in the chair?’</a:t>
            </a:r>
          </a:p>
          <a:p>
            <a:pPr marL="0" indent="0">
              <a:buNone/>
            </a:pPr>
            <a:r>
              <a:rPr lang="en-GB" dirty="0">
                <a:solidFill>
                  <a:srgbClr val="0000CC"/>
                </a:solidFill>
              </a:rPr>
              <a:t>‘Yep,’ says the boy.</a:t>
            </a:r>
          </a:p>
          <a:p>
            <a:pPr marL="0" indent="0">
              <a:buNone/>
            </a:pPr>
            <a:r>
              <a:rPr lang="en-GB" dirty="0">
                <a:solidFill>
                  <a:srgbClr val="0000CC"/>
                </a:solidFill>
              </a:rPr>
              <a:t>‘Go and ask him how his arthritis is today.’</a:t>
            </a:r>
          </a:p>
          <a:p>
            <a:pPr marL="0" indent="0">
              <a:buNone/>
            </a:pPr>
            <a:r>
              <a:rPr lang="en-GB" dirty="0">
                <a:solidFill>
                  <a:srgbClr val="0000CC"/>
                </a:solidFill>
              </a:rPr>
              <a:t>The boy went over to his grandfather.  ‘Granddad,’ he said, ‘how’s your arthritis today?’</a:t>
            </a:r>
          </a:p>
          <a:p>
            <a:pPr marL="0" indent="0">
              <a:buNone/>
            </a:pPr>
            <a:r>
              <a:rPr lang="en-GB" dirty="0">
                <a:solidFill>
                  <a:srgbClr val="0000CC"/>
                </a:solidFill>
              </a:rPr>
              <a:t>‘Oh, it’s bad son,’ replied the old man.  ‘It’s always worse in the damp weather.  I can hardly move my fingers today.  ‘A look of pain crossed his face.</a:t>
            </a:r>
          </a:p>
          <a:p>
            <a:pPr marL="0" indent="0">
              <a:buNone/>
            </a:pPr>
            <a:r>
              <a:rPr lang="en-GB" dirty="0">
                <a:solidFill>
                  <a:srgbClr val="0000CC"/>
                </a:solidFill>
              </a:rPr>
              <a:t>The boy went back to his mother.  ‘He said it was bad.  I think it hurts him.  Are you going to tell me what NLP is now?’</a:t>
            </a:r>
          </a:p>
        </p:txBody>
      </p:sp>
    </p:spTree>
    <p:extLst>
      <p:ext uri="{BB962C8B-B14F-4D97-AF65-F5344CB8AC3E}">
        <p14:creationId xmlns:p14="http://schemas.microsoft.com/office/powerpoint/2010/main" val="38063975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DDA23F-08C4-6FF3-9A9E-FA54A6C76846}"/>
              </a:ext>
            </a:extLst>
          </p:cNvPr>
          <p:cNvSpPr>
            <a:spLocks noGrp="1"/>
          </p:cNvSpPr>
          <p:nvPr>
            <p:ph type="title"/>
          </p:nvPr>
        </p:nvSpPr>
        <p:spPr>
          <a:xfrm>
            <a:off x="268665" y="365127"/>
            <a:ext cx="8611385" cy="687610"/>
          </a:xfrm>
        </p:spPr>
        <p:txBody>
          <a:bodyPr>
            <a:normAutofit fontScale="90000"/>
          </a:bodyPr>
          <a:lstStyle/>
          <a:p>
            <a:br>
              <a:rPr lang="en-GB" dirty="0"/>
            </a:br>
            <a:endParaRPr lang="en-GB" dirty="0"/>
          </a:p>
        </p:txBody>
      </p:sp>
      <p:sp>
        <p:nvSpPr>
          <p:cNvPr id="3" name="Content Placeholder 2">
            <a:extLst>
              <a:ext uri="{FF2B5EF4-FFF2-40B4-BE49-F238E27FC236}">
                <a16:creationId xmlns:a16="http://schemas.microsoft.com/office/drawing/2014/main" id="{BE7AFEA9-7531-21F8-9040-0A4E24A7FC87}"/>
              </a:ext>
            </a:extLst>
          </p:cNvPr>
          <p:cNvSpPr>
            <a:spLocks noGrp="1"/>
          </p:cNvSpPr>
          <p:nvPr>
            <p:ph idx="1"/>
          </p:nvPr>
        </p:nvSpPr>
        <p:spPr>
          <a:xfrm>
            <a:off x="249470" y="665209"/>
            <a:ext cx="8715018" cy="3483871"/>
          </a:xfrm>
        </p:spPr>
        <p:txBody>
          <a:bodyPr>
            <a:normAutofit/>
          </a:bodyPr>
          <a:lstStyle/>
          <a:p>
            <a:pPr marL="0" indent="0">
              <a:buNone/>
            </a:pPr>
            <a:r>
              <a:rPr lang="en-GB" dirty="0">
                <a:solidFill>
                  <a:srgbClr val="0000CC"/>
                </a:solidFill>
              </a:rPr>
              <a:t>‘In a minute.  I promise,’ his mother replied.  ‘Now go over and ask Granddad what was the funniest thing you ever did when you were very young.’</a:t>
            </a:r>
          </a:p>
          <a:p>
            <a:pPr marL="0" indent="0">
              <a:buNone/>
            </a:pPr>
            <a:r>
              <a:rPr lang="en-GB" dirty="0">
                <a:solidFill>
                  <a:srgbClr val="0000CC"/>
                </a:solidFill>
              </a:rPr>
              <a:t>The boy went over to his grandfather,.  ‘Granddad,’ he began, ‘what was the funniest thing I did when I was very young?’</a:t>
            </a:r>
          </a:p>
          <a:p>
            <a:pPr marL="0" indent="0">
              <a:buNone/>
            </a:pPr>
            <a:r>
              <a:rPr lang="en-GB" dirty="0">
                <a:solidFill>
                  <a:srgbClr val="0000CC"/>
                </a:solidFill>
              </a:rPr>
              <a:t>The old man’s face lit up.  ‘Oh,’ he smiled, ‘there were a lot of things.  There was a time when you and your friend played Father Christmas and sprinkled talcum powder all over the bathroom pretending it was snow.  I laughed – but I didn’t have to do the cleaning up!’  He stared into the distance with a smile.</a:t>
            </a:r>
          </a:p>
          <a:p>
            <a:pPr marL="0" indent="0">
              <a:buNone/>
            </a:pPr>
            <a:endParaRPr lang="en-GB" dirty="0">
              <a:solidFill>
                <a:srgbClr val="0000CC"/>
              </a:solidFill>
            </a:endParaRPr>
          </a:p>
        </p:txBody>
      </p:sp>
      <p:sp>
        <p:nvSpPr>
          <p:cNvPr id="5" name="TextBox 4">
            <a:extLst>
              <a:ext uri="{FF2B5EF4-FFF2-40B4-BE49-F238E27FC236}">
                <a16:creationId xmlns:a16="http://schemas.microsoft.com/office/drawing/2014/main" id="{51B503CF-ADBB-A9EF-9F10-E98A425EA9F7}"/>
              </a:ext>
            </a:extLst>
          </p:cNvPr>
          <p:cNvSpPr txBox="1"/>
          <p:nvPr/>
        </p:nvSpPr>
        <p:spPr>
          <a:xfrm>
            <a:off x="1835696" y="65045"/>
            <a:ext cx="4572000" cy="600164"/>
          </a:xfrm>
          <a:prstGeom prst="rect">
            <a:avLst/>
          </a:prstGeom>
          <a:noFill/>
        </p:spPr>
        <p:txBody>
          <a:bodyPr wrap="square">
            <a:spAutoFit/>
          </a:bodyPr>
          <a:lstStyle/>
          <a:p>
            <a:pPr algn="ctr"/>
            <a:r>
              <a:rPr lang="en-GB" sz="3300" dirty="0"/>
              <a:t>What is NLP?</a:t>
            </a:r>
          </a:p>
        </p:txBody>
      </p:sp>
      <p:pic>
        <p:nvPicPr>
          <p:cNvPr id="7" name="Picture 6">
            <a:extLst>
              <a:ext uri="{FF2B5EF4-FFF2-40B4-BE49-F238E27FC236}">
                <a16:creationId xmlns:a16="http://schemas.microsoft.com/office/drawing/2014/main" id="{E0604977-809A-76FE-D64A-BC137E41C00B}"/>
              </a:ext>
            </a:extLst>
          </p:cNvPr>
          <p:cNvPicPr>
            <a:picLocks noChangeAspect="1"/>
          </p:cNvPicPr>
          <p:nvPr/>
        </p:nvPicPr>
        <p:blipFill>
          <a:blip r:embed="rId2"/>
          <a:stretch>
            <a:fillRect/>
          </a:stretch>
        </p:blipFill>
        <p:spPr>
          <a:xfrm>
            <a:off x="3008" y="3948544"/>
            <a:ext cx="2236616" cy="1784712"/>
          </a:xfrm>
          <a:prstGeom prst="rect">
            <a:avLst/>
          </a:prstGeom>
        </p:spPr>
      </p:pic>
      <p:sp>
        <p:nvSpPr>
          <p:cNvPr id="8" name="TextBox 7">
            <a:extLst>
              <a:ext uri="{FF2B5EF4-FFF2-40B4-BE49-F238E27FC236}">
                <a16:creationId xmlns:a16="http://schemas.microsoft.com/office/drawing/2014/main" id="{8116FF2F-14A4-FE53-8726-9895D5BDC57D}"/>
              </a:ext>
            </a:extLst>
          </p:cNvPr>
          <p:cNvSpPr txBox="1"/>
          <p:nvPr/>
        </p:nvSpPr>
        <p:spPr>
          <a:xfrm>
            <a:off x="3059832" y="3573016"/>
            <a:ext cx="5611173" cy="2031325"/>
          </a:xfrm>
          <a:prstGeom prst="rect">
            <a:avLst/>
          </a:prstGeom>
          <a:noFill/>
        </p:spPr>
        <p:txBody>
          <a:bodyPr wrap="square" rtlCol="0">
            <a:spAutoFit/>
          </a:bodyPr>
          <a:lstStyle/>
          <a:p>
            <a:pPr marL="342900" indent="-342900">
              <a:buFont typeface="Arial" panose="020B0604020202020204" pitchFamily="34" charset="0"/>
              <a:buChar char="•"/>
            </a:pPr>
            <a:r>
              <a:rPr lang="en-GB" sz="2100" dirty="0">
                <a:solidFill>
                  <a:srgbClr val="0000CC"/>
                </a:solidFill>
              </a:rPr>
              <a:t>The boy went back to his mother.  ‘Did you hear what granddad said?’ he asked.  </a:t>
            </a:r>
          </a:p>
          <a:p>
            <a:pPr marL="342900" indent="-342900">
              <a:buFont typeface="Arial" panose="020B0604020202020204" pitchFamily="34" charset="0"/>
              <a:buChar char="•"/>
            </a:pPr>
            <a:endParaRPr lang="en-GB" sz="2100" dirty="0">
              <a:solidFill>
                <a:srgbClr val="0000CC"/>
              </a:solidFill>
            </a:endParaRPr>
          </a:p>
          <a:p>
            <a:pPr marL="342900" indent="-342900">
              <a:buFont typeface="Arial" panose="020B0604020202020204" pitchFamily="34" charset="0"/>
              <a:buChar char="•"/>
            </a:pPr>
            <a:r>
              <a:rPr lang="en-GB" sz="2100" dirty="0">
                <a:solidFill>
                  <a:srgbClr val="0000CC"/>
                </a:solidFill>
              </a:rPr>
              <a:t>‘Yes’, his mother replied.  ‘You changed how he </a:t>
            </a:r>
            <a:r>
              <a:rPr lang="en-GB" sz="2100" i="1" dirty="0">
                <a:solidFill>
                  <a:srgbClr val="0000CC"/>
                </a:solidFill>
              </a:rPr>
              <a:t>felt</a:t>
            </a:r>
            <a:r>
              <a:rPr lang="en-GB" sz="2100" dirty="0">
                <a:solidFill>
                  <a:srgbClr val="0000CC"/>
                </a:solidFill>
              </a:rPr>
              <a:t> with just a few words. That’s NLP’.</a:t>
            </a:r>
          </a:p>
          <a:p>
            <a:endParaRPr lang="en-GB" sz="2100" dirty="0">
              <a:solidFill>
                <a:srgbClr val="0000CC"/>
              </a:solidFill>
            </a:endParaRPr>
          </a:p>
        </p:txBody>
      </p:sp>
    </p:spTree>
    <p:extLst>
      <p:ext uri="{BB962C8B-B14F-4D97-AF65-F5344CB8AC3E}">
        <p14:creationId xmlns:p14="http://schemas.microsoft.com/office/powerpoint/2010/main" val="17698647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829882-9EF4-5244-715D-DB60E7454A6D}"/>
              </a:ext>
            </a:extLst>
          </p:cNvPr>
          <p:cNvSpPr>
            <a:spLocks noGrp="1"/>
          </p:cNvSpPr>
          <p:nvPr>
            <p:ph type="title"/>
          </p:nvPr>
        </p:nvSpPr>
        <p:spPr>
          <a:xfrm>
            <a:off x="268665" y="188640"/>
            <a:ext cx="8611385" cy="903634"/>
          </a:xfrm>
        </p:spPr>
        <p:txBody>
          <a:bodyPr/>
          <a:lstStyle/>
          <a:p>
            <a:r>
              <a:rPr lang="en-GB" dirty="0"/>
              <a:t>Coaching is...</a:t>
            </a:r>
          </a:p>
        </p:txBody>
      </p:sp>
      <p:sp>
        <p:nvSpPr>
          <p:cNvPr id="3" name="Content Placeholder 2">
            <a:extLst>
              <a:ext uri="{FF2B5EF4-FFF2-40B4-BE49-F238E27FC236}">
                <a16:creationId xmlns:a16="http://schemas.microsoft.com/office/drawing/2014/main" id="{C0D5F96B-0F06-45AE-843C-AD6E7B19E76E}"/>
              </a:ext>
            </a:extLst>
          </p:cNvPr>
          <p:cNvSpPr>
            <a:spLocks noGrp="1"/>
          </p:cNvSpPr>
          <p:nvPr>
            <p:ph idx="1"/>
          </p:nvPr>
        </p:nvSpPr>
        <p:spPr>
          <a:xfrm>
            <a:off x="268665" y="1137866"/>
            <a:ext cx="6679599" cy="4451373"/>
          </a:xfrm>
        </p:spPr>
        <p:txBody>
          <a:bodyPr>
            <a:noAutofit/>
          </a:bodyPr>
          <a:lstStyle/>
          <a:p>
            <a:pPr marL="0" indent="0">
              <a:buNone/>
            </a:pPr>
            <a:r>
              <a:rPr lang="en-GB" sz="2400" dirty="0">
                <a:solidFill>
                  <a:srgbClr val="0000CC"/>
                </a:solidFill>
              </a:rPr>
              <a:t>...’A human development process that involves structured, focused interaction and the use of appropriate strategies, tools and techniques to promote desirable and sustainable change for the benefits of the coachee and potentially other stakeholders.’ Grimley, B. (2013)</a:t>
            </a:r>
          </a:p>
          <a:p>
            <a:pPr marL="0" indent="0">
              <a:buNone/>
            </a:pPr>
            <a:endParaRPr lang="en-GB" sz="2400" dirty="0">
              <a:solidFill>
                <a:srgbClr val="0000CC"/>
              </a:solidFill>
            </a:endParaRPr>
          </a:p>
          <a:p>
            <a:pPr marL="0" indent="0">
              <a:buNone/>
            </a:pPr>
            <a:r>
              <a:rPr lang="en-GB" sz="2400" b="1" dirty="0">
                <a:solidFill>
                  <a:srgbClr val="0000CC"/>
                </a:solidFill>
              </a:rPr>
              <a:t>Discussion Question: - </a:t>
            </a:r>
          </a:p>
          <a:p>
            <a:pPr marL="0" indent="0">
              <a:buNone/>
            </a:pPr>
            <a:r>
              <a:rPr lang="en-GB" sz="2400" i="1" dirty="0">
                <a:solidFill>
                  <a:srgbClr val="0000CC"/>
                </a:solidFill>
              </a:rPr>
              <a:t>How can NLP potentially provide useful strategies, tools, and techniques for coaches?</a:t>
            </a:r>
          </a:p>
        </p:txBody>
      </p:sp>
      <p:pic>
        <p:nvPicPr>
          <p:cNvPr id="5" name="Picture 4">
            <a:extLst>
              <a:ext uri="{FF2B5EF4-FFF2-40B4-BE49-F238E27FC236}">
                <a16:creationId xmlns:a16="http://schemas.microsoft.com/office/drawing/2014/main" id="{F2E0CC63-9979-26DC-568A-47785386A700}"/>
              </a:ext>
            </a:extLst>
          </p:cNvPr>
          <p:cNvPicPr>
            <a:picLocks noChangeAspect="1"/>
          </p:cNvPicPr>
          <p:nvPr/>
        </p:nvPicPr>
        <p:blipFill>
          <a:blip r:embed="rId2"/>
          <a:stretch>
            <a:fillRect/>
          </a:stretch>
        </p:blipFill>
        <p:spPr>
          <a:xfrm>
            <a:off x="6904540" y="1599436"/>
            <a:ext cx="2210108" cy="4096322"/>
          </a:xfrm>
          <a:prstGeom prst="rect">
            <a:avLst/>
          </a:prstGeom>
        </p:spPr>
      </p:pic>
    </p:spTree>
    <p:extLst>
      <p:ext uri="{BB962C8B-B14F-4D97-AF65-F5344CB8AC3E}">
        <p14:creationId xmlns:p14="http://schemas.microsoft.com/office/powerpoint/2010/main" val="62456320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22BBCB-304B-A582-1B25-C0E04D6B6602}"/>
              </a:ext>
            </a:extLst>
          </p:cNvPr>
          <p:cNvSpPr>
            <a:spLocks noGrp="1"/>
          </p:cNvSpPr>
          <p:nvPr>
            <p:ph type="title"/>
          </p:nvPr>
        </p:nvSpPr>
        <p:spPr>
          <a:xfrm>
            <a:off x="270201" y="188640"/>
            <a:ext cx="8611385" cy="687610"/>
          </a:xfrm>
        </p:spPr>
        <p:txBody>
          <a:bodyPr>
            <a:normAutofit fontScale="90000"/>
          </a:bodyPr>
          <a:lstStyle/>
          <a:p>
            <a:pPr algn="ctr"/>
            <a:r>
              <a:rPr lang="en-GB" dirty="0"/>
              <a:t>Areas where NLP can Complement Coaching and Other Interventions</a:t>
            </a:r>
          </a:p>
        </p:txBody>
      </p:sp>
      <p:sp>
        <p:nvSpPr>
          <p:cNvPr id="3" name="Content Placeholder 2">
            <a:extLst>
              <a:ext uri="{FF2B5EF4-FFF2-40B4-BE49-F238E27FC236}">
                <a16:creationId xmlns:a16="http://schemas.microsoft.com/office/drawing/2014/main" id="{0F5E5C6A-8A60-B1C5-4601-68EE41585A0E}"/>
              </a:ext>
            </a:extLst>
          </p:cNvPr>
          <p:cNvSpPr>
            <a:spLocks noGrp="1"/>
          </p:cNvSpPr>
          <p:nvPr>
            <p:ph idx="1"/>
          </p:nvPr>
        </p:nvSpPr>
        <p:spPr>
          <a:xfrm>
            <a:off x="290009" y="954893"/>
            <a:ext cx="8611385" cy="1243335"/>
          </a:xfrm>
        </p:spPr>
        <p:txBody>
          <a:bodyPr>
            <a:noAutofit/>
          </a:bodyPr>
          <a:lstStyle/>
          <a:p>
            <a:r>
              <a:rPr lang="en-GB" sz="2400" dirty="0">
                <a:solidFill>
                  <a:srgbClr val="0000CC"/>
                </a:solidFill>
              </a:rPr>
              <a:t>NLP is a powerful resource to have - NLP strategies, tools and techniques can be applied to a wide variety of scenarios, challenges and changes in our lives and the lives of those around us.</a:t>
            </a:r>
          </a:p>
        </p:txBody>
      </p:sp>
      <p:pic>
        <p:nvPicPr>
          <p:cNvPr id="5" name="Picture 4">
            <a:extLst>
              <a:ext uri="{FF2B5EF4-FFF2-40B4-BE49-F238E27FC236}">
                <a16:creationId xmlns:a16="http://schemas.microsoft.com/office/drawing/2014/main" id="{2310A8AF-EA3D-8598-007B-CB52A26CBEE0}"/>
              </a:ext>
            </a:extLst>
          </p:cNvPr>
          <p:cNvPicPr>
            <a:picLocks noChangeAspect="1"/>
          </p:cNvPicPr>
          <p:nvPr/>
        </p:nvPicPr>
        <p:blipFill>
          <a:blip r:embed="rId2"/>
          <a:stretch>
            <a:fillRect/>
          </a:stretch>
        </p:blipFill>
        <p:spPr>
          <a:xfrm>
            <a:off x="2267744" y="2276872"/>
            <a:ext cx="4972744" cy="3429479"/>
          </a:xfrm>
          <a:prstGeom prst="rect">
            <a:avLst/>
          </a:prstGeom>
        </p:spPr>
      </p:pic>
    </p:spTree>
    <p:extLst>
      <p:ext uri="{BB962C8B-B14F-4D97-AF65-F5344CB8AC3E}">
        <p14:creationId xmlns:p14="http://schemas.microsoft.com/office/powerpoint/2010/main" val="62991394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370003-1095-A546-75B0-4629E6957AF6}"/>
              </a:ext>
            </a:extLst>
          </p:cNvPr>
          <p:cNvSpPr>
            <a:spLocks noGrp="1"/>
          </p:cNvSpPr>
          <p:nvPr>
            <p:ph type="title"/>
          </p:nvPr>
        </p:nvSpPr>
        <p:spPr>
          <a:xfrm>
            <a:off x="268665" y="365127"/>
            <a:ext cx="8611385" cy="615602"/>
          </a:xfrm>
        </p:spPr>
        <p:txBody>
          <a:bodyPr>
            <a:noAutofit/>
          </a:bodyPr>
          <a:lstStyle/>
          <a:p>
            <a:pPr algn="ctr"/>
            <a:r>
              <a:rPr lang="en-GB" sz="3600" dirty="0"/>
              <a:t>Personal Development</a:t>
            </a:r>
            <a:br>
              <a:rPr lang="en-GB" sz="3600" dirty="0"/>
            </a:br>
            <a:endParaRPr lang="en-GB" sz="3600" dirty="0"/>
          </a:p>
        </p:txBody>
      </p:sp>
      <p:sp>
        <p:nvSpPr>
          <p:cNvPr id="3" name="Content Placeholder 2">
            <a:extLst>
              <a:ext uri="{FF2B5EF4-FFF2-40B4-BE49-F238E27FC236}">
                <a16:creationId xmlns:a16="http://schemas.microsoft.com/office/drawing/2014/main" id="{4857C4EA-7B42-1E84-DFDD-88C24786A757}"/>
              </a:ext>
            </a:extLst>
          </p:cNvPr>
          <p:cNvSpPr>
            <a:spLocks noGrp="1"/>
          </p:cNvSpPr>
          <p:nvPr>
            <p:ph idx="1"/>
          </p:nvPr>
        </p:nvSpPr>
        <p:spPr>
          <a:xfrm>
            <a:off x="268665" y="980729"/>
            <a:ext cx="8611385" cy="3528391"/>
          </a:xfrm>
        </p:spPr>
        <p:txBody>
          <a:bodyPr>
            <a:noAutofit/>
          </a:bodyPr>
          <a:lstStyle/>
          <a:p>
            <a:r>
              <a:rPr lang="en-GB" sz="2400" dirty="0">
                <a:solidFill>
                  <a:srgbClr val="0000CC"/>
                </a:solidFill>
              </a:rPr>
              <a:t>1 to 1 coaching</a:t>
            </a:r>
          </a:p>
          <a:p>
            <a:r>
              <a:rPr lang="en-GB" sz="2400" dirty="0">
                <a:solidFill>
                  <a:srgbClr val="0000CC"/>
                </a:solidFill>
              </a:rPr>
              <a:t>NLP Practitioner training</a:t>
            </a:r>
          </a:p>
          <a:p>
            <a:r>
              <a:rPr lang="en-GB" sz="2400" dirty="0">
                <a:solidFill>
                  <a:srgbClr val="0000CC"/>
                </a:solidFill>
              </a:rPr>
              <a:t>Managing specific challenges</a:t>
            </a:r>
          </a:p>
          <a:p>
            <a:pPr lvl="1"/>
            <a:r>
              <a:rPr lang="en-GB" sz="2400" dirty="0">
                <a:solidFill>
                  <a:srgbClr val="0000CC"/>
                </a:solidFill>
              </a:rPr>
              <a:t>Weight Loss</a:t>
            </a:r>
          </a:p>
          <a:p>
            <a:pPr lvl="1"/>
            <a:r>
              <a:rPr lang="en-GB" sz="2400" dirty="0">
                <a:solidFill>
                  <a:srgbClr val="0000CC"/>
                </a:solidFill>
              </a:rPr>
              <a:t>Smoking cessation</a:t>
            </a:r>
          </a:p>
          <a:p>
            <a:pPr lvl="1"/>
            <a:r>
              <a:rPr lang="en-GB" sz="2400" dirty="0">
                <a:solidFill>
                  <a:srgbClr val="0000CC"/>
                </a:solidFill>
              </a:rPr>
              <a:t>Anxieties, fears and stress</a:t>
            </a:r>
          </a:p>
          <a:p>
            <a:pPr lvl="1"/>
            <a:r>
              <a:rPr lang="en-GB" sz="2400" dirty="0">
                <a:solidFill>
                  <a:srgbClr val="0000CC"/>
                </a:solidFill>
              </a:rPr>
              <a:t>Presentations and performance</a:t>
            </a:r>
          </a:p>
          <a:p>
            <a:pPr lvl="1"/>
            <a:r>
              <a:rPr lang="en-GB" sz="2400" dirty="0">
                <a:solidFill>
                  <a:srgbClr val="0000CC"/>
                </a:solidFill>
              </a:rPr>
              <a:t>Parenting</a:t>
            </a:r>
          </a:p>
          <a:p>
            <a:pPr lvl="1"/>
            <a:r>
              <a:rPr lang="en-GB" sz="2400" dirty="0">
                <a:solidFill>
                  <a:srgbClr val="0000CC"/>
                </a:solidFill>
              </a:rPr>
              <a:t>Career changes</a:t>
            </a:r>
          </a:p>
          <a:p>
            <a:endParaRPr lang="en-GB" sz="2400" dirty="0">
              <a:solidFill>
                <a:srgbClr val="0000CC"/>
              </a:solidFill>
            </a:endParaRPr>
          </a:p>
        </p:txBody>
      </p:sp>
      <p:sp>
        <p:nvSpPr>
          <p:cNvPr id="4" name="TextBox 3">
            <a:extLst>
              <a:ext uri="{FF2B5EF4-FFF2-40B4-BE49-F238E27FC236}">
                <a16:creationId xmlns:a16="http://schemas.microsoft.com/office/drawing/2014/main" id="{A1976654-E40E-50A4-7A07-3CCC0068A4B1}"/>
              </a:ext>
            </a:extLst>
          </p:cNvPr>
          <p:cNvSpPr txBox="1"/>
          <p:nvPr/>
        </p:nvSpPr>
        <p:spPr>
          <a:xfrm>
            <a:off x="5724128" y="2132856"/>
            <a:ext cx="2880320" cy="1754326"/>
          </a:xfrm>
          <a:prstGeom prst="rect">
            <a:avLst/>
          </a:prstGeom>
          <a:noFill/>
        </p:spPr>
        <p:txBody>
          <a:bodyPr wrap="square" rtlCol="0">
            <a:spAutoFit/>
          </a:bodyPr>
          <a:lstStyle/>
          <a:p>
            <a:r>
              <a:rPr lang="en-GB" b="1" dirty="0">
                <a:solidFill>
                  <a:srgbClr val="0000CC"/>
                </a:solidFill>
              </a:rPr>
              <a:t>All of these are areas where coaching is also used – which would make NLP a very useful set of skills, techniques, and behaviours to master</a:t>
            </a:r>
          </a:p>
        </p:txBody>
      </p:sp>
      <p:sp>
        <p:nvSpPr>
          <p:cNvPr id="5" name="Right Brace 4">
            <a:extLst>
              <a:ext uri="{FF2B5EF4-FFF2-40B4-BE49-F238E27FC236}">
                <a16:creationId xmlns:a16="http://schemas.microsoft.com/office/drawing/2014/main" id="{99B50D64-0234-B307-534F-38BA82938812}"/>
              </a:ext>
            </a:extLst>
          </p:cNvPr>
          <p:cNvSpPr/>
          <p:nvPr/>
        </p:nvSpPr>
        <p:spPr>
          <a:xfrm>
            <a:off x="4716016" y="1916832"/>
            <a:ext cx="576064" cy="2664296"/>
          </a:xfrm>
          <a:prstGeom prst="rightBrace">
            <a:avLst/>
          </a:prstGeom>
          <a:ln w="57150"/>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22771556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fade">
                                      <p:cBhvr>
                                        <p:cTn id="42" dur="5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fade">
                                      <p:cBhvr>
                                        <p:cTn id="47" dur="500"/>
                                        <p:tgtEl>
                                          <p:spTgt spid="3">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4"/>
                                        </p:tgtEl>
                                        <p:attrNameLst>
                                          <p:attrName>style.visibility</p:attrName>
                                        </p:attrNameLst>
                                      </p:cBhvr>
                                      <p:to>
                                        <p:strVal val="visible"/>
                                      </p:to>
                                    </p:set>
                                    <p:animEffect transition="in" filter="fade">
                                      <p:cBhvr>
                                        <p:cTn id="5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00830E-39B1-1282-210B-D960DE47A6A7}"/>
              </a:ext>
            </a:extLst>
          </p:cNvPr>
          <p:cNvSpPr>
            <a:spLocks noGrp="1"/>
          </p:cNvSpPr>
          <p:nvPr>
            <p:ph type="title"/>
          </p:nvPr>
        </p:nvSpPr>
        <p:spPr>
          <a:xfrm>
            <a:off x="268665" y="365127"/>
            <a:ext cx="8611385" cy="687610"/>
          </a:xfrm>
        </p:spPr>
        <p:txBody>
          <a:bodyPr>
            <a:normAutofit/>
          </a:bodyPr>
          <a:lstStyle/>
          <a:p>
            <a:pPr algn="ctr"/>
            <a:r>
              <a:rPr lang="en-GB" sz="3600" dirty="0"/>
              <a:t>Organisational Development</a:t>
            </a:r>
          </a:p>
        </p:txBody>
      </p:sp>
      <p:sp>
        <p:nvSpPr>
          <p:cNvPr id="3" name="Content Placeholder 2">
            <a:extLst>
              <a:ext uri="{FF2B5EF4-FFF2-40B4-BE49-F238E27FC236}">
                <a16:creationId xmlns:a16="http://schemas.microsoft.com/office/drawing/2014/main" id="{3927AEC9-9614-E93A-4223-1C5EF9FD26E6}"/>
              </a:ext>
            </a:extLst>
          </p:cNvPr>
          <p:cNvSpPr>
            <a:spLocks noGrp="1"/>
          </p:cNvSpPr>
          <p:nvPr>
            <p:ph idx="1"/>
          </p:nvPr>
        </p:nvSpPr>
        <p:spPr/>
        <p:txBody>
          <a:bodyPr/>
          <a:lstStyle/>
          <a:p>
            <a:r>
              <a:rPr lang="en-GB" dirty="0">
                <a:solidFill>
                  <a:srgbClr val="0000CC"/>
                </a:solidFill>
              </a:rPr>
              <a:t>Customer services</a:t>
            </a:r>
          </a:p>
          <a:p>
            <a:r>
              <a:rPr lang="en-GB" dirty="0">
                <a:solidFill>
                  <a:srgbClr val="0000CC"/>
                </a:solidFill>
              </a:rPr>
              <a:t>Presentation and communication skills</a:t>
            </a:r>
          </a:p>
          <a:p>
            <a:r>
              <a:rPr lang="en-GB" dirty="0">
                <a:solidFill>
                  <a:srgbClr val="0000CC"/>
                </a:solidFill>
              </a:rPr>
              <a:t>Raising potential and achieving results</a:t>
            </a:r>
          </a:p>
          <a:p>
            <a:r>
              <a:rPr lang="en-GB" dirty="0">
                <a:solidFill>
                  <a:srgbClr val="0000CC"/>
                </a:solidFill>
              </a:rPr>
              <a:t>Management skills</a:t>
            </a:r>
          </a:p>
          <a:p>
            <a:r>
              <a:rPr lang="en-GB" dirty="0">
                <a:solidFill>
                  <a:srgbClr val="0000CC"/>
                </a:solidFill>
              </a:rPr>
              <a:t>High performing teams</a:t>
            </a:r>
          </a:p>
          <a:p>
            <a:r>
              <a:rPr lang="en-GB" dirty="0">
                <a:solidFill>
                  <a:srgbClr val="0000CC"/>
                </a:solidFill>
              </a:rPr>
              <a:t>Conflict resolution</a:t>
            </a:r>
          </a:p>
          <a:p>
            <a:endParaRPr lang="en-GB" dirty="0">
              <a:solidFill>
                <a:srgbClr val="0000CC"/>
              </a:solidFill>
            </a:endParaRPr>
          </a:p>
        </p:txBody>
      </p:sp>
      <p:pic>
        <p:nvPicPr>
          <p:cNvPr id="4" name="Picture 3">
            <a:extLst>
              <a:ext uri="{FF2B5EF4-FFF2-40B4-BE49-F238E27FC236}">
                <a16:creationId xmlns:a16="http://schemas.microsoft.com/office/drawing/2014/main" id="{1A943548-3F63-BB8B-FA2E-2E8141BAC765}"/>
              </a:ext>
            </a:extLst>
          </p:cNvPr>
          <p:cNvPicPr>
            <a:picLocks noChangeAspect="1"/>
          </p:cNvPicPr>
          <p:nvPr/>
        </p:nvPicPr>
        <p:blipFill>
          <a:blip r:embed="rId2"/>
          <a:stretch>
            <a:fillRect/>
          </a:stretch>
        </p:blipFill>
        <p:spPr>
          <a:xfrm>
            <a:off x="5076056" y="1825625"/>
            <a:ext cx="603556" cy="2719052"/>
          </a:xfrm>
          <a:prstGeom prst="rect">
            <a:avLst/>
          </a:prstGeom>
        </p:spPr>
      </p:pic>
      <p:sp>
        <p:nvSpPr>
          <p:cNvPr id="5" name="TextBox 4">
            <a:extLst>
              <a:ext uri="{FF2B5EF4-FFF2-40B4-BE49-F238E27FC236}">
                <a16:creationId xmlns:a16="http://schemas.microsoft.com/office/drawing/2014/main" id="{749F893D-6ACE-DA56-0F75-FFE436FB77F4}"/>
              </a:ext>
            </a:extLst>
          </p:cNvPr>
          <p:cNvSpPr txBox="1"/>
          <p:nvPr/>
        </p:nvSpPr>
        <p:spPr>
          <a:xfrm>
            <a:off x="5724128" y="2132856"/>
            <a:ext cx="2880320" cy="1754326"/>
          </a:xfrm>
          <a:prstGeom prst="rect">
            <a:avLst/>
          </a:prstGeom>
          <a:noFill/>
        </p:spPr>
        <p:txBody>
          <a:bodyPr wrap="square" rtlCol="0">
            <a:spAutoFit/>
          </a:bodyPr>
          <a:lstStyle/>
          <a:p>
            <a:r>
              <a:rPr lang="en-GB" b="1" dirty="0">
                <a:solidFill>
                  <a:srgbClr val="0000CC"/>
                </a:solidFill>
              </a:rPr>
              <a:t>As well as coaching, NLP would also support mentoring activities, which increases its potential as an enormously powerful developmental tool</a:t>
            </a:r>
          </a:p>
        </p:txBody>
      </p:sp>
    </p:spTree>
    <p:extLst>
      <p:ext uri="{BB962C8B-B14F-4D97-AF65-F5344CB8AC3E}">
        <p14:creationId xmlns:p14="http://schemas.microsoft.com/office/powerpoint/2010/main" val="32331531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5">
                                            <p:txEl>
                                              <p:pRg st="0" end="0"/>
                                            </p:txEl>
                                          </p:spTgt>
                                        </p:tgtEl>
                                        <p:attrNameLst>
                                          <p:attrName>style.visibility</p:attrName>
                                        </p:attrNameLst>
                                      </p:cBhvr>
                                      <p:to>
                                        <p:strVal val="visible"/>
                                      </p:to>
                                    </p:set>
                                    <p:animEffect transition="in" filter="fade">
                                      <p:cBhvr>
                                        <p:cTn id="37"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262949-2B6F-839E-E880-182170C320BF}"/>
              </a:ext>
            </a:extLst>
          </p:cNvPr>
          <p:cNvSpPr>
            <a:spLocks noGrp="1"/>
          </p:cNvSpPr>
          <p:nvPr>
            <p:ph type="title"/>
          </p:nvPr>
        </p:nvSpPr>
        <p:spPr>
          <a:xfrm>
            <a:off x="268665" y="365127"/>
            <a:ext cx="8611385" cy="543594"/>
          </a:xfrm>
        </p:spPr>
        <p:txBody>
          <a:bodyPr>
            <a:noAutofit/>
          </a:bodyPr>
          <a:lstStyle/>
          <a:p>
            <a:pPr algn="ctr"/>
            <a:r>
              <a:rPr lang="en-GB" sz="3600" dirty="0"/>
              <a:t>Educational Development</a:t>
            </a:r>
            <a:br>
              <a:rPr lang="en-GB" sz="3600" dirty="0"/>
            </a:br>
            <a:endParaRPr lang="en-GB" sz="3600" dirty="0"/>
          </a:p>
        </p:txBody>
      </p:sp>
      <p:sp>
        <p:nvSpPr>
          <p:cNvPr id="3" name="Content Placeholder 2">
            <a:extLst>
              <a:ext uri="{FF2B5EF4-FFF2-40B4-BE49-F238E27FC236}">
                <a16:creationId xmlns:a16="http://schemas.microsoft.com/office/drawing/2014/main" id="{7022B2AA-9609-DF04-DD74-8ABA03BD4DB7}"/>
              </a:ext>
            </a:extLst>
          </p:cNvPr>
          <p:cNvSpPr>
            <a:spLocks noGrp="1"/>
          </p:cNvSpPr>
          <p:nvPr>
            <p:ph idx="1"/>
          </p:nvPr>
        </p:nvSpPr>
        <p:spPr>
          <a:xfrm>
            <a:off x="268665" y="908721"/>
            <a:ext cx="8611385" cy="3384375"/>
          </a:xfrm>
        </p:spPr>
        <p:txBody>
          <a:bodyPr/>
          <a:lstStyle/>
          <a:p>
            <a:r>
              <a:rPr lang="en-GB" dirty="0">
                <a:solidFill>
                  <a:srgbClr val="0000CC"/>
                </a:solidFill>
              </a:rPr>
              <a:t>Managing Specific challenges</a:t>
            </a:r>
          </a:p>
          <a:p>
            <a:pPr lvl="1"/>
            <a:r>
              <a:rPr lang="en-GB" dirty="0">
                <a:solidFill>
                  <a:srgbClr val="0000CC"/>
                </a:solidFill>
              </a:rPr>
              <a:t>Dyslexia</a:t>
            </a:r>
          </a:p>
          <a:p>
            <a:pPr lvl="1"/>
            <a:r>
              <a:rPr lang="en-GB" dirty="0">
                <a:solidFill>
                  <a:srgbClr val="0000CC"/>
                </a:solidFill>
              </a:rPr>
              <a:t>Autism and ADHD</a:t>
            </a:r>
          </a:p>
          <a:p>
            <a:pPr lvl="1"/>
            <a:r>
              <a:rPr lang="en-GB" dirty="0">
                <a:solidFill>
                  <a:srgbClr val="0000CC"/>
                </a:solidFill>
              </a:rPr>
              <a:t>Behaviour</a:t>
            </a:r>
          </a:p>
          <a:p>
            <a:pPr lvl="1"/>
            <a:r>
              <a:rPr lang="en-GB" dirty="0">
                <a:solidFill>
                  <a:srgbClr val="0000CC"/>
                </a:solidFill>
              </a:rPr>
              <a:t>Exam nerves</a:t>
            </a:r>
          </a:p>
          <a:p>
            <a:pPr lvl="1"/>
            <a:r>
              <a:rPr lang="en-GB" dirty="0">
                <a:solidFill>
                  <a:srgbClr val="0000CC"/>
                </a:solidFill>
              </a:rPr>
              <a:t>Interview techniques</a:t>
            </a:r>
          </a:p>
          <a:p>
            <a:r>
              <a:rPr lang="en-GB" dirty="0">
                <a:solidFill>
                  <a:srgbClr val="0000CC"/>
                </a:solidFill>
              </a:rPr>
              <a:t>Presentation and communication skills</a:t>
            </a:r>
          </a:p>
          <a:p>
            <a:r>
              <a:rPr lang="en-GB" dirty="0">
                <a:solidFill>
                  <a:srgbClr val="0000CC"/>
                </a:solidFill>
              </a:rPr>
              <a:t>Raising potential and achieving results</a:t>
            </a:r>
          </a:p>
          <a:p>
            <a:r>
              <a:rPr lang="en-GB" dirty="0">
                <a:solidFill>
                  <a:srgbClr val="0000CC"/>
                </a:solidFill>
              </a:rPr>
              <a:t>High performing SLT teams (Senior Leadership Teams)</a:t>
            </a:r>
          </a:p>
          <a:p>
            <a:endParaRPr lang="en-GB" dirty="0">
              <a:solidFill>
                <a:srgbClr val="0000CC"/>
              </a:solidFill>
            </a:endParaRPr>
          </a:p>
        </p:txBody>
      </p:sp>
      <p:pic>
        <p:nvPicPr>
          <p:cNvPr id="4" name="Picture 3">
            <a:extLst>
              <a:ext uri="{FF2B5EF4-FFF2-40B4-BE49-F238E27FC236}">
                <a16:creationId xmlns:a16="http://schemas.microsoft.com/office/drawing/2014/main" id="{39243AEC-878D-FC1C-B5A5-7741EFE68F01}"/>
              </a:ext>
            </a:extLst>
          </p:cNvPr>
          <p:cNvPicPr>
            <a:picLocks noChangeAspect="1"/>
          </p:cNvPicPr>
          <p:nvPr/>
        </p:nvPicPr>
        <p:blipFill>
          <a:blip r:embed="rId2"/>
          <a:stretch>
            <a:fillRect/>
          </a:stretch>
        </p:blipFill>
        <p:spPr>
          <a:xfrm>
            <a:off x="6516216" y="1124744"/>
            <a:ext cx="603556" cy="2719052"/>
          </a:xfrm>
          <a:prstGeom prst="rect">
            <a:avLst/>
          </a:prstGeom>
        </p:spPr>
      </p:pic>
      <p:sp>
        <p:nvSpPr>
          <p:cNvPr id="5" name="TextBox 4">
            <a:extLst>
              <a:ext uri="{FF2B5EF4-FFF2-40B4-BE49-F238E27FC236}">
                <a16:creationId xmlns:a16="http://schemas.microsoft.com/office/drawing/2014/main" id="{3C1560C3-3F45-4397-0DB1-3E0A267872A8}"/>
              </a:ext>
            </a:extLst>
          </p:cNvPr>
          <p:cNvSpPr txBox="1"/>
          <p:nvPr/>
        </p:nvSpPr>
        <p:spPr>
          <a:xfrm>
            <a:off x="7227277" y="1124744"/>
            <a:ext cx="1916723" cy="2862322"/>
          </a:xfrm>
          <a:prstGeom prst="rect">
            <a:avLst/>
          </a:prstGeom>
          <a:noFill/>
        </p:spPr>
        <p:txBody>
          <a:bodyPr wrap="square" rtlCol="0">
            <a:spAutoFit/>
          </a:bodyPr>
          <a:lstStyle/>
          <a:p>
            <a:r>
              <a:rPr lang="en-GB" b="1" dirty="0">
                <a:solidFill>
                  <a:srgbClr val="0000CC"/>
                </a:solidFill>
              </a:rPr>
              <a:t>Once again, complementing coaching and mentoring...and at ALL levels from front-line personnel to executive level leadership and management</a:t>
            </a:r>
          </a:p>
        </p:txBody>
      </p:sp>
      <p:sp>
        <p:nvSpPr>
          <p:cNvPr id="6" name="TextBox 5">
            <a:extLst>
              <a:ext uri="{FF2B5EF4-FFF2-40B4-BE49-F238E27FC236}">
                <a16:creationId xmlns:a16="http://schemas.microsoft.com/office/drawing/2014/main" id="{6C6BC7D2-38CF-26B8-892A-293B2FBA6093}"/>
              </a:ext>
            </a:extLst>
          </p:cNvPr>
          <p:cNvSpPr txBox="1"/>
          <p:nvPr/>
        </p:nvSpPr>
        <p:spPr>
          <a:xfrm>
            <a:off x="1547664" y="4375025"/>
            <a:ext cx="6048672" cy="1200329"/>
          </a:xfrm>
          <a:prstGeom prst="rect">
            <a:avLst/>
          </a:prstGeom>
          <a:noFill/>
        </p:spPr>
        <p:txBody>
          <a:bodyPr wrap="square" rtlCol="0">
            <a:spAutoFit/>
          </a:bodyPr>
          <a:lstStyle/>
          <a:p>
            <a:r>
              <a:rPr lang="en-GB" b="1" dirty="0">
                <a:solidFill>
                  <a:srgbClr val="0000CC"/>
                </a:solidFill>
              </a:rPr>
              <a:t>In summary, NLP offers a range of tools, techniques, skills, and behaviours that can enhance our professional skills, including coaching and mentoring, and help us, and our colleagues, be even more effective.</a:t>
            </a:r>
          </a:p>
        </p:txBody>
      </p:sp>
    </p:spTree>
    <p:extLst>
      <p:ext uri="{BB962C8B-B14F-4D97-AF65-F5344CB8AC3E}">
        <p14:creationId xmlns:p14="http://schemas.microsoft.com/office/powerpoint/2010/main" val="25242765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fade">
                                      <p:cBhvr>
                                        <p:cTn id="32" dur="5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fade">
                                      <p:cBhvr>
                                        <p:cTn id="37" dur="500"/>
                                        <p:tgtEl>
                                          <p:spTgt spid="3">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Effect transition="in" filter="fade">
                                      <p:cBhvr>
                                        <p:cTn id="42" dur="500"/>
                                        <p:tgtEl>
                                          <p:spTgt spid="3">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3">
                                            <p:txEl>
                                              <p:pRg st="7" end="7"/>
                                            </p:txEl>
                                          </p:spTgt>
                                        </p:tgtEl>
                                        <p:attrNameLst>
                                          <p:attrName>style.visibility</p:attrName>
                                        </p:attrNameLst>
                                      </p:cBhvr>
                                      <p:to>
                                        <p:strVal val="visible"/>
                                      </p:to>
                                    </p:set>
                                    <p:animEffect transition="in" filter="fade">
                                      <p:cBhvr>
                                        <p:cTn id="47" dur="500"/>
                                        <p:tgtEl>
                                          <p:spTgt spid="3">
                                            <p:txEl>
                                              <p:pRg st="7" end="7"/>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3">
                                            <p:txEl>
                                              <p:pRg st="8" end="8"/>
                                            </p:txEl>
                                          </p:spTgt>
                                        </p:tgtEl>
                                        <p:attrNameLst>
                                          <p:attrName>style.visibility</p:attrName>
                                        </p:attrNameLst>
                                      </p:cBhvr>
                                      <p:to>
                                        <p:strVal val="visible"/>
                                      </p:to>
                                    </p:set>
                                    <p:animEffect transition="in" filter="fade">
                                      <p:cBhvr>
                                        <p:cTn id="52" dur="500"/>
                                        <p:tgtEl>
                                          <p:spTgt spid="3">
                                            <p:txEl>
                                              <p:pRg st="8" end="8"/>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6"/>
                                        </p:tgtEl>
                                        <p:attrNameLst>
                                          <p:attrName>style.visibility</p:attrName>
                                        </p:attrNameLst>
                                      </p:cBhvr>
                                      <p:to>
                                        <p:strVal val="visible"/>
                                      </p:to>
                                    </p:set>
                                    <p:animEffect transition="in" filter="fade">
                                      <p:cBhvr>
                                        <p:cTn id="5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3ED27B-E1DB-4537-9292-D65F2AFCCB8D}"/>
              </a:ext>
            </a:extLst>
          </p:cNvPr>
          <p:cNvSpPr>
            <a:spLocks noGrp="1"/>
          </p:cNvSpPr>
          <p:nvPr>
            <p:ph type="title"/>
          </p:nvPr>
        </p:nvSpPr>
        <p:spPr>
          <a:xfrm>
            <a:off x="628650" y="136525"/>
            <a:ext cx="7886700" cy="702865"/>
          </a:xfrm>
        </p:spPr>
        <p:txBody>
          <a:bodyPr/>
          <a:lstStyle/>
          <a:p>
            <a:r>
              <a:rPr lang="en-GB" dirty="0"/>
              <a:t>Mind Map – The Assignment</a:t>
            </a:r>
          </a:p>
        </p:txBody>
      </p:sp>
      <p:pic>
        <p:nvPicPr>
          <p:cNvPr id="6" name="Picture 5" descr="Diagram&#10;&#10;Description automatically generated">
            <a:extLst>
              <a:ext uri="{FF2B5EF4-FFF2-40B4-BE49-F238E27FC236}">
                <a16:creationId xmlns:a16="http://schemas.microsoft.com/office/drawing/2014/main" id="{F20A59E3-BDB1-4D96-AC70-7E729847D4CC}"/>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0" y="839390"/>
            <a:ext cx="9144000" cy="5179219"/>
          </a:xfrm>
          <a:prstGeom prst="rect">
            <a:avLst/>
          </a:prstGeom>
        </p:spPr>
      </p:pic>
    </p:spTree>
    <p:extLst>
      <p:ext uri="{BB962C8B-B14F-4D97-AF65-F5344CB8AC3E}">
        <p14:creationId xmlns:p14="http://schemas.microsoft.com/office/powerpoint/2010/main" val="172593805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B9A943-CA74-406F-9834-1DA9C56D6D2B}"/>
              </a:ext>
            </a:extLst>
          </p:cNvPr>
          <p:cNvSpPr>
            <a:spLocks noGrp="1"/>
          </p:cNvSpPr>
          <p:nvPr>
            <p:ph type="title"/>
          </p:nvPr>
        </p:nvSpPr>
        <p:spPr>
          <a:xfrm>
            <a:off x="179512" y="116632"/>
            <a:ext cx="7886700" cy="888206"/>
          </a:xfrm>
        </p:spPr>
        <p:txBody>
          <a:bodyPr/>
          <a:lstStyle/>
          <a:p>
            <a:r>
              <a:rPr lang="en-GB" dirty="0"/>
              <a:t>For the next session</a:t>
            </a:r>
          </a:p>
        </p:txBody>
      </p:sp>
      <p:sp>
        <p:nvSpPr>
          <p:cNvPr id="3" name="Content Placeholder 2">
            <a:extLst>
              <a:ext uri="{FF2B5EF4-FFF2-40B4-BE49-F238E27FC236}">
                <a16:creationId xmlns:a16="http://schemas.microsoft.com/office/drawing/2014/main" id="{2A4335A4-21C7-42AA-9462-7BB405F7938D}"/>
              </a:ext>
            </a:extLst>
          </p:cNvPr>
          <p:cNvSpPr>
            <a:spLocks noGrp="1"/>
          </p:cNvSpPr>
          <p:nvPr>
            <p:ph idx="1"/>
          </p:nvPr>
        </p:nvSpPr>
        <p:spPr>
          <a:xfrm>
            <a:off x="179512" y="1253331"/>
            <a:ext cx="8293156" cy="4351338"/>
          </a:xfrm>
        </p:spPr>
        <p:txBody>
          <a:bodyPr/>
          <a:lstStyle/>
          <a:p>
            <a:pPr marL="0" indent="0">
              <a:buNone/>
            </a:pPr>
            <a:r>
              <a:rPr lang="en-GB" dirty="0">
                <a:solidFill>
                  <a:srgbClr val="0000CC"/>
                </a:solidFill>
              </a:rPr>
              <a:t>Keep ‘</a:t>
            </a:r>
            <a:r>
              <a:rPr lang="en-GB" i="1" dirty="0">
                <a:solidFill>
                  <a:srgbClr val="0000CC"/>
                </a:solidFill>
              </a:rPr>
              <a:t>pulling the threads together</a:t>
            </a:r>
            <a:r>
              <a:rPr lang="en-GB" dirty="0">
                <a:solidFill>
                  <a:srgbClr val="0000CC"/>
                </a:solidFill>
              </a:rPr>
              <a:t>’.  </a:t>
            </a:r>
          </a:p>
          <a:p>
            <a:pPr marL="0" indent="0">
              <a:buNone/>
            </a:pPr>
            <a:r>
              <a:rPr lang="en-GB" dirty="0">
                <a:solidFill>
                  <a:srgbClr val="0000CC"/>
                </a:solidFill>
              </a:rPr>
              <a:t>How do the concepts we have been discussing combine to help identify how an organisation can introduce, maintain, and continually improve an effective and efficient coaching and mentoring programme?  What are the individual elements and considerations that make for a successful offering?</a:t>
            </a:r>
          </a:p>
          <a:p>
            <a:pPr marL="0" indent="0">
              <a:buNone/>
            </a:pPr>
            <a:r>
              <a:rPr lang="en-GB" dirty="0">
                <a:solidFill>
                  <a:srgbClr val="009900"/>
                </a:solidFill>
              </a:rPr>
              <a:t>Remember to fully reference the evidence you provide and the sources you use to shape your </a:t>
            </a:r>
            <a:r>
              <a:rPr lang="en-GB" i="1" dirty="0">
                <a:solidFill>
                  <a:srgbClr val="009900"/>
                </a:solidFill>
              </a:rPr>
              <a:t>critical thinking</a:t>
            </a:r>
            <a:r>
              <a:rPr lang="en-GB" dirty="0">
                <a:solidFill>
                  <a:srgbClr val="009900"/>
                </a:solidFill>
              </a:rPr>
              <a:t>.</a:t>
            </a:r>
          </a:p>
        </p:txBody>
      </p:sp>
      <p:pic>
        <p:nvPicPr>
          <p:cNvPr id="5" name="Picture 4">
            <a:extLst>
              <a:ext uri="{FF2B5EF4-FFF2-40B4-BE49-F238E27FC236}">
                <a16:creationId xmlns:a16="http://schemas.microsoft.com/office/drawing/2014/main" id="{44B9B2EF-8599-469B-9654-F64DB91A1C03}"/>
              </a:ext>
            </a:extLst>
          </p:cNvPr>
          <p:cNvPicPr>
            <a:picLocks noChangeAspect="1"/>
          </p:cNvPicPr>
          <p:nvPr/>
        </p:nvPicPr>
        <p:blipFill>
          <a:blip r:embed="rId3"/>
          <a:stretch>
            <a:fillRect/>
          </a:stretch>
        </p:blipFill>
        <p:spPr>
          <a:xfrm>
            <a:off x="5648770" y="-27715"/>
            <a:ext cx="3495230" cy="1512499"/>
          </a:xfrm>
          <a:prstGeom prst="rect">
            <a:avLst/>
          </a:prstGeom>
        </p:spPr>
      </p:pic>
    </p:spTree>
    <p:extLst>
      <p:ext uri="{BB962C8B-B14F-4D97-AF65-F5344CB8AC3E}">
        <p14:creationId xmlns:p14="http://schemas.microsoft.com/office/powerpoint/2010/main" val="364309948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2F38BA25-F9E8-4E5F-8651-2D8A963FA994}"/>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0" y="45042"/>
            <a:ext cx="9144000" cy="5653141"/>
          </a:xfrm>
          <a:prstGeom prst="rect">
            <a:avLst/>
          </a:prstGeom>
        </p:spPr>
      </p:pic>
      <p:sp>
        <p:nvSpPr>
          <p:cNvPr id="2" name="Title 1">
            <a:extLst>
              <a:ext uri="{FF2B5EF4-FFF2-40B4-BE49-F238E27FC236}">
                <a16:creationId xmlns:a16="http://schemas.microsoft.com/office/drawing/2014/main" id="{2AC89C35-4F29-4E58-BE04-20D965CAEBF8}"/>
              </a:ext>
            </a:extLst>
          </p:cNvPr>
          <p:cNvSpPr>
            <a:spLocks noGrp="1"/>
          </p:cNvSpPr>
          <p:nvPr>
            <p:ph type="title"/>
          </p:nvPr>
        </p:nvSpPr>
        <p:spPr/>
        <p:txBody>
          <a:bodyPr/>
          <a:lstStyle/>
          <a:p>
            <a:r>
              <a:rPr lang="en-GB" dirty="0">
                <a:solidFill>
                  <a:schemeClr val="tx1">
                    <a:lumMod val="85000"/>
                    <a:lumOff val="15000"/>
                  </a:schemeClr>
                </a:solidFill>
              </a:rPr>
              <a:t>Summary</a:t>
            </a:r>
          </a:p>
        </p:txBody>
      </p:sp>
      <p:sp>
        <p:nvSpPr>
          <p:cNvPr id="3" name="Content Placeholder 2">
            <a:extLst>
              <a:ext uri="{FF2B5EF4-FFF2-40B4-BE49-F238E27FC236}">
                <a16:creationId xmlns:a16="http://schemas.microsoft.com/office/drawing/2014/main" id="{F35A2312-1B24-4FA6-B2A2-0A29923A85B0}"/>
              </a:ext>
            </a:extLst>
          </p:cNvPr>
          <p:cNvSpPr>
            <a:spLocks noGrp="1"/>
          </p:cNvSpPr>
          <p:nvPr>
            <p:ph idx="1"/>
          </p:nvPr>
        </p:nvSpPr>
        <p:spPr>
          <a:xfrm>
            <a:off x="179512" y="2100427"/>
            <a:ext cx="8964488" cy="2900723"/>
          </a:xfrm>
        </p:spPr>
        <p:txBody>
          <a:bodyPr>
            <a:normAutofit/>
          </a:bodyPr>
          <a:lstStyle/>
          <a:p>
            <a:r>
              <a:rPr lang="en-GB" dirty="0">
                <a:solidFill>
                  <a:srgbClr val="FFFF00"/>
                </a:solidFill>
              </a:rPr>
              <a:t>Take 5 minutes to reflect upon tonight – what have you learnt?  </a:t>
            </a:r>
          </a:p>
          <a:p>
            <a:r>
              <a:rPr lang="en-GB" dirty="0">
                <a:solidFill>
                  <a:srgbClr val="FFFF00"/>
                </a:solidFill>
              </a:rPr>
              <a:t>Any key areas you want to research further? </a:t>
            </a:r>
          </a:p>
          <a:p>
            <a:r>
              <a:rPr lang="en-GB" dirty="0">
                <a:solidFill>
                  <a:srgbClr val="FFFF00"/>
                </a:solidFill>
              </a:rPr>
              <a:t>What can help you with your assignment?</a:t>
            </a:r>
          </a:p>
          <a:p>
            <a:r>
              <a:rPr lang="en-GB" dirty="0">
                <a:solidFill>
                  <a:srgbClr val="FFFF00"/>
                </a:solidFill>
              </a:rPr>
              <a:t>What can help you in your career?</a:t>
            </a:r>
          </a:p>
        </p:txBody>
      </p:sp>
    </p:spTree>
    <p:extLst>
      <p:ext uri="{BB962C8B-B14F-4D97-AF65-F5344CB8AC3E}">
        <p14:creationId xmlns:p14="http://schemas.microsoft.com/office/powerpoint/2010/main" val="2058534929"/>
      </p:ext>
    </p:extLst>
  </p:cSld>
  <p:clrMapOvr>
    <a:masterClrMapping/>
  </p:clrMapOvr>
</p:sld>
</file>

<file path=ppt/theme/theme1.xml><?xml version="1.0" encoding="utf-8"?>
<a:theme xmlns:a="http://schemas.openxmlformats.org/drawingml/2006/main" name="UWTSD 200 B">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 200 B" id="{C90A4CCD-9E61-44EF-A183-B648161D10F9}" vid="{A4CCB923-326F-4F97-817D-F66087A1AFCE}"/>
    </a:ext>
  </a:extLst>
</a:theme>
</file>

<file path=ppt/theme/theme2.xml><?xml version="1.0" encoding="utf-8"?>
<a:theme xmlns:a="http://schemas.openxmlformats.org/drawingml/2006/main" name="UWTSD 202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 2024" id="{B68D5239-D552-48ED-B7E6-16AE6B461942}" vid="{0FA391F6-8034-4FCA-A6C2-1BA6C71FBF74}"/>
    </a:ext>
  </a:extLst>
</a:theme>
</file>

<file path=ppt/theme/theme3.xml><?xml version="1.0" encoding="utf-8"?>
<a:theme xmlns:a="http://schemas.openxmlformats.org/drawingml/2006/main" name="UWTSD 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UWTSD 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UWTSD Text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UWTSD Text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UWTSD Logo Variations place image in Backgrou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B9528BA58694940A69F131DBB6E1994" ma:contentTypeVersion="10" ma:contentTypeDescription="Create a new document." ma:contentTypeScope="" ma:versionID="67ad0adf2f928ed26371fcab58371e10">
  <xsd:schema xmlns:xsd="http://www.w3.org/2001/XMLSchema" xmlns:xs="http://www.w3.org/2001/XMLSchema" xmlns:p="http://schemas.microsoft.com/office/2006/metadata/properties" xmlns:ns3="f90edf9b-0f74-455c-b63c-928a27ec8b1c" targetNamespace="http://schemas.microsoft.com/office/2006/metadata/properties" ma:root="true" ma:fieldsID="7eddfc940f653d213bb439334c42ffe4" ns3:_="">
    <xsd:import namespace="f90edf9b-0f74-455c-b63c-928a27ec8b1c"/>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Location" minOccurs="0"/>
                <xsd:element ref="ns3:MediaServiceOCR" minOccurs="0"/>
                <xsd:element ref="ns3:MediaServiceGenerationTime" minOccurs="0"/>
                <xsd:element ref="ns3:MediaServiceEventHashCode"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90edf9b-0f74-455c-b63c-928a27ec8b1c"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DateTaken" ma:index="10" nillable="true" ma:displayName="MediaServiceDateTaken" ma:description="" ma:hidden="true" ma:internalName="MediaServiceDateTaken" ma:readOnly="true">
      <xsd:simpleType>
        <xsd:restriction base="dms:Text"/>
      </xsd:simpleType>
    </xsd:element>
    <xsd:element name="MediaServiceAutoTags" ma:index="11" nillable="true" ma:displayName="MediaServiceAutoTags" ma:description="" ma:internalName="MediaServiceAutoTags" ma:readOnly="true">
      <xsd:simpleType>
        <xsd:restriction base="dms:Text"/>
      </xsd:simpleType>
    </xsd:element>
    <xsd:element name="MediaServiceLocation" ma:index="12" nillable="true" ma:displayName="MediaServiceLocation" ma:description="" ma:internalName="MediaServiceLocation" ma:readOnly="true">
      <xsd:simpleType>
        <xsd:restriction base="dms:Text"/>
      </xsd:simpleType>
    </xsd:element>
    <xsd:element name="MediaServiceOCR" ma:index="13" nillable="true" ma:displayName="MediaServiceOCR"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87331A4-C63F-4E4E-A563-96CEABD94796}">
  <ds:schemaRefs>
    <ds:schemaRef ds:uri="http://schemas.microsoft.com/sharepoint/v3/contenttype/forms"/>
  </ds:schemaRefs>
</ds:datastoreItem>
</file>

<file path=customXml/itemProps2.xml><?xml version="1.0" encoding="utf-8"?>
<ds:datastoreItem xmlns:ds="http://schemas.openxmlformats.org/officeDocument/2006/customXml" ds:itemID="{9EC19A70-49D2-4B48-A37F-22A5AF9D44D6}">
  <ds:schemaRefs>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FD7EE1FF-9B9F-45B9-89CA-7C4AF9B1706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90edf9b-0f74-455c-b63c-928a27ec8b1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Default Theme</Template>
  <TotalTime>3097</TotalTime>
  <Words>1865</Words>
  <Application>Microsoft Office PowerPoint</Application>
  <PresentationFormat>On-screen Show (4:3)</PresentationFormat>
  <Paragraphs>148</Paragraphs>
  <Slides>22</Slides>
  <Notes>6</Notes>
  <HiddenSlides>0</HiddenSlides>
  <MMClips>0</MMClips>
  <ScaleCrop>false</ScaleCrop>
  <HeadingPairs>
    <vt:vector size="6" baseType="variant">
      <vt:variant>
        <vt:lpstr>Fonts Used</vt:lpstr>
      </vt:variant>
      <vt:variant>
        <vt:i4>3</vt:i4>
      </vt:variant>
      <vt:variant>
        <vt:lpstr>Theme</vt:lpstr>
      </vt:variant>
      <vt:variant>
        <vt:i4>7</vt:i4>
      </vt:variant>
      <vt:variant>
        <vt:lpstr>Slide Titles</vt:lpstr>
      </vt:variant>
      <vt:variant>
        <vt:i4>22</vt:i4>
      </vt:variant>
    </vt:vector>
  </HeadingPairs>
  <TitlesOfParts>
    <vt:vector size="32" baseType="lpstr">
      <vt:lpstr>Arial</vt:lpstr>
      <vt:lpstr>Calibri</vt:lpstr>
      <vt:lpstr>Calibri Light</vt:lpstr>
      <vt:lpstr>UWTSD 200 B</vt:lpstr>
      <vt:lpstr>UWTSD 2024</vt:lpstr>
      <vt:lpstr>UWTSD Text 1</vt:lpstr>
      <vt:lpstr>UWTSD Text 2</vt:lpstr>
      <vt:lpstr>UWTSD Text 3</vt:lpstr>
      <vt:lpstr>UWTSD Text 4</vt:lpstr>
      <vt:lpstr>UWTSD Logo Variations place image in Background</vt:lpstr>
      <vt:lpstr>BMSK6008  Coaching &amp; Mentoring </vt:lpstr>
      <vt:lpstr>PowerPoint Presentation</vt:lpstr>
      <vt:lpstr>Quick Group Review</vt:lpstr>
      <vt:lpstr>Assignment Review</vt:lpstr>
      <vt:lpstr>BMSK6008 Coaching &amp; Mentoring in the Workplace</vt:lpstr>
      <vt:lpstr>Explain the similarities and differences of coaching and mentoring within an organisational context. </vt:lpstr>
      <vt:lpstr>2.  Critically explore the knowledge, skills,  attitude and behaviours needed by an  effective workplace coach or mentor </vt:lpstr>
      <vt:lpstr>3.  Critically assess a model or process that  should be followed when formally  coaching or mentoring</vt:lpstr>
      <vt:lpstr>How is a Coach Different?  A Reminder...</vt:lpstr>
      <vt:lpstr>What is NLP?  Definition...?</vt:lpstr>
      <vt:lpstr>What is NLP?  Definition...</vt:lpstr>
      <vt:lpstr>An Expanded View...</vt:lpstr>
      <vt:lpstr>What is NLP?  A simple example...</vt:lpstr>
      <vt:lpstr> </vt:lpstr>
      <vt:lpstr>Coaching is...</vt:lpstr>
      <vt:lpstr>Areas where NLP can Complement Coaching and Other Interventions</vt:lpstr>
      <vt:lpstr>Personal Development </vt:lpstr>
      <vt:lpstr>Organisational Development</vt:lpstr>
      <vt:lpstr>Educational Development </vt:lpstr>
      <vt:lpstr>Mind Map – The Assignment</vt:lpstr>
      <vt:lpstr>For the next session</vt:lpstr>
      <vt:lpstr>Summary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BMSK6005 Coaching &amp; Mentoring Skills of the Workplace</dc:title>
  <dc:creator>Paul Tinkler</dc:creator>
  <cp:lastModifiedBy>Paul Tinkler</cp:lastModifiedBy>
  <cp:revision>13</cp:revision>
  <dcterms:created xsi:type="dcterms:W3CDTF">2020-04-20T19:34:53Z</dcterms:created>
  <dcterms:modified xsi:type="dcterms:W3CDTF">2026-03-04T15:45:03Z</dcterms:modified>
</cp:coreProperties>
</file>