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handoutMasterIdLst>
    <p:handoutMasterId r:id="rId65"/>
  </p:handoutMasterIdLst>
  <p:sldIdLst>
    <p:sldId id="351" r:id="rId2"/>
    <p:sldId id="412" r:id="rId3"/>
    <p:sldId id="353" r:id="rId4"/>
    <p:sldId id="354" r:id="rId5"/>
    <p:sldId id="357" r:id="rId6"/>
    <p:sldId id="349" r:id="rId7"/>
    <p:sldId id="315" r:id="rId8"/>
    <p:sldId id="317" r:id="rId9"/>
    <p:sldId id="413" r:id="rId10"/>
    <p:sldId id="414" r:id="rId11"/>
    <p:sldId id="320" r:id="rId12"/>
    <p:sldId id="321" r:id="rId13"/>
    <p:sldId id="322" r:id="rId14"/>
    <p:sldId id="323" r:id="rId15"/>
    <p:sldId id="325" r:id="rId16"/>
    <p:sldId id="350" r:id="rId17"/>
    <p:sldId id="329" r:id="rId18"/>
    <p:sldId id="409" r:id="rId19"/>
    <p:sldId id="331" r:id="rId20"/>
    <p:sldId id="336" r:id="rId21"/>
    <p:sldId id="337" r:id="rId22"/>
    <p:sldId id="338" r:id="rId23"/>
    <p:sldId id="339" r:id="rId24"/>
    <p:sldId id="361" r:id="rId25"/>
    <p:sldId id="362" r:id="rId26"/>
    <p:sldId id="363" r:id="rId27"/>
    <p:sldId id="364" r:id="rId28"/>
    <p:sldId id="365" r:id="rId29"/>
    <p:sldId id="405" r:id="rId30"/>
    <p:sldId id="368" r:id="rId31"/>
    <p:sldId id="369" r:id="rId32"/>
    <p:sldId id="370" r:id="rId33"/>
    <p:sldId id="371" r:id="rId34"/>
    <p:sldId id="372" r:id="rId35"/>
    <p:sldId id="373" r:id="rId36"/>
    <p:sldId id="415" r:id="rId37"/>
    <p:sldId id="416" r:id="rId38"/>
    <p:sldId id="417" r:id="rId39"/>
    <p:sldId id="378" r:id="rId40"/>
    <p:sldId id="379" r:id="rId41"/>
    <p:sldId id="421" r:id="rId42"/>
    <p:sldId id="420" r:id="rId43"/>
    <p:sldId id="408" r:id="rId44"/>
    <p:sldId id="384" r:id="rId45"/>
    <p:sldId id="385" r:id="rId46"/>
    <p:sldId id="386" r:id="rId47"/>
    <p:sldId id="387" r:id="rId48"/>
    <p:sldId id="388" r:id="rId49"/>
    <p:sldId id="389" r:id="rId50"/>
    <p:sldId id="390" r:id="rId51"/>
    <p:sldId id="391" r:id="rId52"/>
    <p:sldId id="392" r:id="rId53"/>
    <p:sldId id="393" r:id="rId54"/>
    <p:sldId id="394" r:id="rId55"/>
    <p:sldId id="422" r:id="rId56"/>
    <p:sldId id="395" r:id="rId57"/>
    <p:sldId id="396" r:id="rId58"/>
    <p:sldId id="397" r:id="rId59"/>
    <p:sldId id="398" r:id="rId60"/>
    <p:sldId id="399" r:id="rId61"/>
    <p:sldId id="400" r:id="rId62"/>
    <p:sldId id="423"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44" autoAdjust="0"/>
    <p:restoredTop sz="86447" autoAdjust="0"/>
  </p:normalViewPr>
  <p:slideViewPr>
    <p:cSldViewPr>
      <p:cViewPr>
        <p:scale>
          <a:sx n="75" d="100"/>
          <a:sy n="75" d="100"/>
        </p:scale>
        <p:origin x="-144" y="-732"/>
      </p:cViewPr>
      <p:guideLst>
        <p:guide orient="horz" pos="2160"/>
        <p:guide pos="2880"/>
      </p:guideLst>
    </p:cSldViewPr>
  </p:slideViewPr>
  <p:outlineViewPr>
    <p:cViewPr>
      <p:scale>
        <a:sx n="33" d="100"/>
        <a:sy n="33" d="100"/>
      </p:scale>
      <p:origin x="0" y="37056"/>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80"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image" Target="../media/image5.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image" Target="../media/image7.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image" Target="../media/image11.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image" Target="../media/image1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3/7/2018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3/7/2018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a:t>
            </a:r>
            <a:r>
              <a:rPr lang="en-US" baseline="0" dirty="0" err="1" smtClean="0"/>
              <a:t>MathType</a:t>
            </a:r>
            <a:r>
              <a:rPr lang="en-US" baseline="0" dirty="0" smtClean="0"/>
              <a:t>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6854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852671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95521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20162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81135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1736395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063324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41036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99288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33811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303036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1621389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921695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5703708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1928114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54299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391329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641289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5941454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977629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627602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201332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603594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4472106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93468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0446681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835079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0378388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8311260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299597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36277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0082425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714156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173639531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40959342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5100832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5765047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21381249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37181316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5" name="Notes Placeholder 4"/>
          <p:cNvSpPr>
            <a:spLocks noGrp="1"/>
          </p:cNvSpPr>
          <p:nvPr>
            <p:ph type="body" sz="quarter" idx="11"/>
          </p:nvPr>
        </p:nvSpPr>
        <p:spPr/>
        <p:txBody>
          <a:bodyPr/>
          <a:lstStyle/>
          <a:p>
            <a:endParaRPr lang="en-IN"/>
          </a:p>
        </p:txBody>
      </p:sp>
    </p:spTree>
    <p:extLst>
      <p:ext uri="{BB962C8B-B14F-4D97-AF65-F5344CB8AC3E}">
        <p14:creationId xmlns:p14="http://schemas.microsoft.com/office/powerpoint/2010/main" val="24793778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9627665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7058187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023700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75791493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1335882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1443486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6423206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9214011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3008794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77309808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86032145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44449197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22174116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356377191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14290578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57976288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Tree>
    <p:extLst>
      <p:ext uri="{BB962C8B-B14F-4D97-AF65-F5344CB8AC3E}">
        <p14:creationId xmlns:p14="http://schemas.microsoft.com/office/powerpoint/2010/main" val="223038585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112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27520083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4" name="Date Placeholder 3"/>
          <p:cNvSpPr>
            <a:spLocks noGrp="1"/>
          </p:cNvSpPr>
          <p:nvPr>
            <p:ph type="dt" sz="half" idx="11"/>
          </p:nvPr>
        </p:nvSpPr>
        <p:spPr>
          <a:xfrm>
            <a:off x="6335713" y="113072"/>
            <a:ext cx="2133600" cy="182880"/>
          </a:xfrm>
          <a:prstGeom prst="rect">
            <a:avLst/>
          </a:prstGeom>
        </p:spPr>
        <p:txBody>
          <a:bodyPr/>
          <a:lstStyle/>
          <a:p>
            <a:fld id="{A9DF6EFB-3F44-496C-A842-1E0B3D3B975A}" type="datetimeFigureOut">
              <a:rPr lang="en-US" smtClean="0"/>
              <a:pPr/>
              <a:t>3/7/2018</a:t>
            </a:fld>
            <a:endParaRPr lang="en-US" dirty="0"/>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emf"/><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pic>
        <p:nvPicPr>
          <p:cNvPr id="7" name="Picture 6" descr="Pearson Logo"/>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8" name="TextBox 7"/>
          <p:cNvSpPr txBox="1"/>
          <p:nvPr userDrawn="1"/>
        </p:nvSpPr>
        <p:spPr>
          <a:xfrm>
            <a:off x="2667000" y="6425685"/>
            <a:ext cx="61722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59" r:id="rId2"/>
    <p:sldLayoutId id="2147483661" r:id="rId3"/>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mlDrawing" Target="../drawings/vmlDrawing2.vml"/><Relationship Id="rId6" Type="http://schemas.openxmlformats.org/officeDocument/2006/relationships/image" Target="../media/image4.wmf"/><Relationship Id="rId5" Type="http://schemas.openxmlformats.org/officeDocument/2006/relationships/oleObject" Target="../embeddings/oleObject2.bin"/><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6.wmf"/><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5.wmf"/><Relationship Id="rId4" Type="http://schemas.openxmlformats.org/officeDocument/2006/relationships/oleObject" Target="../embeddings/oleObject3.bin"/></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8.wmf"/><Relationship Id="rId2" Type="http://schemas.openxmlformats.org/officeDocument/2006/relationships/slideLayout" Target="../slideLayouts/slideLayout1.xml"/><Relationship Id="rId1" Type="http://schemas.openxmlformats.org/officeDocument/2006/relationships/vmlDrawing" Target="../drawings/vmlDrawing4.vml"/><Relationship Id="rId6" Type="http://schemas.openxmlformats.org/officeDocument/2006/relationships/oleObject" Target="../embeddings/oleObject6.bin"/><Relationship Id="rId5" Type="http://schemas.openxmlformats.org/officeDocument/2006/relationships/image" Target="../media/image7.wmf"/><Relationship Id="rId4" Type="http://schemas.openxmlformats.org/officeDocument/2006/relationships/oleObject" Target="../embeddings/oleObject5.bin"/></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10.wmf"/><Relationship Id="rId2" Type="http://schemas.openxmlformats.org/officeDocument/2006/relationships/slideLayout" Target="../slideLayouts/slideLayout1.xml"/><Relationship Id="rId1" Type="http://schemas.openxmlformats.org/officeDocument/2006/relationships/vmlDrawing" Target="../drawings/vmlDrawing5.vml"/><Relationship Id="rId6" Type="http://schemas.openxmlformats.org/officeDocument/2006/relationships/oleObject" Target="../embeddings/oleObject8.bin"/><Relationship Id="rId5" Type="http://schemas.openxmlformats.org/officeDocument/2006/relationships/image" Target="../media/image9.wmf"/><Relationship Id="rId4" Type="http://schemas.openxmlformats.org/officeDocument/2006/relationships/oleObject" Target="../embeddings/oleObject7.bin"/></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oleObject" Target="../embeddings/oleObject11.bin"/><Relationship Id="rId3" Type="http://schemas.openxmlformats.org/officeDocument/2006/relationships/notesSlide" Target="../notesSlides/notesSlide18.xml"/><Relationship Id="rId7" Type="http://schemas.openxmlformats.org/officeDocument/2006/relationships/image" Target="../media/image12.wmf"/><Relationship Id="rId2" Type="http://schemas.openxmlformats.org/officeDocument/2006/relationships/slideLayout" Target="../slideLayouts/slideLayout1.xml"/><Relationship Id="rId1" Type="http://schemas.openxmlformats.org/officeDocument/2006/relationships/vmlDrawing" Target="../drawings/vmlDrawing6.vml"/><Relationship Id="rId6" Type="http://schemas.openxmlformats.org/officeDocument/2006/relationships/oleObject" Target="../embeddings/oleObject10.bin"/><Relationship Id="rId5" Type="http://schemas.openxmlformats.org/officeDocument/2006/relationships/image" Target="../media/image11.wmf"/><Relationship Id="rId4" Type="http://schemas.openxmlformats.org/officeDocument/2006/relationships/oleObject" Target="../embeddings/oleObject9.bin"/><Relationship Id="rId9" Type="http://schemas.openxmlformats.org/officeDocument/2006/relationships/image" Target="../media/image13.wmf"/></Relationships>
</file>

<file path=ppt/slides/_rels/slide19.xml.rels><?xml version="1.0" encoding="UTF-8" standalone="yes"?>
<Relationships xmlns="http://schemas.openxmlformats.org/package/2006/relationships"><Relationship Id="rId8" Type="http://schemas.openxmlformats.org/officeDocument/2006/relationships/oleObject" Target="../embeddings/oleObject14.bin"/><Relationship Id="rId3" Type="http://schemas.openxmlformats.org/officeDocument/2006/relationships/notesSlide" Target="../notesSlides/notesSlide19.xml"/><Relationship Id="rId7" Type="http://schemas.openxmlformats.org/officeDocument/2006/relationships/image" Target="../media/image15.wmf"/><Relationship Id="rId2" Type="http://schemas.openxmlformats.org/officeDocument/2006/relationships/slideLayout" Target="../slideLayouts/slideLayout1.xml"/><Relationship Id="rId1" Type="http://schemas.openxmlformats.org/officeDocument/2006/relationships/vmlDrawing" Target="../drawings/vmlDrawing7.vml"/><Relationship Id="rId6" Type="http://schemas.openxmlformats.org/officeDocument/2006/relationships/oleObject" Target="../embeddings/oleObject13.bin"/><Relationship Id="rId5" Type="http://schemas.openxmlformats.org/officeDocument/2006/relationships/image" Target="../media/image14.wmf"/><Relationship Id="rId4" Type="http://schemas.openxmlformats.org/officeDocument/2006/relationships/oleObject" Target="../embeddings/oleObject12.bin"/><Relationship Id="rId9" Type="http://schemas.openxmlformats.org/officeDocument/2006/relationships/image" Target="../media/image16.w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hyperlink" Target="https://fred.stlouisfed.org/series/CPIAUCSL" TargetMode="External"/><Relationship Id="rId4" Type="http://schemas.openxmlformats.org/officeDocument/2006/relationships/hyperlink" Target="https://fred.stlouisfed.org/series/TB3MS"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hyperlink" Target="https://fred.stlouisfed.org/series/TB3MS"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p:txBody>
          <a:bodyPr/>
          <a:lstStyle/>
          <a:p>
            <a:r>
              <a:rPr lang="en-US" sz="3600" b="1" dirty="0">
                <a:latin typeface="+mj-lt"/>
              </a:rPr>
              <a:t>Chapter 4</a:t>
            </a:r>
          </a:p>
        </p:txBody>
      </p:sp>
      <p:sp>
        <p:nvSpPr>
          <p:cNvPr id="5" name="Text Placeholder 4"/>
          <p:cNvSpPr>
            <a:spLocks noGrp="1"/>
          </p:cNvSpPr>
          <p:nvPr>
            <p:ph type="body" sz="quarter" idx="15"/>
          </p:nvPr>
        </p:nvSpPr>
        <p:spPr>
          <a:xfrm>
            <a:off x="5029200" y="3322637"/>
            <a:ext cx="3657600" cy="2925763"/>
          </a:xfrm>
        </p:spPr>
        <p:txBody>
          <a:bodyPr/>
          <a:lstStyle/>
          <a:p>
            <a:r>
              <a:rPr lang="en-US" sz="3200" dirty="0"/>
              <a:t>Why Do Interest Rates Change?</a:t>
            </a:r>
            <a:endParaRPr lang="en-US" altLang="en-US" sz="3200" dirty="0"/>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676400"/>
            <a:ext cx="3548762" cy="4437802"/>
          </a:xfrm>
          <a:prstGeom prst="rect">
            <a:avLst/>
          </a:prstGeom>
        </p:spPr>
      </p:pic>
      <p:sp>
        <p:nvSpPr>
          <p:cNvPr id="9" name="Text Placeholder"/>
          <p:cNvSpPr txBox="1"/>
          <p:nvPr/>
        </p:nvSpPr>
        <p:spPr>
          <a:xfrm>
            <a:off x="2743200" y="6425682"/>
            <a:ext cx="6096000" cy="276999"/>
          </a:xfrm>
          <a:prstGeom prst="rect">
            <a:avLst/>
          </a:prstGeom>
          <a:noFill/>
        </p:spPr>
        <p:txBody>
          <a:bodyPr wrap="square" rtlCol="0">
            <a:spAutoFit/>
          </a:bodyPr>
          <a:lstStyle/>
          <a:p>
            <a:pPr marL="0" marR="0" indent="0"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 </a:t>
            </a:r>
            <a:endParaRPr lang="en-US" altLang="en-US" sz="1200" b="0" dirty="0">
              <a:latin typeface="Verdana"/>
              <a:ea typeface="Verdana" panose="020B0604030504040204" pitchFamily="34" charset="0"/>
              <a:cs typeface="Verdana" panose="020B0604030504040204" pitchFamily="34" charset="0"/>
            </a:endParaRPr>
          </a:p>
        </p:txBody>
      </p:sp>
      <p:sp>
        <p:nvSpPr>
          <p:cNvPr id="6" name="TextBox 5" hidden="1"/>
          <p:cNvSpPr txBox="1"/>
          <p:nvPr/>
        </p:nvSpPr>
        <p:spPr>
          <a:xfrm>
            <a:off x="4495800" y="5029200"/>
            <a:ext cx="4191000" cy="1323439"/>
          </a:xfrm>
          <a:prstGeom prst="rect">
            <a:avLst/>
          </a:prstGeom>
          <a:noFill/>
        </p:spPr>
        <p:txBody>
          <a:bodyPr wrap="square" rtlCol="0">
            <a:spAutoFit/>
          </a:bodyPr>
          <a:lstStyle/>
          <a:p>
            <a:r>
              <a:rPr lang="en-IN" sz="2000" dirty="0"/>
              <a:t>"Slides in this presentation contain hyperlinks.</a:t>
            </a:r>
          </a:p>
          <a:p>
            <a:r>
              <a:rPr lang="en-IN" sz="2000" dirty="0"/>
              <a:t>JAWS users should be able to get a list of links by using INSERT+F7."</a:t>
            </a:r>
            <a:endParaRPr lang="en-IN" sz="2000" dirty="0" smtClean="0"/>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(1 of 2)</a:t>
            </a:r>
            <a:endParaRPr lang="en-IN" dirty="0">
              <a:latin typeface="+mj-lt"/>
            </a:endParaRPr>
          </a:p>
        </p:txBody>
      </p:sp>
      <p:sp>
        <p:nvSpPr>
          <p:cNvPr id="3" name="Content Placeholder 2"/>
          <p:cNvSpPr>
            <a:spLocks noGrp="1"/>
          </p:cNvSpPr>
          <p:nvPr>
            <p:ph idx="1"/>
          </p:nvPr>
        </p:nvSpPr>
        <p:spPr/>
        <p:txBody>
          <a:bodyPr/>
          <a:lstStyle/>
          <a:p>
            <a:pPr marL="0" indent="0">
              <a:buNone/>
            </a:pPr>
            <a:r>
              <a:rPr lang="en-US" altLang="en-US" sz="2200" dirty="0">
                <a:ea typeface="ヒラギノ角ゴ Pro W3" charset="-128"/>
              </a:rPr>
              <a:t>In the early 1950s, short-term Treasury bills were yielding about 1%. By 1981, the yields rose to 15% and higher. But then dropped back to 1% by 2003. In 2007, rates jumped up to 5%, only to fall back to near zero in 2008, though 2016.</a:t>
            </a:r>
          </a:p>
          <a:p>
            <a:pPr marL="0" indent="0">
              <a:buNone/>
            </a:pPr>
            <a:r>
              <a:rPr lang="en-US" altLang="en-US" sz="2200" dirty="0">
                <a:ea typeface="ヒラギノ角ゴ Pro W3" charset="-128"/>
              </a:rPr>
              <a:t>What causes these changes?</a:t>
            </a:r>
            <a:endParaRPr lang="en-US" sz="22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84" charset="-128"/>
              </a:rPr>
              <a:t>Chapter Preview </a:t>
            </a:r>
            <a:r>
              <a:rPr lang="en-US" altLang="en-US" sz="2000" b="0" dirty="0">
                <a:ea typeface="ヒラギノ角ゴ Pro W3" pitchFamily="-84" charset="-128"/>
              </a:rPr>
              <a:t>(2 of 2)</a:t>
            </a:r>
            <a:endParaRPr lang="en-IN" dirty="0">
              <a:latin typeface="+mj-lt"/>
            </a:endParaRPr>
          </a:p>
        </p:txBody>
      </p:sp>
      <p:sp>
        <p:nvSpPr>
          <p:cNvPr id="3" name="Content Placeholder 2"/>
          <p:cNvSpPr>
            <a:spLocks noGrp="1"/>
          </p:cNvSpPr>
          <p:nvPr>
            <p:ph idx="1"/>
          </p:nvPr>
        </p:nvSpPr>
        <p:spPr/>
        <p:txBody>
          <a:bodyPr/>
          <a:lstStyle/>
          <a:p>
            <a:pPr marL="0" indent="0">
              <a:buNone/>
              <a:defRPr/>
            </a:pPr>
            <a:r>
              <a:rPr lang="en-US" sz="2200" dirty="0"/>
              <a:t>In this chapter, we examine the forces the move interest rates and the theories behind those movements. Topics include:</a:t>
            </a:r>
          </a:p>
          <a:p>
            <a:pPr>
              <a:buFont typeface="Arial"/>
              <a:buChar char="•"/>
              <a:defRPr/>
            </a:pPr>
            <a:r>
              <a:rPr lang="en-US" sz="2200" dirty="0"/>
              <a:t>Determining Asset Demand</a:t>
            </a:r>
          </a:p>
          <a:p>
            <a:pPr>
              <a:buFont typeface="Arial"/>
              <a:buChar char="•"/>
              <a:defRPr/>
            </a:pPr>
            <a:r>
              <a:rPr lang="en-US" sz="2200" dirty="0"/>
              <a:t>Supply and Demand in the Bond Market</a:t>
            </a:r>
          </a:p>
          <a:p>
            <a:pPr>
              <a:buFont typeface="Arial"/>
              <a:buChar char="•"/>
              <a:defRPr/>
            </a:pPr>
            <a:r>
              <a:rPr lang="en-US" sz="2200" dirty="0"/>
              <a:t>Changes in Equilibrium Interest Rates</a:t>
            </a:r>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smtClean="0">
                <a:ea typeface="ヒラギノ角ゴ Pro W3" charset="-128"/>
              </a:rPr>
              <a:t>Determinants of </a:t>
            </a:r>
            <a:r>
              <a:rPr lang="en-US" altLang="en-US" sz="3600" dirty="0">
                <a:ea typeface="ヒラギノ角ゴ Pro W3" charset="-128"/>
              </a:rPr>
              <a:t>Asset Demand </a:t>
            </a:r>
            <a:r>
              <a:rPr lang="en-US" altLang="en-US" sz="2000" b="0" dirty="0">
                <a:ea typeface="ヒラギノ角ゴ Pro W3" charset="-128"/>
              </a:rPr>
              <a:t>(1 of 2)</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charset="-128"/>
              </a:rPr>
              <a:t>An </a:t>
            </a:r>
            <a:r>
              <a:rPr lang="en-US" altLang="en-US" sz="2200" b="1" dirty="0">
                <a:ea typeface="ヒラギノ角ゴ Pro W3" charset="-128"/>
              </a:rPr>
              <a:t>asset</a:t>
            </a:r>
            <a:r>
              <a:rPr lang="en-US" altLang="en-US" sz="2200" dirty="0">
                <a:ea typeface="ヒラギノ角ゴ Pro W3" charset="-128"/>
              </a:rPr>
              <a:t> is a piece of property that is a store of value. Facing the question of whether to buy and hold an asset or whether to buy one asset rather than another, an individual must consider the following factors:</a:t>
            </a:r>
          </a:p>
          <a:p>
            <a:pPr marL="740664" lvl="1" indent="-400050">
              <a:spcBef>
                <a:spcPts val="900"/>
              </a:spcBef>
              <a:buFontTx/>
              <a:buAutoNum type="arabicPeriod"/>
            </a:pPr>
            <a:r>
              <a:rPr lang="en-US" altLang="en-US" sz="2200" b="1" dirty="0">
                <a:ea typeface="ヒラギノ角ゴ Pro W3" charset="-128"/>
              </a:rPr>
              <a:t>Wealth</a:t>
            </a:r>
            <a:r>
              <a:rPr lang="en-US" altLang="en-US" sz="2200" dirty="0">
                <a:ea typeface="ヒラギノ角ゴ Pro W3" charset="-128"/>
              </a:rPr>
              <a:t>, the total resources owned by the individual, including all assets</a:t>
            </a:r>
          </a:p>
          <a:p>
            <a:pPr marL="740664" lvl="1" indent="-400050">
              <a:spcBef>
                <a:spcPts val="900"/>
              </a:spcBef>
              <a:buFontTx/>
              <a:buAutoNum type="arabicPeriod"/>
            </a:pPr>
            <a:r>
              <a:rPr lang="en-US" altLang="en-US" sz="2200" b="1" dirty="0">
                <a:ea typeface="ヒラギノ角ゴ Pro W3" charset="-128"/>
              </a:rPr>
              <a:t>Expected return</a:t>
            </a:r>
            <a:r>
              <a:rPr lang="en-US" altLang="en-US" sz="2200" dirty="0">
                <a:ea typeface="ヒラギノ角ゴ Pro W3" charset="-128"/>
              </a:rPr>
              <a:t> (the return expected over the next period) on one asset relative to alternative assets</a:t>
            </a:r>
          </a:p>
          <a:p>
            <a:pPr marL="740664" lvl="1" indent="-400050">
              <a:spcBef>
                <a:spcPts val="900"/>
              </a:spcBef>
              <a:buFontTx/>
              <a:buAutoNum type="arabicPeriod"/>
            </a:pPr>
            <a:r>
              <a:rPr lang="en-US" altLang="en-US" sz="2200" b="1" dirty="0">
                <a:ea typeface="ヒラギノ角ゴ Pro W3" charset="-128"/>
              </a:rPr>
              <a:t>Risk</a:t>
            </a:r>
            <a:r>
              <a:rPr lang="en-US" altLang="en-US" sz="2200" dirty="0">
                <a:ea typeface="ヒラギノ角ゴ Pro W3" charset="-128"/>
              </a:rPr>
              <a:t> (the degree of uncertainty associated with the return) on one asset relative to alternative assets</a:t>
            </a:r>
          </a:p>
          <a:p>
            <a:pPr marL="740664" lvl="1" indent="-400050">
              <a:spcBef>
                <a:spcPts val="900"/>
              </a:spcBef>
              <a:buFontTx/>
              <a:buAutoNum type="arabicPeriod"/>
            </a:pPr>
            <a:r>
              <a:rPr lang="en-US" altLang="en-US" sz="2200" b="1" dirty="0">
                <a:ea typeface="ヒラギノ角ゴ Pro W3" charset="-128"/>
              </a:rPr>
              <a:t>Liquidity</a:t>
            </a:r>
            <a:r>
              <a:rPr lang="en-US" altLang="en-US" sz="2200" dirty="0">
                <a:ea typeface="ヒラギノ角ゴ Pro W3" charset="-128"/>
              </a:rPr>
              <a:t> (the ease and speed with which an asset can be turned into cash) relative to alternative assets</a:t>
            </a:r>
            <a:endParaRPr lang="en-US" sz="2200" dirty="0"/>
          </a:p>
        </p:txBody>
      </p:sp>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charset="-128"/>
              </a:rPr>
              <a:t>Example 4.1: Expected Return</a:t>
            </a:r>
            <a:endParaRPr lang="en-IN" dirty="0">
              <a:latin typeface="+mj-lt"/>
            </a:endParaRPr>
          </a:p>
        </p:txBody>
      </p:sp>
      <p:sp>
        <p:nvSpPr>
          <p:cNvPr id="3" name="Content Placeholder 2"/>
          <p:cNvSpPr>
            <a:spLocks noGrp="1"/>
          </p:cNvSpPr>
          <p:nvPr>
            <p:ph idx="1"/>
          </p:nvPr>
        </p:nvSpPr>
        <p:spPr/>
        <p:txBody>
          <a:bodyPr/>
          <a:lstStyle/>
          <a:p>
            <a:pPr marL="0" indent="0">
              <a:buNone/>
            </a:pPr>
            <a:r>
              <a:rPr lang="en-US" sz="2200" dirty="0"/>
              <a:t>What is the expected return to Exxon-Mobil if the return is 12% two-thirds of the time, and 8% one-third of the time?</a:t>
            </a:r>
          </a:p>
          <a:p>
            <a:pPr marL="0" indent="0">
              <a:buNone/>
            </a:pPr>
            <a:r>
              <a:rPr lang="en-US" sz="2200" i="1" dirty="0"/>
              <a:t>R</a:t>
            </a:r>
            <a:r>
              <a:rPr lang="en-US" sz="2200" i="1" baseline="30000" dirty="0"/>
              <a:t>e</a:t>
            </a:r>
            <a:r>
              <a:rPr lang="en-US" sz="2200" i="1" dirty="0"/>
              <a:t> =</a:t>
            </a:r>
            <a:r>
              <a:rPr lang="en-US" sz="2200" dirty="0"/>
              <a:t> 12% × (2/3) + 8% × (1/3) </a:t>
            </a:r>
            <a:r>
              <a:rPr lang="en-US" sz="2200" i="1" dirty="0"/>
              <a:t>= 10.67%</a:t>
            </a:r>
            <a:endParaRPr lang="en-US" sz="2200" dirty="0"/>
          </a:p>
        </p:txBody>
      </p:sp>
    </p:spTree>
    <p:extLst>
      <p:ext uri="{BB962C8B-B14F-4D97-AF65-F5344CB8AC3E}">
        <p14:creationId xmlns:p14="http://schemas.microsoft.com/office/powerpoint/2010/main" val="3266074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Example 2: Standard Deviation </a:t>
            </a:r>
            <a:r>
              <a:rPr lang="en-US" altLang="en-US" sz="2000" b="0" dirty="0">
                <a:ea typeface="ヒラギノ角ゴ Pro W3" charset="-128"/>
              </a:rPr>
              <a:t>(1 of 8)</a:t>
            </a:r>
            <a:endParaRPr lang="en-US" sz="3600" b="1" dirty="0">
              <a:latin typeface="+mj-lt"/>
            </a:endParaRPr>
          </a:p>
        </p:txBody>
      </p:sp>
      <p:sp>
        <p:nvSpPr>
          <p:cNvPr id="2" name="Content Placeholder"/>
          <p:cNvSpPr>
            <a:spLocks noGrp="1"/>
          </p:cNvSpPr>
          <p:nvPr>
            <p:ph idx="1"/>
          </p:nvPr>
        </p:nvSpPr>
        <p:spPr>
          <a:xfrm>
            <a:off x="457200" y="1600201"/>
            <a:ext cx="8229600" cy="762000"/>
          </a:xfrm>
        </p:spPr>
        <p:txBody>
          <a:bodyPr/>
          <a:lstStyle/>
          <a:p>
            <a:pPr marL="0" indent="0">
              <a:buNone/>
              <a:defRPr/>
            </a:pPr>
            <a:r>
              <a:rPr lang="en-US" altLang="en-US" sz="2200" dirty="0">
                <a:ea typeface="ヒラギノ角ゴ Pro W3" charset="-128"/>
              </a:rPr>
              <a:t>Consider the following two companies and their forecasted returns for the upcoming year</a:t>
            </a:r>
            <a:r>
              <a:rPr lang="en-US" altLang="en-US" sz="2200" dirty="0" smtClean="0">
                <a:ea typeface="ヒラギノ角ゴ Pro W3" charset="-128"/>
              </a:rPr>
              <a:t>:</a:t>
            </a:r>
            <a:endParaRPr lang="en-US" sz="2200" dirty="0"/>
          </a:p>
        </p:txBody>
      </p:sp>
      <p:graphicFrame>
        <p:nvGraphicFramePr>
          <p:cNvPr id="5" name="Table 4"/>
          <p:cNvGraphicFramePr>
            <a:graphicFrameLocks noGrp="1"/>
          </p:cNvGraphicFramePr>
          <p:nvPr>
            <p:extLst>
              <p:ext uri="{D42A27DB-BD31-4B8C-83A1-F6EECF244321}">
                <p14:modId xmlns:p14="http://schemas.microsoft.com/office/powerpoint/2010/main" val="989407721"/>
              </p:ext>
            </p:extLst>
          </p:nvPr>
        </p:nvGraphicFramePr>
        <p:xfrm>
          <a:off x="1028700" y="2717800"/>
          <a:ext cx="7086600" cy="1854200"/>
        </p:xfrm>
        <a:graphic>
          <a:graphicData uri="http://schemas.openxmlformats.org/drawingml/2006/table">
            <a:tbl>
              <a:tblPr firstRow="1" bandRow="1">
                <a:tableStyleId>{2D5ABB26-0587-4C30-8999-92F81FD0307C}</a:tableStyleId>
              </a:tblPr>
              <a:tblGrid>
                <a:gridCol w="1634316"/>
                <a:gridCol w="1573447"/>
                <a:gridCol w="1516637"/>
                <a:gridCol w="2362200"/>
              </a:tblGrid>
              <a:tr h="370840">
                <a:tc>
                  <a:txBody>
                    <a:bodyPr/>
                    <a:lstStyle/>
                    <a:p>
                      <a:r>
                        <a:rPr lang="en-US" sz="1200" dirty="0" smtClean="0">
                          <a:solidFill>
                            <a:schemeClr val="bg1"/>
                          </a:solidFill>
                        </a:rPr>
                        <a:t>Blank</a:t>
                      </a:r>
                      <a:endParaRPr lang="en-US"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dirty="0" smtClean="0">
                          <a:solidFill>
                            <a:schemeClr val="bg1"/>
                          </a:solidFill>
                        </a:rPr>
                        <a:t>Blank</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Fly-by-Night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Feet-on-the-Ground</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Outcome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smtClean="0"/>
                        <a:t>Probability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solidFill>
                            <a:schemeClr val="bg1"/>
                          </a:solidFill>
                        </a:rPr>
                        <a:t>Blank</a:t>
                      </a:r>
                      <a:endParaRPr lang="en-US" sz="12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Return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15%</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Outcome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dirty="0" smtClean="0"/>
                        <a:t>Probability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50%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solidFill>
                            <a:schemeClr val="bg1"/>
                          </a:solidFill>
                        </a:rPr>
                        <a:t>Blank</a:t>
                      </a:r>
                      <a:endParaRPr lang="en-US" sz="12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Return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t>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6288681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Example 2: Standard Deviation </a:t>
            </a:r>
            <a:r>
              <a:rPr lang="en-US" altLang="en-US" sz="2000" b="0" dirty="0">
                <a:ea typeface="ヒラギノ角ゴ Pro W3" charset="-128"/>
              </a:rPr>
              <a:t>(2 of 8)</a:t>
            </a:r>
            <a:endParaRPr lang="en-US" sz="3600" b="1" dirty="0">
              <a:solidFill>
                <a:schemeClr val="bg1"/>
              </a:solidFill>
              <a:latin typeface="+mj-lt"/>
            </a:endParaRPr>
          </a:p>
        </p:txBody>
      </p:sp>
      <p:sp>
        <p:nvSpPr>
          <p:cNvPr id="2" name="Content Placeholder"/>
          <p:cNvSpPr>
            <a:spLocks noGrp="1"/>
          </p:cNvSpPr>
          <p:nvPr>
            <p:ph idx="1"/>
          </p:nvPr>
        </p:nvSpPr>
        <p:spPr>
          <a:noFill/>
        </p:spPr>
        <p:txBody>
          <a:bodyPr/>
          <a:lstStyle/>
          <a:p>
            <a:pPr marL="0" indent="0">
              <a:buNone/>
            </a:pPr>
            <a:r>
              <a:rPr lang="en-US" altLang="en-US" sz="2200" dirty="0">
                <a:ea typeface="ヒラギノ角ゴ Pro W3" charset="-128"/>
              </a:rPr>
              <a:t>What is the standard deviation of the returns on the Fly-by-Night Airlines and Feet-on-the-Ground Bus Company, with the return outcomes and probabilities described on the previous slide? Of these two stocks, which is riskier?</a:t>
            </a:r>
            <a:endParaRPr lang="en-US" sz="2200" dirty="0"/>
          </a:p>
        </p:txBody>
      </p:sp>
    </p:spTree>
    <p:extLst>
      <p:ext uri="{BB962C8B-B14F-4D97-AF65-F5344CB8AC3E}">
        <p14:creationId xmlns:p14="http://schemas.microsoft.com/office/powerpoint/2010/main" val="30256519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Example 2: Standard Deviation </a:t>
            </a:r>
            <a:r>
              <a:rPr lang="en-US" altLang="en-US" sz="2000" b="0" dirty="0">
                <a:ea typeface="ヒラギノ角ゴ Pro W3" charset="-128"/>
              </a:rPr>
              <a:t>(3 of 8)</a:t>
            </a:r>
            <a:endParaRPr lang="en-US" dirty="0">
              <a:latin typeface="+mj-lt"/>
            </a:endParaRPr>
          </a:p>
        </p:txBody>
      </p:sp>
      <p:sp>
        <p:nvSpPr>
          <p:cNvPr id="2" name="Content Placeholder 1"/>
          <p:cNvSpPr>
            <a:spLocks noGrp="1"/>
          </p:cNvSpPr>
          <p:nvPr>
            <p:ph idx="1"/>
          </p:nvPr>
        </p:nvSpPr>
        <p:spPr/>
        <p:txBody>
          <a:bodyPr/>
          <a:lstStyle/>
          <a:p>
            <a:pPr marL="0" indent="0">
              <a:buNone/>
            </a:pPr>
            <a:r>
              <a:rPr lang="en-US" sz="2200" b="1" dirty="0"/>
              <a:t>Example 4.2 Standard Deviation</a:t>
            </a:r>
          </a:p>
          <a:p>
            <a:pPr marL="0" indent="0">
              <a:buNone/>
            </a:pPr>
            <a:r>
              <a:rPr lang="en-US" sz="2200" dirty="0"/>
              <a:t>What is the standard deviation of the returns on the Fly-by-Night Airlines stock and Feet-on-the Ground Bus Company, with the same return outcomes and probabilities described above? Of these two stocks, which is riskier?</a:t>
            </a:r>
          </a:p>
          <a:p>
            <a:pPr marL="0" indent="0">
              <a:buNone/>
            </a:pPr>
            <a:r>
              <a:rPr lang="en-US" sz="2200" b="1" dirty="0"/>
              <a:t>&gt; Solution</a:t>
            </a:r>
          </a:p>
          <a:p>
            <a:pPr marL="0" indent="0">
              <a:spcAft>
                <a:spcPts val="2500"/>
              </a:spcAft>
              <a:buNone/>
            </a:pPr>
            <a:r>
              <a:rPr lang="en-US" sz="2200" dirty="0"/>
              <a:t>Fly-by-Night Airlines has a standard deviation of returns of 5</a:t>
            </a:r>
            <a:r>
              <a:rPr lang="en-US" sz="2200" dirty="0" smtClean="0"/>
              <a:t>%.</a:t>
            </a:r>
            <a:endParaRPr lang="en-US" sz="2200" dirty="0"/>
          </a:p>
        </p:txBody>
      </p:sp>
      <p:graphicFrame>
        <p:nvGraphicFramePr>
          <p:cNvPr id="4" name="Object 3"/>
          <p:cNvGraphicFramePr>
            <a:graphicFrameLocks noChangeAspect="1"/>
          </p:cNvGraphicFramePr>
          <p:nvPr>
            <p:extLst>
              <p:ext uri="{D42A27DB-BD31-4B8C-83A1-F6EECF244321}">
                <p14:modId xmlns:p14="http://schemas.microsoft.com/office/powerpoint/2010/main" val="134598013"/>
              </p:ext>
            </p:extLst>
          </p:nvPr>
        </p:nvGraphicFramePr>
        <p:xfrm>
          <a:off x="2133600" y="5105400"/>
          <a:ext cx="4267200" cy="609600"/>
        </p:xfrm>
        <a:graphic>
          <a:graphicData uri="http://schemas.openxmlformats.org/presentationml/2006/ole">
            <mc:AlternateContent xmlns:mc="http://schemas.openxmlformats.org/markup-compatibility/2006">
              <mc:Choice xmlns:v="urn:schemas-microsoft-com:vml" Requires="v">
                <p:oleObj spid="_x0000_s1035" name="Equation" r:id="rId4" imgW="1600200" imgH="228600" progId="Equation.DSMT4">
                  <p:embed/>
                </p:oleObj>
              </mc:Choice>
              <mc:Fallback>
                <p:oleObj name="Equation" r:id="rId4" imgW="1600200" imgH="228600" progId="Equation.DSMT4">
                  <p:embed/>
                  <p:pic>
                    <p:nvPicPr>
                      <p:cNvPr id="0" name=""/>
                      <p:cNvPicPr/>
                      <p:nvPr/>
                    </p:nvPicPr>
                    <p:blipFill>
                      <a:blip r:embed="rId5"/>
                      <a:stretch>
                        <a:fillRect/>
                      </a:stretch>
                    </p:blipFill>
                    <p:spPr>
                      <a:xfrm>
                        <a:off x="2133600" y="5105400"/>
                        <a:ext cx="4267200" cy="609600"/>
                      </a:xfrm>
                      <a:prstGeom prst="rect">
                        <a:avLst/>
                      </a:prstGeom>
                    </p:spPr>
                  </p:pic>
                </p:oleObj>
              </mc:Fallback>
            </mc:AlternateContent>
          </a:graphicData>
        </a:graphic>
      </p:graphicFrame>
    </p:spTree>
    <p:extLst>
      <p:ext uri="{BB962C8B-B14F-4D97-AF65-F5344CB8AC3E}">
        <p14:creationId xmlns:p14="http://schemas.microsoft.com/office/powerpoint/2010/main" val="1777191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Example 2: Standard Deviation </a:t>
            </a:r>
            <a:r>
              <a:rPr lang="en-US" altLang="en-US" sz="2000" b="0" dirty="0">
                <a:ea typeface="ヒラギノ角ゴ Pro W3" charset="-128"/>
              </a:rPr>
              <a:t>(4 of 8)</a:t>
            </a:r>
            <a:endParaRPr lang="en-US" b="1" dirty="0">
              <a:latin typeface="+mj-lt"/>
            </a:endParaRPr>
          </a:p>
        </p:txBody>
      </p:sp>
      <mc:AlternateContent xmlns:mc="http://schemas.openxmlformats.org/markup-compatibility/2006" xmlns:a14="http://schemas.microsoft.com/office/drawing/2010/main">
        <mc:Choice Requires="a14">
          <p:sp>
            <p:nvSpPr>
              <p:cNvPr id="2" name="Content Placeholder 1"/>
              <p:cNvSpPr>
                <a:spLocks noGrp="1"/>
              </p:cNvSpPr>
              <p:nvPr>
                <p:ph idx="1"/>
              </p:nvPr>
            </p:nvSpPr>
            <p:spPr>
              <a:xfrm>
                <a:off x="457200" y="2514600"/>
                <a:ext cx="8229600" cy="3611563"/>
              </a:xfrm>
            </p:spPr>
            <p:txBody>
              <a:bodyPr/>
              <a:lstStyle/>
              <a:p>
                <a:pPr marL="0" indent="0">
                  <a:buNone/>
                </a:pPr>
                <a:r>
                  <a:rPr lang="en-US" sz="2200" dirty="0" smtClean="0"/>
                  <a:t>where</a:t>
                </a:r>
                <a:endParaRPr lang="en-US" sz="2200" dirty="0"/>
              </a:p>
              <a:p>
                <a:pPr marL="5432425" indent="-5432425">
                  <a:buNone/>
                  <a:tabLst>
                    <a:tab pos="5432425" algn="l"/>
                  </a:tabLst>
                </a:pPr>
                <a:r>
                  <a:rPr lang="en-US" sz="2200" i="1" dirty="0"/>
                  <a:t>p</a:t>
                </a:r>
                <a:r>
                  <a:rPr lang="en-US" sz="2200" baseline="-25000" dirty="0"/>
                  <a:t>1</a:t>
                </a:r>
                <a:r>
                  <a:rPr lang="en-US" sz="2200" dirty="0"/>
                  <a:t> = probability of occurrence of return 1 = </a:t>
                </a:r>
                <a14:m>
                  <m:oMath xmlns:m="http://schemas.openxmlformats.org/officeDocument/2006/math">
                    <m:f>
                      <m:fPr>
                        <m:ctrlPr>
                          <a:rPr lang="en-US" sz="2200" i="1">
                            <a:latin typeface="Cambria Math"/>
                          </a:rPr>
                        </m:ctrlPr>
                      </m:fPr>
                      <m:num>
                        <m:r>
                          <a:rPr lang="en-US" sz="2200">
                            <a:latin typeface="Cambria Math"/>
                          </a:rPr>
                          <m:t>1</m:t>
                        </m:r>
                      </m:num>
                      <m:den>
                        <m:r>
                          <a:rPr lang="en-US" sz="2200">
                            <a:latin typeface="Cambria Math"/>
                          </a:rPr>
                          <m:t>2</m:t>
                        </m:r>
                      </m:den>
                    </m:f>
                  </m:oMath>
                </a14:m>
                <a:r>
                  <a:rPr lang="en-US" sz="2200" dirty="0"/>
                  <a:t> = 0.50</a:t>
                </a:r>
              </a:p>
              <a:p>
                <a:pPr marL="0" indent="0">
                  <a:buNone/>
                </a:pPr>
                <a:r>
                  <a:rPr lang="en-US" sz="2200" i="1" dirty="0"/>
                  <a:t>R</a:t>
                </a:r>
                <a:r>
                  <a:rPr lang="en-US" sz="2200" baseline="-25000" dirty="0"/>
                  <a:t>1</a:t>
                </a:r>
                <a:r>
                  <a:rPr lang="en-US" sz="2200" dirty="0"/>
                  <a:t> = return in state 1 = 15% = 0.15</a:t>
                </a:r>
              </a:p>
              <a:p>
                <a:pPr marL="0" indent="0">
                  <a:buNone/>
                  <a:tabLst>
                    <a:tab pos="5432425" algn="l"/>
                  </a:tabLst>
                </a:pPr>
                <a:r>
                  <a:rPr lang="en-US" sz="2200" i="1" dirty="0"/>
                  <a:t>p</a:t>
                </a:r>
                <a:r>
                  <a:rPr lang="en-US" sz="2200" baseline="-25000" dirty="0"/>
                  <a:t>2</a:t>
                </a:r>
                <a:r>
                  <a:rPr lang="en-US" sz="2200" dirty="0"/>
                  <a:t> = probability of occurrence of return 2 = </a:t>
                </a:r>
                <a14:m>
                  <m:oMath xmlns:m="http://schemas.openxmlformats.org/officeDocument/2006/math">
                    <m:f>
                      <m:fPr>
                        <m:ctrlPr>
                          <a:rPr lang="en-US" sz="2200" i="1">
                            <a:latin typeface="Cambria Math"/>
                          </a:rPr>
                        </m:ctrlPr>
                      </m:fPr>
                      <m:num>
                        <m:r>
                          <a:rPr lang="en-US" sz="2200">
                            <a:latin typeface="Cambria Math"/>
                          </a:rPr>
                          <m:t>1</m:t>
                        </m:r>
                      </m:num>
                      <m:den>
                        <m:r>
                          <a:rPr lang="en-US" sz="2200">
                            <a:latin typeface="Cambria Math"/>
                          </a:rPr>
                          <m:t>2</m:t>
                        </m:r>
                      </m:den>
                    </m:f>
                  </m:oMath>
                </a14:m>
                <a:r>
                  <a:rPr lang="en-US" sz="2200" dirty="0"/>
                  <a:t> = 0.50</a:t>
                </a:r>
              </a:p>
              <a:p>
                <a:pPr marL="0" indent="0">
                  <a:buNone/>
                  <a:tabLst>
                    <a:tab pos="5432425" algn="l"/>
                  </a:tabLst>
                </a:pPr>
                <a:r>
                  <a:rPr lang="en-US" sz="2200" i="1" dirty="0"/>
                  <a:t>R</a:t>
                </a:r>
                <a:r>
                  <a:rPr lang="en-US" sz="2200" baseline="-25000" dirty="0"/>
                  <a:t>2</a:t>
                </a:r>
                <a:r>
                  <a:rPr lang="en-US" sz="2200" dirty="0"/>
                  <a:t> = return in state 2 = 5% = 0.05</a:t>
                </a:r>
              </a:p>
              <a:p>
                <a:pPr marL="0" indent="0">
                  <a:buNone/>
                  <a:tabLst>
                    <a:tab pos="5432425" algn="l"/>
                  </a:tabLst>
                </a:pPr>
                <a:r>
                  <a:rPr lang="en-US" sz="2200" i="1" dirty="0"/>
                  <a:t>R</a:t>
                </a:r>
                <a:r>
                  <a:rPr lang="en-US" sz="2200" i="1" baseline="30000" dirty="0"/>
                  <a:t>e</a:t>
                </a:r>
                <a:r>
                  <a:rPr lang="en-US" sz="2200" i="1" dirty="0"/>
                  <a:t> </a:t>
                </a:r>
                <a:r>
                  <a:rPr lang="en-US" sz="2200" dirty="0"/>
                  <a:t>= expected return = (.50)(0.15) + (.50)(0.05) = 0.10</a:t>
                </a:r>
              </a:p>
            </p:txBody>
          </p:sp>
        </mc:Choice>
        <mc:Fallback xmlns="">
          <p:sp>
            <p:nvSpPr>
              <p:cNvPr id="2" name="Content Placeholder 1"/>
              <p:cNvSpPr>
                <a:spLocks noGrp="1" noRot="1" noChangeAspect="1" noMove="1" noResize="1" noEditPoints="1" noAdjustHandles="1" noChangeArrowheads="1" noChangeShapeType="1" noTextEdit="1"/>
              </p:cNvSpPr>
              <p:nvPr>
                <p:ph idx="1"/>
              </p:nvPr>
            </p:nvSpPr>
            <p:spPr>
              <a:xfrm>
                <a:off x="457200" y="2514600"/>
                <a:ext cx="8229600" cy="3611563"/>
              </a:xfrm>
              <a:blipFill rotWithShape="1">
                <a:blip r:embed="rId4"/>
                <a:stretch>
                  <a:fillRect l="-2000" t="-2196"/>
                </a:stretch>
              </a:blipFill>
            </p:spPr>
            <p:txBody>
              <a:bodyPr/>
              <a:lstStyle/>
              <a:p>
                <a:r>
                  <a:rPr lang="en-IN">
                    <a:noFill/>
                  </a:rPr>
                  <a:t> </a:t>
                </a:r>
              </a:p>
            </p:txBody>
          </p:sp>
        </mc:Fallback>
      </mc:AlternateContent>
      <p:graphicFrame>
        <p:nvGraphicFramePr>
          <p:cNvPr id="4" name="Object 3"/>
          <p:cNvGraphicFramePr>
            <a:graphicFrameLocks noChangeAspect="1"/>
          </p:cNvGraphicFramePr>
          <p:nvPr>
            <p:extLst>
              <p:ext uri="{D42A27DB-BD31-4B8C-83A1-F6EECF244321}">
                <p14:modId xmlns:p14="http://schemas.microsoft.com/office/powerpoint/2010/main" val="4252648811"/>
              </p:ext>
            </p:extLst>
          </p:nvPr>
        </p:nvGraphicFramePr>
        <p:xfrm>
          <a:off x="2405063" y="1589088"/>
          <a:ext cx="2457450" cy="585787"/>
        </p:xfrm>
        <a:graphic>
          <a:graphicData uri="http://schemas.openxmlformats.org/presentationml/2006/ole">
            <mc:AlternateContent xmlns:mc="http://schemas.openxmlformats.org/markup-compatibility/2006">
              <mc:Choice xmlns:v="urn:schemas-microsoft-com:vml" Requires="v">
                <p:oleObj spid="_x0000_s2060" name="Equation" r:id="rId5" imgW="799920" imgH="190440" progId="Equation.DSMT4">
                  <p:embed/>
                </p:oleObj>
              </mc:Choice>
              <mc:Fallback>
                <p:oleObj name="Equation" r:id="rId5" imgW="799920" imgH="190440" progId="Equation.DSMT4">
                  <p:embed/>
                  <p:pic>
                    <p:nvPicPr>
                      <p:cNvPr id="0" name=""/>
                      <p:cNvPicPr/>
                      <p:nvPr/>
                    </p:nvPicPr>
                    <p:blipFill>
                      <a:blip r:embed="rId6"/>
                      <a:stretch>
                        <a:fillRect/>
                      </a:stretch>
                    </p:blipFill>
                    <p:spPr>
                      <a:xfrm>
                        <a:off x="2405063" y="1589088"/>
                        <a:ext cx="2457450" cy="585787"/>
                      </a:xfrm>
                      <a:prstGeom prst="rect">
                        <a:avLst/>
                      </a:prstGeom>
                    </p:spPr>
                  </p:pic>
                </p:oleObj>
              </mc:Fallback>
            </mc:AlternateContent>
          </a:graphicData>
        </a:graphic>
      </p:graphicFrame>
    </p:spTree>
    <p:extLst>
      <p:ext uri="{BB962C8B-B14F-4D97-AF65-F5344CB8AC3E}">
        <p14:creationId xmlns:p14="http://schemas.microsoft.com/office/powerpoint/2010/main" val="26183941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Example 2: Standard Deviation </a:t>
            </a:r>
            <a:r>
              <a:rPr lang="en-US" altLang="en-US" sz="2000" b="0" dirty="0">
                <a:ea typeface="ヒラギノ角ゴ Pro W3" charset="-128"/>
              </a:rPr>
              <a:t>(5 of 8)</a:t>
            </a:r>
            <a:endParaRPr lang="en-US" b="1" dirty="0">
              <a:latin typeface="+mj-lt"/>
            </a:endParaRPr>
          </a:p>
        </p:txBody>
      </p:sp>
      <p:sp>
        <p:nvSpPr>
          <p:cNvPr id="3" name="Content Placeholder"/>
          <p:cNvSpPr>
            <a:spLocks noGrp="1"/>
          </p:cNvSpPr>
          <p:nvPr>
            <p:ph idx="1"/>
          </p:nvPr>
        </p:nvSpPr>
        <p:spPr/>
        <p:txBody>
          <a:bodyPr/>
          <a:lstStyle/>
          <a:p>
            <a:pPr marL="0" indent="0">
              <a:buNone/>
            </a:pPr>
            <a:r>
              <a:rPr lang="en-US" sz="2200" dirty="0"/>
              <a:t>Thus</a:t>
            </a:r>
            <a:r>
              <a:rPr lang="en-US" sz="2200" dirty="0" smtClean="0"/>
              <a:t>,</a:t>
            </a:r>
            <a:endParaRPr lang="en-US" sz="2200" dirty="0"/>
          </a:p>
        </p:txBody>
      </p:sp>
      <p:graphicFrame>
        <p:nvGraphicFramePr>
          <p:cNvPr id="5" name="Object 4"/>
          <p:cNvGraphicFramePr>
            <a:graphicFrameLocks noChangeAspect="1"/>
          </p:cNvGraphicFramePr>
          <p:nvPr>
            <p:extLst>
              <p:ext uri="{D42A27DB-BD31-4B8C-83A1-F6EECF244321}">
                <p14:modId xmlns:p14="http://schemas.microsoft.com/office/powerpoint/2010/main" val="1128974135"/>
              </p:ext>
            </p:extLst>
          </p:nvPr>
        </p:nvGraphicFramePr>
        <p:xfrm>
          <a:off x="1371600" y="2133600"/>
          <a:ext cx="5443537" cy="550396"/>
        </p:xfrm>
        <a:graphic>
          <a:graphicData uri="http://schemas.openxmlformats.org/presentationml/2006/ole">
            <mc:AlternateContent xmlns:mc="http://schemas.openxmlformats.org/markup-compatibility/2006">
              <mc:Choice xmlns:v="urn:schemas-microsoft-com:vml" Requires="v">
                <p:oleObj spid="_x0000_s3094" name="Equation" r:id="rId4" imgW="2260440" imgH="228600" progId="Equation.DSMT4">
                  <p:embed/>
                </p:oleObj>
              </mc:Choice>
              <mc:Fallback>
                <p:oleObj name="Equation" r:id="rId4" imgW="2260440" imgH="228600"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2133600"/>
                        <a:ext cx="5443537" cy="550396"/>
                      </a:xfrm>
                      <a:prstGeom prst="rect">
                        <a:avLst/>
                      </a:prstGeom>
                      <a:noFill/>
                      <a:ln>
                        <a:noFill/>
                      </a:ln>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1802705627"/>
              </p:ext>
            </p:extLst>
          </p:nvPr>
        </p:nvGraphicFramePr>
        <p:xfrm>
          <a:off x="842963" y="3122613"/>
          <a:ext cx="7912100" cy="611187"/>
        </p:xfrm>
        <a:graphic>
          <a:graphicData uri="http://schemas.openxmlformats.org/presentationml/2006/ole">
            <mc:AlternateContent xmlns:mc="http://schemas.openxmlformats.org/markup-compatibility/2006">
              <mc:Choice xmlns:v="urn:schemas-microsoft-com:vml" Requires="v">
                <p:oleObj spid="_x0000_s3095" name="Equation" r:id="rId6" imgW="2958840" imgH="228600" progId="Equation.DSMT4">
                  <p:embed/>
                </p:oleObj>
              </mc:Choice>
              <mc:Fallback>
                <p:oleObj name="Equation" r:id="rId6" imgW="2958840" imgH="228600" progId="Equation.DSMT4">
                  <p:embed/>
                  <p:pic>
                    <p:nvPicPr>
                      <p:cNvPr id="0" name=""/>
                      <p:cNvPicPr/>
                      <p:nvPr/>
                    </p:nvPicPr>
                    <p:blipFill>
                      <a:blip r:embed="rId7"/>
                      <a:stretch>
                        <a:fillRect/>
                      </a:stretch>
                    </p:blipFill>
                    <p:spPr>
                      <a:xfrm>
                        <a:off x="842963" y="3122613"/>
                        <a:ext cx="7912100" cy="611187"/>
                      </a:xfrm>
                      <a:prstGeom prst="rect">
                        <a:avLst/>
                      </a:prstGeom>
                    </p:spPr>
                  </p:pic>
                </p:oleObj>
              </mc:Fallback>
            </mc:AlternateContent>
          </a:graphicData>
        </a:graphic>
      </p:graphicFrame>
    </p:spTree>
    <p:extLst>
      <p:ext uri="{BB962C8B-B14F-4D97-AF65-F5344CB8AC3E}">
        <p14:creationId xmlns:p14="http://schemas.microsoft.com/office/powerpoint/2010/main" val="37877910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fr-FR" altLang="en-US" sz="3600" dirty="0" err="1">
                <a:ea typeface="ヒラギノ角ゴ Pro W3" charset="-128"/>
              </a:rPr>
              <a:t>Example</a:t>
            </a:r>
            <a:r>
              <a:rPr lang="fr-FR" altLang="en-US" sz="3600" dirty="0">
                <a:ea typeface="ヒラギノ角ゴ Pro W3" charset="-128"/>
              </a:rPr>
              <a:t> 2: Standard </a:t>
            </a:r>
            <a:r>
              <a:rPr lang="fr-FR" altLang="en-US" sz="3600" dirty="0" err="1">
                <a:ea typeface="ヒラギノ角ゴ Pro W3" charset="-128"/>
              </a:rPr>
              <a:t>Deviation</a:t>
            </a:r>
            <a:r>
              <a:rPr lang="fr-FR" altLang="en-US" sz="3600" dirty="0">
                <a:ea typeface="ヒラギノ角ゴ Pro W3" charset="-128"/>
              </a:rPr>
              <a:t> </a:t>
            </a:r>
            <a:r>
              <a:rPr lang="fr-FR" altLang="en-US" sz="2000" b="0" dirty="0">
                <a:ea typeface="ヒラギノ角ゴ Pro W3" charset="-128"/>
              </a:rPr>
              <a:t>(6 of 8)</a:t>
            </a:r>
            <a:endParaRPr lang="en-US" b="1" dirty="0">
              <a:solidFill>
                <a:srgbClr val="FFFFFF"/>
              </a:solidFill>
              <a:latin typeface="+mj-lt"/>
            </a:endParaRPr>
          </a:p>
        </p:txBody>
      </p:sp>
      <p:sp>
        <p:nvSpPr>
          <p:cNvPr id="3" name="Content Placeholder"/>
          <p:cNvSpPr>
            <a:spLocks noGrp="1"/>
          </p:cNvSpPr>
          <p:nvPr>
            <p:ph idx="1"/>
          </p:nvPr>
        </p:nvSpPr>
        <p:spPr/>
        <p:txBody>
          <a:bodyPr>
            <a:noAutofit/>
          </a:bodyPr>
          <a:lstStyle/>
          <a:p>
            <a:pPr marL="0" indent="0">
              <a:buNone/>
            </a:pPr>
            <a:r>
              <a:rPr lang="en-US" sz="2200" dirty="0"/>
              <a:t>Feet-on-the-Ground Bus Company has a standard deviation of returns of 0%.</a:t>
            </a:r>
          </a:p>
          <a:p>
            <a:pPr marL="0" indent="0">
              <a:spcBef>
                <a:spcPts val="8500"/>
              </a:spcBef>
              <a:buNone/>
            </a:pPr>
            <a:r>
              <a:rPr lang="en-US" sz="2200" dirty="0" smtClean="0"/>
              <a:t>where</a:t>
            </a:r>
            <a:endParaRPr lang="en-US" sz="2200" dirty="0"/>
          </a:p>
          <a:p>
            <a:pPr marL="0" indent="0">
              <a:buNone/>
            </a:pPr>
            <a:r>
              <a:rPr lang="en-US" sz="2200" i="1" dirty="0"/>
              <a:t>p</a:t>
            </a:r>
            <a:r>
              <a:rPr lang="en-US" sz="2200" baseline="-25000" dirty="0"/>
              <a:t>1</a:t>
            </a:r>
            <a:r>
              <a:rPr lang="en-US" sz="2200" dirty="0"/>
              <a:t> = probability of occurrence of return 1 = 1.0</a:t>
            </a:r>
          </a:p>
          <a:p>
            <a:pPr marL="0" indent="0">
              <a:buNone/>
            </a:pPr>
            <a:r>
              <a:rPr lang="en-US" sz="2200" i="1" dirty="0"/>
              <a:t>R</a:t>
            </a:r>
            <a:r>
              <a:rPr lang="en-US" sz="2200" baseline="-25000" dirty="0"/>
              <a:t>1</a:t>
            </a:r>
            <a:r>
              <a:rPr lang="en-US" sz="2200" dirty="0"/>
              <a:t> = return in state 1 = 10% = 0.10</a:t>
            </a:r>
          </a:p>
          <a:p>
            <a:pPr marL="0" indent="0">
              <a:buNone/>
            </a:pPr>
            <a:r>
              <a:rPr lang="en-US" sz="2200" i="1" dirty="0"/>
              <a:t>R</a:t>
            </a:r>
            <a:r>
              <a:rPr lang="en-US" sz="2200" i="1" baseline="-25000" dirty="0"/>
              <a:t>e</a:t>
            </a:r>
            <a:r>
              <a:rPr lang="en-US" sz="2200" i="1" dirty="0"/>
              <a:t> </a:t>
            </a:r>
            <a:r>
              <a:rPr lang="en-US" sz="2200" dirty="0"/>
              <a:t>= expected return = (1.0)(0.10) = 0.10</a:t>
            </a:r>
          </a:p>
          <a:p>
            <a:pPr marL="0" indent="0">
              <a:buNone/>
            </a:pPr>
            <a:r>
              <a:rPr lang="en-US" sz="2200" dirty="0"/>
              <a:t>Thus,</a:t>
            </a:r>
          </a:p>
        </p:txBody>
      </p:sp>
      <p:graphicFrame>
        <p:nvGraphicFramePr>
          <p:cNvPr id="4" name="Object 3"/>
          <p:cNvGraphicFramePr>
            <a:graphicFrameLocks noChangeAspect="1"/>
          </p:cNvGraphicFramePr>
          <p:nvPr>
            <p:extLst>
              <p:ext uri="{D42A27DB-BD31-4B8C-83A1-F6EECF244321}">
                <p14:modId xmlns:p14="http://schemas.microsoft.com/office/powerpoint/2010/main" val="2014087374"/>
              </p:ext>
            </p:extLst>
          </p:nvPr>
        </p:nvGraphicFramePr>
        <p:xfrm>
          <a:off x="3124200" y="2514600"/>
          <a:ext cx="2050784" cy="534987"/>
        </p:xfrm>
        <a:graphic>
          <a:graphicData uri="http://schemas.openxmlformats.org/presentationml/2006/ole">
            <mc:AlternateContent xmlns:mc="http://schemas.openxmlformats.org/markup-compatibility/2006">
              <mc:Choice xmlns:v="urn:schemas-microsoft-com:vml" Requires="v">
                <p:oleObj spid="_x0000_s4117" name="Equation" r:id="rId4" imgW="876240" imgH="228600" progId="Equation.DSMT4">
                  <p:embed/>
                </p:oleObj>
              </mc:Choice>
              <mc:Fallback>
                <p:oleObj name="Equation" r:id="rId4" imgW="876240" imgH="228600" progId="Equation.DSMT4">
                  <p:embed/>
                  <p:pic>
                    <p:nvPicPr>
                      <p:cNvPr id="0" name=""/>
                      <p:cNvPicPr/>
                      <p:nvPr/>
                    </p:nvPicPr>
                    <p:blipFill>
                      <a:blip r:embed="rId5"/>
                      <a:stretch>
                        <a:fillRect/>
                      </a:stretch>
                    </p:blipFill>
                    <p:spPr>
                      <a:xfrm>
                        <a:off x="3124200" y="2514600"/>
                        <a:ext cx="2050784" cy="534987"/>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3912093143"/>
              </p:ext>
            </p:extLst>
          </p:nvPr>
        </p:nvGraphicFramePr>
        <p:xfrm>
          <a:off x="3676334" y="3141662"/>
          <a:ext cx="1143316" cy="439737"/>
        </p:xfrm>
        <a:graphic>
          <a:graphicData uri="http://schemas.openxmlformats.org/presentationml/2006/ole">
            <mc:AlternateContent xmlns:mc="http://schemas.openxmlformats.org/markup-compatibility/2006">
              <mc:Choice xmlns:v="urn:schemas-microsoft-com:vml" Requires="v">
                <p:oleObj spid="_x0000_s4118" name="Equation" r:id="rId6" imgW="495000" imgH="190440" progId="Equation.DSMT4">
                  <p:embed/>
                </p:oleObj>
              </mc:Choice>
              <mc:Fallback>
                <p:oleObj name="Equation" r:id="rId6" imgW="495000" imgH="190440" progId="Equation.DSMT4">
                  <p:embed/>
                  <p:pic>
                    <p:nvPicPr>
                      <p:cNvPr id="0" name=""/>
                      <p:cNvPicPr/>
                      <p:nvPr/>
                    </p:nvPicPr>
                    <p:blipFill>
                      <a:blip r:embed="rId7"/>
                      <a:stretch>
                        <a:fillRect/>
                      </a:stretch>
                    </p:blipFill>
                    <p:spPr>
                      <a:xfrm>
                        <a:off x="3676334" y="3141662"/>
                        <a:ext cx="1143316" cy="439737"/>
                      </a:xfrm>
                      <a:prstGeom prst="rect">
                        <a:avLst/>
                      </a:prstGeom>
                    </p:spPr>
                  </p:pic>
                </p:oleObj>
              </mc:Fallback>
            </mc:AlternateContent>
          </a:graphicData>
        </a:graphic>
      </p:graphicFrame>
    </p:spTree>
    <p:extLst>
      <p:ext uri="{BB962C8B-B14F-4D97-AF65-F5344CB8AC3E}">
        <p14:creationId xmlns:p14="http://schemas.microsoft.com/office/powerpoint/2010/main" val="10803344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fr-FR" altLang="en-US" sz="3600" dirty="0" err="1">
                <a:ea typeface="ヒラギノ角ゴ Pro W3" charset="-128"/>
              </a:rPr>
              <a:t>Example</a:t>
            </a:r>
            <a:r>
              <a:rPr lang="fr-FR" altLang="en-US" sz="3600" dirty="0">
                <a:ea typeface="ヒラギノ角ゴ Pro W3" charset="-128"/>
              </a:rPr>
              <a:t> 2: Standard </a:t>
            </a:r>
            <a:r>
              <a:rPr lang="fr-FR" altLang="en-US" sz="3600" dirty="0" err="1">
                <a:ea typeface="ヒラギノ角ゴ Pro W3" charset="-128"/>
              </a:rPr>
              <a:t>Deviation</a:t>
            </a:r>
            <a:r>
              <a:rPr lang="fr-FR" altLang="en-US" sz="3600" dirty="0">
                <a:ea typeface="ヒラギノ角ゴ Pro W3" charset="-128"/>
              </a:rPr>
              <a:t> </a:t>
            </a:r>
            <a:r>
              <a:rPr lang="fr-FR" altLang="en-US" sz="2000" b="0" dirty="0">
                <a:ea typeface="ヒラギノ角ゴ Pro W3" charset="-128"/>
              </a:rPr>
              <a:t>(7 of 8)</a:t>
            </a:r>
            <a:endParaRPr lang="en-US" b="1" dirty="0">
              <a:solidFill>
                <a:srgbClr val="FFFFFF"/>
              </a:solidFill>
              <a:latin typeface="+mj-lt"/>
            </a:endParaRPr>
          </a:p>
        </p:txBody>
      </p:sp>
      <p:sp>
        <p:nvSpPr>
          <p:cNvPr id="2" name="Content Placeholder 1"/>
          <p:cNvSpPr>
            <a:spLocks noGrp="1"/>
          </p:cNvSpPr>
          <p:nvPr>
            <p:ph idx="1"/>
          </p:nvPr>
        </p:nvSpPr>
        <p:spPr>
          <a:xfrm>
            <a:off x="457200" y="2895601"/>
            <a:ext cx="8229600" cy="1600200"/>
          </a:xfrm>
        </p:spPr>
        <p:txBody>
          <a:bodyPr/>
          <a:lstStyle/>
          <a:p>
            <a:pPr marL="0" indent="0">
              <a:buNone/>
            </a:pPr>
            <a:r>
              <a:rPr lang="en-US" sz="2200" dirty="0" smtClean="0"/>
              <a:t>Clearly</a:t>
            </a:r>
            <a:r>
              <a:rPr lang="en-US" sz="2200" dirty="0"/>
              <a:t>, Fly-by-Night Airlines is a riskier stock because its standard deviation of returns of 5% is higher than the zero standard deviation of returns for Feet-on-the-Ground Bus Company, which has a certain return.</a:t>
            </a:r>
          </a:p>
        </p:txBody>
      </p:sp>
      <p:graphicFrame>
        <p:nvGraphicFramePr>
          <p:cNvPr id="4" name="Object 3"/>
          <p:cNvGraphicFramePr>
            <a:graphicFrameLocks noChangeAspect="1"/>
          </p:cNvGraphicFramePr>
          <p:nvPr>
            <p:extLst>
              <p:ext uri="{D42A27DB-BD31-4B8C-83A1-F6EECF244321}">
                <p14:modId xmlns:p14="http://schemas.microsoft.com/office/powerpoint/2010/main" val="1695907621"/>
              </p:ext>
            </p:extLst>
          </p:nvPr>
        </p:nvGraphicFramePr>
        <p:xfrm>
          <a:off x="3124200" y="1905000"/>
          <a:ext cx="2590800" cy="485775"/>
        </p:xfrm>
        <a:graphic>
          <a:graphicData uri="http://schemas.openxmlformats.org/presentationml/2006/ole">
            <mc:AlternateContent xmlns:mc="http://schemas.openxmlformats.org/markup-compatibility/2006">
              <mc:Choice xmlns:v="urn:schemas-microsoft-com:vml" Requires="v">
                <p:oleObj spid="_x0000_s5142" name="Equation" r:id="rId4" imgW="1218960" imgH="228600" progId="Equation.DSMT4">
                  <p:embed/>
                </p:oleObj>
              </mc:Choice>
              <mc:Fallback>
                <p:oleObj name="Equation" r:id="rId4" imgW="1218960" imgH="228600" progId="Equation.DSMT4">
                  <p:embed/>
                  <p:pic>
                    <p:nvPicPr>
                      <p:cNvPr id="0" name=""/>
                      <p:cNvPicPr/>
                      <p:nvPr/>
                    </p:nvPicPr>
                    <p:blipFill>
                      <a:blip r:embed="rId5"/>
                      <a:stretch>
                        <a:fillRect/>
                      </a:stretch>
                    </p:blipFill>
                    <p:spPr>
                      <a:xfrm>
                        <a:off x="3124200" y="1905000"/>
                        <a:ext cx="2590800" cy="485775"/>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3490089800"/>
              </p:ext>
            </p:extLst>
          </p:nvPr>
        </p:nvGraphicFramePr>
        <p:xfrm>
          <a:off x="3303588" y="2438400"/>
          <a:ext cx="1893887" cy="457200"/>
        </p:xfrm>
        <a:graphic>
          <a:graphicData uri="http://schemas.openxmlformats.org/presentationml/2006/ole">
            <mc:AlternateContent xmlns:mc="http://schemas.openxmlformats.org/markup-compatibility/2006">
              <mc:Choice xmlns:v="urn:schemas-microsoft-com:vml" Requires="v">
                <p:oleObj spid="_x0000_s5143" name="Equation" r:id="rId6" imgW="736560" imgH="177480" progId="Equation.DSMT4">
                  <p:embed/>
                </p:oleObj>
              </mc:Choice>
              <mc:Fallback>
                <p:oleObj name="Equation" r:id="rId6" imgW="736560" imgH="177480" progId="Equation.DSMT4">
                  <p:embed/>
                  <p:pic>
                    <p:nvPicPr>
                      <p:cNvPr id="0" name=""/>
                      <p:cNvPicPr/>
                      <p:nvPr/>
                    </p:nvPicPr>
                    <p:blipFill>
                      <a:blip r:embed="rId7"/>
                      <a:stretch>
                        <a:fillRect/>
                      </a:stretch>
                    </p:blipFill>
                    <p:spPr>
                      <a:xfrm>
                        <a:off x="3303588" y="2438400"/>
                        <a:ext cx="1893887" cy="457200"/>
                      </a:xfrm>
                      <a:prstGeom prst="rect">
                        <a:avLst/>
                      </a:prstGeom>
                    </p:spPr>
                  </p:pic>
                </p:oleObj>
              </mc:Fallback>
            </mc:AlternateContent>
          </a:graphicData>
        </a:graphic>
      </p:graphicFrame>
    </p:spTree>
    <p:extLst>
      <p:ext uri="{BB962C8B-B14F-4D97-AF65-F5344CB8AC3E}">
        <p14:creationId xmlns:p14="http://schemas.microsoft.com/office/powerpoint/2010/main" val="3447746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fr-FR" altLang="en-US" sz="3600" dirty="0" err="1">
                <a:ea typeface="ヒラギノ角ゴ Pro W3" charset="-128"/>
              </a:rPr>
              <a:t>Example</a:t>
            </a:r>
            <a:r>
              <a:rPr lang="fr-FR" altLang="en-US" sz="3600" dirty="0">
                <a:ea typeface="ヒラギノ角ゴ Pro W3" charset="-128"/>
              </a:rPr>
              <a:t> 2: Standard </a:t>
            </a:r>
            <a:r>
              <a:rPr lang="fr-FR" altLang="en-US" sz="3600" dirty="0" err="1">
                <a:ea typeface="ヒラギノ角ゴ Pro W3" charset="-128"/>
              </a:rPr>
              <a:t>Deviation</a:t>
            </a:r>
            <a:r>
              <a:rPr lang="fr-FR" altLang="en-US" sz="3600" dirty="0">
                <a:ea typeface="ヒラギノ角ゴ Pro W3" charset="-128"/>
              </a:rPr>
              <a:t> </a:t>
            </a:r>
            <a:r>
              <a:rPr lang="fr-FR" altLang="en-US" sz="2000" b="0" dirty="0">
                <a:ea typeface="ヒラギノ角ゴ Pro W3" charset="-128"/>
              </a:rPr>
              <a:t>(8 of 8)</a:t>
            </a:r>
            <a:endParaRPr lang="en-US" b="1" dirty="0">
              <a:solidFill>
                <a:srgbClr val="FFFFFF"/>
              </a:solidFill>
              <a:latin typeface="+mj-lt"/>
            </a:endParaRPr>
          </a:p>
        </p:txBody>
      </p:sp>
      <p:sp>
        <p:nvSpPr>
          <p:cNvPr id="2" name="Content Placeholder 1"/>
          <p:cNvSpPr>
            <a:spLocks noGrp="1"/>
          </p:cNvSpPr>
          <p:nvPr>
            <p:ph idx="1"/>
          </p:nvPr>
        </p:nvSpPr>
        <p:spPr/>
        <p:txBody>
          <a:bodyPr/>
          <a:lstStyle/>
          <a:p>
            <a:r>
              <a:rPr lang="en-US" altLang="en-US" sz="2000" dirty="0">
                <a:ea typeface="ヒラギノ角ゴ Pro W3" charset="-128"/>
              </a:rPr>
              <a:t>Fly-by-Night Airlines has a standard deviation of returns of 5%; Feet-on-the-Ground Bus Company has a standard deviation of returns of 0%.</a:t>
            </a:r>
          </a:p>
          <a:p>
            <a:r>
              <a:rPr lang="en-US" altLang="en-US" sz="2000" dirty="0">
                <a:ea typeface="ヒラギノ角ゴ Pro W3" charset="-128"/>
              </a:rPr>
              <a:t>Clearly, Fly-by-Night Airlines is a riskier stock because its standard deviation of returns of 5% is higher than the zero standard deviation of returns for Feet-on-the-Ground Bus Company, which has a certain return.</a:t>
            </a:r>
          </a:p>
          <a:p>
            <a:r>
              <a:rPr lang="en-US" altLang="en-US" sz="2000" dirty="0">
                <a:ea typeface="ヒラギノ角ゴ Pro W3" charset="-128"/>
              </a:rPr>
              <a:t>A </a:t>
            </a:r>
            <a:r>
              <a:rPr lang="en-US" altLang="en-US" sz="2000" i="1" dirty="0">
                <a:ea typeface="ヒラギノ角ゴ Pro W3" charset="-128"/>
              </a:rPr>
              <a:t>risk-averse</a:t>
            </a:r>
            <a:r>
              <a:rPr lang="en-US" altLang="en-US" sz="2000" dirty="0">
                <a:ea typeface="ヒラギノ角ゴ Pro W3" charset="-128"/>
              </a:rPr>
              <a:t> person prefers stock in the Feet-on-the-Ground (the sure thing) to Fly-by-Night stock (the riskier asset), even though the stocks have the same expected return, 10%. By contrast, a person who prefers risk is a </a:t>
            </a:r>
            <a:r>
              <a:rPr lang="en-US" altLang="en-US" sz="2000" i="1" dirty="0">
                <a:ea typeface="ヒラギノ角ゴ Pro W3" charset="-128"/>
              </a:rPr>
              <a:t>risk </a:t>
            </a:r>
            <a:r>
              <a:rPr lang="en-US" altLang="en-US" sz="2000" i="1" dirty="0" err="1">
                <a:ea typeface="ヒラギノ角ゴ Pro W3" charset="-128"/>
              </a:rPr>
              <a:t>preferrer</a:t>
            </a:r>
            <a:r>
              <a:rPr lang="en-US" altLang="en-US" sz="2000" dirty="0">
                <a:ea typeface="ヒラギノ角ゴ Pro W3" charset="-128"/>
              </a:rPr>
              <a:t> or </a:t>
            </a:r>
            <a:r>
              <a:rPr lang="en-US" altLang="en-US" sz="2000" i="1" dirty="0">
                <a:ea typeface="ヒラギノ角ゴ Pro W3" charset="-128"/>
              </a:rPr>
              <a:t>risk lover</a:t>
            </a:r>
            <a:r>
              <a:rPr lang="en-US" altLang="en-US" sz="2000" dirty="0">
                <a:ea typeface="ヒラギノ角ゴ Pro W3" charset="-128"/>
              </a:rPr>
              <a:t>. We assume people are risk-averse, especially in their financial decisions.</a:t>
            </a:r>
            <a:endParaRPr lang="en-US" sz="2000" dirty="0"/>
          </a:p>
        </p:txBody>
      </p:sp>
    </p:spTree>
    <p:extLst>
      <p:ext uri="{BB962C8B-B14F-4D97-AF65-F5344CB8AC3E}">
        <p14:creationId xmlns:p14="http://schemas.microsoft.com/office/powerpoint/2010/main" val="2255021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Determinants of Asset Demand </a:t>
            </a:r>
            <a:r>
              <a:rPr lang="en-US" altLang="en-US" sz="2000" b="0" dirty="0">
                <a:ea typeface="ヒラギノ角ゴ Pro W3" charset="-128"/>
              </a:rPr>
              <a:t>(2 of 2)</a:t>
            </a:r>
            <a:endParaRPr lang="en-US" sz="2000" b="1" dirty="0">
              <a:solidFill>
                <a:srgbClr val="FFFFFF"/>
              </a:solidFill>
              <a:latin typeface="+mj-lt"/>
            </a:endParaRPr>
          </a:p>
        </p:txBody>
      </p:sp>
      <p:sp>
        <p:nvSpPr>
          <p:cNvPr id="3" name="Content Placeholder"/>
          <p:cNvSpPr>
            <a:spLocks noGrp="1"/>
          </p:cNvSpPr>
          <p:nvPr>
            <p:ph idx="1"/>
          </p:nvPr>
        </p:nvSpPr>
        <p:spPr>
          <a:xfrm>
            <a:off x="457200" y="1447800"/>
            <a:ext cx="8229600" cy="4953000"/>
          </a:xfrm>
        </p:spPr>
        <p:txBody>
          <a:bodyPr/>
          <a:lstStyle/>
          <a:p>
            <a:pPr marL="0" indent="0">
              <a:spcBef>
                <a:spcPts val="1200"/>
              </a:spcBef>
              <a:buNone/>
            </a:pPr>
            <a:r>
              <a:rPr lang="en-US" altLang="en-US" sz="2200" dirty="0">
                <a:ea typeface="ヒラギノ角ゴ Pro W3" charset="-128"/>
              </a:rPr>
              <a:t>The quantity demanded of an asset differs by factor.</a:t>
            </a:r>
          </a:p>
          <a:p>
            <a:pPr marL="402336" lvl="1" indent="-402336">
              <a:spcBef>
                <a:spcPts val="900"/>
              </a:spcBef>
              <a:buFontTx/>
              <a:buAutoNum type="arabicPeriod"/>
            </a:pPr>
            <a:r>
              <a:rPr lang="en-US" altLang="en-US" sz="2200" b="1" dirty="0">
                <a:ea typeface="ヒラギノ角ゴ Pro W3" charset="-128"/>
              </a:rPr>
              <a:t>Wealth:</a:t>
            </a:r>
            <a:r>
              <a:rPr lang="en-US" altLang="en-US" sz="2200" dirty="0">
                <a:ea typeface="ヒラギノ角ゴ Pro W3" charset="-128"/>
              </a:rPr>
              <a:t> Holding everything else constant, an increase in wealth raises the quantity demanded of an asset</a:t>
            </a:r>
          </a:p>
          <a:p>
            <a:pPr marL="402336" lvl="1" indent="-402336">
              <a:spcBef>
                <a:spcPts val="900"/>
              </a:spcBef>
              <a:buFontTx/>
              <a:buAutoNum type="arabicPeriod"/>
            </a:pPr>
            <a:r>
              <a:rPr lang="en-US" altLang="en-US" sz="2200" b="1" dirty="0">
                <a:ea typeface="ヒラギノ角ゴ Pro W3" charset="-128"/>
              </a:rPr>
              <a:t>Expected return:</a:t>
            </a:r>
            <a:r>
              <a:rPr lang="en-US" altLang="en-US" sz="2200" dirty="0">
                <a:ea typeface="ヒラギノ角ゴ Pro W3" charset="-128"/>
              </a:rPr>
              <a:t> An increase in an asset</a:t>
            </a:r>
            <a:r>
              <a:rPr lang="ja-JP" altLang="en-US" sz="2200" dirty="0"/>
              <a:t>’</a:t>
            </a:r>
            <a:r>
              <a:rPr lang="en-US" altLang="ja-JP" sz="2200" dirty="0">
                <a:ea typeface="ヒラギノ角ゴ Pro W3" charset="-128"/>
              </a:rPr>
              <a:t>s expected return relative to that of an alternative asset, holding everything else unchanged, raises the quantity demanded of the asset</a:t>
            </a:r>
          </a:p>
          <a:p>
            <a:pPr marL="402336" lvl="1" indent="-402336">
              <a:spcBef>
                <a:spcPts val="900"/>
              </a:spcBef>
              <a:buFontTx/>
              <a:buAutoNum type="arabicPeriod"/>
            </a:pPr>
            <a:r>
              <a:rPr lang="en-US" altLang="en-US" sz="2200" b="1" dirty="0">
                <a:ea typeface="ヒラギノ角ゴ Pro W3" charset="-128"/>
              </a:rPr>
              <a:t>Risk:</a:t>
            </a:r>
            <a:r>
              <a:rPr lang="en-US" altLang="en-US" sz="2200" dirty="0">
                <a:ea typeface="ヒラギノ角ゴ Pro W3" charset="-128"/>
              </a:rPr>
              <a:t> Holding everything else constant, if an asset</a:t>
            </a:r>
            <a:r>
              <a:rPr lang="ja-JP" altLang="en-US" sz="2200" dirty="0"/>
              <a:t>’</a:t>
            </a:r>
            <a:r>
              <a:rPr lang="en-US" altLang="ja-JP" sz="2200" dirty="0">
                <a:ea typeface="ヒラギノ角ゴ Pro W3" charset="-128"/>
              </a:rPr>
              <a:t>s risk rises relative to that of alternative assets, its quantity demanded will fall</a:t>
            </a:r>
          </a:p>
          <a:p>
            <a:pPr marL="402336" lvl="1" indent="-402336">
              <a:spcBef>
                <a:spcPts val="900"/>
              </a:spcBef>
              <a:buFontTx/>
              <a:buAutoNum type="arabicPeriod"/>
            </a:pPr>
            <a:r>
              <a:rPr lang="en-US" altLang="en-US" sz="2200" b="1" dirty="0">
                <a:ea typeface="ヒラギノ角ゴ Pro W3" charset="-128"/>
              </a:rPr>
              <a:t>Liquidity:</a:t>
            </a:r>
            <a:r>
              <a:rPr lang="en-US" altLang="en-US" sz="2200" dirty="0">
                <a:ea typeface="ヒラギノ角ゴ Pro W3" charset="-128"/>
              </a:rPr>
              <a:t> The more liquid an asset is relative to alternative assets, holding everything else unchanged, the more desirable it is, and the greater will be the quantity demanded</a:t>
            </a:r>
            <a:endParaRPr lang="en-US" sz="2200" dirty="0"/>
          </a:p>
        </p:txBody>
      </p:sp>
    </p:spTree>
    <p:extLst>
      <p:ext uri="{BB962C8B-B14F-4D97-AF65-F5344CB8AC3E}">
        <p14:creationId xmlns:p14="http://schemas.microsoft.com/office/powerpoint/2010/main" val="10490109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2600" dirty="0">
                <a:ea typeface="ヒラギノ角ゴ Pro W3" charset="-128"/>
              </a:rPr>
              <a:t>Table 4.1 Summary Response of the Quantity of an Asset Demanded to Changes in Wealth, Expected Returns, Risk, and Liquidity</a:t>
            </a:r>
            <a:endParaRPr lang="en-US" sz="2600" dirty="0">
              <a:solidFill>
                <a:schemeClr val="bg1">
                  <a:alpha val="0"/>
                </a:schemeClr>
              </a:solidFill>
              <a:latin typeface="+mj-lt"/>
            </a:endParaRPr>
          </a:p>
        </p:txBody>
      </p:sp>
      <p:graphicFrame>
        <p:nvGraphicFramePr>
          <p:cNvPr id="5" name="Table 4" descr="A table shows response of the quantity of an asset demanded to changes in wealth, expected returns, risk, and liquidity. &#10;Variable Change in Variable Change in Quantity Demanded&#10;Wealth Increasing Increasing&#10;Expected return relative to other assets Increasing Increasing&#10;Risk relative to other assets Increasing Decreasing&#10;Liquidity relative to other assets Increasing Increasing&#10;"/>
          <p:cNvGraphicFramePr>
            <a:graphicFrameLocks noGrp="1"/>
          </p:cNvGraphicFramePr>
          <p:nvPr>
            <p:extLst>
              <p:ext uri="{D42A27DB-BD31-4B8C-83A1-F6EECF244321}">
                <p14:modId xmlns:p14="http://schemas.microsoft.com/office/powerpoint/2010/main" val="1308597334"/>
              </p:ext>
            </p:extLst>
          </p:nvPr>
        </p:nvGraphicFramePr>
        <p:xfrm>
          <a:off x="1028700" y="1600200"/>
          <a:ext cx="7086600" cy="3319954"/>
        </p:xfrm>
        <a:graphic>
          <a:graphicData uri="http://schemas.openxmlformats.org/drawingml/2006/table">
            <a:tbl>
              <a:tblPr firstRow="1" bandRow="1">
                <a:tableStyleId>{2D5ABB26-0587-4C30-8999-92F81FD0307C}</a:tableStyleId>
              </a:tblPr>
              <a:tblGrid>
                <a:gridCol w="2895600"/>
                <a:gridCol w="1752600"/>
                <a:gridCol w="2438400"/>
              </a:tblGrid>
              <a:tr h="745577">
                <a:tc>
                  <a:txBody>
                    <a:bodyPr/>
                    <a:lstStyle/>
                    <a:p>
                      <a:r>
                        <a:rPr lang="en-US" b="1" dirty="0" smtClean="0"/>
                        <a:t>Variable</a:t>
                      </a:r>
                      <a:endParaRPr lang="en-US" b="1"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Change in Variable</a:t>
                      </a:r>
                      <a:endParaRPr lang="en-US" b="1"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smtClean="0"/>
                        <a:t>Change in Quantity Demanded</a:t>
                      </a:r>
                      <a:endParaRPr lang="en-US" b="1"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31961">
                <a:tc>
                  <a:txBody>
                    <a:bodyPr/>
                    <a:lstStyle/>
                    <a:p>
                      <a:r>
                        <a:rPr lang="en-US" dirty="0" smtClean="0"/>
                        <a:t>Wealth</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651262">
                <a:tc>
                  <a:txBody>
                    <a:bodyPr/>
                    <a:lstStyle/>
                    <a:p>
                      <a:r>
                        <a:rPr lang="en-US" dirty="0" smtClean="0"/>
                        <a:t>Expected Return relative to other assets</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45577">
                <a:tc>
                  <a:txBody>
                    <a:bodyPr/>
                    <a:lstStyle/>
                    <a:p>
                      <a:r>
                        <a:rPr lang="en-US" dirty="0" smtClean="0"/>
                        <a:t>Risk relative to other assets</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45577">
                <a:tc>
                  <a:txBody>
                    <a:bodyPr/>
                    <a:lstStyle/>
                    <a:p>
                      <a:r>
                        <a:rPr lang="en-US" dirty="0" smtClean="0"/>
                        <a:t>Liquidity relative to other assets</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smtClean="0"/>
                        <a:t>Increase</a:t>
                      </a:r>
                      <a:endParaRPr lang="en-US" dirty="0">
                        <a:latin typeface="+mn-lt"/>
                        <a:ea typeface="Verdana" panose="020B0604030504040204" pitchFamily="34" charset="0"/>
                        <a:cs typeface="Verdana" panose="020B060403050404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04442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charset="-128"/>
              </a:rPr>
              <a:t>Supply &amp; Demand in the Bond Market</a:t>
            </a:r>
            <a:endParaRPr lang="en-US" sz="3600" b="1" dirty="0">
              <a:latin typeface="+mj-lt"/>
            </a:endParaRPr>
          </a:p>
        </p:txBody>
      </p:sp>
      <p:sp>
        <p:nvSpPr>
          <p:cNvPr id="3" name="Content Placeholder 2"/>
          <p:cNvSpPr>
            <a:spLocks noGrp="1"/>
          </p:cNvSpPr>
          <p:nvPr>
            <p:ph idx="1"/>
          </p:nvPr>
        </p:nvSpPr>
        <p:spPr/>
        <p:txBody>
          <a:bodyPr>
            <a:noAutofit/>
          </a:bodyPr>
          <a:lstStyle/>
          <a:p>
            <a:pPr marL="0" indent="0">
              <a:buNone/>
            </a:pPr>
            <a:r>
              <a:rPr lang="en-US" altLang="en-US" sz="2200" dirty="0">
                <a:ea typeface="ヒラギノ角ゴ Pro W3" charset="-128"/>
              </a:rPr>
              <a:t>We now turn our attention to the mechanics of interest rates. That is, we are going to examine how interest rates are determined—from a demand and supply perspective. Keep in mind that these forces act differently in different bond markets. That is, current supply/demand conditions in the corporate bond market are not necessarily the same as, say, in the mortgage market. However, because rates tend to move together, we will proceed as if there is one interest rate for the entire economy.</a:t>
            </a:r>
            <a:endParaRPr lang="en-US" sz="2200" dirty="0"/>
          </a:p>
        </p:txBody>
      </p:sp>
    </p:spTree>
    <p:extLst>
      <p:ext uri="{BB962C8B-B14F-4D97-AF65-F5344CB8AC3E}">
        <p14:creationId xmlns:p14="http://schemas.microsoft.com/office/powerpoint/2010/main" val="25275385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The Demand Curve</a:t>
            </a:r>
            <a:endParaRPr lang="en-US" sz="3600" b="1" dirty="0">
              <a:latin typeface="+mj-lt"/>
            </a:endParaRPr>
          </a:p>
        </p:txBody>
      </p:sp>
      <p:sp>
        <p:nvSpPr>
          <p:cNvPr id="2" name="Content Placeholder"/>
          <p:cNvSpPr>
            <a:spLocks noGrp="1"/>
          </p:cNvSpPr>
          <p:nvPr>
            <p:ph idx="1"/>
          </p:nvPr>
        </p:nvSpPr>
        <p:spPr/>
        <p:txBody>
          <a:bodyPr/>
          <a:lstStyle/>
          <a:p>
            <a:pPr marL="0" indent="0">
              <a:lnSpc>
                <a:spcPct val="90000"/>
              </a:lnSpc>
              <a:spcBef>
                <a:spcPct val="70000"/>
              </a:spcBef>
              <a:buClr>
                <a:schemeClr val="tx1"/>
              </a:buClr>
              <a:buNone/>
            </a:pPr>
            <a:r>
              <a:rPr lang="en-US" altLang="en-US" sz="2200" dirty="0">
                <a:ea typeface="ヒラギノ角ゴ Pro W3" charset="-128"/>
              </a:rPr>
              <a:t>Let</a:t>
            </a:r>
            <a:r>
              <a:rPr lang="ja-JP" altLang="en-US" sz="2200" dirty="0"/>
              <a:t>’</a:t>
            </a:r>
            <a:r>
              <a:rPr lang="en-US" altLang="ja-JP" sz="2200" dirty="0">
                <a:ea typeface="ヒラギノ角ゴ Pro W3" charset="-128"/>
              </a:rPr>
              <a:t>s start with the demand curve.</a:t>
            </a:r>
          </a:p>
          <a:p>
            <a:pPr marL="0" indent="0">
              <a:lnSpc>
                <a:spcPct val="90000"/>
              </a:lnSpc>
              <a:spcBef>
                <a:spcPct val="70000"/>
              </a:spcBef>
              <a:buClr>
                <a:schemeClr val="tx1"/>
              </a:buClr>
              <a:buNone/>
            </a:pPr>
            <a:r>
              <a:rPr lang="en-US" altLang="en-US" sz="2200" dirty="0">
                <a:ea typeface="ヒラギノ角ゴ Pro W3" charset="-128"/>
              </a:rPr>
              <a:t>Let</a:t>
            </a:r>
            <a:r>
              <a:rPr lang="ja-JP" altLang="en-US" sz="2200" dirty="0"/>
              <a:t>’</a:t>
            </a:r>
            <a:r>
              <a:rPr lang="en-US" altLang="ja-JP" sz="2200" dirty="0">
                <a:ea typeface="ヒラギノ角ゴ Pro W3" charset="-128"/>
              </a:rPr>
              <a:t>s consider a one-year discount bond with a face value of $1,000. In this case, the return on this bond is entirely determined by its price. The return is, then, the bond</a:t>
            </a:r>
            <a:r>
              <a:rPr lang="ja-JP" altLang="en-US" sz="2200" dirty="0"/>
              <a:t>’</a:t>
            </a:r>
            <a:r>
              <a:rPr lang="en-US" altLang="ja-JP" sz="2200" dirty="0">
                <a:ea typeface="ヒラギノ角ゴ Pro W3" charset="-128"/>
              </a:rPr>
              <a:t>s yield to maturity.</a:t>
            </a:r>
            <a:endParaRPr lang="en-US" sz="2200" dirty="0"/>
          </a:p>
        </p:txBody>
      </p:sp>
    </p:spTree>
    <p:extLst>
      <p:ext uri="{BB962C8B-B14F-4D97-AF65-F5344CB8AC3E}">
        <p14:creationId xmlns:p14="http://schemas.microsoft.com/office/powerpoint/2010/main" val="823367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Demand Curve </a:t>
            </a:r>
            <a:r>
              <a:rPr lang="en-US" altLang="en-US" sz="2000" b="0" dirty="0">
                <a:ea typeface="ヒラギノ角ゴ Pro W3" charset="-128"/>
              </a:rPr>
              <a:t>(1 of 5)</a:t>
            </a:r>
            <a:endParaRPr lang="en-US" sz="2000" b="1" dirty="0">
              <a:solidFill>
                <a:srgbClr val="FFFFFF">
                  <a:alpha val="0"/>
                </a:srgbClr>
              </a:solidFill>
              <a:latin typeface="+mj-lt"/>
            </a:endParaRPr>
          </a:p>
        </p:txBody>
      </p:sp>
      <p:sp>
        <p:nvSpPr>
          <p:cNvPr id="2" name="Content Placeholder"/>
          <p:cNvSpPr>
            <a:spLocks noGrp="1"/>
          </p:cNvSpPr>
          <p:nvPr>
            <p:ph idx="1"/>
          </p:nvPr>
        </p:nvSpPr>
        <p:spPr/>
        <p:txBody>
          <a:bodyPr/>
          <a:lstStyle/>
          <a:p>
            <a:pPr>
              <a:buFont typeface="Arial"/>
              <a:buChar char="•"/>
              <a:defRPr/>
            </a:pPr>
            <a:r>
              <a:rPr lang="en-US" sz="2200" dirty="0"/>
              <a:t>Point A: if the bond was selling for $950, then</a:t>
            </a:r>
          </a:p>
          <a:p>
            <a:pPr marL="457200" lvl="1" indent="0">
              <a:buSzPct val="130000"/>
              <a:buNone/>
              <a:defRPr/>
            </a:pPr>
            <a:r>
              <a:rPr lang="en-US" sz="2200" i="1" dirty="0" err="1"/>
              <a:t>i</a:t>
            </a:r>
            <a:r>
              <a:rPr lang="en-US" sz="2200" i="1" dirty="0"/>
              <a:t> = </a:t>
            </a:r>
            <a:r>
              <a:rPr lang="en-US" sz="2200" dirty="0"/>
              <a:t>(1,000 – 950)/950 = 5.3%</a:t>
            </a:r>
          </a:p>
          <a:p>
            <a:pPr marL="457200" lvl="1" indent="0">
              <a:buSzPct val="130000"/>
              <a:buNone/>
              <a:defRPr/>
            </a:pPr>
            <a:r>
              <a:rPr lang="en-US" sz="2200" i="1" dirty="0" err="1"/>
              <a:t>B</a:t>
            </a:r>
            <a:r>
              <a:rPr lang="en-US" sz="2200" baseline="30000" dirty="0" err="1"/>
              <a:t>d</a:t>
            </a:r>
            <a:r>
              <a:rPr lang="en-US" sz="2200" dirty="0"/>
              <a:t> = </a:t>
            </a:r>
            <a:r>
              <a:rPr lang="en-US" sz="2200" dirty="0" smtClean="0"/>
              <a:t>100</a:t>
            </a:r>
            <a:endParaRPr lang="en-US" sz="2200" dirty="0"/>
          </a:p>
        </p:txBody>
      </p:sp>
      <p:graphicFrame>
        <p:nvGraphicFramePr>
          <p:cNvPr id="4" name="Object 3"/>
          <p:cNvGraphicFramePr>
            <a:graphicFrameLocks noChangeAspect="1"/>
          </p:cNvGraphicFramePr>
          <p:nvPr>
            <p:extLst>
              <p:ext uri="{D42A27DB-BD31-4B8C-83A1-F6EECF244321}">
                <p14:modId xmlns:p14="http://schemas.microsoft.com/office/powerpoint/2010/main" val="3674610932"/>
              </p:ext>
            </p:extLst>
          </p:nvPr>
        </p:nvGraphicFramePr>
        <p:xfrm>
          <a:off x="3581400" y="3124200"/>
          <a:ext cx="1225550" cy="397476"/>
        </p:xfrm>
        <a:graphic>
          <a:graphicData uri="http://schemas.openxmlformats.org/presentationml/2006/ole">
            <mc:AlternateContent xmlns:mc="http://schemas.openxmlformats.org/markup-compatibility/2006">
              <mc:Choice xmlns:v="urn:schemas-microsoft-com:vml" Requires="v">
                <p:oleObj spid="_x0000_s6178" name="Equation" r:id="rId4" imgW="469800" imgH="152280" progId="Equation.DSMT4">
                  <p:embed/>
                </p:oleObj>
              </mc:Choice>
              <mc:Fallback>
                <p:oleObj name="Equation" r:id="rId4" imgW="469800" imgH="152280" progId="Equation.DSMT4">
                  <p:embed/>
                  <p:pic>
                    <p:nvPicPr>
                      <p:cNvPr id="0" name=""/>
                      <p:cNvPicPr/>
                      <p:nvPr/>
                    </p:nvPicPr>
                    <p:blipFill>
                      <a:blip r:embed="rId5"/>
                      <a:stretch>
                        <a:fillRect/>
                      </a:stretch>
                    </p:blipFill>
                    <p:spPr>
                      <a:xfrm>
                        <a:off x="3581400" y="3124200"/>
                        <a:ext cx="1225550" cy="397476"/>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1693029570"/>
              </p:ext>
            </p:extLst>
          </p:nvPr>
        </p:nvGraphicFramePr>
        <p:xfrm>
          <a:off x="2667000" y="3657599"/>
          <a:ext cx="4019062" cy="842707"/>
        </p:xfrm>
        <a:graphic>
          <a:graphicData uri="http://schemas.openxmlformats.org/presentationml/2006/ole">
            <mc:AlternateContent xmlns:mc="http://schemas.openxmlformats.org/markup-compatibility/2006">
              <mc:Choice xmlns:v="urn:schemas-microsoft-com:vml" Requires="v">
                <p:oleObj spid="_x0000_s6179" name="Equation" r:id="rId6" imgW="1574640" imgH="330120" progId="Equation.DSMT4">
                  <p:embed/>
                </p:oleObj>
              </mc:Choice>
              <mc:Fallback>
                <p:oleObj name="Equation" r:id="rId6" imgW="1574640" imgH="330120" progId="Equation.DSMT4">
                  <p:embed/>
                  <p:pic>
                    <p:nvPicPr>
                      <p:cNvPr id="0" name=""/>
                      <p:cNvPicPr/>
                      <p:nvPr/>
                    </p:nvPicPr>
                    <p:blipFill>
                      <a:blip r:embed="rId7"/>
                      <a:stretch>
                        <a:fillRect/>
                      </a:stretch>
                    </p:blipFill>
                    <p:spPr>
                      <a:xfrm>
                        <a:off x="2667000" y="3657599"/>
                        <a:ext cx="4019062" cy="842707"/>
                      </a:xfrm>
                      <a:prstGeom prst="rect">
                        <a:avLst/>
                      </a:prstGeom>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3858848525"/>
              </p:ext>
            </p:extLst>
          </p:nvPr>
        </p:nvGraphicFramePr>
        <p:xfrm>
          <a:off x="3505200" y="4648200"/>
          <a:ext cx="1371600" cy="457200"/>
        </p:xfrm>
        <a:graphic>
          <a:graphicData uri="http://schemas.openxmlformats.org/presentationml/2006/ole">
            <mc:AlternateContent xmlns:mc="http://schemas.openxmlformats.org/markup-compatibility/2006">
              <mc:Choice xmlns:v="urn:schemas-microsoft-com:vml" Requires="v">
                <p:oleObj spid="_x0000_s6180" name="Equation" r:id="rId8" imgW="495000" imgH="164880" progId="Equation.DSMT4">
                  <p:embed/>
                </p:oleObj>
              </mc:Choice>
              <mc:Fallback>
                <p:oleObj name="Equation" r:id="rId8" imgW="495000" imgH="164880" progId="Equation.DSMT4">
                  <p:embed/>
                  <p:pic>
                    <p:nvPicPr>
                      <p:cNvPr id="0" name=""/>
                      <p:cNvPicPr/>
                      <p:nvPr/>
                    </p:nvPicPr>
                    <p:blipFill>
                      <a:blip r:embed="rId9"/>
                      <a:stretch>
                        <a:fillRect/>
                      </a:stretch>
                    </p:blipFill>
                    <p:spPr>
                      <a:xfrm>
                        <a:off x="3505200" y="4648200"/>
                        <a:ext cx="1371600" cy="457200"/>
                      </a:xfrm>
                      <a:prstGeom prst="rect">
                        <a:avLst/>
                      </a:prstGeom>
                    </p:spPr>
                  </p:pic>
                </p:oleObj>
              </mc:Fallback>
            </mc:AlternateContent>
          </a:graphicData>
        </a:graphic>
      </p:graphicFrame>
    </p:spTree>
    <p:extLst>
      <p:ext uri="{BB962C8B-B14F-4D97-AF65-F5344CB8AC3E}">
        <p14:creationId xmlns:p14="http://schemas.microsoft.com/office/powerpoint/2010/main" val="21473309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Demand Curve </a:t>
            </a:r>
            <a:r>
              <a:rPr lang="en-US" altLang="en-US" sz="2000" b="0" dirty="0">
                <a:ea typeface="ヒラギノ角ゴ Pro W3" charset="-128"/>
              </a:rPr>
              <a:t>(2 of 5)</a:t>
            </a:r>
            <a:endParaRPr lang="en-US" sz="2000" b="1" dirty="0">
              <a:solidFill>
                <a:srgbClr val="FFFFFF">
                  <a:alpha val="0"/>
                </a:srgbClr>
              </a:solidFill>
              <a:latin typeface="+mj-lt"/>
            </a:endParaRPr>
          </a:p>
        </p:txBody>
      </p:sp>
      <p:sp>
        <p:nvSpPr>
          <p:cNvPr id="2" name="Content Placeholder"/>
          <p:cNvSpPr>
            <a:spLocks noGrp="1"/>
          </p:cNvSpPr>
          <p:nvPr>
            <p:ph idx="1"/>
          </p:nvPr>
        </p:nvSpPr>
        <p:spPr/>
        <p:txBody>
          <a:bodyPr/>
          <a:lstStyle/>
          <a:p>
            <a:pPr>
              <a:spcAft>
                <a:spcPts val="1200"/>
              </a:spcAft>
            </a:pPr>
            <a:r>
              <a:rPr lang="en-US" altLang="en-US" sz="2200" dirty="0">
                <a:ea typeface="ヒラギノ角ゴ Pro W3" charset="-128"/>
              </a:rPr>
              <a:t>Point B: if the bond was selling for $900</a:t>
            </a:r>
            <a:r>
              <a:rPr lang="en-US" altLang="en-US" sz="2200" dirty="0" smtClean="0">
                <a:ea typeface="ヒラギノ角ゴ Pro W3" charset="-128"/>
              </a:rPr>
              <a:t>.</a:t>
            </a:r>
            <a:endParaRPr lang="en-US" altLang="en-US" sz="2200" dirty="0">
              <a:ea typeface="ヒラギノ角ゴ Pro W3" charset="-128"/>
            </a:endParaRPr>
          </a:p>
        </p:txBody>
      </p:sp>
      <p:graphicFrame>
        <p:nvGraphicFramePr>
          <p:cNvPr id="4" name="Object 3"/>
          <p:cNvGraphicFramePr>
            <a:graphicFrameLocks noChangeAspect="1"/>
          </p:cNvGraphicFramePr>
          <p:nvPr>
            <p:extLst>
              <p:ext uri="{D42A27DB-BD31-4B8C-83A1-F6EECF244321}">
                <p14:modId xmlns:p14="http://schemas.microsoft.com/office/powerpoint/2010/main" val="4091946455"/>
              </p:ext>
            </p:extLst>
          </p:nvPr>
        </p:nvGraphicFramePr>
        <p:xfrm>
          <a:off x="3276600" y="2209800"/>
          <a:ext cx="1454150" cy="470904"/>
        </p:xfrm>
        <a:graphic>
          <a:graphicData uri="http://schemas.openxmlformats.org/presentationml/2006/ole">
            <mc:AlternateContent xmlns:mc="http://schemas.openxmlformats.org/markup-compatibility/2006">
              <mc:Choice xmlns:v="urn:schemas-microsoft-com:vml" Requires="v">
                <p:oleObj spid="_x0000_s7197" name="Equation" r:id="rId4" imgW="469800" imgH="152280" progId="Equation.DSMT4">
                  <p:embed/>
                </p:oleObj>
              </mc:Choice>
              <mc:Fallback>
                <p:oleObj name="Equation" r:id="rId4" imgW="469800" imgH="152280" progId="Equation.DSMT4">
                  <p:embed/>
                  <p:pic>
                    <p:nvPicPr>
                      <p:cNvPr id="0" name="Object 3"/>
                      <p:cNvPicPr>
                        <a:picLocks noChangeAspect="1" noChangeArrowheads="1"/>
                      </p:cNvPicPr>
                      <p:nvPr/>
                    </p:nvPicPr>
                    <p:blipFill>
                      <a:blip r:embed="rId5"/>
                      <a:srcRect/>
                      <a:stretch>
                        <a:fillRect/>
                      </a:stretch>
                    </p:blipFill>
                    <p:spPr bwMode="auto">
                      <a:xfrm>
                        <a:off x="3276600" y="2209800"/>
                        <a:ext cx="1454150" cy="470904"/>
                      </a:xfrm>
                      <a:prstGeom prst="rect">
                        <a:avLst/>
                      </a:prstGeom>
                      <a:noFill/>
                      <a:ln>
                        <a:noFill/>
                      </a:ln>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3047526589"/>
              </p:ext>
            </p:extLst>
          </p:nvPr>
        </p:nvGraphicFramePr>
        <p:xfrm>
          <a:off x="2438400" y="2971800"/>
          <a:ext cx="4126527" cy="838200"/>
        </p:xfrm>
        <a:graphic>
          <a:graphicData uri="http://schemas.openxmlformats.org/presentationml/2006/ole">
            <mc:AlternateContent xmlns:mc="http://schemas.openxmlformats.org/markup-compatibility/2006">
              <mc:Choice xmlns:v="urn:schemas-microsoft-com:vml" Requires="v">
                <p:oleObj spid="_x0000_s7198" name="Equation" r:id="rId6" imgW="1625400" imgH="330120" progId="Equation.DSMT4">
                  <p:embed/>
                </p:oleObj>
              </mc:Choice>
              <mc:Fallback>
                <p:oleObj name="Equation" r:id="rId6" imgW="1625400" imgH="330120" progId="Equation.DSMT4">
                  <p:embed/>
                  <p:pic>
                    <p:nvPicPr>
                      <p:cNvPr id="0" name=""/>
                      <p:cNvPicPr/>
                      <p:nvPr/>
                    </p:nvPicPr>
                    <p:blipFill>
                      <a:blip r:embed="rId7"/>
                      <a:stretch>
                        <a:fillRect/>
                      </a:stretch>
                    </p:blipFill>
                    <p:spPr>
                      <a:xfrm>
                        <a:off x="2438400" y="2971800"/>
                        <a:ext cx="4126527" cy="838200"/>
                      </a:xfrm>
                      <a:prstGeom prst="rect">
                        <a:avLst/>
                      </a:prstGeom>
                    </p:spPr>
                  </p:pic>
                </p:oleObj>
              </mc:Fallback>
            </mc:AlternateContent>
          </a:graphicData>
        </a:graphic>
      </p:graphicFrame>
      <p:graphicFrame>
        <p:nvGraphicFramePr>
          <p:cNvPr id="6" name="Object 5"/>
          <p:cNvGraphicFramePr>
            <a:graphicFrameLocks noChangeAspect="1"/>
          </p:cNvGraphicFramePr>
          <p:nvPr>
            <p:extLst>
              <p:ext uri="{D42A27DB-BD31-4B8C-83A1-F6EECF244321}">
                <p14:modId xmlns:p14="http://schemas.microsoft.com/office/powerpoint/2010/main" val="2669636658"/>
              </p:ext>
            </p:extLst>
          </p:nvPr>
        </p:nvGraphicFramePr>
        <p:xfrm>
          <a:off x="3581400" y="4191000"/>
          <a:ext cx="1371600" cy="457200"/>
        </p:xfrm>
        <a:graphic>
          <a:graphicData uri="http://schemas.openxmlformats.org/presentationml/2006/ole">
            <mc:AlternateContent xmlns:mc="http://schemas.openxmlformats.org/markup-compatibility/2006">
              <mc:Choice xmlns:v="urn:schemas-microsoft-com:vml" Requires="v">
                <p:oleObj spid="_x0000_s7199" name="Equation" r:id="rId8" imgW="495000" imgH="164880" progId="Equation.DSMT4">
                  <p:embed/>
                </p:oleObj>
              </mc:Choice>
              <mc:Fallback>
                <p:oleObj name="Equation" r:id="rId8" imgW="495000" imgH="164880" progId="Equation.DSMT4">
                  <p:embed/>
                  <p:pic>
                    <p:nvPicPr>
                      <p:cNvPr id="0" name="Object 5"/>
                      <p:cNvPicPr>
                        <a:picLocks noChangeAspect="1" noChangeArrowheads="1"/>
                      </p:cNvPicPr>
                      <p:nvPr/>
                    </p:nvPicPr>
                    <p:blipFill>
                      <a:blip r:embed="rId9"/>
                      <a:srcRect/>
                      <a:stretch>
                        <a:fillRect/>
                      </a:stretch>
                    </p:blipFill>
                    <p:spPr bwMode="auto">
                      <a:xfrm>
                        <a:off x="3581400" y="4191000"/>
                        <a:ext cx="1371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8147193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Demand Curve </a:t>
            </a:r>
            <a:r>
              <a:rPr lang="en-US" altLang="en-US" sz="2000" b="0" dirty="0">
                <a:ea typeface="ヒラギノ角ゴ Pro W3" charset="-128"/>
              </a:rPr>
              <a:t>(3 of 5)</a:t>
            </a:r>
            <a:endParaRPr lang="en-US" sz="2000"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charset="-128"/>
              </a:rPr>
              <a:t>How do we know the demand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at point A is 100 and at point B is 200?</a:t>
            </a:r>
          </a:p>
          <a:p>
            <a:pPr marL="0" indent="0">
              <a:buNone/>
            </a:pPr>
            <a:r>
              <a:rPr lang="en-US" altLang="en-US" sz="2200" dirty="0">
                <a:ea typeface="ヒラギノ角ゴ Pro W3" charset="-128"/>
              </a:rPr>
              <a:t>Well, we are just making-up those numbers. But we are applying basic economics—more people will want (demand) the bonds if the expected return is higher.</a:t>
            </a:r>
            <a:endParaRPr lang="en-US" sz="2200" dirty="0"/>
          </a:p>
        </p:txBody>
      </p:sp>
    </p:spTree>
    <p:extLst>
      <p:ext uri="{BB962C8B-B14F-4D97-AF65-F5344CB8AC3E}">
        <p14:creationId xmlns:p14="http://schemas.microsoft.com/office/powerpoint/2010/main" val="13179776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Demand Curve </a:t>
            </a:r>
            <a:r>
              <a:rPr lang="en-US" altLang="en-US" sz="2000" b="0" dirty="0">
                <a:ea typeface="ヒラギノ角ゴ Pro W3" charset="-128"/>
              </a:rPr>
              <a:t>(4 of 5)</a:t>
            </a:r>
            <a:endParaRPr lang="en-US"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charset="-128"/>
              </a:rPr>
              <a:t>To continue …</a:t>
            </a:r>
          </a:p>
          <a:p>
            <a:r>
              <a:rPr lang="en-US" altLang="en-US" sz="2200" dirty="0">
                <a:ea typeface="ヒラギノ角ゴ Pro W3" charset="-128"/>
              </a:rPr>
              <a:t>Point C:	</a:t>
            </a:r>
            <a:r>
              <a:rPr lang="en-US" altLang="en-US" sz="2200" i="1" dirty="0">
                <a:ea typeface="ヒラギノ角ゴ Pro W3" charset="-128"/>
              </a:rPr>
              <a:t>P</a:t>
            </a:r>
            <a:r>
              <a:rPr lang="en-US" altLang="en-US" sz="2200" dirty="0">
                <a:ea typeface="ヒラギノ角ゴ Pro W3" charset="-128"/>
              </a:rPr>
              <a:t> = $850	</a:t>
            </a:r>
            <a:r>
              <a:rPr lang="en-US" altLang="en-US" sz="2200" i="1" dirty="0" err="1">
                <a:ea typeface="ヒラギノ角ゴ Pro W3" charset="-128"/>
              </a:rPr>
              <a:t>i</a:t>
            </a:r>
            <a:r>
              <a:rPr lang="en-US" altLang="en-US" sz="2200" dirty="0">
                <a:ea typeface="ヒラギノ角ゴ Pro W3" charset="-128"/>
              </a:rPr>
              <a:t> = 17.6%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 300</a:t>
            </a:r>
          </a:p>
          <a:p>
            <a:r>
              <a:rPr lang="en-US" altLang="en-US" sz="2200" dirty="0">
                <a:ea typeface="ヒラギノ角ゴ Pro W3" charset="-128"/>
              </a:rPr>
              <a:t>Point D:	</a:t>
            </a:r>
            <a:r>
              <a:rPr lang="en-US" altLang="en-US" sz="2200" i="1" dirty="0">
                <a:ea typeface="ヒラギノ角ゴ Pro W3" charset="-128"/>
              </a:rPr>
              <a:t>P</a:t>
            </a:r>
            <a:r>
              <a:rPr lang="en-US" altLang="en-US" sz="2200" dirty="0">
                <a:ea typeface="ヒラギノ角ゴ Pro W3" charset="-128"/>
              </a:rPr>
              <a:t> = $800	</a:t>
            </a:r>
            <a:r>
              <a:rPr lang="en-US" altLang="en-US" sz="2200" i="1" dirty="0" err="1">
                <a:ea typeface="ヒラギノ角ゴ Pro W3" charset="-128"/>
              </a:rPr>
              <a:t>i</a:t>
            </a:r>
            <a:r>
              <a:rPr lang="en-US" altLang="en-US" sz="2200" dirty="0">
                <a:ea typeface="ヒラギノ角ゴ Pro W3" charset="-128"/>
              </a:rPr>
              <a:t> = 25.0%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 400</a:t>
            </a:r>
          </a:p>
          <a:p>
            <a:r>
              <a:rPr lang="en-US" altLang="en-US" sz="2200" dirty="0">
                <a:ea typeface="ヒラギノ角ゴ Pro W3" charset="-128"/>
              </a:rPr>
              <a:t>Point E:	</a:t>
            </a:r>
            <a:r>
              <a:rPr lang="en-US" altLang="en-US" sz="2200" i="1" dirty="0">
                <a:ea typeface="ヒラギノ角ゴ Pro W3" charset="-128"/>
              </a:rPr>
              <a:t>P</a:t>
            </a:r>
            <a:r>
              <a:rPr lang="en-US" altLang="en-US" sz="2200" dirty="0">
                <a:ea typeface="ヒラギノ角ゴ Pro W3" charset="-128"/>
              </a:rPr>
              <a:t> = $750	</a:t>
            </a:r>
            <a:r>
              <a:rPr lang="en-US" altLang="en-US" sz="2200" i="1" dirty="0" err="1">
                <a:ea typeface="ヒラギノ角ゴ Pro W3" charset="-128"/>
              </a:rPr>
              <a:t>i</a:t>
            </a:r>
            <a:r>
              <a:rPr lang="en-US" altLang="en-US" sz="2200" dirty="0">
                <a:ea typeface="ヒラギノ角ゴ Pro W3" charset="-128"/>
              </a:rPr>
              <a:t> = 33.0%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 500</a:t>
            </a:r>
          </a:p>
          <a:p>
            <a:r>
              <a:rPr lang="en-US" altLang="en-US" sz="2200" dirty="0">
                <a:ea typeface="ヒラギノ角ゴ Pro W3" charset="-128"/>
              </a:rPr>
              <a:t>Demand Curve is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in Figure 4.1 (next slide) which connects points A, B, C, D, E.</a:t>
            </a:r>
          </a:p>
          <a:p>
            <a:pPr lvl="1"/>
            <a:r>
              <a:rPr lang="en-US" altLang="en-US" sz="2200" dirty="0">
                <a:ea typeface="ヒラギノ角ゴ Pro W3" charset="-128"/>
              </a:rPr>
              <a:t>Has usual downward slope</a:t>
            </a:r>
            <a:endParaRPr lang="en-US" sz="2200" dirty="0"/>
          </a:p>
        </p:txBody>
      </p:sp>
    </p:spTree>
    <p:extLst>
      <p:ext uri="{BB962C8B-B14F-4D97-AF65-F5344CB8AC3E}">
        <p14:creationId xmlns:p14="http://schemas.microsoft.com/office/powerpoint/2010/main" val="25258697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Figure 4.1 Supply and Demand for Bonds</a:t>
            </a:r>
            <a:endParaRPr lang="en-US" sz="2800" dirty="0">
              <a:latin typeface="+mj-lt"/>
            </a:endParaRPr>
          </a:p>
        </p:txBody>
      </p:sp>
      <p:pic>
        <p:nvPicPr>
          <p:cNvPr id="5" name="Picture 4" descr="A line graph shows supply and demand for bonds.&#10;The vertical axis has a kink at the origin and is labeled &quot;Price of Bonds, P (dollars).&quot; It ranges from 750 to 1,000 in increments of 50. The horizontal axis is labeled &quot;Quantity of Bonds, B (dollar billions)&quot; and ranges from 0 to 500 in increments of 100. The demand is shown by an upward sloping line and the supply is shown by the downward sloping line and both the lines intersect each other at bond price 850 dollar (i equals 17.6 percent) and quantity of bonds 300. The demand line is labeled &quot;With excess demand, the bond price rises to P equals 850 dollars and i equals 17.6 percent&quot; and the supply curve is labeled &quot;With excess supply, the bond price falls to P equals 850 dollars and i equals 17.6 percent.&quot; The value for demand is shown as 100, 200, 300, 400, and 500.&#10;The value of supply is shown as 950 with i equals 5.3 percent, 900 with i equals 11.1 percent, 850 with i equals 17.6 percent, 800 with i equals 25 percent, and 750 with i equals 33.3 perc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11401" y="1600200"/>
            <a:ext cx="4521200" cy="4380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3288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Supply Curve </a:t>
            </a:r>
            <a:r>
              <a:rPr lang="en-US" altLang="en-US" sz="2000" b="0" dirty="0">
                <a:ea typeface="ヒラギノ角ゴ Pro W3" charset="-128"/>
              </a:rPr>
              <a:t>(1 of 2)</a:t>
            </a:r>
            <a:endParaRPr lang="en-US" sz="3600" b="1" dirty="0">
              <a:latin typeface="+mj-lt"/>
            </a:endParaRPr>
          </a:p>
        </p:txBody>
      </p:sp>
      <p:sp>
        <p:nvSpPr>
          <p:cNvPr id="2" name="Content Placeholder 1"/>
          <p:cNvSpPr>
            <a:spLocks noGrp="1"/>
          </p:cNvSpPr>
          <p:nvPr>
            <p:ph idx="1"/>
          </p:nvPr>
        </p:nvSpPr>
        <p:spPr/>
        <p:txBody>
          <a:bodyPr/>
          <a:lstStyle/>
          <a:p>
            <a:pPr marL="0" indent="0">
              <a:buNone/>
            </a:pPr>
            <a:r>
              <a:rPr lang="en-US" altLang="en-US" sz="2200" dirty="0">
                <a:ea typeface="ヒラギノ角ゴ Pro W3" charset="-128"/>
              </a:rPr>
              <a:t>In the last figure, we snuck the supply curve in—the line connecting points F, G, C, H, and I. The derivation follows the same idea as the demand curve</a:t>
            </a:r>
            <a:r>
              <a:rPr lang="en-US" altLang="en-US" sz="2200" dirty="0" smtClean="0">
                <a:ea typeface="ヒラギノ角ゴ Pro W3" charset="-128"/>
              </a:rPr>
              <a:t>.</a:t>
            </a:r>
            <a:endParaRPr lang="en-US" sz="2200" dirty="0"/>
          </a:p>
        </p:txBody>
      </p:sp>
    </p:spTree>
    <p:extLst>
      <p:ext uri="{BB962C8B-B14F-4D97-AF65-F5344CB8AC3E}">
        <p14:creationId xmlns:p14="http://schemas.microsoft.com/office/powerpoint/2010/main" val="275277793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Supply Curve </a:t>
            </a:r>
            <a:r>
              <a:rPr lang="en-US" altLang="en-US" sz="2000" b="0" dirty="0">
                <a:ea typeface="ヒラギノ角ゴ Pro W3" charset="-128"/>
              </a:rPr>
              <a:t>(2 of 2)</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charset="-128"/>
              </a:rPr>
              <a:t>Point F:	</a:t>
            </a:r>
            <a:r>
              <a:rPr lang="en-US" altLang="en-US" sz="2200" i="1" dirty="0">
                <a:ea typeface="ヒラギノ角ゴ Pro W3" charset="-128"/>
              </a:rPr>
              <a:t>P</a:t>
            </a:r>
            <a:r>
              <a:rPr lang="en-US" altLang="en-US" sz="2200" dirty="0">
                <a:ea typeface="ヒラギノ角ゴ Pro W3" charset="-128"/>
              </a:rPr>
              <a:t> = $750	</a:t>
            </a:r>
            <a:r>
              <a:rPr lang="en-US" altLang="en-US" sz="2200" i="1" dirty="0" err="1">
                <a:ea typeface="ヒラギノ角ゴ Pro W3" charset="-128"/>
              </a:rPr>
              <a:t>i</a:t>
            </a:r>
            <a:r>
              <a:rPr lang="en-US" altLang="en-US" sz="2200" dirty="0">
                <a:ea typeface="ヒラギノ角ゴ Pro W3" charset="-128"/>
              </a:rPr>
              <a:t> = 33.0%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 100</a:t>
            </a:r>
          </a:p>
          <a:p>
            <a:r>
              <a:rPr lang="en-US" altLang="en-US" sz="2200" dirty="0">
                <a:ea typeface="ヒラギノ角ゴ Pro W3" charset="-128"/>
              </a:rPr>
              <a:t>Point G:	</a:t>
            </a:r>
            <a:r>
              <a:rPr lang="en-US" altLang="en-US" sz="2200" i="1" dirty="0">
                <a:ea typeface="ヒラギノ角ゴ Pro W3" charset="-128"/>
              </a:rPr>
              <a:t>P</a:t>
            </a:r>
            <a:r>
              <a:rPr lang="en-US" altLang="en-US" sz="2200" dirty="0">
                <a:ea typeface="ヒラギノ角ゴ Pro W3" charset="-128"/>
              </a:rPr>
              <a:t> = $800	</a:t>
            </a:r>
            <a:r>
              <a:rPr lang="en-US" altLang="en-US" sz="2200" i="1" dirty="0" err="1">
                <a:ea typeface="ヒラギノ角ゴ Pro W3" charset="-128"/>
              </a:rPr>
              <a:t>i</a:t>
            </a:r>
            <a:r>
              <a:rPr lang="en-US" altLang="en-US" sz="2200" dirty="0">
                <a:ea typeface="ヒラギノ角ゴ Pro W3" charset="-128"/>
              </a:rPr>
              <a:t> = 25.0%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 200</a:t>
            </a:r>
          </a:p>
          <a:p>
            <a:r>
              <a:rPr lang="en-US" altLang="en-US" sz="2200" dirty="0">
                <a:ea typeface="ヒラギノ角ゴ Pro W3" charset="-128"/>
              </a:rPr>
              <a:t>Point C:	</a:t>
            </a:r>
            <a:r>
              <a:rPr lang="en-US" altLang="en-US" sz="2200" i="1" dirty="0">
                <a:ea typeface="ヒラギノ角ゴ Pro W3" charset="-128"/>
              </a:rPr>
              <a:t>P</a:t>
            </a:r>
            <a:r>
              <a:rPr lang="en-US" altLang="en-US" sz="2200" dirty="0">
                <a:ea typeface="ヒラギノ角ゴ Pro W3" charset="-128"/>
              </a:rPr>
              <a:t> = $850	</a:t>
            </a:r>
            <a:r>
              <a:rPr lang="en-US" altLang="en-US" sz="2200" i="1" dirty="0" err="1">
                <a:ea typeface="ヒラギノ角ゴ Pro W3" charset="-128"/>
              </a:rPr>
              <a:t>i</a:t>
            </a:r>
            <a:r>
              <a:rPr lang="en-US" altLang="en-US" sz="2200" dirty="0">
                <a:ea typeface="ヒラギノ角ゴ Pro W3" charset="-128"/>
              </a:rPr>
              <a:t> = 17.6%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 300</a:t>
            </a:r>
          </a:p>
          <a:p>
            <a:r>
              <a:rPr lang="en-US" altLang="en-US" sz="2200" dirty="0">
                <a:ea typeface="ヒラギノ角ゴ Pro W3" charset="-128"/>
              </a:rPr>
              <a:t>Point H:	</a:t>
            </a:r>
            <a:r>
              <a:rPr lang="en-US" altLang="en-US" sz="2200" i="1" dirty="0">
                <a:ea typeface="ヒラギノ角ゴ Pro W3" charset="-128"/>
              </a:rPr>
              <a:t>P</a:t>
            </a:r>
            <a:r>
              <a:rPr lang="en-US" altLang="en-US" sz="2200" dirty="0">
                <a:ea typeface="ヒラギノ角ゴ Pro W3" charset="-128"/>
              </a:rPr>
              <a:t> = $900	</a:t>
            </a:r>
            <a:r>
              <a:rPr lang="en-US" altLang="en-US" sz="2200" i="1" dirty="0" err="1">
                <a:ea typeface="ヒラギノ角ゴ Pro W3" charset="-128"/>
              </a:rPr>
              <a:t>i</a:t>
            </a:r>
            <a:r>
              <a:rPr lang="en-US" altLang="en-US" sz="2200" dirty="0">
                <a:ea typeface="ヒラギノ角ゴ Pro W3" charset="-128"/>
              </a:rPr>
              <a:t> = 11.1%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 400</a:t>
            </a:r>
          </a:p>
          <a:p>
            <a:r>
              <a:rPr lang="en-US" altLang="en-US" sz="2200" dirty="0">
                <a:ea typeface="ヒラギノ角ゴ Pro W3" charset="-128"/>
              </a:rPr>
              <a:t>Point I:	</a:t>
            </a:r>
            <a:r>
              <a:rPr lang="en-US" altLang="en-US" sz="2200" i="1" dirty="0">
                <a:ea typeface="ヒラギノ角ゴ Pro W3" charset="-128"/>
              </a:rPr>
              <a:t>P</a:t>
            </a:r>
            <a:r>
              <a:rPr lang="en-US" altLang="en-US" sz="2200" dirty="0">
                <a:ea typeface="ヒラギノ角ゴ Pro W3" charset="-128"/>
              </a:rPr>
              <a:t> = $950	</a:t>
            </a:r>
            <a:r>
              <a:rPr lang="en-US" altLang="en-US" sz="2200" i="1" dirty="0" err="1">
                <a:ea typeface="ヒラギノ角ゴ Pro W3" charset="-128"/>
              </a:rPr>
              <a:t>i</a:t>
            </a:r>
            <a:r>
              <a:rPr lang="en-US" altLang="en-US" sz="2200" dirty="0">
                <a:ea typeface="ヒラギノ角ゴ Pro W3" charset="-128"/>
              </a:rPr>
              <a:t> = 5.3%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 500</a:t>
            </a:r>
          </a:p>
          <a:p>
            <a:r>
              <a:rPr lang="en-US" altLang="en-US" sz="2200" dirty="0">
                <a:ea typeface="ヒラギノ角ゴ Pro W3" charset="-128"/>
              </a:rPr>
              <a:t>Supply Curve is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that connects points F, G, C, H, I, and has an upward slope</a:t>
            </a:r>
            <a:endParaRPr lang="en-US" sz="2200" dirty="0"/>
          </a:p>
        </p:txBody>
      </p:sp>
    </p:spTree>
    <p:extLst>
      <p:ext uri="{BB962C8B-B14F-4D97-AF65-F5344CB8AC3E}">
        <p14:creationId xmlns:p14="http://schemas.microsoft.com/office/powerpoint/2010/main" val="7465745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Derivation of Demand Curve </a:t>
            </a:r>
            <a:r>
              <a:rPr lang="en-US" altLang="en-US" sz="2000" b="0" dirty="0">
                <a:ea typeface="ヒラギノ角ゴ Pro W3" charset="-128"/>
              </a:rPr>
              <a:t>(5 of 5)</a:t>
            </a:r>
            <a:endParaRPr lang="en-US" sz="28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charset="-128"/>
              </a:rPr>
              <a:t>How do we know the supply (</a:t>
            </a:r>
            <a:r>
              <a:rPr lang="en-US" altLang="en-US" sz="2200" dirty="0" err="1">
                <a:ea typeface="ヒラギノ角ゴ Pro W3" charset="-128"/>
              </a:rPr>
              <a:t>Bs</a:t>
            </a:r>
            <a:r>
              <a:rPr lang="en-US" altLang="en-US" sz="2200" dirty="0">
                <a:ea typeface="ヒラギノ角ゴ Pro W3" charset="-128"/>
              </a:rPr>
              <a:t>) at point F is 100 and at point G is 200?</a:t>
            </a:r>
          </a:p>
          <a:p>
            <a:r>
              <a:rPr lang="en-US" altLang="en-US" sz="2200" dirty="0">
                <a:ea typeface="ヒラギノ角ゴ Pro W3" charset="-128"/>
              </a:rPr>
              <a:t>Again, like the demand curve, we are just making-up those numbers. But we are applying basic economics—more people will offer (supply) the bonds if the expected return (cost) is lower.</a:t>
            </a:r>
            <a:endParaRPr lang="en-US" sz="2200" dirty="0"/>
          </a:p>
        </p:txBody>
      </p:sp>
    </p:spTree>
    <p:extLst>
      <p:ext uri="{BB962C8B-B14F-4D97-AF65-F5344CB8AC3E}">
        <p14:creationId xmlns:p14="http://schemas.microsoft.com/office/powerpoint/2010/main" val="16713326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Market Equilibrium</a:t>
            </a:r>
            <a:endParaRPr lang="en-US" sz="2800" b="1" dirty="0">
              <a:latin typeface="+mj-lt"/>
            </a:endParaRPr>
          </a:p>
        </p:txBody>
      </p:sp>
      <p:sp>
        <p:nvSpPr>
          <p:cNvPr id="2" name="Content Placeholder"/>
          <p:cNvSpPr>
            <a:spLocks noGrp="1"/>
          </p:cNvSpPr>
          <p:nvPr>
            <p:ph idx="1"/>
          </p:nvPr>
        </p:nvSpPr>
        <p:spPr/>
        <p:txBody>
          <a:bodyPr/>
          <a:lstStyle/>
          <a:p>
            <a:pPr marL="0" indent="0">
              <a:buNone/>
              <a:defRPr/>
            </a:pPr>
            <a:r>
              <a:rPr lang="en-US" sz="2200" dirty="0"/>
              <a:t>The equilibrium follows what we know from supply-demand analysis:</a:t>
            </a:r>
          </a:p>
          <a:p>
            <a:pPr>
              <a:buFont typeface="Arial"/>
              <a:buChar char="•"/>
              <a:defRPr/>
            </a:pPr>
            <a:r>
              <a:rPr lang="en-US" sz="2200" dirty="0"/>
              <a:t>Occurs when </a:t>
            </a:r>
            <a:r>
              <a:rPr lang="en-US" sz="2200" i="1" dirty="0" err="1"/>
              <a:t>B</a:t>
            </a:r>
            <a:r>
              <a:rPr lang="en-US" sz="2200" i="1" baseline="30000" dirty="0" err="1"/>
              <a:t>d</a:t>
            </a:r>
            <a:r>
              <a:rPr lang="en-US" sz="2200" dirty="0"/>
              <a:t> = </a:t>
            </a:r>
            <a:r>
              <a:rPr lang="en-US" sz="2200" i="1" dirty="0" err="1"/>
              <a:t>B</a:t>
            </a:r>
            <a:r>
              <a:rPr lang="en-US" sz="2200" i="1" baseline="30000" dirty="0" err="1"/>
              <a:t>s</a:t>
            </a:r>
            <a:r>
              <a:rPr lang="en-US" sz="2200" dirty="0"/>
              <a:t>, at </a:t>
            </a:r>
            <a:r>
              <a:rPr lang="en-US" sz="2200" i="1" dirty="0"/>
              <a:t>P</a:t>
            </a:r>
            <a:r>
              <a:rPr lang="en-US" sz="2200" dirty="0"/>
              <a:t>* = 850, </a:t>
            </a:r>
            <a:r>
              <a:rPr lang="en-US" sz="2200" i="1" dirty="0" err="1"/>
              <a:t>i</a:t>
            </a:r>
            <a:r>
              <a:rPr lang="en-US" sz="2200" dirty="0"/>
              <a:t>* = 17.6%</a:t>
            </a:r>
          </a:p>
          <a:p>
            <a:pPr>
              <a:buFont typeface="Arial"/>
              <a:buChar char="•"/>
              <a:defRPr/>
            </a:pPr>
            <a:r>
              <a:rPr lang="en-US" sz="2200" dirty="0"/>
              <a:t>When </a:t>
            </a:r>
            <a:r>
              <a:rPr lang="en-US" sz="2200" i="1" dirty="0"/>
              <a:t>P</a:t>
            </a:r>
            <a:r>
              <a:rPr lang="en-US" sz="2200" dirty="0"/>
              <a:t> = $950, </a:t>
            </a:r>
            <a:r>
              <a:rPr lang="en-US" sz="2200" i="1" dirty="0" err="1"/>
              <a:t>i</a:t>
            </a:r>
            <a:r>
              <a:rPr lang="en-US" sz="2200" dirty="0"/>
              <a:t> = 5.3%, </a:t>
            </a:r>
            <a:r>
              <a:rPr lang="en-US" sz="2200" i="1" dirty="0" err="1"/>
              <a:t>B</a:t>
            </a:r>
            <a:r>
              <a:rPr lang="en-US" sz="2200" i="1" baseline="30000" dirty="0" err="1"/>
              <a:t>s</a:t>
            </a:r>
            <a:r>
              <a:rPr lang="en-US" sz="2200" dirty="0"/>
              <a:t> &gt; </a:t>
            </a:r>
            <a:r>
              <a:rPr lang="en-US" sz="2200" i="1" dirty="0" err="1"/>
              <a:t>B</a:t>
            </a:r>
            <a:r>
              <a:rPr lang="en-US" sz="2200" i="1" baseline="30000" dirty="0" err="1"/>
              <a:t>d</a:t>
            </a:r>
            <a:r>
              <a:rPr lang="en-US" sz="2200" dirty="0"/>
              <a:t/>
            </a:r>
            <a:br>
              <a:rPr lang="en-US" sz="2200" dirty="0"/>
            </a:br>
            <a:r>
              <a:rPr lang="en-US" sz="2200" dirty="0"/>
              <a:t>(excess supply): </a:t>
            </a:r>
            <a:r>
              <a:rPr lang="en-US" sz="2200" i="1" dirty="0"/>
              <a:t>P</a:t>
            </a:r>
            <a:r>
              <a:rPr lang="en-US" sz="2200" dirty="0"/>
              <a:t> </a:t>
            </a:r>
            <a:r>
              <a:rPr lang="en-US" sz="2200" dirty="0">
                <a:sym typeface="Symbol"/>
              </a:rPr>
              <a:t>↓ to </a:t>
            </a:r>
            <a:r>
              <a:rPr lang="en-US" sz="2200" i="1" dirty="0">
                <a:sym typeface="Symbol"/>
              </a:rPr>
              <a:t>P</a:t>
            </a:r>
            <a:r>
              <a:rPr lang="en-US" sz="2200" dirty="0">
                <a:sym typeface="Symbol"/>
              </a:rPr>
              <a:t>*, </a:t>
            </a:r>
            <a:r>
              <a:rPr lang="en-US" sz="2200" i="1" dirty="0" err="1">
                <a:sym typeface="Symbol"/>
              </a:rPr>
              <a:t>i</a:t>
            </a:r>
            <a:r>
              <a:rPr lang="en-US" sz="2200" dirty="0">
                <a:sym typeface="Symbol"/>
              </a:rPr>
              <a:t> </a:t>
            </a:r>
            <a:r>
              <a:rPr lang="en-US" sz="2200" dirty="0">
                <a:cs typeface="Times New Roman"/>
                <a:sym typeface="Symbol"/>
              </a:rPr>
              <a:t>↑</a:t>
            </a:r>
            <a:r>
              <a:rPr lang="en-US" sz="2200" dirty="0">
                <a:sym typeface="Symbol"/>
              </a:rPr>
              <a:t> to </a:t>
            </a:r>
            <a:r>
              <a:rPr lang="en-US" sz="2200" i="1" dirty="0" err="1">
                <a:sym typeface="Symbol"/>
              </a:rPr>
              <a:t>i</a:t>
            </a:r>
            <a:r>
              <a:rPr lang="en-US" sz="2200" dirty="0">
                <a:sym typeface="Symbol"/>
              </a:rPr>
              <a:t>*</a:t>
            </a:r>
          </a:p>
          <a:p>
            <a:pPr>
              <a:buFont typeface="Arial"/>
              <a:buChar char="•"/>
              <a:defRPr/>
            </a:pPr>
            <a:r>
              <a:rPr lang="en-US" sz="2200" dirty="0"/>
              <a:t>When </a:t>
            </a:r>
            <a:r>
              <a:rPr lang="en-US" sz="2200" i="1" dirty="0"/>
              <a:t>P</a:t>
            </a:r>
            <a:r>
              <a:rPr lang="en-US" sz="2200" dirty="0"/>
              <a:t> = $750, </a:t>
            </a:r>
            <a:r>
              <a:rPr lang="en-US" sz="2200" i="1" dirty="0" err="1"/>
              <a:t>i</a:t>
            </a:r>
            <a:r>
              <a:rPr lang="en-US" sz="2200" dirty="0"/>
              <a:t> = 33.0, </a:t>
            </a:r>
            <a:r>
              <a:rPr lang="en-US" sz="2200" i="1" dirty="0" err="1"/>
              <a:t>B</a:t>
            </a:r>
            <a:r>
              <a:rPr lang="en-US" sz="2200" i="1" baseline="30000" dirty="0" err="1"/>
              <a:t>d</a:t>
            </a:r>
            <a:r>
              <a:rPr lang="en-US" sz="2200" dirty="0"/>
              <a:t> &gt; </a:t>
            </a:r>
            <a:r>
              <a:rPr lang="en-US" sz="2200" i="1" dirty="0" err="1"/>
              <a:t>B</a:t>
            </a:r>
            <a:r>
              <a:rPr lang="en-US" sz="2200" i="1" baseline="30000" dirty="0" err="1"/>
              <a:t>s</a:t>
            </a:r>
            <a:r>
              <a:rPr lang="en-US" sz="2200" dirty="0"/>
              <a:t/>
            </a:r>
            <a:br>
              <a:rPr lang="en-US" sz="2200" dirty="0"/>
            </a:br>
            <a:r>
              <a:rPr lang="en-US" sz="2200" dirty="0"/>
              <a:t>(excess demand): </a:t>
            </a:r>
            <a:r>
              <a:rPr lang="en-US" sz="2200" i="1" dirty="0"/>
              <a:t>P</a:t>
            </a:r>
            <a:r>
              <a:rPr lang="en-US" sz="2200" dirty="0"/>
              <a:t> </a:t>
            </a:r>
            <a:r>
              <a:rPr lang="en-US" sz="2200" dirty="0">
                <a:cs typeface="Times New Roman"/>
                <a:sym typeface="Symbol"/>
              </a:rPr>
              <a:t>↑</a:t>
            </a:r>
            <a:r>
              <a:rPr lang="en-US" sz="2200" dirty="0">
                <a:sym typeface="Symbol"/>
              </a:rPr>
              <a:t> to </a:t>
            </a:r>
            <a:r>
              <a:rPr lang="en-US" sz="2200" i="1" dirty="0">
                <a:sym typeface="Symbol"/>
              </a:rPr>
              <a:t>P</a:t>
            </a:r>
            <a:r>
              <a:rPr lang="en-US" sz="2200" dirty="0">
                <a:sym typeface="Symbol"/>
              </a:rPr>
              <a:t>*, </a:t>
            </a:r>
            <a:r>
              <a:rPr lang="en-US" sz="2200" i="1" dirty="0" err="1">
                <a:sym typeface="Symbol"/>
              </a:rPr>
              <a:t>i</a:t>
            </a:r>
            <a:r>
              <a:rPr lang="en-US" sz="2200" dirty="0">
                <a:sym typeface="Symbol"/>
              </a:rPr>
              <a:t> ↓ to </a:t>
            </a:r>
            <a:r>
              <a:rPr lang="en-US" sz="2200" i="1" dirty="0" err="1">
                <a:sym typeface="Symbol"/>
              </a:rPr>
              <a:t>i</a:t>
            </a:r>
            <a:r>
              <a:rPr lang="en-US" sz="2200" dirty="0">
                <a:sym typeface="Symbol"/>
              </a:rPr>
              <a:t>*</a:t>
            </a:r>
            <a:endParaRPr lang="en-US" sz="2200" dirty="0"/>
          </a:p>
        </p:txBody>
      </p:sp>
    </p:spTree>
    <p:extLst>
      <p:ext uri="{BB962C8B-B14F-4D97-AF65-F5344CB8AC3E}">
        <p14:creationId xmlns:p14="http://schemas.microsoft.com/office/powerpoint/2010/main" val="11577233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Market Conditions</a:t>
            </a:r>
            <a:endParaRPr lang="en-US" b="1" dirty="0">
              <a:latin typeface="+mj-lt"/>
            </a:endParaRPr>
          </a:p>
        </p:txBody>
      </p:sp>
      <p:sp>
        <p:nvSpPr>
          <p:cNvPr id="2" name="Content Placeholder"/>
          <p:cNvSpPr>
            <a:spLocks noGrp="1"/>
          </p:cNvSpPr>
          <p:nvPr>
            <p:ph idx="1"/>
          </p:nvPr>
        </p:nvSpPr>
        <p:spPr/>
        <p:txBody>
          <a:bodyPr/>
          <a:lstStyle/>
          <a:p>
            <a:pPr marL="0" indent="0">
              <a:spcBef>
                <a:spcPts val="1200"/>
              </a:spcBef>
              <a:buNone/>
            </a:pPr>
            <a:r>
              <a:rPr lang="en-US" altLang="en-US" sz="2200" b="1" dirty="0">
                <a:ea typeface="ヒラギノ角ゴ Pro W3" charset="-128"/>
              </a:rPr>
              <a:t>Market equilibrium </a:t>
            </a:r>
            <a:r>
              <a:rPr lang="en-US" altLang="en-US" sz="2200" dirty="0">
                <a:ea typeface="ヒラギノ角ゴ Pro W3" charset="-128"/>
              </a:rPr>
              <a:t>occurs when the amount that people are willing to buy (</a:t>
            </a:r>
            <a:r>
              <a:rPr lang="en-US" altLang="en-US" sz="2200" i="1" dirty="0">
                <a:ea typeface="ヒラギノ角ゴ Pro W3" charset="-128"/>
              </a:rPr>
              <a:t>demand</a:t>
            </a:r>
            <a:r>
              <a:rPr lang="en-US" altLang="en-US" sz="2200" dirty="0">
                <a:ea typeface="ヒラギノ角ゴ Pro W3" charset="-128"/>
              </a:rPr>
              <a:t>) equals the amount that people are willing to sell (</a:t>
            </a:r>
            <a:r>
              <a:rPr lang="en-US" altLang="en-US" sz="2200" i="1" dirty="0">
                <a:ea typeface="ヒラギノ角ゴ Pro W3" charset="-128"/>
              </a:rPr>
              <a:t>supply</a:t>
            </a:r>
            <a:r>
              <a:rPr lang="en-US" altLang="en-US" sz="2200" dirty="0">
                <a:ea typeface="ヒラギノ角ゴ Pro W3" charset="-128"/>
              </a:rPr>
              <a:t>) at a given price</a:t>
            </a:r>
          </a:p>
          <a:p>
            <a:pPr marL="0" indent="0">
              <a:spcBef>
                <a:spcPts val="1200"/>
              </a:spcBef>
              <a:buNone/>
            </a:pPr>
            <a:r>
              <a:rPr lang="en-US" altLang="en-US" sz="2200" b="1" dirty="0">
                <a:ea typeface="ヒラギノ角ゴ Pro W3" charset="-128"/>
              </a:rPr>
              <a:t>Excess supply </a:t>
            </a:r>
            <a:r>
              <a:rPr lang="en-US" altLang="en-US" sz="2200" dirty="0">
                <a:ea typeface="ヒラギノ角ゴ Pro W3" charset="-128"/>
              </a:rPr>
              <a:t>occurs when the amount that people are willing to sell (</a:t>
            </a:r>
            <a:r>
              <a:rPr lang="en-US" altLang="en-US" sz="2200" i="1" dirty="0">
                <a:ea typeface="ヒラギノ角ゴ Pro W3" charset="-128"/>
              </a:rPr>
              <a:t>supply</a:t>
            </a:r>
            <a:r>
              <a:rPr lang="en-US" altLang="en-US" sz="2200" dirty="0">
                <a:ea typeface="ヒラギノ角ゴ Pro W3" charset="-128"/>
              </a:rPr>
              <a:t>) is greater than the amount people are willing to buy (</a:t>
            </a:r>
            <a:r>
              <a:rPr lang="en-US" altLang="en-US" sz="2200" i="1" dirty="0">
                <a:ea typeface="ヒラギノ角ゴ Pro W3" charset="-128"/>
              </a:rPr>
              <a:t>demand</a:t>
            </a:r>
            <a:r>
              <a:rPr lang="en-US" altLang="en-US" sz="2200" dirty="0">
                <a:ea typeface="ヒラギノ角ゴ Pro W3" charset="-128"/>
              </a:rPr>
              <a:t>) at a given price</a:t>
            </a:r>
          </a:p>
          <a:p>
            <a:pPr marL="0" indent="0">
              <a:spcBef>
                <a:spcPts val="1200"/>
              </a:spcBef>
              <a:buNone/>
            </a:pPr>
            <a:r>
              <a:rPr lang="en-US" altLang="en-US" sz="2200" b="1" dirty="0">
                <a:ea typeface="ヒラギノ角ゴ Pro W3" charset="-128"/>
              </a:rPr>
              <a:t>Excess demand </a:t>
            </a:r>
            <a:r>
              <a:rPr lang="en-US" altLang="en-US" sz="2200" dirty="0">
                <a:ea typeface="ヒラギノ角ゴ Pro W3" charset="-128"/>
              </a:rPr>
              <a:t>occurs when the amount that people are willing to buy (</a:t>
            </a:r>
            <a:r>
              <a:rPr lang="en-US" altLang="en-US" sz="2200" i="1" dirty="0">
                <a:ea typeface="ヒラギノ角ゴ Pro W3" charset="-128"/>
              </a:rPr>
              <a:t>demand</a:t>
            </a:r>
            <a:r>
              <a:rPr lang="en-US" altLang="en-US" sz="2200" dirty="0">
                <a:ea typeface="ヒラギノ角ゴ Pro W3" charset="-128"/>
              </a:rPr>
              <a:t>) is greater than the amount that people are willing to sell (</a:t>
            </a:r>
            <a:r>
              <a:rPr lang="en-US" altLang="en-US" sz="2200" i="1" dirty="0">
                <a:ea typeface="ヒラギノ角ゴ Pro W3" charset="-128"/>
              </a:rPr>
              <a:t>supply</a:t>
            </a:r>
            <a:r>
              <a:rPr lang="en-US" altLang="en-US" sz="2200" dirty="0">
                <a:ea typeface="ヒラギノ角ゴ Pro W3" charset="-128"/>
              </a:rPr>
              <a:t>) at a given price</a:t>
            </a:r>
            <a:endParaRPr lang="en-US" sz="2200" dirty="0"/>
          </a:p>
        </p:txBody>
      </p:sp>
    </p:spTree>
    <p:extLst>
      <p:ext uri="{BB962C8B-B14F-4D97-AF65-F5344CB8AC3E}">
        <p14:creationId xmlns:p14="http://schemas.microsoft.com/office/powerpoint/2010/main" val="18945091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Supply &amp; Demand Analysis</a:t>
            </a:r>
            <a:endParaRPr lang="en-US" sz="3600" b="1" dirty="0">
              <a:latin typeface="+mj-lt"/>
            </a:endParaRPr>
          </a:p>
        </p:txBody>
      </p:sp>
      <p:sp>
        <p:nvSpPr>
          <p:cNvPr id="2" name="Content Placeholder"/>
          <p:cNvSpPr>
            <a:spLocks noGrp="1"/>
          </p:cNvSpPr>
          <p:nvPr>
            <p:ph idx="1"/>
          </p:nvPr>
        </p:nvSpPr>
        <p:spPr/>
        <p:txBody>
          <a:bodyPr/>
          <a:lstStyle/>
          <a:p>
            <a:pPr marL="0" indent="0">
              <a:spcBef>
                <a:spcPts val="1200"/>
              </a:spcBef>
              <a:buNone/>
            </a:pPr>
            <a:r>
              <a:rPr lang="en-US" altLang="en-US" sz="2200" dirty="0">
                <a:ea typeface="ヒラギノ角ゴ Pro W3" charset="-128"/>
              </a:rPr>
              <a:t>Notice in Figure 4.1 that we use two different vertical axes—one with price, which is high-to-low starting from the top, and one with interest rates, which is low-to-high starting from the top.</a:t>
            </a:r>
          </a:p>
          <a:p>
            <a:pPr marL="0" indent="0">
              <a:spcBef>
                <a:spcPts val="1200"/>
              </a:spcBef>
              <a:buNone/>
            </a:pPr>
            <a:r>
              <a:rPr lang="en-US" altLang="en-US" sz="2200" dirty="0">
                <a:ea typeface="ヒラギノ角ゴ Pro W3" charset="-128"/>
              </a:rPr>
              <a:t>This just illustrates what we already know: bond prices and interest rates are inversely related.</a:t>
            </a:r>
          </a:p>
          <a:p>
            <a:pPr marL="0" indent="0">
              <a:spcBef>
                <a:spcPts val="1200"/>
              </a:spcBef>
              <a:buNone/>
            </a:pPr>
            <a:r>
              <a:rPr lang="en-US" altLang="en-US" sz="2200" dirty="0">
                <a:ea typeface="ヒラギノ角ゴ Pro W3" charset="-128"/>
              </a:rPr>
              <a:t>Also note that this analysis is an </a:t>
            </a:r>
            <a:r>
              <a:rPr lang="en-US" altLang="en-US" sz="2200" b="1" dirty="0">
                <a:ea typeface="ヒラギノ角ゴ Pro W3" charset="-128"/>
              </a:rPr>
              <a:t>asset market approach</a:t>
            </a:r>
            <a:r>
              <a:rPr lang="en-US" altLang="en-US" sz="2200" dirty="0">
                <a:ea typeface="ヒラギノ角ゴ Pro W3" charset="-128"/>
              </a:rPr>
              <a:t> based on the stock of bonds. Another way to do this is to examine the </a:t>
            </a:r>
            <a:r>
              <a:rPr lang="en-US" altLang="en-US" sz="2200" i="1" dirty="0">
                <a:ea typeface="ヒラギノ角ゴ Pro W3" charset="-128"/>
              </a:rPr>
              <a:t>flows.</a:t>
            </a:r>
            <a:r>
              <a:rPr lang="en-US" altLang="en-US" sz="2200" dirty="0">
                <a:ea typeface="ヒラギノ角ゴ Pro W3" charset="-128"/>
              </a:rPr>
              <a:t> However, the flows approach is tricky, especially with inflation in the mix. So we will focus on the </a:t>
            </a:r>
            <a:r>
              <a:rPr lang="en-US" altLang="en-US" sz="2200" i="1" dirty="0">
                <a:ea typeface="ヒラギノ角ゴ Pro W3" charset="-128"/>
              </a:rPr>
              <a:t>stock</a:t>
            </a:r>
            <a:r>
              <a:rPr lang="en-US" altLang="en-US" sz="2200" dirty="0">
                <a:ea typeface="ヒラギノ角ゴ Pro W3" charset="-128"/>
              </a:rPr>
              <a:t> approach.</a:t>
            </a:r>
            <a:endParaRPr lang="en-US" sz="2200" dirty="0"/>
          </a:p>
        </p:txBody>
      </p:sp>
    </p:spTree>
    <p:extLst>
      <p:ext uri="{BB962C8B-B14F-4D97-AF65-F5344CB8AC3E}">
        <p14:creationId xmlns:p14="http://schemas.microsoft.com/office/powerpoint/2010/main" val="24821611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Changes in Equilibrium Interest Rates</a:t>
            </a:r>
            <a:endParaRPr lang="en-US" b="1" dirty="0">
              <a:latin typeface="+mj-lt"/>
            </a:endParaRPr>
          </a:p>
        </p:txBody>
      </p:sp>
      <p:sp>
        <p:nvSpPr>
          <p:cNvPr id="3" name="Content Placeholder"/>
          <p:cNvSpPr>
            <a:spLocks noGrp="1"/>
          </p:cNvSpPr>
          <p:nvPr>
            <p:ph idx="1"/>
          </p:nvPr>
        </p:nvSpPr>
        <p:spPr/>
        <p:txBody>
          <a:bodyPr/>
          <a:lstStyle/>
          <a:p>
            <a:pPr marL="0" indent="0">
              <a:buNone/>
            </a:pPr>
            <a:r>
              <a:rPr lang="en-US" altLang="en-US" sz="2200" dirty="0">
                <a:ea typeface="ヒラギノ角ゴ Pro W3" charset="-128"/>
              </a:rPr>
              <a:t>We now turn our attention to changes in interest rate. We focus on actual shifts in the curves. Remember: movements along the curve will be due to price changes alone.</a:t>
            </a:r>
          </a:p>
          <a:p>
            <a:pPr marL="0" indent="0">
              <a:buNone/>
            </a:pPr>
            <a:r>
              <a:rPr lang="en-US" altLang="en-US" sz="2200" dirty="0">
                <a:ea typeface="ヒラギノ角ゴ Pro W3" charset="-128"/>
              </a:rPr>
              <a:t>First, we examine shifts in the demand for bonds. Then we will turn to the supply side.</a:t>
            </a:r>
            <a:endParaRPr lang="en-US" sz="2200" dirty="0"/>
          </a:p>
        </p:txBody>
      </p:sp>
    </p:spTree>
    <p:extLst>
      <p:ext uri="{BB962C8B-B14F-4D97-AF65-F5344CB8AC3E}">
        <p14:creationId xmlns:p14="http://schemas.microsoft.com/office/powerpoint/2010/main" val="16422904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t>Table 4.2 Summary Factors That Shift the Demand Curve for Bonds </a:t>
            </a:r>
            <a:r>
              <a:rPr lang="en-US" altLang="en-US" sz="2000" b="0" dirty="0"/>
              <a:t>(1 of 2)</a:t>
            </a:r>
            <a:endParaRPr lang="en-US" sz="2000" b="0" dirty="0">
              <a:latin typeface="+mj-lt"/>
            </a:endParaRPr>
          </a:p>
        </p:txBody>
      </p:sp>
      <p:pic>
        <p:nvPicPr>
          <p:cNvPr id="5" name="Picture 2" descr="A table shows factors that shift the demand curve for bonds Variable Change in variable Change in Quantity Demanded at Each Bond Price Shift in Demand Curve&#10;Wealth Increasing Increasing Demand curve is shown by a sloping down line which shifts to right&#10;Expected interest rate Increasing Decreasing Demand curve is shown by a sloping down line which shifts to left&#10;Expected inflation Increasing Decreasing Demand curve is shown by a sloping down line which shifts to left&#10;Riskiness of bonds relative to other assets Increasing Decreasing Demand curve is shown by a sloping down line which shifts to left&#10;Liquidity of bonds relative to other assets Increasing Increasing Demand curve is shown by a sloping down line which shifts to right&#10;"/>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43045" y="1600200"/>
            <a:ext cx="785791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4653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t>Table 4.2 Summary Factors That Shift the Demand Curve for Bonds</a:t>
            </a:r>
            <a:r>
              <a:rPr lang="en-US" altLang="en-US" sz="3600" dirty="0">
                <a:ea typeface="ヒラギノ角ゴ Pro W3" charset="-128"/>
              </a:rPr>
              <a:t> </a:t>
            </a:r>
            <a:r>
              <a:rPr lang="en-US" altLang="en-US" sz="2000" b="0" dirty="0">
                <a:ea typeface="ヒラギノ角ゴ Pro W3" charset="-128"/>
              </a:rPr>
              <a:t>(2 of 2)</a:t>
            </a:r>
            <a:endParaRPr lang="en-US" sz="2000" b="1" dirty="0">
              <a:latin typeface="+mj-lt"/>
            </a:endParaRPr>
          </a:p>
        </p:txBody>
      </p:sp>
      <p:pic>
        <p:nvPicPr>
          <p:cNvPr id="5" name="Picture 2" descr="A table shows factors that shift the demand curve for bonds.&#10;See table tab"/>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601080" y="1600200"/>
            <a:ext cx="5941839"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35345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500" dirty="0">
                <a:ea typeface="ヒラギノ角ゴ Pro W3" charset="-128"/>
              </a:rPr>
              <a:t>How Factors Shift the Demand </a:t>
            </a:r>
            <a:r>
              <a:rPr lang="en-US" altLang="en-US" sz="3500" dirty="0" smtClean="0">
                <a:ea typeface="ヒラギノ角ゴ Pro W3" charset="-128"/>
              </a:rPr>
              <a:t>Curve</a:t>
            </a:r>
            <a:r>
              <a:rPr lang="en-US" altLang="en-US" sz="3500" dirty="0">
                <a:ea typeface="ヒラギノ角ゴ Pro W3" charset="-128"/>
              </a:rPr>
              <a:t> </a:t>
            </a:r>
            <a:r>
              <a:rPr lang="en-US" altLang="en-US" sz="2000" b="0" dirty="0" smtClean="0">
                <a:ea typeface="ヒラギノ角ゴ Pro W3" charset="-128"/>
              </a:rPr>
              <a:t>(1 </a:t>
            </a:r>
            <a:r>
              <a:rPr lang="en-US" altLang="en-US" sz="2000" b="0" dirty="0">
                <a:ea typeface="ヒラギノ角ゴ Pro W3" charset="-128"/>
              </a:rPr>
              <a:t>of 5)</a:t>
            </a:r>
            <a:endParaRPr lang="en-US" b="1" dirty="0">
              <a:latin typeface="+mj-lt"/>
            </a:endParaRPr>
          </a:p>
        </p:txBody>
      </p:sp>
      <p:sp>
        <p:nvSpPr>
          <p:cNvPr id="3" name="Content Placeholder"/>
          <p:cNvSpPr>
            <a:spLocks noGrp="1"/>
          </p:cNvSpPr>
          <p:nvPr>
            <p:ph idx="1"/>
          </p:nvPr>
        </p:nvSpPr>
        <p:spPr/>
        <p:txBody>
          <a:bodyPr/>
          <a:lstStyle/>
          <a:p>
            <a:pPr marL="402336" indent="-402336">
              <a:buFontTx/>
              <a:buAutoNum type="arabicPeriod"/>
            </a:pPr>
            <a:r>
              <a:rPr lang="en-US" altLang="en-US" sz="2200" dirty="0">
                <a:ea typeface="ヒラギノ角ゴ Pro W3" charset="-128"/>
              </a:rPr>
              <a:t>Wealth/saving</a:t>
            </a:r>
          </a:p>
          <a:p>
            <a:pPr lvl="1"/>
            <a:r>
              <a:rPr lang="en-US" altLang="en-US" sz="2200" dirty="0">
                <a:ea typeface="ヒラギノ角ゴ Pro W3" charset="-128"/>
              </a:rPr>
              <a:t>Economy </a:t>
            </a:r>
            <a:r>
              <a:rPr lang="en-US" altLang="en-US" sz="2200" dirty="0">
                <a:ea typeface="ヒラギノ角ゴ Pro W3" charset="-128"/>
                <a:sym typeface="Symbol" panose="05050102010706020507" pitchFamily="18" charset="2"/>
              </a:rPr>
              <a:t>up, wealth up</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higher,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shifts out to right</a:t>
            </a:r>
            <a:endParaRPr lang="en-US" sz="2200" dirty="0"/>
          </a:p>
          <a:p>
            <a:pPr marL="1031875" lvl="1">
              <a:spcBef>
                <a:spcPts val="1200"/>
              </a:spcBef>
              <a:spcAft>
                <a:spcPts val="1200"/>
              </a:spcAft>
              <a:buNone/>
            </a:pPr>
            <a:r>
              <a:rPr lang="en-US" altLang="en-US" sz="2200" dirty="0">
                <a:ea typeface="ヒラギノ角ゴ Pro W3" charset="-128"/>
              </a:rPr>
              <a:t>OR</a:t>
            </a:r>
          </a:p>
          <a:p>
            <a:pPr lvl="1"/>
            <a:r>
              <a:rPr lang="en-US" altLang="en-US" sz="2200" dirty="0">
                <a:ea typeface="ヒラギノ角ゴ Pro W3" charset="-128"/>
              </a:rPr>
              <a:t>Economy </a:t>
            </a:r>
            <a:r>
              <a:rPr lang="en-US" altLang="en-US" sz="2200" dirty="0">
                <a:ea typeface="ヒラギノ角ゴ Pro W3" charset="-128"/>
                <a:sym typeface="Symbol" panose="05050102010706020507" pitchFamily="18" charset="2"/>
              </a:rPr>
              <a:t>down, wealth down</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higher,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shifts out to right</a:t>
            </a:r>
            <a:endParaRPr lang="en-US" sz="2200" dirty="0"/>
          </a:p>
        </p:txBody>
      </p:sp>
    </p:spTree>
    <p:extLst>
      <p:ext uri="{BB962C8B-B14F-4D97-AF65-F5344CB8AC3E}">
        <p14:creationId xmlns:p14="http://schemas.microsoft.com/office/powerpoint/2010/main" val="40834608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500" dirty="0">
                <a:ea typeface="ヒラギノ角ゴ Pro W3" charset="-128"/>
              </a:rPr>
              <a:t>How Factors Shift the Demand </a:t>
            </a:r>
            <a:r>
              <a:rPr lang="en-US" altLang="en-US" sz="3500" dirty="0" smtClean="0">
                <a:ea typeface="ヒラギノ角ゴ Pro W3" charset="-128"/>
              </a:rPr>
              <a:t>Curve</a:t>
            </a:r>
            <a:r>
              <a:rPr lang="en-US" altLang="en-US" sz="3600" dirty="0" smtClean="0">
                <a:ea typeface="ヒラギノ角ゴ Pro W3" charset="-128"/>
              </a:rPr>
              <a:t> </a:t>
            </a:r>
            <a:r>
              <a:rPr lang="en-US" altLang="en-US" sz="2000" b="0" dirty="0" smtClean="0">
                <a:ea typeface="ヒラギノ角ゴ Pro W3" charset="-128"/>
              </a:rPr>
              <a:t>(2 </a:t>
            </a:r>
            <a:r>
              <a:rPr lang="en-US" altLang="en-US" sz="2000" b="0" dirty="0">
                <a:ea typeface="ヒラギノ角ゴ Pro W3" charset="-128"/>
              </a:rPr>
              <a:t>of 5)</a:t>
            </a:r>
            <a:endParaRPr lang="en-US" b="1" dirty="0">
              <a:latin typeface="+mj-lt"/>
            </a:endParaRPr>
          </a:p>
        </p:txBody>
      </p:sp>
      <p:sp>
        <p:nvSpPr>
          <p:cNvPr id="2" name="Content Placeholder"/>
          <p:cNvSpPr>
            <a:spLocks noGrp="1"/>
          </p:cNvSpPr>
          <p:nvPr>
            <p:ph idx="1"/>
          </p:nvPr>
        </p:nvSpPr>
        <p:spPr/>
        <p:txBody>
          <a:bodyPr>
            <a:normAutofit/>
          </a:bodyPr>
          <a:lstStyle/>
          <a:p>
            <a:pPr marL="402336" indent="-402336">
              <a:buFontTx/>
              <a:buAutoNum type="arabicPeriod" startAt="2"/>
            </a:pPr>
            <a:r>
              <a:rPr lang="en-US" altLang="en-US" sz="2200" dirty="0">
                <a:ea typeface="ヒラギノ角ゴ Pro W3" charset="-128"/>
              </a:rPr>
              <a:t>Expected Returns on bonds</a:t>
            </a:r>
          </a:p>
          <a:p>
            <a:pPr lvl="1"/>
            <a:r>
              <a:rPr lang="en-US" altLang="en-US" sz="2200" i="1" dirty="0" err="1">
                <a:ea typeface="ヒラギノ角ゴ Pro W3" charset="-128"/>
              </a:rPr>
              <a:t>i</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in future, </a:t>
            </a:r>
            <a:r>
              <a:rPr lang="en-US" altLang="en-US" sz="2200" i="1" dirty="0">
                <a:ea typeface="ヒラギノ角ゴ Pro W3" charset="-128"/>
                <a:sym typeface="Symbol" panose="05050102010706020507" pitchFamily="18" charset="2"/>
              </a:rPr>
              <a:t>R</a:t>
            </a:r>
            <a:r>
              <a:rPr lang="en-US" altLang="en-US" sz="2200" i="1" baseline="30000" dirty="0">
                <a:ea typeface="ヒラギノ角ゴ Pro W3" charset="-128"/>
                <a:sym typeface="Symbol" panose="05050102010706020507" pitchFamily="18" charset="2"/>
              </a:rPr>
              <a:t>e</a:t>
            </a:r>
            <a:r>
              <a:rPr lang="en-US" altLang="en-US" sz="2200" dirty="0">
                <a:ea typeface="ヒラギノ角ゴ Pro W3" charset="-128"/>
                <a:sym typeface="Symbol" panose="05050102010706020507" pitchFamily="18" charset="2"/>
              </a:rPr>
              <a:t> for long-term bonds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a:p>
            <a:pPr marL="1031875" lvl="1">
              <a:spcBef>
                <a:spcPts val="1200"/>
              </a:spcBef>
              <a:spcAft>
                <a:spcPts val="1200"/>
              </a:spcAft>
              <a:buNone/>
            </a:pPr>
            <a:r>
              <a:rPr lang="en-US" altLang="en-US" sz="2200" dirty="0">
                <a:solidFill>
                  <a:srgbClr val="000000"/>
                </a:solidFill>
                <a:ea typeface="ヒラギノ角ゴ Pro W3" charset="-128"/>
              </a:rPr>
              <a:t>OR</a:t>
            </a:r>
          </a:p>
          <a:p>
            <a:pPr lvl="1"/>
            <a:r>
              <a:rPr lang="en-US" altLang="en-US" sz="2200" dirty="0">
                <a:sym typeface="Symbol"/>
              </a:rPr>
              <a:t></a:t>
            </a:r>
            <a:r>
              <a:rPr lang="en-US" altLang="en-US" sz="2200" i="1" baseline="30000" dirty="0">
                <a:ea typeface="ヒラギノ角ゴ Pro W3" charset="-128"/>
              </a:rPr>
              <a:t>e</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relative </a:t>
            </a:r>
            <a:r>
              <a:rPr lang="en-US" altLang="en-US" sz="2200" i="1" dirty="0">
                <a:ea typeface="ヒラギノ角ゴ Pro W3" charset="-128"/>
                <a:sym typeface="Symbol" panose="05050102010706020507" pitchFamily="18" charset="2"/>
              </a:rPr>
              <a:t>R</a:t>
            </a:r>
            <a:r>
              <a:rPr lang="en-US" altLang="en-US" sz="2200" i="1" baseline="30000" dirty="0">
                <a:ea typeface="ヒラギノ角ゴ Pro W3" charset="-128"/>
                <a:sym typeface="Symbol" panose="05050102010706020507" pitchFamily="18" charset="2"/>
              </a:rPr>
              <a:t>e</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p:txBody>
      </p:sp>
    </p:spTree>
    <p:extLst>
      <p:ext uri="{BB962C8B-B14F-4D97-AF65-F5344CB8AC3E}">
        <p14:creationId xmlns:p14="http://schemas.microsoft.com/office/powerpoint/2010/main" val="38860426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500" dirty="0">
                <a:ea typeface="ヒラギノ角ゴ Pro W3" charset="-128"/>
              </a:rPr>
              <a:t>How Factors Shift the Demand </a:t>
            </a:r>
            <a:r>
              <a:rPr lang="en-US" altLang="en-US" sz="3500" dirty="0" smtClean="0">
                <a:ea typeface="ヒラギノ角ゴ Pro W3" charset="-128"/>
              </a:rPr>
              <a:t>Curve</a:t>
            </a:r>
            <a:r>
              <a:rPr lang="en-US" altLang="en-US" sz="3600" dirty="0" smtClean="0">
                <a:ea typeface="ヒラギノ角ゴ Pro W3" charset="-128"/>
              </a:rPr>
              <a:t> </a:t>
            </a:r>
            <a:r>
              <a:rPr lang="en-US" altLang="en-US" sz="2000" b="0" dirty="0" smtClean="0">
                <a:ea typeface="ヒラギノ角ゴ Pro W3" charset="-128"/>
              </a:rPr>
              <a:t>(3 </a:t>
            </a:r>
            <a:r>
              <a:rPr lang="en-US" altLang="en-US" sz="2000" b="0" dirty="0">
                <a:ea typeface="ヒラギノ角ゴ Pro W3" charset="-128"/>
              </a:rPr>
              <a:t>of 5)</a:t>
            </a:r>
            <a:endParaRPr lang="en-US" b="1" dirty="0">
              <a:latin typeface="+mj-lt"/>
            </a:endParaRPr>
          </a:p>
        </p:txBody>
      </p:sp>
      <p:sp>
        <p:nvSpPr>
          <p:cNvPr id="2" name="Content Placeholder"/>
          <p:cNvSpPr>
            <a:spLocks noGrp="1"/>
          </p:cNvSpPr>
          <p:nvPr>
            <p:ph idx="1"/>
          </p:nvPr>
        </p:nvSpPr>
        <p:spPr>
          <a:noFill/>
        </p:spPr>
        <p:txBody>
          <a:bodyPr/>
          <a:lstStyle/>
          <a:p>
            <a:pPr marL="0" indent="0">
              <a:buNone/>
            </a:pPr>
            <a:r>
              <a:rPr lang="en-US" altLang="en-US" sz="2200" dirty="0">
                <a:ea typeface="ヒラギノ角ゴ Pro W3" charset="-128"/>
              </a:rPr>
              <a:t>…and Expected Returns on other assets</a:t>
            </a:r>
          </a:p>
          <a:p>
            <a:pPr lvl="1"/>
            <a:r>
              <a:rPr lang="en-US" altLang="en-US" sz="2200" i="1" dirty="0">
                <a:ea typeface="ヒラギノ角ゴ Pro W3" charset="-128"/>
              </a:rPr>
              <a:t>ER </a:t>
            </a:r>
            <a:r>
              <a:rPr lang="en-US" altLang="en-US" sz="2200" dirty="0">
                <a:ea typeface="ヒラギノ角ゴ Pro W3" charset="-128"/>
              </a:rPr>
              <a:t>on other asset (stock) </a:t>
            </a:r>
            <a:r>
              <a:rPr lang="en-US" altLang="en-US" sz="2200" dirty="0">
                <a:ea typeface="ヒラギノ角ゴ Pro W3" charset="-128"/>
                <a:sym typeface="Symbol" panose="05050102010706020507" pitchFamily="18" charset="2"/>
              </a:rPr>
              <a:t>↑</a:t>
            </a:r>
            <a:endParaRPr lang="en-US" sz="2200" dirty="0"/>
          </a:p>
          <a:p>
            <a:pPr lvl="1"/>
            <a:r>
              <a:rPr lang="en-US" altLang="en-US" sz="2200" i="1" dirty="0">
                <a:ea typeface="ヒラギノ角ゴ Pro W3" charset="-128"/>
              </a:rPr>
              <a:t>R</a:t>
            </a:r>
            <a:r>
              <a:rPr lang="en-US" altLang="en-US" sz="2200" i="1" baseline="30000" dirty="0">
                <a:ea typeface="ヒラギノ角ゴ Pro W3" charset="-128"/>
              </a:rPr>
              <a:t>e</a:t>
            </a:r>
            <a:r>
              <a:rPr lang="en-US" altLang="en-US" sz="2200" dirty="0">
                <a:ea typeface="ヒラギノ角ゴ Pro W3" charset="-128"/>
              </a:rPr>
              <a:t> for long-term bonds </a:t>
            </a:r>
            <a:r>
              <a:rPr lang="en-US" altLang="en-US" sz="2200" dirty="0">
                <a:ea typeface="ヒラギノ角ゴ Pro W3" charset="-128"/>
                <a:sym typeface="Symbol" panose="05050102010706020507" pitchFamily="18" charset="2"/>
              </a:rPr>
              <a:t>↓</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left</a:t>
            </a:r>
            <a:endParaRPr lang="en-US" sz="2200" dirty="0"/>
          </a:p>
          <a:p>
            <a:pPr marL="0" indent="0">
              <a:buNone/>
            </a:pPr>
            <a:r>
              <a:rPr lang="en-US" altLang="en-US" sz="2200" dirty="0">
                <a:ea typeface="ヒラギノ角ゴ Pro W3" charset="-128"/>
              </a:rPr>
              <a:t>These are closely tied to </a:t>
            </a:r>
            <a:r>
              <a:rPr lang="en-US" altLang="en-US" sz="2200" i="1" dirty="0">
                <a:ea typeface="ヒラギノ角ゴ Pro W3" charset="-128"/>
              </a:rPr>
              <a:t>expected interest rate</a:t>
            </a:r>
            <a:r>
              <a:rPr lang="en-US" altLang="en-US" sz="2200" dirty="0">
                <a:ea typeface="ヒラギノ角ゴ Pro W3" charset="-128"/>
              </a:rPr>
              <a:t> and </a:t>
            </a:r>
            <a:r>
              <a:rPr lang="en-US" altLang="en-US" sz="2200" i="1" dirty="0">
                <a:ea typeface="ヒラギノ角ゴ Pro W3" charset="-128"/>
              </a:rPr>
              <a:t>expected inflation</a:t>
            </a:r>
            <a:r>
              <a:rPr lang="en-US" altLang="en-US" sz="2200" dirty="0">
                <a:ea typeface="ヒラギノ角ゴ Pro W3" charset="-128"/>
              </a:rPr>
              <a:t> from Table 4.2</a:t>
            </a:r>
            <a:endParaRPr lang="en-US" sz="2200" dirty="0"/>
          </a:p>
        </p:txBody>
      </p:sp>
    </p:spTree>
    <p:extLst>
      <p:ext uri="{BB962C8B-B14F-4D97-AF65-F5344CB8AC3E}">
        <p14:creationId xmlns:p14="http://schemas.microsoft.com/office/powerpoint/2010/main" val="13200139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500" dirty="0">
                <a:ea typeface="ヒラギノ角ゴ Pro W3" charset="-128"/>
              </a:rPr>
              <a:t>How Factors Shift the Demand </a:t>
            </a:r>
            <a:r>
              <a:rPr lang="en-US" altLang="en-US" sz="3500" dirty="0" smtClean="0">
                <a:ea typeface="ヒラギノ角ゴ Pro W3" charset="-128"/>
              </a:rPr>
              <a:t>Curve</a:t>
            </a:r>
            <a:r>
              <a:rPr lang="en-US" altLang="en-US" sz="3600" dirty="0" smtClean="0">
                <a:ea typeface="ヒラギノ角ゴ Pro W3" charset="-128"/>
              </a:rPr>
              <a:t> </a:t>
            </a:r>
            <a:r>
              <a:rPr lang="en-US" altLang="en-US" sz="2000" b="0" dirty="0" smtClean="0">
                <a:ea typeface="ヒラギノ角ゴ Pro W3" charset="-128"/>
              </a:rPr>
              <a:t>(4 </a:t>
            </a:r>
            <a:r>
              <a:rPr lang="en-US" altLang="en-US" sz="2000" b="0" dirty="0">
                <a:ea typeface="ヒラギノ角ゴ Pro W3" charset="-128"/>
              </a:rPr>
              <a:t>of 5)</a:t>
            </a:r>
            <a:endParaRPr lang="en-US" sz="3600" b="1" dirty="0">
              <a:latin typeface="+mj-lt"/>
            </a:endParaRPr>
          </a:p>
        </p:txBody>
      </p:sp>
      <p:sp>
        <p:nvSpPr>
          <p:cNvPr id="3" name="Content Placeholder"/>
          <p:cNvSpPr>
            <a:spLocks noGrp="1"/>
          </p:cNvSpPr>
          <p:nvPr>
            <p:ph idx="1"/>
          </p:nvPr>
        </p:nvSpPr>
        <p:spPr/>
        <p:txBody>
          <a:bodyPr>
            <a:normAutofit/>
          </a:bodyPr>
          <a:lstStyle/>
          <a:p>
            <a:pPr marL="402336" indent="-402336">
              <a:buFontTx/>
              <a:buAutoNum type="arabicPeriod" startAt="3"/>
            </a:pPr>
            <a:r>
              <a:rPr lang="en-US" altLang="en-US" sz="2200" dirty="0">
                <a:ea typeface="ヒラギノ角ゴ Pro W3" charset="-128"/>
              </a:rPr>
              <a:t>Risk</a:t>
            </a:r>
          </a:p>
          <a:p>
            <a:pPr lvl="1"/>
            <a:r>
              <a:rPr lang="en-US" altLang="en-US" sz="2200" dirty="0">
                <a:ea typeface="ヒラギノ角ゴ Pro W3" charset="-128"/>
              </a:rPr>
              <a:t>Risk of bonds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a:p>
            <a:pPr marL="1031875" lvl="1">
              <a:spcBef>
                <a:spcPts val="1200"/>
              </a:spcBef>
              <a:spcAft>
                <a:spcPts val="1200"/>
              </a:spcAft>
              <a:buNone/>
            </a:pPr>
            <a:r>
              <a:rPr lang="en-US" altLang="en-US" sz="2200" dirty="0">
                <a:solidFill>
                  <a:srgbClr val="000000"/>
                </a:solidFill>
                <a:ea typeface="ヒラギノ角ゴ Pro W3" charset="-128"/>
              </a:rPr>
              <a:t>OR</a:t>
            </a:r>
          </a:p>
          <a:p>
            <a:pPr lvl="1"/>
            <a:r>
              <a:rPr lang="en-US" altLang="en-US" sz="2200" dirty="0">
                <a:ea typeface="ヒラギノ角ゴ Pro W3" charset="-128"/>
              </a:rPr>
              <a:t>Risk of other assets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p:txBody>
      </p:sp>
    </p:spTree>
    <p:extLst>
      <p:ext uri="{BB962C8B-B14F-4D97-AF65-F5344CB8AC3E}">
        <p14:creationId xmlns:p14="http://schemas.microsoft.com/office/powerpoint/2010/main" val="167621911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500" dirty="0">
                <a:ea typeface="ヒラギノ角ゴ Pro W3" charset="-128"/>
              </a:rPr>
              <a:t>How Factors Shift the Demand </a:t>
            </a:r>
            <a:r>
              <a:rPr lang="en-US" altLang="en-US" sz="3500" dirty="0" smtClean="0">
                <a:ea typeface="ヒラギノ角ゴ Pro W3" charset="-128"/>
              </a:rPr>
              <a:t>Curve</a:t>
            </a:r>
            <a:r>
              <a:rPr lang="en-US" altLang="en-US" sz="3600" dirty="0" smtClean="0">
                <a:ea typeface="ヒラギノ角ゴ Pro W3" charset="-128"/>
              </a:rPr>
              <a:t> </a:t>
            </a:r>
            <a:r>
              <a:rPr lang="en-US" altLang="en-US" sz="2000" b="0" dirty="0" smtClean="0">
                <a:ea typeface="ヒラギノ角ゴ Pro W3" charset="-128"/>
              </a:rPr>
              <a:t>(5 </a:t>
            </a:r>
            <a:r>
              <a:rPr lang="en-US" altLang="en-US" sz="2000" b="0" dirty="0">
                <a:ea typeface="ヒラギノ角ゴ Pro W3" charset="-128"/>
              </a:rPr>
              <a:t>of 5)</a:t>
            </a:r>
            <a:endParaRPr lang="en-US" sz="2000" b="1" dirty="0">
              <a:latin typeface="+mj-lt"/>
            </a:endParaRPr>
          </a:p>
        </p:txBody>
      </p:sp>
      <p:sp>
        <p:nvSpPr>
          <p:cNvPr id="2" name="Content Placeholder 1"/>
          <p:cNvSpPr>
            <a:spLocks noGrp="1"/>
          </p:cNvSpPr>
          <p:nvPr>
            <p:ph idx="1"/>
          </p:nvPr>
        </p:nvSpPr>
        <p:spPr/>
        <p:txBody>
          <a:bodyPr/>
          <a:lstStyle/>
          <a:p>
            <a:pPr marL="402336" indent="-402336">
              <a:buFontTx/>
              <a:buAutoNum type="arabicPeriod" startAt="4"/>
            </a:pPr>
            <a:r>
              <a:rPr lang="en-US" altLang="en-US" sz="2200" dirty="0">
                <a:ea typeface="ヒラギノ角ゴ Pro W3" charset="-128"/>
              </a:rPr>
              <a:t>Liquidity</a:t>
            </a:r>
          </a:p>
          <a:p>
            <a:pPr lvl="1"/>
            <a:r>
              <a:rPr lang="en-US" altLang="en-US" sz="2200" dirty="0">
                <a:ea typeface="ヒラギノ角ゴ Pro W3" charset="-128"/>
              </a:rPr>
              <a:t>Liquidity of bonds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a:p>
            <a:pPr marL="1031875" lvl="1">
              <a:spcBef>
                <a:spcPts val="1200"/>
              </a:spcBef>
              <a:spcAft>
                <a:spcPts val="1200"/>
              </a:spcAft>
              <a:buNone/>
            </a:pPr>
            <a:r>
              <a:rPr lang="en-US" altLang="en-US" sz="2200" dirty="0">
                <a:solidFill>
                  <a:srgbClr val="000000"/>
                </a:solidFill>
                <a:ea typeface="ヒラギノ角ゴ Pro W3" charset="-128"/>
              </a:rPr>
              <a:t>OR</a:t>
            </a:r>
          </a:p>
          <a:p>
            <a:pPr lvl="1"/>
            <a:r>
              <a:rPr lang="en-US" altLang="en-US" sz="2200" dirty="0">
                <a:ea typeface="ヒラギノ角ゴ Pro W3" charset="-128"/>
              </a:rPr>
              <a:t>Liquidity of other assets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a:t>
            </a:r>
            <a:r>
              <a:rPr lang="en-US" altLang="en-US" sz="2200" dirty="0" smtClean="0">
                <a:ea typeface="ヒラギノ角ゴ Pro W3" charset="-128"/>
              </a:rPr>
              <a:t>right</a:t>
            </a:r>
            <a:endParaRPr lang="en-US" sz="2200" dirty="0"/>
          </a:p>
        </p:txBody>
      </p:sp>
    </p:spTree>
    <p:extLst>
      <p:ext uri="{BB962C8B-B14F-4D97-AF65-F5344CB8AC3E}">
        <p14:creationId xmlns:p14="http://schemas.microsoft.com/office/powerpoint/2010/main" val="422014442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Figure 4.2 Shift in the Demand Curve for Bonds</a:t>
            </a:r>
            <a:endParaRPr lang="en-US" sz="2000" dirty="0">
              <a:latin typeface="+mj-lt"/>
            </a:endParaRPr>
          </a:p>
        </p:txBody>
      </p:sp>
      <p:pic>
        <p:nvPicPr>
          <p:cNvPr id="4" name="Picture 2" descr="A line graph shows shift in the demand curve for bonds.&#10;The vertical axis has a kink at the origin and is labeled &quot;Price of Bonds, P.&quot; It ranges from 750 to 1,000 in increments of 50. The horizontal axis is labeled &quot;Quantity of Bonds, B&quot; and ranges from 0 to 700 in increments of 100. The demand is shown by an downward sloping line and shows that an increase in the demand for bonds shifts the bond demand curve rightward. The price of bonds, P for the demand curve on the left are shown as follows:&#10;◦ 950 for quantity of bond 100&#10;◦ 900 for quantity of bond 200&#10;◦ 850 for quantity of bond 300&#10;◦ 800 for quantity of bond 400&#10;◦ 750 for quantity of bond 500&#10;The price of bonds, P for the demand curve on the right are shown as follows:&#10;◦ 950 for quantity of bond 300&#10;◦ 900 for quantity of bond 400&#10;◦ 850 for quantity of bond 500&#10;◦ 800 for quantity of bond 600&#10;◦ 750 for quantity of bond 70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67898" y="1524000"/>
            <a:ext cx="6208205"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172592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Summary of Shifts in the Demand for Bonds </a:t>
            </a:r>
            <a:r>
              <a:rPr lang="en-US" altLang="en-US" sz="2000" b="0" dirty="0">
                <a:ea typeface="ヒラギノ角ゴ Pro W3" charset="-128"/>
              </a:rPr>
              <a:t>(1 of 2)</a:t>
            </a:r>
            <a:endParaRPr lang="en-US" sz="2000" b="1" dirty="0">
              <a:latin typeface="+mj-lt"/>
            </a:endParaRPr>
          </a:p>
        </p:txBody>
      </p:sp>
      <p:sp>
        <p:nvSpPr>
          <p:cNvPr id="3" name="Content Placeholder 2"/>
          <p:cNvSpPr>
            <a:spLocks noGrp="1"/>
          </p:cNvSpPr>
          <p:nvPr>
            <p:ph idx="1"/>
          </p:nvPr>
        </p:nvSpPr>
        <p:spPr/>
        <p:txBody>
          <a:bodyPr/>
          <a:lstStyle/>
          <a:p>
            <a:pPr marL="402336" indent="-402336">
              <a:buFontTx/>
              <a:buAutoNum type="arabicPeriod"/>
            </a:pPr>
            <a:r>
              <a:rPr lang="en-US" altLang="en-US" sz="2200" b="1" dirty="0">
                <a:ea typeface="ヒラギノ角ゴ Pro W3" charset="-128"/>
              </a:rPr>
              <a:t>Wealth:</a:t>
            </a:r>
            <a:r>
              <a:rPr lang="en-US" altLang="en-US" sz="2200" dirty="0">
                <a:ea typeface="ヒラギノ角ゴ Pro W3" charset="-128"/>
              </a:rPr>
              <a:t> in a business cycle expansion with growing wealth, the demand for bonds rises, conversely, in a recession, when income and wealth are falling, the demand for bonds falls</a:t>
            </a:r>
          </a:p>
          <a:p>
            <a:pPr marL="402336" indent="-402336">
              <a:buFontTx/>
              <a:buAutoNum type="arabicPeriod"/>
            </a:pPr>
            <a:r>
              <a:rPr lang="en-US" altLang="en-US" sz="2200" b="1" dirty="0">
                <a:ea typeface="ヒラギノ角ゴ Pro W3" charset="-128"/>
              </a:rPr>
              <a:t>Expected returns:</a:t>
            </a:r>
            <a:r>
              <a:rPr lang="en-US" altLang="en-US" sz="2200" dirty="0">
                <a:ea typeface="ヒラギノ角ゴ Pro W3" charset="-128"/>
              </a:rPr>
              <a:t> higher expected interest rates in the future decrease the demand for long-term bonds, conversely, lower expected interest rates in the future increase the demand for long-term </a:t>
            </a:r>
            <a:r>
              <a:rPr lang="en-US" altLang="en-US" sz="2200" dirty="0" smtClean="0">
                <a:ea typeface="ヒラギノ角ゴ Pro W3" charset="-128"/>
              </a:rPr>
              <a:t>bonds</a:t>
            </a:r>
            <a:endParaRPr lang="en-US" sz="2200" dirty="0"/>
          </a:p>
        </p:txBody>
      </p:sp>
    </p:spTree>
    <p:extLst>
      <p:ext uri="{BB962C8B-B14F-4D97-AF65-F5344CB8AC3E}">
        <p14:creationId xmlns:p14="http://schemas.microsoft.com/office/powerpoint/2010/main" val="19087345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Summary of Shifts in the Demand for Bonds </a:t>
            </a:r>
            <a:r>
              <a:rPr lang="en-US" altLang="en-US" sz="2000" b="0" dirty="0">
                <a:ea typeface="ヒラギノ角ゴ Pro W3" charset="-128"/>
              </a:rPr>
              <a:t>(2 of 2)</a:t>
            </a:r>
            <a:endParaRPr lang="en-US" sz="2000" b="1" dirty="0">
              <a:latin typeface="+mj-lt"/>
            </a:endParaRPr>
          </a:p>
        </p:txBody>
      </p:sp>
      <p:sp>
        <p:nvSpPr>
          <p:cNvPr id="3" name="Content Placeholder 2"/>
          <p:cNvSpPr>
            <a:spLocks noGrp="1"/>
          </p:cNvSpPr>
          <p:nvPr>
            <p:ph idx="1"/>
          </p:nvPr>
        </p:nvSpPr>
        <p:spPr/>
        <p:txBody>
          <a:bodyPr/>
          <a:lstStyle/>
          <a:p>
            <a:pPr marL="402336" indent="-402336">
              <a:buFontTx/>
              <a:buAutoNum type="arabicPeriod" startAt="3"/>
            </a:pPr>
            <a:r>
              <a:rPr lang="en-US" altLang="en-US" sz="2200" b="1" dirty="0">
                <a:ea typeface="ヒラギノ角ゴ Pro W3" charset="-128"/>
              </a:rPr>
              <a:t>Risk:</a:t>
            </a:r>
            <a:r>
              <a:rPr lang="en-US" altLang="en-US" sz="2200" dirty="0">
                <a:ea typeface="ヒラギノ角ゴ Pro W3" charset="-128"/>
              </a:rPr>
              <a:t> an increase in the riskiness of bonds causes the demand for bonds to fall, conversely, an increase in the riskiness of alternative assets (like stocks) causes the demand for bonds to rise</a:t>
            </a:r>
          </a:p>
          <a:p>
            <a:pPr marL="402336" indent="-402336">
              <a:buFontTx/>
              <a:buAutoNum type="arabicPeriod" startAt="3"/>
            </a:pPr>
            <a:r>
              <a:rPr lang="en-US" altLang="en-US" sz="2200" b="1" dirty="0">
                <a:ea typeface="ヒラギノ角ゴ Pro W3" charset="-128"/>
              </a:rPr>
              <a:t>Liquidity:</a:t>
            </a:r>
            <a:r>
              <a:rPr lang="en-US" altLang="en-US" sz="2200" dirty="0">
                <a:ea typeface="ヒラギノ角ゴ Pro W3" charset="-128"/>
              </a:rPr>
              <a:t> increased liquidity of the bond market results in an increased demand for bonds, conversely, increased liquidity of alternative asset markets (like the stock market) lowers the demand for </a:t>
            </a:r>
            <a:r>
              <a:rPr lang="en-US" altLang="en-US" sz="2200" dirty="0" smtClean="0">
                <a:ea typeface="ヒラギノ角ゴ Pro W3" charset="-128"/>
              </a:rPr>
              <a:t>bonds</a:t>
            </a:r>
            <a:endParaRPr lang="en-US" sz="2200" dirty="0"/>
          </a:p>
        </p:txBody>
      </p:sp>
    </p:spTree>
    <p:extLst>
      <p:ext uri="{BB962C8B-B14F-4D97-AF65-F5344CB8AC3E}">
        <p14:creationId xmlns:p14="http://schemas.microsoft.com/office/powerpoint/2010/main" val="277017974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charset="-128"/>
              </a:rPr>
              <a:t>Table 4.3 Factors That Shift Supply Curve of Bonds</a:t>
            </a:r>
            <a:endParaRPr lang="en-US" sz="2000" dirty="0">
              <a:latin typeface="+mj-lt"/>
            </a:endParaRPr>
          </a:p>
        </p:txBody>
      </p:sp>
      <p:pic>
        <p:nvPicPr>
          <p:cNvPr id="4" name="Picture 3" descr="A table shows factors that shift the supply of bonds&#10;Variable Change in variable Change in Quantity Demanded at Each Bond Price Shift in Demand Curve&#10;Profitability of investments Increasing Increasing Supply curve is shown by a upward sloping line which shifts to right&#10;Expected inflation Increasing Increasing Supply curve is shown by a upward sloping line which shifts to right&#10;Government deficit Increasing Increasing Supply curve is shown by a upward sloping line which shifts to righ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9920" y="1600200"/>
            <a:ext cx="5124160"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01924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charset="-128"/>
              </a:rPr>
              <a:t>Shifts in the Supply Curve</a:t>
            </a:r>
            <a:endParaRPr lang="en-US" sz="3600" b="1" dirty="0">
              <a:latin typeface="+mj-lt"/>
            </a:endParaRPr>
          </a:p>
        </p:txBody>
      </p:sp>
      <p:sp>
        <p:nvSpPr>
          <p:cNvPr id="2" name="Content Placeholder 1"/>
          <p:cNvSpPr>
            <a:spLocks noGrp="1"/>
          </p:cNvSpPr>
          <p:nvPr>
            <p:ph idx="1"/>
          </p:nvPr>
        </p:nvSpPr>
        <p:spPr/>
        <p:txBody>
          <a:bodyPr/>
          <a:lstStyle/>
          <a:p>
            <a:pPr marL="402336" indent="-402336">
              <a:buFontTx/>
              <a:buAutoNum type="arabicPeriod"/>
            </a:pPr>
            <a:r>
              <a:rPr lang="en-US" altLang="en-US" sz="2200" dirty="0">
                <a:ea typeface="ヒラギノ角ゴ Pro W3" charset="-128"/>
              </a:rPr>
              <a:t>Profitability of Investment Opportunities</a:t>
            </a:r>
          </a:p>
          <a:p>
            <a:pPr lvl="1"/>
            <a:r>
              <a:rPr lang="en-US" altLang="en-US" sz="2200" dirty="0">
                <a:ea typeface="ヒラギノ角ゴ Pro W3" charset="-128"/>
              </a:rPr>
              <a:t>Business cycle expansion,</a:t>
            </a:r>
            <a:endParaRPr lang="en-US" sz="2200" dirty="0"/>
          </a:p>
          <a:p>
            <a:pPr lvl="1"/>
            <a:r>
              <a:rPr lang="en-US" altLang="en-US" sz="2200" dirty="0">
                <a:ea typeface="ヒラギノ角ゴ Pro W3" charset="-128"/>
              </a:rPr>
              <a:t>investment opportunities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rPr>
              <a:t> shifts out to right</a:t>
            </a:r>
            <a:endParaRPr lang="en-US" sz="2200" dirty="0"/>
          </a:p>
          <a:p>
            <a:pPr marL="402336" indent="-402336">
              <a:buFontTx/>
              <a:buAutoNum type="arabicPeriod"/>
            </a:pPr>
            <a:r>
              <a:rPr lang="en-US" altLang="en-US" sz="2200" dirty="0">
                <a:ea typeface="ヒラギノ角ゴ Pro W3" charset="-128"/>
              </a:rPr>
              <a:t>Expected Inflation</a:t>
            </a:r>
          </a:p>
          <a:p>
            <a:pPr lvl="1"/>
            <a:r>
              <a:rPr lang="en-US" altLang="en-US" sz="2200" i="1" dirty="0">
                <a:sym typeface="Symbol"/>
              </a:rPr>
              <a:t></a:t>
            </a:r>
            <a:r>
              <a:rPr lang="en-US" altLang="en-US" sz="2200" i="1" baseline="30000" dirty="0">
                <a:ea typeface="ヒラギノ角ゴ Pro W3" charset="-128"/>
              </a:rPr>
              <a:t>e</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sym typeface="Symbol" panose="05050102010706020507" pitchFamily="18" charset="2"/>
              </a:rPr>
              <a:t> ↑</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shifts out to right</a:t>
            </a:r>
            <a:endParaRPr lang="en-US" sz="2200" dirty="0"/>
          </a:p>
          <a:p>
            <a:pPr marL="402336" indent="-402336">
              <a:lnSpc>
                <a:spcPct val="90000"/>
              </a:lnSpc>
              <a:buFontTx/>
              <a:buAutoNum type="arabicPeriod"/>
            </a:pPr>
            <a:r>
              <a:rPr lang="en-US" altLang="en-US" sz="2200" dirty="0">
                <a:ea typeface="ヒラギノ角ゴ Pro W3" charset="-128"/>
              </a:rPr>
              <a:t>Government Activities</a:t>
            </a:r>
          </a:p>
          <a:p>
            <a:pPr lvl="1"/>
            <a:r>
              <a:rPr lang="en-US" altLang="en-US" sz="2200" dirty="0">
                <a:ea typeface="ヒラギノ角ゴ Pro W3" charset="-128"/>
              </a:rPr>
              <a:t>Deficits </a:t>
            </a:r>
            <a:r>
              <a:rPr lang="en-US" altLang="en-US" sz="2200" dirty="0">
                <a:ea typeface="ヒラギノ角ゴ Pro W3" charset="-128"/>
                <a:sym typeface="Symbol" panose="05050102010706020507" pitchFamily="18" charset="2"/>
              </a:rPr>
              <a:t>↑</a:t>
            </a:r>
            <a:r>
              <a:rPr lang="en-US" altLang="en-US" sz="2200" dirty="0">
                <a:ea typeface="ヒラギノ角ゴ Pro W3" charset="-128"/>
              </a:rPr>
              <a:t>,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shifts out to </a:t>
            </a:r>
            <a:r>
              <a:rPr lang="en-US" altLang="en-US" sz="2200" dirty="0" smtClean="0">
                <a:ea typeface="ヒラギノ角ゴ Pro W3" charset="-128"/>
              </a:rPr>
              <a:t>right</a:t>
            </a:r>
            <a:endParaRPr lang="en-US" sz="2200" dirty="0"/>
          </a:p>
        </p:txBody>
      </p:sp>
    </p:spTree>
    <p:extLst>
      <p:ext uri="{BB962C8B-B14F-4D97-AF65-F5344CB8AC3E}">
        <p14:creationId xmlns:p14="http://schemas.microsoft.com/office/powerpoint/2010/main" val="130083320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ea typeface="ヒラギノ角ゴ Pro W3" charset="-128"/>
              </a:rPr>
              <a:t>Figure 4.3 Shift in the Supply Curve for Bonds</a:t>
            </a:r>
            <a:endParaRPr lang="en-US" dirty="0">
              <a:latin typeface="+mj-lt"/>
            </a:endParaRPr>
          </a:p>
        </p:txBody>
      </p:sp>
      <p:pic>
        <p:nvPicPr>
          <p:cNvPr id="5" name="Picture 2" descr="A line graph shows shift in the supply curve for bonds.&#10;The vertical axis has a kink at the origin and is labeled &quot;Price of Bonds, P.&quot; It ranges from 750 to 1,000 in increments of 50. The horizontal axis is labeled &quot;Quantity of Bonds, B&quot; and ranges from 0 to 700 in increments of 100. The supply is shown by an upward sloping line and shows that an increase in the supply of bonds shifts the bond supply curve rightward. The price of bonds, P for the demand curve on the left are shown as follows:&#10;◦ 750 for quantity of bond 100&#10;◦ 800 for quantity of bond 200&#10;◦ 850 for quantity of bond 300&#10;◦ 900 for quantity of bond 400&#10;◦ 950 for quantity of bond 500&#10;The price of bonds, P for the demand curve on the right are shown as follows:&#10;◦ 750 for quantity of bond 300&#10;◦ 800 for quantity of bond 400&#10;◦ 850 for quantity of bond 500&#10;◦ 900 for quantity of bond 600&#10;◦ 950 for quantity of bond 70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2474" y="1447800"/>
            <a:ext cx="6839052"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5122691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charset="-128"/>
              </a:rPr>
              <a:t>Summary of Shifts in the Supply of Bonds</a:t>
            </a:r>
            <a:endParaRPr lang="en-US" b="1" dirty="0">
              <a:latin typeface="+mj-lt"/>
            </a:endParaRPr>
          </a:p>
        </p:txBody>
      </p:sp>
      <p:sp>
        <p:nvSpPr>
          <p:cNvPr id="3" name="Content Placeholder 2"/>
          <p:cNvSpPr>
            <a:spLocks noGrp="1"/>
          </p:cNvSpPr>
          <p:nvPr>
            <p:ph idx="1"/>
          </p:nvPr>
        </p:nvSpPr>
        <p:spPr/>
        <p:txBody>
          <a:bodyPr>
            <a:noAutofit/>
          </a:bodyPr>
          <a:lstStyle/>
          <a:p>
            <a:pPr marL="402336" indent="-402336">
              <a:buFontTx/>
              <a:buAutoNum type="arabicPeriod"/>
            </a:pPr>
            <a:r>
              <a:rPr lang="en-US" altLang="en-US" sz="2200" b="1" dirty="0">
                <a:ea typeface="ヒラギノ角ゴ Pro W3" charset="-128"/>
              </a:rPr>
              <a:t>Expected Profitability of Investment Opportunities: I</a:t>
            </a:r>
            <a:r>
              <a:rPr lang="en-US" altLang="en-US" sz="2200" dirty="0">
                <a:ea typeface="ヒラギノ角ゴ Pro W3" charset="-128"/>
              </a:rPr>
              <a:t>n a business cycle expansion, the supply of bonds increases. Conversely, in a recession, when there are far fewer expected profitable investment opportunities, the supply of bonds falls.</a:t>
            </a:r>
          </a:p>
          <a:p>
            <a:pPr marL="402336" indent="-402336">
              <a:buFontTx/>
              <a:buAutoNum type="arabicPeriod"/>
            </a:pPr>
            <a:r>
              <a:rPr lang="en-US" altLang="en-US" sz="2200" b="1" dirty="0">
                <a:ea typeface="ヒラギノ角ゴ Pro W3" charset="-128"/>
              </a:rPr>
              <a:t>Expected Inflation:</a:t>
            </a:r>
            <a:r>
              <a:rPr lang="en-US" altLang="en-US" sz="2200" dirty="0">
                <a:ea typeface="ヒラギノ角ゴ Pro W3" charset="-128"/>
              </a:rPr>
              <a:t> An increase in expected inflation causes the supply of bonds to increase.</a:t>
            </a:r>
          </a:p>
          <a:p>
            <a:pPr marL="402336" indent="-402336">
              <a:buFontTx/>
              <a:buAutoNum type="arabicPeriod"/>
            </a:pPr>
            <a:r>
              <a:rPr lang="en-US" altLang="en-US" sz="2200" b="1" dirty="0">
                <a:ea typeface="ヒラギノ角ゴ Pro W3" charset="-128"/>
              </a:rPr>
              <a:t>Government Activities: </a:t>
            </a:r>
            <a:r>
              <a:rPr lang="en-US" altLang="en-US" sz="2200" dirty="0">
                <a:ea typeface="ヒラギノ角ゴ Pro W3" charset="-128"/>
              </a:rPr>
              <a:t>Higher government deficits increase the supply of bonds. Conversely, government surpluses decrease the supply of bonds.</a:t>
            </a:r>
            <a:endParaRPr lang="en-US" sz="2200" dirty="0"/>
          </a:p>
        </p:txBody>
      </p:sp>
    </p:spTree>
    <p:extLst>
      <p:ext uri="{BB962C8B-B14F-4D97-AF65-F5344CB8AC3E}">
        <p14:creationId xmlns:p14="http://schemas.microsoft.com/office/powerpoint/2010/main" val="650865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charset="-128"/>
              </a:rPr>
              <a:t>Case: Fisher Effect</a:t>
            </a:r>
            <a:endParaRPr lang="en-US" sz="3600" b="1" dirty="0">
              <a:latin typeface="+mj-lt"/>
            </a:endParaRPr>
          </a:p>
        </p:txBody>
      </p:sp>
      <p:sp>
        <p:nvSpPr>
          <p:cNvPr id="3" name="Content Placeholder 2"/>
          <p:cNvSpPr>
            <a:spLocks noGrp="1"/>
          </p:cNvSpPr>
          <p:nvPr>
            <p:ph idx="1"/>
          </p:nvPr>
        </p:nvSpPr>
        <p:spPr/>
        <p:txBody>
          <a:bodyPr>
            <a:noAutofit/>
          </a:bodyPr>
          <a:lstStyle/>
          <a:p>
            <a:pPr marL="0" indent="0">
              <a:buNone/>
            </a:pPr>
            <a:r>
              <a:rPr lang="en-US" altLang="en-US" sz="2200" dirty="0">
                <a:ea typeface="ヒラギノ角ゴ Pro W3" charset="-128"/>
              </a:rPr>
              <a:t>We</a:t>
            </a:r>
            <a:r>
              <a:rPr lang="ja-JP" altLang="en-US" sz="2200" dirty="0"/>
              <a:t>’</a:t>
            </a:r>
            <a:r>
              <a:rPr lang="en-US" altLang="ja-JP" sz="2200" dirty="0" err="1">
                <a:ea typeface="ヒラギノ角ゴ Pro W3" charset="-128"/>
              </a:rPr>
              <a:t>ve</a:t>
            </a:r>
            <a:r>
              <a:rPr lang="en-US" altLang="ja-JP" sz="2200" dirty="0">
                <a:ea typeface="ヒラギノ角ゴ Pro W3" charset="-128"/>
              </a:rPr>
              <a:t> done the hard work. Now we turn to some special cases. The first is the Fisher Effect. Recall that rates are composed of several components: a real rate, an inflation premium, and various risk premiums.</a:t>
            </a:r>
          </a:p>
          <a:p>
            <a:pPr marL="0" indent="0">
              <a:buNone/>
            </a:pPr>
            <a:r>
              <a:rPr lang="en-US" altLang="en-US" sz="2200" dirty="0">
                <a:ea typeface="ヒラギノ角ゴ Pro W3" charset="-128"/>
              </a:rPr>
              <a:t>What if there is only a change in expected inflation?</a:t>
            </a:r>
            <a:endParaRPr lang="en-US" sz="2200" dirty="0"/>
          </a:p>
        </p:txBody>
      </p:sp>
    </p:spTree>
    <p:extLst>
      <p:ext uri="{BB962C8B-B14F-4D97-AF65-F5344CB8AC3E}">
        <p14:creationId xmlns:p14="http://schemas.microsoft.com/office/powerpoint/2010/main" val="36326391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Changes in </a:t>
            </a:r>
            <a:r>
              <a:rPr lang="en-US" altLang="en-US" sz="3600" dirty="0">
                <a:sym typeface="Symbol"/>
              </a:rPr>
              <a:t></a:t>
            </a:r>
            <a:r>
              <a:rPr lang="en-US" altLang="en-US" sz="3600" i="1" baseline="30000" dirty="0">
                <a:ea typeface="ヒラギノ角ゴ Pro W3" charset="-128"/>
              </a:rPr>
              <a:t>e</a:t>
            </a:r>
            <a:r>
              <a:rPr lang="en-US" altLang="en-US" sz="3600" dirty="0">
                <a:ea typeface="ヒラギノ角ゴ Pro W3" charset="-128"/>
              </a:rPr>
              <a:t>: The Fisher Effect</a:t>
            </a:r>
            <a:endParaRPr lang="en-US" sz="3600" b="1" dirty="0">
              <a:latin typeface="+mj-lt"/>
            </a:endParaRPr>
          </a:p>
        </p:txBody>
      </p:sp>
      <p:sp>
        <p:nvSpPr>
          <p:cNvPr id="4" name="Content Placeholder 3"/>
          <p:cNvSpPr>
            <a:spLocks noGrp="1"/>
          </p:cNvSpPr>
          <p:nvPr>
            <p:ph idx="1"/>
          </p:nvPr>
        </p:nvSpPr>
        <p:spPr/>
        <p:txBody>
          <a:bodyPr/>
          <a:lstStyle/>
          <a:p>
            <a:pPr marL="0" indent="0">
              <a:buNone/>
            </a:pPr>
            <a:r>
              <a:rPr lang="en-US" altLang="en-US" sz="2200" dirty="0">
                <a:ea typeface="ヒラギノ角ゴ Pro W3" charset="-128"/>
              </a:rPr>
              <a:t>As seen in the next slide, if </a:t>
            </a:r>
            <a:r>
              <a:rPr lang="en-US" altLang="en-US" sz="2200" dirty="0">
                <a:sym typeface="Symbol"/>
              </a:rPr>
              <a:t></a:t>
            </a:r>
            <a:r>
              <a:rPr lang="en-US" altLang="en-US" sz="2200" i="1" baseline="30000" dirty="0">
                <a:ea typeface="ヒラギノ角ゴ Pro W3" charset="-128"/>
              </a:rPr>
              <a:t>e</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a:t>
            </a:r>
          </a:p>
          <a:p>
            <a:pPr marL="402336" indent="-402336" defTabSz="512763">
              <a:buNone/>
            </a:pPr>
            <a:r>
              <a:rPr lang="en-US" altLang="en-US" sz="2200" dirty="0">
                <a:solidFill>
                  <a:srgbClr val="007FA3"/>
                </a:solidFill>
              </a:rPr>
              <a:t>1.</a:t>
            </a:r>
            <a:r>
              <a:rPr lang="en-US" altLang="en-US" sz="2200" dirty="0">
                <a:ea typeface="ヒラギノ角ゴ Pro W3" charset="-128"/>
              </a:rPr>
              <a:t>	Relative </a:t>
            </a:r>
            <a:r>
              <a:rPr lang="en-US" altLang="en-US" sz="2200" i="1" dirty="0">
                <a:ea typeface="ヒラギノ角ゴ Pro W3" charset="-128"/>
              </a:rPr>
              <a:t>R</a:t>
            </a:r>
            <a:r>
              <a:rPr lang="en-US" altLang="en-US" sz="2200" i="1" baseline="30000" dirty="0">
                <a:ea typeface="ヒラギノ角ゴ Pro W3" charset="-128"/>
              </a:rPr>
              <a:t>e</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shifts in to left</a:t>
            </a:r>
          </a:p>
          <a:p>
            <a:pPr marL="402336" indent="-402336">
              <a:buNone/>
              <a:tabLst>
                <a:tab pos="512763" algn="l"/>
              </a:tabLst>
            </a:pPr>
            <a:r>
              <a:rPr lang="en-US" altLang="en-US" sz="2200" dirty="0">
                <a:solidFill>
                  <a:srgbClr val="007FA3"/>
                </a:solidFill>
              </a:rPr>
              <a:t>2.</a:t>
            </a:r>
            <a:r>
              <a:rPr lang="en-US" altLang="en-US" sz="2200" dirty="0">
                <a:ea typeface="ヒラギノ角ゴ Pro W3" charset="-128"/>
              </a:rPr>
              <a:t>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sym typeface="Symbol" panose="05050102010706020507" pitchFamily="18" charset="2"/>
              </a:rPr>
              <a:t> shifts out to right</a:t>
            </a:r>
          </a:p>
          <a:p>
            <a:pPr marL="402336" indent="-402336" defTabSz="512763">
              <a:buNone/>
            </a:pPr>
            <a:r>
              <a:rPr lang="en-US" altLang="en-US" sz="2200" dirty="0">
                <a:solidFill>
                  <a:srgbClr val="007FA3"/>
                </a:solidFill>
              </a:rPr>
              <a:t>3.</a:t>
            </a:r>
            <a:r>
              <a:rPr lang="en-US" altLang="en-US" sz="2200" dirty="0">
                <a:ea typeface="ヒラギノ角ゴ Pro W3" charset="-128"/>
              </a:rPr>
              <a:t>	</a:t>
            </a:r>
            <a:r>
              <a:rPr lang="en-US" altLang="en-US" sz="2200" i="1" dirty="0">
                <a:ea typeface="ヒラギノ角ゴ Pro W3" charset="-128"/>
              </a:rPr>
              <a:t>P</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i</a:t>
            </a:r>
            <a:r>
              <a:rPr lang="en-US" altLang="en-US" sz="2200" dirty="0">
                <a:ea typeface="ヒラギノ角ゴ Pro W3" charset="-128"/>
                <a:sym typeface="Symbol" panose="05050102010706020507" pitchFamily="18" charset="2"/>
              </a:rPr>
              <a:t> ↑</a:t>
            </a:r>
            <a:endParaRPr lang="en-US" sz="2200" dirty="0"/>
          </a:p>
        </p:txBody>
      </p:sp>
    </p:spTree>
    <p:extLst>
      <p:ext uri="{BB962C8B-B14F-4D97-AF65-F5344CB8AC3E}">
        <p14:creationId xmlns:p14="http://schemas.microsoft.com/office/powerpoint/2010/main" val="36029522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t>Figure 4.4 Response to a Change in Expected Inflation</a:t>
            </a:r>
            <a:endParaRPr lang="en-US" sz="3400" dirty="0">
              <a:latin typeface="+mj-lt"/>
            </a:endParaRPr>
          </a:p>
        </p:txBody>
      </p:sp>
      <p:pic>
        <p:nvPicPr>
          <p:cNvPr id="6" name="Picture 2" descr="A line graph shows response to a change in expected inflation.&#10;The vertical axis is labeled &quot;Price of bond, P&quot; and horizontal axis is labeled &quot;Quantity of bond, B.&quot; For situation 1 the supply is shown by an upward sloping line and demand curve is shown by an downward sloping line which intersect each other at price of bond P1. In situation 2 the supply is shown by an upward sloping line on the right and demand curve is shown by an downward sloping line on the left which intersect each other at price of bond P2. The graph shows that:&#10;Step 1. A rise in expected inflation shifts the bond demand curve leftward . . .&#10;Step 2. and shifts the bond supply curve rightward . . .&#10;Step 3. causing the price of bonds to fall and the equilibrium interest rate to rise."/>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754011"/>
            <a:ext cx="8229600" cy="42183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105901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000" dirty="0"/>
              <a:t>Figure 4.5 Expected Inflation and Interest Rates (Three-Month Treasury Bills), 1953–2016</a:t>
            </a:r>
            <a:endParaRPr lang="en-US" sz="3000" dirty="0">
              <a:latin typeface="+mj-lt"/>
            </a:endParaRPr>
          </a:p>
        </p:txBody>
      </p:sp>
      <p:pic>
        <p:nvPicPr>
          <p:cNvPr id="4" name="Picture 2" descr="A line graph shows expected inflation and interest rates (Three-month treasury bills), for the period from 1953 to 2016.&#10;The vertical axis is labeled &quot;Annual rate (percent)&quot; and ranges from 0 to 20 in increments of 4. The horizontal axis lists dates from 1955 to 2015 in 5-year increments. The line for expected inflation shows annual rate as 0.75 percent for the year 1955 which with a fluctuating trend reaches to 3.5 percent by 1960. With a net growing trend over the years the annual rate increases to 18 percent by the year 1980 but with a sudden decline falls down to zero percent by the year 1982. With a fluctuating trend over the year it increases to 4 percent by the year 2000 but falls down to 0 percent by the year 2015. The line for interest rate shows annual rate as 2.5 percent for the year 1955 which with a fluctuating trend reaches to 4 percent by 1960. With a net growing trend over the years the annual rate increases to 15 percent by the year 1980 but with a sudden decline falls down to 8 percent by the year 1982. With a fluctuating trend over the year it decreases to 2 percent by the year 2000 and 0 percent by the year 2015.&#10;The values used in the description are approxim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7300" y="1752600"/>
            <a:ext cx="6629400" cy="2833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idx="1"/>
          </p:nvPr>
        </p:nvSpPr>
        <p:spPr>
          <a:xfrm>
            <a:off x="457200" y="4724400"/>
            <a:ext cx="8229600" cy="1401763"/>
          </a:xfrm>
        </p:spPr>
        <p:txBody>
          <a:bodyPr anchor="b"/>
          <a:lstStyle/>
          <a:p>
            <a:pPr marL="0" indent="0">
              <a:buNone/>
            </a:pPr>
            <a:r>
              <a:rPr lang="en-US" sz="1400" i="1" dirty="0"/>
              <a:t>Source</a:t>
            </a:r>
            <a:r>
              <a:rPr lang="en-US" sz="1400" dirty="0"/>
              <a:t>: Expected inflation calculated using procedures outlined in Frederic S. </a:t>
            </a:r>
            <a:r>
              <a:rPr lang="en-US" sz="1400" dirty="0" err="1"/>
              <a:t>Mishkin</a:t>
            </a:r>
            <a:r>
              <a:rPr lang="en-US" sz="1400" dirty="0"/>
              <a:t>, “The Real Interest Rate: An Empirical Investigation,” Carnegie-Rochester Conference Series on Public Policy 15 (1981): 151–200. These procedures involve estimating expected inflation as a function of past interest rates, inflation, and time trends. Nominal three-month Treasury bill rates from Federal Reserve Bank of St. Louis FRED database: </a:t>
            </a:r>
            <a:r>
              <a:rPr lang="en-US" sz="1400" dirty="0">
                <a:hlinkClick r:id="rId4" tooltip="https://fred.stlouisfed.org/series/TB3MS "/>
              </a:rPr>
              <a:t>https://fred.stlouisfed.org/series/TB3MS </a:t>
            </a:r>
            <a:r>
              <a:rPr lang="en-US" sz="1400" dirty="0"/>
              <a:t>and </a:t>
            </a:r>
            <a:r>
              <a:rPr lang="en-US" sz="1400" dirty="0">
                <a:hlinkClick r:id="rId5" tooltip="https://fred.stlouisfed.org/series/CPIAUCSL"/>
              </a:rPr>
              <a:t>https://fred.stlouisfed.org/series/CPIAUCSL</a:t>
            </a:r>
            <a:endParaRPr lang="en-US" sz="1400" dirty="0"/>
          </a:p>
        </p:txBody>
      </p:sp>
    </p:spTree>
    <p:extLst>
      <p:ext uri="{BB962C8B-B14F-4D97-AF65-F5344CB8AC3E}">
        <p14:creationId xmlns:p14="http://schemas.microsoft.com/office/powerpoint/2010/main" val="309125783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Summary of the Fisher Effect</a:t>
            </a:r>
            <a:endParaRPr lang="en-US" sz="3600" b="1" dirty="0">
              <a:latin typeface="+mj-lt"/>
            </a:endParaRPr>
          </a:p>
        </p:txBody>
      </p:sp>
      <p:sp>
        <p:nvSpPr>
          <p:cNvPr id="2" name="Content Placeholder"/>
          <p:cNvSpPr>
            <a:spLocks noGrp="1"/>
          </p:cNvSpPr>
          <p:nvPr>
            <p:ph idx="1"/>
          </p:nvPr>
        </p:nvSpPr>
        <p:spPr/>
        <p:txBody>
          <a:bodyPr/>
          <a:lstStyle/>
          <a:p>
            <a:pPr marL="402336" indent="-402336">
              <a:buFontTx/>
              <a:buAutoNum type="arabicPeriod"/>
            </a:pPr>
            <a:r>
              <a:rPr lang="en-US" altLang="en-US" sz="2200" dirty="0">
                <a:ea typeface="ヒラギノ角ゴ Pro W3" charset="-128"/>
              </a:rPr>
              <a:t>If expected inflation rises from 5% to 10%, the expected return on bonds relative to real assets falls and, as a result, the demand for bonds falls.</a:t>
            </a:r>
          </a:p>
          <a:p>
            <a:pPr marL="402336" indent="-402336">
              <a:buFontTx/>
              <a:buAutoNum type="arabicPeriod"/>
            </a:pPr>
            <a:r>
              <a:rPr lang="en-US" altLang="en-US" sz="2200" dirty="0">
                <a:ea typeface="ヒラギノ角ゴ Pro W3" charset="-128"/>
              </a:rPr>
              <a:t>The rise in expected inflation also means that the real cost of borrowing has declined, causing the quantity of bonds supplied to increase.</a:t>
            </a:r>
          </a:p>
          <a:p>
            <a:pPr marL="402336" indent="-402336">
              <a:buFontTx/>
              <a:buAutoNum type="arabicPeriod"/>
            </a:pPr>
            <a:r>
              <a:rPr lang="en-US" altLang="en-US" sz="2200" dirty="0">
                <a:ea typeface="ヒラギノ角ゴ Pro W3" charset="-128"/>
              </a:rPr>
              <a:t>When the demand for bonds falls and the quantity of bonds supplied increases, the equilibrium bond </a:t>
            </a:r>
            <a:br>
              <a:rPr lang="en-US" altLang="en-US" sz="2200" dirty="0">
                <a:ea typeface="ヒラギノ角ゴ Pro W3" charset="-128"/>
              </a:rPr>
            </a:br>
            <a:r>
              <a:rPr lang="en-US" altLang="en-US" sz="2200" dirty="0">
                <a:ea typeface="ヒラギノ角ゴ Pro W3" charset="-128"/>
              </a:rPr>
              <a:t>price falls.</a:t>
            </a:r>
          </a:p>
          <a:p>
            <a:pPr marL="402336" indent="-402336">
              <a:buFontTx/>
              <a:buAutoNum type="arabicPeriod"/>
            </a:pPr>
            <a:r>
              <a:rPr lang="en-US" altLang="en-US" sz="2200" dirty="0">
                <a:ea typeface="ヒラギノ角ゴ Pro W3" charset="-128"/>
              </a:rPr>
              <a:t>Since the bond price is negatively related to the interest rate, this means that the interest rate will rise.</a:t>
            </a:r>
            <a:endParaRPr lang="en-US" sz="2200" dirty="0"/>
          </a:p>
        </p:txBody>
      </p:sp>
    </p:spTree>
    <p:extLst>
      <p:ext uri="{BB962C8B-B14F-4D97-AF65-F5344CB8AC3E}">
        <p14:creationId xmlns:p14="http://schemas.microsoft.com/office/powerpoint/2010/main" val="175847454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charset="-128"/>
              </a:rPr>
              <a:t>Case: Business Cycle Expansion</a:t>
            </a:r>
            <a:endParaRPr lang="en-US" sz="2000" b="1" dirty="0">
              <a:latin typeface="+mj-lt"/>
            </a:endParaRPr>
          </a:p>
        </p:txBody>
      </p:sp>
      <p:sp>
        <p:nvSpPr>
          <p:cNvPr id="2" name="Content Placeholder 1"/>
          <p:cNvSpPr>
            <a:spLocks noGrp="1"/>
          </p:cNvSpPr>
          <p:nvPr>
            <p:ph idx="1"/>
          </p:nvPr>
        </p:nvSpPr>
        <p:spPr/>
        <p:txBody>
          <a:bodyPr/>
          <a:lstStyle/>
          <a:p>
            <a:pPr marL="0" indent="0">
              <a:buNone/>
            </a:pPr>
            <a:r>
              <a:rPr lang="en-US" altLang="en-US" sz="2200" dirty="0">
                <a:ea typeface="ヒラギノ角ゴ Pro W3" charset="-128"/>
              </a:rPr>
              <a:t>Another good thing to examine is an expansionary business cycle. Here, the amount of goods and services for the country is increasing, so national income is increasing.</a:t>
            </a:r>
          </a:p>
          <a:p>
            <a:pPr marL="0" indent="0">
              <a:buNone/>
            </a:pPr>
            <a:r>
              <a:rPr lang="en-US" altLang="en-US" sz="2200" dirty="0">
                <a:ea typeface="ヒラギノ角ゴ Pro W3" charset="-128"/>
              </a:rPr>
              <a:t>What is the expected effect on interest rates</a:t>
            </a:r>
            <a:r>
              <a:rPr lang="en-US" altLang="en-US" sz="2200" dirty="0" smtClean="0">
                <a:ea typeface="ヒラギノ角ゴ Pro W3" charset="-128"/>
              </a:rPr>
              <a:t>?</a:t>
            </a:r>
            <a:endParaRPr lang="en-US" sz="2200" dirty="0"/>
          </a:p>
        </p:txBody>
      </p:sp>
    </p:spTree>
    <p:extLst>
      <p:ext uri="{BB962C8B-B14F-4D97-AF65-F5344CB8AC3E}">
        <p14:creationId xmlns:p14="http://schemas.microsoft.com/office/powerpoint/2010/main" val="146532660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Business Cycle Expansion</a:t>
            </a:r>
            <a:endParaRPr lang="en-US" sz="2000" b="1" dirty="0">
              <a:latin typeface="+mj-lt"/>
            </a:endParaRPr>
          </a:p>
        </p:txBody>
      </p:sp>
      <p:sp>
        <p:nvSpPr>
          <p:cNvPr id="2" name="Content Placeholder 1"/>
          <p:cNvSpPr>
            <a:spLocks noGrp="1"/>
          </p:cNvSpPr>
          <p:nvPr>
            <p:ph idx="1"/>
          </p:nvPr>
        </p:nvSpPr>
        <p:spPr/>
        <p:txBody>
          <a:bodyPr/>
          <a:lstStyle/>
          <a:p>
            <a:pPr marL="0" indent="0">
              <a:buNone/>
            </a:pPr>
            <a:r>
              <a:rPr lang="en-US" altLang="en-US" sz="2200" dirty="0">
                <a:ea typeface="ヒラギノ角ゴ Pro W3" charset="-128"/>
              </a:rPr>
              <a:t>As the next slide shows, in a Business Cycle Expansion,</a:t>
            </a:r>
          </a:p>
          <a:p>
            <a:pPr marL="402336" indent="-402336">
              <a:buFontTx/>
              <a:buAutoNum type="arabicPeriod"/>
            </a:pPr>
            <a:r>
              <a:rPr lang="en-US" altLang="en-US" sz="2200" dirty="0">
                <a:ea typeface="ヒラギノ角ゴ Pro W3" charset="-128"/>
              </a:rPr>
              <a:t>Wealth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i="1" dirty="0">
                <a:ea typeface="ヒラギノ角ゴ Pro W3" charset="-128"/>
                <a:sym typeface="Symbol" panose="05050102010706020507" pitchFamily="18" charset="2"/>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d</a:t>
            </a:r>
            <a:r>
              <a:rPr lang="en-US" altLang="en-US" sz="2200" dirty="0">
                <a:ea typeface="ヒラギノ角ゴ Pro W3" charset="-128"/>
                <a:sym typeface="Symbol" panose="05050102010706020507" pitchFamily="18" charset="2"/>
              </a:rPr>
              <a:t> shifts out to right</a:t>
            </a:r>
          </a:p>
          <a:p>
            <a:pPr marL="402336" indent="-402336">
              <a:buFontTx/>
              <a:buAutoNum type="arabicPeriod"/>
            </a:pPr>
            <a:r>
              <a:rPr lang="en-US" altLang="en-US" sz="2200" dirty="0">
                <a:ea typeface="ヒラギノ角ゴ Pro W3" charset="-128"/>
              </a:rPr>
              <a:t>Investment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sym typeface="Symbol" panose="05050102010706020507" pitchFamily="18" charset="2"/>
              </a:rPr>
              <a:t> ↑, </a:t>
            </a:r>
            <a:r>
              <a:rPr lang="en-US" altLang="en-US" sz="2200" i="1" dirty="0" err="1">
                <a:ea typeface="ヒラギノ角ゴ Pro W3" charset="-128"/>
                <a:sym typeface="Symbol" panose="05050102010706020507" pitchFamily="18" charset="2"/>
              </a:rPr>
              <a:t>B</a:t>
            </a:r>
            <a:r>
              <a:rPr lang="en-US" altLang="en-US" sz="2200" i="1" baseline="30000" dirty="0" err="1">
                <a:ea typeface="ヒラギノ角ゴ Pro W3" charset="-128"/>
                <a:sym typeface="Symbol" panose="05050102010706020507" pitchFamily="18" charset="2"/>
              </a:rPr>
              <a:t>s</a:t>
            </a:r>
            <a:r>
              <a:rPr lang="en-US" altLang="en-US" sz="2200" dirty="0">
                <a:ea typeface="ヒラギノ角ゴ Pro W3" charset="-128"/>
                <a:sym typeface="Symbol" panose="05050102010706020507" pitchFamily="18" charset="2"/>
              </a:rPr>
              <a:t> shifts right</a:t>
            </a:r>
          </a:p>
          <a:p>
            <a:pPr marL="402336" indent="-402336">
              <a:buFontTx/>
              <a:buAutoNum type="arabicPeriod"/>
            </a:pPr>
            <a:r>
              <a:rPr lang="en-US" altLang="en-US" sz="2200" dirty="0">
                <a:ea typeface="ヒラギノ角ゴ Pro W3" charset="-128"/>
              </a:rPr>
              <a:t>If </a:t>
            </a:r>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shifts more than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then </a:t>
            </a:r>
            <a:r>
              <a:rPr lang="en-US" altLang="en-US" sz="2200" i="1" dirty="0">
                <a:ea typeface="ヒラギノ角ゴ Pro W3" charset="-128"/>
              </a:rPr>
              <a:t>P</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a:t>
            </a:r>
            <a:r>
              <a:rPr lang="en-US" altLang="en-US" sz="2200" i="1" dirty="0" err="1">
                <a:ea typeface="ヒラギノ角ゴ Pro W3" charset="-128"/>
                <a:sym typeface="Symbol" panose="05050102010706020507" pitchFamily="18" charset="2"/>
              </a:rPr>
              <a:t>i</a:t>
            </a:r>
            <a:r>
              <a:rPr lang="en-US" altLang="en-US" sz="2200" dirty="0">
                <a:ea typeface="ヒラギノ角ゴ Pro W3" charset="-128"/>
                <a:sym typeface="Symbol" panose="05050102010706020507" pitchFamily="18" charset="2"/>
              </a:rPr>
              <a:t> </a:t>
            </a:r>
            <a:r>
              <a:rPr lang="en-US" altLang="en-US" sz="2200" dirty="0" smtClean="0">
                <a:ea typeface="ヒラギノ角ゴ Pro W3" charset="-128"/>
                <a:sym typeface="Symbol" panose="05050102010706020507" pitchFamily="18" charset="2"/>
              </a:rPr>
              <a:t>↑</a:t>
            </a:r>
            <a:endParaRPr lang="en-US" sz="2200" dirty="0"/>
          </a:p>
        </p:txBody>
      </p:sp>
    </p:spTree>
    <p:extLst>
      <p:ext uri="{BB962C8B-B14F-4D97-AF65-F5344CB8AC3E}">
        <p14:creationId xmlns:p14="http://schemas.microsoft.com/office/powerpoint/2010/main" val="22829395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Figure 4.6 Response to a Business Cycle Expansion</a:t>
            </a:r>
            <a:endParaRPr lang="en-US" sz="2000" dirty="0">
              <a:latin typeface="+mj-lt"/>
            </a:endParaRPr>
          </a:p>
        </p:txBody>
      </p:sp>
      <p:pic>
        <p:nvPicPr>
          <p:cNvPr id="5" name="Picture 2" descr="A line graph shows response to a business cycle expansion.&#10;The vertical axis is labeled &quot;Price of bond, P&quot; and horizontal axis is labeled &quot;Quantity of bond, B.&quot; For situation 1 the supply is shown by an upward sloping line and demand curve is shown by an downward sloping line which intersect each other at price of bond P1. In situation 2 the supply is shown by an upward sloping line on the right and demand curve is shown by an downward sloping line on the right which intersect each other at price of bond P2. The graph shows that:&#10;Step 1. A business cycle expansion shifts the bond supply curve rightward . . .&#10;Step 2. and shifts the bond demand curve rightward, but by a lesser amount . . .&#10;Step 3. so the price of bonds falls and the equilibrium interest rate rises.&#10;"/>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63673" y="1600200"/>
            <a:ext cx="701665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018605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000" dirty="0"/>
              <a:t>Figure 4.7 Business Cycle and Interest Rates (Three-Month Treasury Bills), 1951–2016</a:t>
            </a:r>
            <a:endParaRPr lang="en-US" sz="3000" dirty="0">
              <a:latin typeface="+mj-lt"/>
            </a:endParaRPr>
          </a:p>
        </p:txBody>
      </p:sp>
      <p:pic>
        <p:nvPicPr>
          <p:cNvPr id="4" name="Picture 2" descr="A line graph shows business cycle and interest rates (Three-month treasury bills) for the period from 1951 to 2016.&#10;The vertical axis is labeled &quot;Interest rate (percent)&quot; and ranges from 0 to 18 in increments of 2. The horizontal axis lists dates from 1950 to 2015 in 5-year increments. The interest rate for the year 1950 is shown as 1.5 percent for the year 1950 which increases to 4 percent by the year 1960. With a fluctuating trend the interest rate shows a net growth and reaches to a peak value of 16 percent by the year 1982 and falls down thereafter to a value of 3 percent by 1993, to 0.5 percent 2005, and eventually to 0 percent by the year 2010 and remains unchanged till 201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7501" y="1752600"/>
            <a:ext cx="5969000" cy="34502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p:cNvSpPr>
            <a:spLocks noGrp="1"/>
          </p:cNvSpPr>
          <p:nvPr>
            <p:ph idx="1"/>
          </p:nvPr>
        </p:nvSpPr>
        <p:spPr>
          <a:xfrm>
            <a:off x="457200" y="5410200"/>
            <a:ext cx="8229600" cy="715963"/>
          </a:xfrm>
        </p:spPr>
        <p:txBody>
          <a:bodyPr anchor="b"/>
          <a:lstStyle/>
          <a:p>
            <a:pPr marL="0" indent="0">
              <a:buNone/>
            </a:pPr>
            <a:r>
              <a:rPr lang="en-US" sz="2200" i="1" dirty="0"/>
              <a:t>Source</a:t>
            </a:r>
            <a:r>
              <a:rPr lang="en-US" sz="2200" dirty="0"/>
              <a:t>: Federal Reserve Bank of St. Louis, FRED database: </a:t>
            </a:r>
            <a:r>
              <a:rPr lang="en-US" sz="2200" dirty="0">
                <a:hlinkClick r:id="rId4" tooltip="https://fred.stlouisfed.org/series/TB3MS"/>
              </a:rPr>
              <a:t>https://fred.stlouisfed.org/series/TB3MS</a:t>
            </a:r>
            <a:r>
              <a:rPr lang="en-US" sz="2200" dirty="0">
                <a:hlinkClick r:id="rId4" tooltip="fred.stlouisfed.org/series/TB3MS."/>
              </a:rPr>
              <a:t>.</a:t>
            </a:r>
            <a:endParaRPr lang="en-US" sz="2200" dirty="0"/>
          </a:p>
        </p:txBody>
      </p:sp>
    </p:spTree>
    <p:extLst>
      <p:ext uri="{BB962C8B-B14F-4D97-AF65-F5344CB8AC3E}">
        <p14:creationId xmlns:p14="http://schemas.microsoft.com/office/powerpoint/2010/main" val="10607927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Case: Low Interest Rates in Europe, Japan, and the U.S.</a:t>
            </a:r>
            <a:endParaRPr lang="en-US" sz="2800"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charset="-128"/>
              </a:rPr>
              <a:t>In the wake of the global financial crisis, interest rates in Europe and the United</a:t>
            </a:r>
          </a:p>
          <a:p>
            <a:pPr marL="0" indent="0">
              <a:buNone/>
            </a:pPr>
            <a:r>
              <a:rPr lang="en-US" altLang="en-US" sz="2200" dirty="0">
                <a:ea typeface="ヒラギノ角ゴ Pro W3" charset="-128"/>
              </a:rPr>
              <a:t>States, as well as in Japan, have fallen to extremely low levels. How can we explain that within the framework discussed so far?</a:t>
            </a:r>
          </a:p>
          <a:p>
            <a:pPr marL="0" indent="0">
              <a:buNone/>
            </a:pPr>
            <a:r>
              <a:rPr lang="en-US" altLang="en-US" sz="2200" dirty="0">
                <a:ea typeface="ヒラギノ角ゴ Pro W3" charset="-128"/>
              </a:rPr>
              <a:t>It</a:t>
            </a:r>
            <a:r>
              <a:rPr lang="ja-JP" altLang="en-US" sz="2200" dirty="0"/>
              <a:t>’</a:t>
            </a:r>
            <a:r>
              <a:rPr lang="en-US" altLang="ja-JP" sz="2200" dirty="0">
                <a:ea typeface="ヒラギノ角ゴ Pro W3" charset="-128"/>
              </a:rPr>
              <a:t>s a little tricky, but we can do it!</a:t>
            </a:r>
            <a:endParaRPr lang="en-US" sz="2200" dirty="0"/>
          </a:p>
        </p:txBody>
      </p:sp>
    </p:spTree>
    <p:extLst>
      <p:ext uri="{BB962C8B-B14F-4D97-AF65-F5344CB8AC3E}">
        <p14:creationId xmlns:p14="http://schemas.microsoft.com/office/powerpoint/2010/main" val="10692158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Case: Low Japanese Interest Rates </a:t>
            </a:r>
            <a:r>
              <a:rPr lang="en-US" altLang="en-US" sz="2000" b="0" dirty="0">
                <a:ea typeface="ヒラギノ角ゴ Pro W3" charset="-128"/>
              </a:rPr>
              <a:t>(1 of 2)</a:t>
            </a:r>
            <a:endParaRPr lang="en-US" sz="2800" b="1" dirty="0">
              <a:latin typeface="+mj-lt"/>
            </a:endParaRPr>
          </a:p>
        </p:txBody>
      </p:sp>
      <p:sp>
        <p:nvSpPr>
          <p:cNvPr id="2" name="Content Placeholder"/>
          <p:cNvSpPr>
            <a:spLocks noGrp="1"/>
          </p:cNvSpPr>
          <p:nvPr>
            <p:ph idx="1"/>
          </p:nvPr>
        </p:nvSpPr>
        <p:spPr/>
        <p:txBody>
          <a:bodyPr>
            <a:normAutofit/>
          </a:bodyPr>
          <a:lstStyle/>
          <a:p>
            <a:pPr marL="402336" indent="-402336">
              <a:buFontTx/>
              <a:buAutoNum type="arabicPeriod"/>
            </a:pPr>
            <a:r>
              <a:rPr lang="en-US" altLang="en-US" sz="2200" dirty="0">
                <a:ea typeface="ヒラギノ角ゴ Pro W3" charset="-128"/>
              </a:rPr>
              <a:t>Negative inflation lead to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i="1" dirty="0">
                <a:ea typeface="ヒラギノ角ゴ Pro W3" charset="-128"/>
              </a:rPr>
              <a:t> </a:t>
            </a:r>
            <a:r>
              <a:rPr lang="en-US" altLang="en-US" sz="2200" dirty="0">
                <a:ea typeface="ヒラギノ角ゴ Pro W3" charset="-128"/>
                <a:sym typeface="Symbol" panose="05050102010706020507" pitchFamily="18" charset="2"/>
              </a:rPr>
              <a:t>↑</a:t>
            </a:r>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right</a:t>
            </a:r>
            <a:endParaRPr lang="en-US" sz="2200" dirty="0"/>
          </a:p>
          <a:p>
            <a:pPr marL="402336" indent="-402336">
              <a:buFontTx/>
              <a:buAutoNum type="arabicPeriod"/>
            </a:pPr>
            <a:r>
              <a:rPr lang="en-US" altLang="en-US" sz="2200" dirty="0">
                <a:ea typeface="ヒラギノ角ゴ Pro W3" charset="-128"/>
              </a:rPr>
              <a:t>Negative inflation lead to </a:t>
            </a:r>
            <a:r>
              <a:rPr lang="en-US" altLang="en-US" sz="2200" dirty="0">
                <a:ea typeface="ヒラギノ角ゴ Pro W3" charset="-128"/>
                <a:sym typeface="Symbol" panose="05050102010706020507" pitchFamily="18" charset="2"/>
              </a:rPr>
              <a:t>↓ in real rates</a:t>
            </a:r>
          </a:p>
          <a:p>
            <a:pPr lvl="1"/>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shifts out to left</a:t>
            </a:r>
            <a:endParaRPr lang="en-US" sz="2200" dirty="0"/>
          </a:p>
          <a:p>
            <a:pPr marL="514350" indent="-514350">
              <a:buNone/>
            </a:pPr>
            <a:r>
              <a:rPr lang="en-US" altLang="en-US" sz="2200" dirty="0">
                <a:ea typeface="ヒラギノ角ゴ Pro W3" charset="-128"/>
              </a:rPr>
              <a:t>Net effect was an increase in bond prices (falling interest rates).</a:t>
            </a:r>
            <a:endParaRPr lang="en-US" sz="2200" dirty="0"/>
          </a:p>
        </p:txBody>
      </p:sp>
    </p:spTree>
    <p:extLst>
      <p:ext uri="{BB962C8B-B14F-4D97-AF65-F5344CB8AC3E}">
        <p14:creationId xmlns:p14="http://schemas.microsoft.com/office/powerpoint/2010/main" val="43808775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charset="-128"/>
              </a:rPr>
              <a:t>Case: Low Japanese Interest Rates </a:t>
            </a:r>
            <a:r>
              <a:rPr lang="en-US" altLang="en-US" sz="2000" b="0" dirty="0">
                <a:ea typeface="ヒラギノ角ゴ Pro W3" charset="-128"/>
              </a:rPr>
              <a:t>(2 of 2)</a:t>
            </a:r>
            <a:endParaRPr lang="en-US" dirty="0"/>
          </a:p>
        </p:txBody>
      </p:sp>
      <p:sp>
        <p:nvSpPr>
          <p:cNvPr id="3" name="Content Placeholder 2"/>
          <p:cNvSpPr>
            <a:spLocks noGrp="1"/>
          </p:cNvSpPr>
          <p:nvPr>
            <p:ph idx="1"/>
          </p:nvPr>
        </p:nvSpPr>
        <p:spPr/>
        <p:txBody>
          <a:bodyPr/>
          <a:lstStyle/>
          <a:p>
            <a:pPr marL="402336" indent="-402336">
              <a:buFontTx/>
              <a:buAutoNum type="arabicPeriod" startAt="3"/>
            </a:pPr>
            <a:r>
              <a:rPr lang="en-US" altLang="en-US" sz="2200" dirty="0">
                <a:ea typeface="ヒラギノ角ゴ Pro W3" charset="-128"/>
              </a:rPr>
              <a:t>Business cycle </a:t>
            </a:r>
            <a:r>
              <a:rPr lang="en-US" altLang="en-US" sz="2200" i="1" dirty="0">
                <a:ea typeface="ヒラギノ角ゴ Pro W3" charset="-128"/>
              </a:rPr>
              <a:t>contraction </a:t>
            </a:r>
            <a:r>
              <a:rPr lang="en-US" altLang="en-US" sz="2200" dirty="0">
                <a:ea typeface="ヒラギノ角ゴ Pro W3" charset="-128"/>
              </a:rPr>
              <a:t>lead to </a:t>
            </a:r>
            <a:r>
              <a:rPr lang="en-US" altLang="en-US" sz="2200" dirty="0">
                <a:ea typeface="ヒラギノ角ゴ Pro W3" charset="-128"/>
                <a:sym typeface="Symbol" panose="05050102010706020507" pitchFamily="18" charset="2"/>
              </a:rPr>
              <a:t>↓ in interest rates</a:t>
            </a:r>
          </a:p>
          <a:p>
            <a:pPr lvl="1"/>
            <a:r>
              <a:rPr lang="en-US" altLang="en-US" sz="2200" i="1" dirty="0" err="1">
                <a:ea typeface="ヒラギノ角ゴ Pro W3" charset="-128"/>
              </a:rPr>
              <a:t>B</a:t>
            </a:r>
            <a:r>
              <a:rPr lang="en-US" altLang="en-US" sz="2200" i="1" baseline="30000" dirty="0" err="1">
                <a:ea typeface="ヒラギノ角ゴ Pro W3" charset="-128"/>
              </a:rPr>
              <a:t>s</a:t>
            </a:r>
            <a:r>
              <a:rPr lang="en-US" altLang="en-US" sz="2200" dirty="0">
                <a:ea typeface="ヒラギノ角ゴ Pro W3" charset="-128"/>
              </a:rPr>
              <a:t> shifts out to left</a:t>
            </a:r>
            <a:endParaRPr lang="en-US" sz="2200" dirty="0"/>
          </a:p>
          <a:p>
            <a:pPr lvl="1"/>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shifts out to left</a:t>
            </a:r>
            <a:endParaRPr lang="en-US" sz="2200" dirty="0"/>
          </a:p>
          <a:p>
            <a:pPr marL="514350" indent="-514350">
              <a:buNone/>
            </a:pPr>
            <a:r>
              <a:rPr lang="en-US" altLang="en-US" sz="2200" dirty="0">
                <a:ea typeface="ヒラギノ角ゴ Pro W3" charset="-128"/>
              </a:rPr>
              <a:t>But the shift in </a:t>
            </a:r>
            <a:r>
              <a:rPr lang="en-US" altLang="en-US" sz="2200" i="1" dirty="0" err="1">
                <a:ea typeface="ヒラギノ角ゴ Pro W3" charset="-128"/>
              </a:rPr>
              <a:t>B</a:t>
            </a:r>
            <a:r>
              <a:rPr lang="en-US" altLang="en-US" sz="2200" i="1" baseline="30000" dirty="0" err="1">
                <a:ea typeface="ヒラギノ角ゴ Pro W3" charset="-128"/>
              </a:rPr>
              <a:t>d</a:t>
            </a:r>
            <a:r>
              <a:rPr lang="en-US" altLang="en-US" sz="2200" dirty="0">
                <a:ea typeface="ヒラギノ角ゴ Pro W3" charset="-128"/>
              </a:rPr>
              <a:t> is less significant than the shift in </a:t>
            </a:r>
            <a:r>
              <a:rPr lang="en-US" altLang="en-US" sz="2200" dirty="0" err="1">
                <a:ea typeface="ヒラギノ角ゴ Pro W3" charset="-128"/>
              </a:rPr>
              <a:t>B</a:t>
            </a:r>
            <a:r>
              <a:rPr lang="en-US" altLang="en-US" sz="2200" i="1" baseline="30000" dirty="0" err="1">
                <a:ea typeface="ヒラギノ角ゴ Pro W3" charset="-128"/>
              </a:rPr>
              <a:t>s</a:t>
            </a:r>
            <a:r>
              <a:rPr lang="en-US" altLang="en-US" sz="2200" i="1" dirty="0">
                <a:ea typeface="ヒラギノ角ゴ Pro W3" charset="-128"/>
              </a:rPr>
              <a:t>, </a:t>
            </a:r>
            <a:r>
              <a:rPr lang="en-US" altLang="en-US" sz="2200" dirty="0">
                <a:ea typeface="ヒラギノ角ゴ Pro W3" charset="-128"/>
              </a:rPr>
              <a:t>so the net effect was also an increase in bond prices.</a:t>
            </a:r>
            <a:endParaRPr lang="en-US" sz="2200" dirty="0"/>
          </a:p>
        </p:txBody>
      </p:sp>
    </p:spTree>
    <p:extLst>
      <p:ext uri="{BB962C8B-B14F-4D97-AF65-F5344CB8AC3E}">
        <p14:creationId xmlns:p14="http://schemas.microsoft.com/office/powerpoint/2010/main" val="42778962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The Practicing Manager</a:t>
            </a:r>
            <a:endParaRPr lang="en-US"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charset="-128"/>
              </a:rPr>
              <a:t>We now turn to a more practical side to all this. Many firms have economists or hire consultants to forecast interest rates. Although this can be difficult to get right, it is important to understand what to do with a given interest rate forecast.</a:t>
            </a:r>
            <a:endParaRPr lang="en-US" sz="2200" dirty="0"/>
          </a:p>
        </p:txBody>
      </p:sp>
    </p:spTree>
    <p:extLst>
      <p:ext uri="{BB962C8B-B14F-4D97-AF65-F5344CB8AC3E}">
        <p14:creationId xmlns:p14="http://schemas.microsoft.com/office/powerpoint/2010/main" val="15571654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500" dirty="0">
                <a:ea typeface="ヒラギノ角ゴ Pro W3" charset="-128"/>
              </a:rPr>
              <a:t>Profiting from Interest-Rate </a:t>
            </a:r>
            <a:r>
              <a:rPr lang="en-US" altLang="en-US" sz="3500" dirty="0" smtClean="0">
                <a:ea typeface="ヒラギノ角ゴ Pro W3" charset="-128"/>
              </a:rPr>
              <a:t>Forecasts</a:t>
            </a:r>
            <a:r>
              <a:rPr lang="en-US" altLang="en-US" sz="3600" dirty="0" smtClean="0">
                <a:ea typeface="ヒラギノ角ゴ Pro W3" charset="-128"/>
              </a:rPr>
              <a:t> </a:t>
            </a:r>
            <a:r>
              <a:rPr lang="en-US" altLang="en-US" sz="2000" b="0" dirty="0" smtClean="0">
                <a:ea typeface="ヒラギノ角ゴ Pro W3" charset="-128"/>
              </a:rPr>
              <a:t>(1 </a:t>
            </a:r>
            <a:r>
              <a:rPr lang="en-US" altLang="en-US" sz="2000" b="0" dirty="0">
                <a:ea typeface="ヒラギノ角ゴ Pro W3" charset="-128"/>
              </a:rPr>
              <a:t>of 2)</a:t>
            </a:r>
            <a:endParaRPr lang="en-US" sz="36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charset="-128"/>
              </a:rPr>
              <a:t>Methods for forecasting</a:t>
            </a:r>
          </a:p>
          <a:p>
            <a:pPr marL="740664" lvl="1" indent="-402336">
              <a:buFontTx/>
              <a:buAutoNum type="arabicPeriod"/>
            </a:pPr>
            <a:r>
              <a:rPr lang="en-US" altLang="en-US" sz="2200" dirty="0">
                <a:ea typeface="ヒラギノ角ゴ Pro W3" charset="-128"/>
              </a:rPr>
              <a:t>Supply and demand for bonds: use Flow of Funds Accounts and judgment</a:t>
            </a:r>
          </a:p>
          <a:p>
            <a:pPr marL="740664" lvl="1" indent="-402336">
              <a:buFontTx/>
              <a:buAutoNum type="arabicPeriod"/>
            </a:pPr>
            <a:r>
              <a:rPr lang="en-US" altLang="en-US" sz="2200" dirty="0">
                <a:ea typeface="ヒラギノ角ゴ Pro W3" charset="-128"/>
              </a:rPr>
              <a:t>Econometric Models: large in scale, use interlocking equations that assume past financial relationships will hold in the future</a:t>
            </a:r>
            <a:endParaRPr lang="en-US" sz="2200" dirty="0"/>
          </a:p>
        </p:txBody>
      </p:sp>
    </p:spTree>
    <p:extLst>
      <p:ext uri="{BB962C8B-B14F-4D97-AF65-F5344CB8AC3E}">
        <p14:creationId xmlns:p14="http://schemas.microsoft.com/office/powerpoint/2010/main" val="29845310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500" dirty="0">
                <a:ea typeface="ヒラギノ角ゴ Pro W3" charset="-128"/>
              </a:rPr>
              <a:t>Profiting from Interest-Rate </a:t>
            </a:r>
            <a:r>
              <a:rPr lang="en-US" altLang="en-US" sz="3500" dirty="0" smtClean="0">
                <a:ea typeface="ヒラギノ角ゴ Pro W3" charset="-128"/>
              </a:rPr>
              <a:t>Forecasts</a:t>
            </a:r>
            <a:r>
              <a:rPr lang="en-US" altLang="en-US" sz="3600" dirty="0" smtClean="0">
                <a:ea typeface="ヒラギノ角ゴ Pro W3" charset="-128"/>
              </a:rPr>
              <a:t> </a:t>
            </a:r>
            <a:r>
              <a:rPr lang="en-US" altLang="en-US" sz="2000" b="0" dirty="0" smtClean="0">
                <a:ea typeface="ヒラギノ角ゴ Pro W3" charset="-128"/>
              </a:rPr>
              <a:t>(2 </a:t>
            </a:r>
            <a:r>
              <a:rPr lang="en-US" altLang="en-US" sz="2000" b="0" dirty="0">
                <a:ea typeface="ヒラギノ角ゴ Pro W3" charset="-128"/>
              </a:rPr>
              <a:t>of 2)</a:t>
            </a:r>
            <a:endParaRPr lang="en-US" sz="3600"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charset="-128"/>
              </a:rPr>
              <a:t>Make decisions about assets to hold</a:t>
            </a:r>
          </a:p>
          <a:p>
            <a:pPr marL="740664" lvl="1" indent="-402336">
              <a:buFontTx/>
              <a:buAutoNum type="arabicPeriod"/>
            </a:pPr>
            <a:r>
              <a:rPr lang="en-US" altLang="en-US" sz="2200" dirty="0">
                <a:ea typeface="ヒラギノ角ゴ Pro W3" charset="-128"/>
              </a:rPr>
              <a:t>Forecast </a:t>
            </a:r>
            <a:r>
              <a:rPr lang="en-US" altLang="en-US" sz="2200" i="1" dirty="0" err="1">
                <a:ea typeface="ヒラギノ角ゴ Pro W3" charset="-128"/>
              </a:rPr>
              <a:t>i</a:t>
            </a:r>
            <a:r>
              <a:rPr lang="en-US" altLang="en-US" sz="2200" dirty="0">
                <a:ea typeface="ヒラギノ角ゴ Pro W3" charset="-128"/>
              </a:rPr>
              <a:t> </a:t>
            </a:r>
            <a:r>
              <a:rPr lang="en-US" altLang="en-US" sz="2200" dirty="0">
                <a:ea typeface="ヒラギノ角ゴ Pro W3" charset="-128"/>
                <a:cs typeface="Times New Roman"/>
                <a:sym typeface="Symbol" panose="05050102010706020507" pitchFamily="18" charset="2"/>
              </a:rPr>
              <a:t>↓</a:t>
            </a:r>
            <a:r>
              <a:rPr lang="en-US" altLang="en-US" sz="2200" dirty="0">
                <a:ea typeface="ヒラギノ角ゴ Pro W3" charset="-128"/>
                <a:sym typeface="Symbol" panose="05050102010706020507" pitchFamily="18" charset="2"/>
              </a:rPr>
              <a:t>, buy long bonds</a:t>
            </a:r>
          </a:p>
          <a:p>
            <a:pPr marL="740664" lvl="1" indent="-402336">
              <a:buFontTx/>
              <a:buAutoNum type="arabicPeriod"/>
            </a:pPr>
            <a:r>
              <a:rPr lang="en-US" altLang="en-US" sz="2200" dirty="0">
                <a:ea typeface="ヒラギノ角ゴ Pro W3" charset="-128"/>
              </a:rPr>
              <a:t>Forecast </a:t>
            </a:r>
            <a:r>
              <a:rPr lang="en-US" altLang="en-US" sz="2200" i="1" dirty="0" err="1">
                <a:ea typeface="ヒラギノ角ゴ Pro W3" charset="-128"/>
              </a:rPr>
              <a:t>i</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buy short bonds</a:t>
            </a:r>
            <a:endParaRPr lang="en-US" altLang="en-US" sz="2200" dirty="0">
              <a:ea typeface="ヒラギノ角ゴ Pro W3" charset="-128"/>
            </a:endParaRPr>
          </a:p>
          <a:p>
            <a:r>
              <a:rPr lang="en-US" altLang="en-US" sz="2200" dirty="0">
                <a:ea typeface="ヒラギノ角ゴ Pro W3" charset="-128"/>
              </a:rPr>
              <a:t>Make decisions about how to borrow</a:t>
            </a:r>
          </a:p>
          <a:p>
            <a:pPr marL="740664" lvl="1" indent="-402336">
              <a:buFontTx/>
              <a:buAutoNum type="arabicPeriod"/>
            </a:pPr>
            <a:r>
              <a:rPr lang="en-US" altLang="en-US" sz="2200" dirty="0">
                <a:ea typeface="ヒラギノ角ゴ Pro W3" charset="-128"/>
              </a:rPr>
              <a:t>Forecast </a:t>
            </a:r>
            <a:r>
              <a:rPr lang="en-US" altLang="en-US" sz="2200" i="1" dirty="0" err="1">
                <a:ea typeface="ヒラギノ角ゴ Pro W3" charset="-128"/>
              </a:rPr>
              <a:t>i</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borrow short</a:t>
            </a:r>
          </a:p>
          <a:p>
            <a:pPr marL="740664" lvl="1" indent="-402336">
              <a:buFontTx/>
              <a:buAutoNum type="arabicPeriod"/>
            </a:pPr>
            <a:r>
              <a:rPr lang="en-US" altLang="en-US" sz="2200" dirty="0">
                <a:ea typeface="ヒラギノ角ゴ Pro W3" charset="-128"/>
              </a:rPr>
              <a:t>Forecast </a:t>
            </a:r>
            <a:r>
              <a:rPr lang="en-US" altLang="en-US" sz="2200" i="1" dirty="0" err="1">
                <a:ea typeface="ヒラギノ角ゴ Pro W3" charset="-128"/>
              </a:rPr>
              <a:t>i</a:t>
            </a:r>
            <a:r>
              <a:rPr lang="en-US" altLang="en-US" sz="2200" dirty="0">
                <a:ea typeface="ヒラギノ角ゴ Pro W3" charset="-128"/>
              </a:rPr>
              <a:t> </a:t>
            </a:r>
            <a:r>
              <a:rPr lang="en-US" altLang="en-US" sz="2200" dirty="0">
                <a:ea typeface="ヒラギノ角ゴ Pro W3" charset="-128"/>
                <a:sym typeface="Symbol" panose="05050102010706020507" pitchFamily="18" charset="2"/>
              </a:rPr>
              <a:t>↑, borrow long</a:t>
            </a:r>
            <a:endParaRPr lang="en-US" sz="2200" dirty="0"/>
          </a:p>
        </p:txBody>
      </p:sp>
    </p:spTree>
    <p:extLst>
      <p:ext uri="{BB962C8B-B14F-4D97-AF65-F5344CB8AC3E}">
        <p14:creationId xmlns:p14="http://schemas.microsoft.com/office/powerpoint/2010/main" val="6032659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Forecasting Interest Rates</a:t>
            </a:r>
            <a:endParaRPr lang="en-US" sz="2800" b="1" dirty="0">
              <a:latin typeface="+mj-lt"/>
            </a:endParaRPr>
          </a:p>
        </p:txBody>
      </p:sp>
      <p:sp>
        <p:nvSpPr>
          <p:cNvPr id="2" name="Content Placeholder"/>
          <p:cNvSpPr>
            <a:spLocks noGrp="1"/>
          </p:cNvSpPr>
          <p:nvPr>
            <p:ph idx="1"/>
          </p:nvPr>
        </p:nvSpPr>
        <p:spPr/>
        <p:txBody>
          <a:bodyPr/>
          <a:lstStyle/>
          <a:p>
            <a:pPr marL="0" indent="0">
              <a:buNone/>
            </a:pPr>
            <a:r>
              <a:rPr lang="en-US" altLang="en-US" sz="2200" dirty="0">
                <a:ea typeface="ヒラギノ角ゴ Pro W3" charset="-128"/>
              </a:rPr>
              <a:t>Financial economists are hired (sometimes for high salaries) to forecast interest rates.</a:t>
            </a:r>
            <a:r>
              <a:rPr lang="en-US" altLang="en-US" sz="2200" dirty="0"/>
              <a:t> </a:t>
            </a:r>
            <a:r>
              <a:rPr lang="en-US" altLang="en-US" sz="2200" dirty="0">
                <a:ea typeface="ヒラギノ角ゴ Pro W3" charset="-128"/>
              </a:rPr>
              <a:t>These predictions help forecast the strength of the economy, profitability of investments, expected inflation, etc.</a:t>
            </a:r>
            <a:endParaRPr lang="en-US" sz="2200" dirty="0"/>
          </a:p>
        </p:txBody>
      </p:sp>
    </p:spTree>
    <p:extLst>
      <p:ext uri="{BB962C8B-B14F-4D97-AF65-F5344CB8AC3E}">
        <p14:creationId xmlns:p14="http://schemas.microsoft.com/office/powerpoint/2010/main" val="343869831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Chapter Summary </a:t>
            </a:r>
            <a:r>
              <a:rPr lang="en-US" altLang="en-US" sz="2000" b="0" dirty="0">
                <a:ea typeface="ヒラギノ角ゴ Pro W3" charset="-128"/>
              </a:rPr>
              <a:t>(1 of 2)</a:t>
            </a:r>
            <a:endParaRPr lang="en-US" b="1" dirty="0">
              <a:latin typeface="+mj-lt"/>
            </a:endParaRPr>
          </a:p>
        </p:txBody>
      </p:sp>
      <p:sp>
        <p:nvSpPr>
          <p:cNvPr id="2" name="Content Placeholder"/>
          <p:cNvSpPr>
            <a:spLocks noGrp="1"/>
          </p:cNvSpPr>
          <p:nvPr>
            <p:ph idx="1"/>
          </p:nvPr>
        </p:nvSpPr>
        <p:spPr/>
        <p:txBody>
          <a:bodyPr/>
          <a:lstStyle/>
          <a:p>
            <a:r>
              <a:rPr lang="en-US" altLang="en-US" sz="2200" dirty="0">
                <a:ea typeface="ヒラギノ角ゴ Pro W3" charset="-128"/>
              </a:rPr>
              <a:t>Determining Asset Demand: We examined the forces that affect the demand and supply of assets.</a:t>
            </a:r>
          </a:p>
          <a:p>
            <a:r>
              <a:rPr lang="en-US" altLang="en-US" sz="2200" dirty="0">
                <a:ea typeface="ヒラギノ角ゴ Pro W3" charset="-128"/>
              </a:rPr>
              <a:t>Supply and Demand in the Bond Market: We examine those forces in the context of bonds, and examined the impact on interest rates.</a:t>
            </a:r>
            <a:endParaRPr lang="en-US" sz="2200" dirty="0"/>
          </a:p>
        </p:txBody>
      </p:sp>
    </p:spTree>
    <p:extLst>
      <p:ext uri="{BB962C8B-B14F-4D97-AF65-F5344CB8AC3E}">
        <p14:creationId xmlns:p14="http://schemas.microsoft.com/office/powerpoint/2010/main" val="352113524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charset="-128"/>
              </a:rPr>
              <a:t>Chapter Summary </a:t>
            </a:r>
            <a:r>
              <a:rPr lang="en-US" altLang="en-US" sz="2000" b="0" dirty="0">
                <a:ea typeface="ヒラギノ角ゴ Pro W3" charset="-128"/>
              </a:rPr>
              <a:t>(2 of 2)</a:t>
            </a:r>
            <a:endParaRPr lang="en-US" sz="2800" b="1" dirty="0">
              <a:latin typeface="+mj-lt"/>
            </a:endParaRPr>
          </a:p>
        </p:txBody>
      </p:sp>
      <p:sp>
        <p:nvSpPr>
          <p:cNvPr id="2" name="Content Placeholder"/>
          <p:cNvSpPr>
            <a:spLocks noGrp="1"/>
          </p:cNvSpPr>
          <p:nvPr>
            <p:ph idx="1"/>
          </p:nvPr>
        </p:nvSpPr>
        <p:spPr/>
        <p:txBody>
          <a:bodyPr>
            <a:normAutofit/>
          </a:bodyPr>
          <a:lstStyle/>
          <a:p>
            <a:r>
              <a:rPr lang="en-US" altLang="en-US" sz="2200" dirty="0">
                <a:ea typeface="ヒラギノ角ゴ Pro W3" charset="-128"/>
              </a:rPr>
              <a:t>Changes in Equilibrium Interest Rates: We further examined the dynamics of changes in supply and demand in the bond market, and the corresponding effect on bond prices and interest rates.</a:t>
            </a:r>
            <a:endParaRPr lang="en-US" sz="2200" dirty="0"/>
          </a:p>
        </p:txBody>
      </p:sp>
    </p:spTree>
    <p:extLst>
      <p:ext uri="{BB962C8B-B14F-4D97-AF65-F5344CB8AC3E}">
        <p14:creationId xmlns:p14="http://schemas.microsoft.com/office/powerpoint/2010/main" val="331570741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Copyright</a:t>
            </a:r>
            <a:endParaRPr lang="en-US" sz="3600" dirty="0"/>
          </a:p>
        </p:txBody>
      </p:sp>
      <p:pic>
        <p:nvPicPr>
          <p:cNvPr id="5" name="Picture 4"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2833579703"/>
      </p:ext>
    </p:extLst>
  </p:cSld>
  <p:clrMapOvr>
    <a:masterClrMapping/>
  </p:clrMapOvr>
</p:sld>
</file>

<file path=ppt/theme/theme1.xml><?xml version="1.0" encoding="utf-8"?>
<a:theme xmlns:a="http://schemas.openxmlformats.org/drawingml/2006/main" name="508 Lectur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7108</TotalTime>
  <Words>3193</Words>
  <Application>Microsoft Office PowerPoint</Application>
  <PresentationFormat>On-screen Show (4:3)</PresentationFormat>
  <Paragraphs>274</Paragraphs>
  <Slides>62</Slides>
  <Notes>62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62</vt:i4>
      </vt:variant>
    </vt:vector>
  </HeadingPairs>
  <TitlesOfParts>
    <vt:vector size="64" baseType="lpstr">
      <vt:lpstr>508 Lecture</vt:lpstr>
      <vt:lpstr>Equation</vt:lpstr>
      <vt:lpstr>Financial Markets and Institutions</vt:lpstr>
      <vt:lpstr>Chapter Preview (1 of 2)</vt:lpstr>
      <vt:lpstr>Chapter Preview (2 of 2)</vt:lpstr>
      <vt:lpstr>Determinants of Asset Demand (1 of 2)</vt:lpstr>
      <vt:lpstr>Example 4.1: Expected Return</vt:lpstr>
      <vt:lpstr>Example 2: Standard Deviation (1 of 8)</vt:lpstr>
      <vt:lpstr>Example 2: Standard Deviation (2 of 8)</vt:lpstr>
      <vt:lpstr>Example 2: Standard Deviation (3 of 8)</vt:lpstr>
      <vt:lpstr>Example 2: Standard Deviation (4 of 8)</vt:lpstr>
      <vt:lpstr>Example 2: Standard Deviation (5 of 8)</vt:lpstr>
      <vt:lpstr>Example 2: Standard Deviation (6 of 8)</vt:lpstr>
      <vt:lpstr>Example 2: Standard Deviation (7 of 8)</vt:lpstr>
      <vt:lpstr>Example 2: Standard Deviation (8 of 8)</vt:lpstr>
      <vt:lpstr>Determinants of Asset Demand (2 of 2)</vt:lpstr>
      <vt:lpstr>Table 4.1 Summary Response of the Quantity of an Asset Demanded to Changes in Wealth, Expected Returns, Risk, and Liquidity</vt:lpstr>
      <vt:lpstr>Supply &amp; Demand in the Bond Market</vt:lpstr>
      <vt:lpstr>The Demand Curve</vt:lpstr>
      <vt:lpstr>Derivation of Demand Curve (1 of 5)</vt:lpstr>
      <vt:lpstr>Derivation of Demand Curve (2 of 5)</vt:lpstr>
      <vt:lpstr>Derivation of Demand Curve (3 of 5)</vt:lpstr>
      <vt:lpstr>Derivation of Demand Curve (4 of 5)</vt:lpstr>
      <vt:lpstr>Figure 4.1 Supply and Demand for Bonds</vt:lpstr>
      <vt:lpstr>Derivation of Supply Curve (1 of 2)</vt:lpstr>
      <vt:lpstr>Derivation of Supply Curve (2 of 2)</vt:lpstr>
      <vt:lpstr>Derivation of Demand Curve (5 of 5)</vt:lpstr>
      <vt:lpstr>Market Equilibrium</vt:lpstr>
      <vt:lpstr>Market Conditions</vt:lpstr>
      <vt:lpstr>Supply &amp; Demand Analysis</vt:lpstr>
      <vt:lpstr>Changes in Equilibrium Interest Rates</vt:lpstr>
      <vt:lpstr>Table 4.2 Summary Factors That Shift the Demand Curve for Bonds (1 of 2)</vt:lpstr>
      <vt:lpstr>Table 4.2 Summary Factors That Shift the Demand Curve for Bonds (2 of 2)</vt:lpstr>
      <vt:lpstr>How Factors Shift the Demand Curve (1 of 5)</vt:lpstr>
      <vt:lpstr>How Factors Shift the Demand Curve (2 of 5)</vt:lpstr>
      <vt:lpstr>How Factors Shift the Demand Curve (3 of 5)</vt:lpstr>
      <vt:lpstr>How Factors Shift the Demand Curve (4 of 5)</vt:lpstr>
      <vt:lpstr>How Factors Shift the Demand Curve (5 of 5)</vt:lpstr>
      <vt:lpstr>Figure 4.2 Shift in the Demand Curve for Bonds</vt:lpstr>
      <vt:lpstr>Summary of Shifts in the Demand for Bonds (1 of 2)</vt:lpstr>
      <vt:lpstr>Summary of Shifts in the Demand for Bonds (2 of 2)</vt:lpstr>
      <vt:lpstr>Table 4.3 Factors That Shift Supply Curve of Bonds</vt:lpstr>
      <vt:lpstr>Shifts in the Supply Curve</vt:lpstr>
      <vt:lpstr>Figure 4.3 Shift in the Supply Curve for Bonds</vt:lpstr>
      <vt:lpstr>Summary of Shifts in the Supply of Bonds</vt:lpstr>
      <vt:lpstr>Case: Fisher Effect</vt:lpstr>
      <vt:lpstr>Changes in e: The Fisher Effect</vt:lpstr>
      <vt:lpstr>Figure 4.4 Response to a Change in Expected Inflation</vt:lpstr>
      <vt:lpstr>Figure 4.5 Expected Inflation and Interest Rates (Three-Month Treasury Bills), 1953–2016</vt:lpstr>
      <vt:lpstr>Summary of the Fisher Effect</vt:lpstr>
      <vt:lpstr>Case: Business Cycle Expansion</vt:lpstr>
      <vt:lpstr>Business Cycle Expansion</vt:lpstr>
      <vt:lpstr>Figure 4.6 Response to a Business Cycle Expansion</vt:lpstr>
      <vt:lpstr>Figure 4.7 Business Cycle and Interest Rates (Three-Month Treasury Bills), 1951–2016</vt:lpstr>
      <vt:lpstr>Case: Low Interest Rates in Europe, Japan, and the U.S.</vt:lpstr>
      <vt:lpstr>Case: Low Japanese Interest Rates (1 of 2)</vt:lpstr>
      <vt:lpstr>Case: Low Japanese Interest Rates (2 of 2)</vt:lpstr>
      <vt:lpstr>The Practicing Manager</vt:lpstr>
      <vt:lpstr>Profiting from Interest-Rate Forecasts (1 of 2)</vt:lpstr>
      <vt:lpstr>Profiting from Interest-Rate Forecasts (2 of 2)</vt:lpstr>
      <vt:lpstr>Forecasting Interest Rates</vt:lpstr>
      <vt:lpstr>Chapter Summary (1 of 2)</vt:lpstr>
      <vt:lpstr>Chapter Summary (2 of 2)</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314</cp:revision>
  <dcterms:created xsi:type="dcterms:W3CDTF">2014-07-14T20:04:21Z</dcterms:created>
  <dcterms:modified xsi:type="dcterms:W3CDTF">2018-03-07T09:30:39Z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