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10" r:id="rId4"/>
  </p:sldMasterIdLst>
  <p:notesMasterIdLst>
    <p:notesMasterId r:id="rId139"/>
  </p:notesMasterIdLst>
  <p:handoutMasterIdLst>
    <p:handoutMasterId r:id="rId140"/>
  </p:handoutMasterIdLst>
  <p:sldIdLst>
    <p:sldId id="379" r:id="rId5"/>
    <p:sldId id="381" r:id="rId6"/>
    <p:sldId id="383" r:id="rId7"/>
    <p:sldId id="380" r:id="rId8"/>
    <p:sldId id="382" r:id="rId9"/>
    <p:sldId id="257" r:id="rId10"/>
    <p:sldId id="368" r:id="rId11"/>
    <p:sldId id="385" r:id="rId12"/>
    <p:sldId id="316" r:id="rId13"/>
    <p:sldId id="272" r:id="rId14"/>
    <p:sldId id="355" r:id="rId15"/>
    <p:sldId id="356" r:id="rId16"/>
    <p:sldId id="354" r:id="rId17"/>
    <p:sldId id="339" r:id="rId18"/>
    <p:sldId id="340" r:id="rId19"/>
    <p:sldId id="352" r:id="rId20"/>
    <p:sldId id="341" r:id="rId21"/>
    <p:sldId id="342" r:id="rId22"/>
    <p:sldId id="343" r:id="rId23"/>
    <p:sldId id="344" r:id="rId24"/>
    <p:sldId id="345" r:id="rId25"/>
    <p:sldId id="366" r:id="rId26"/>
    <p:sldId id="363" r:id="rId27"/>
    <p:sldId id="317" r:id="rId28"/>
    <p:sldId id="346" r:id="rId29"/>
    <p:sldId id="320" r:id="rId30"/>
    <p:sldId id="319" r:id="rId31"/>
    <p:sldId id="328" r:id="rId32"/>
    <p:sldId id="323" r:id="rId33"/>
    <p:sldId id="351" r:id="rId34"/>
    <p:sldId id="370" r:id="rId35"/>
    <p:sldId id="369" r:id="rId36"/>
    <p:sldId id="389" r:id="rId37"/>
    <p:sldId id="390" r:id="rId38"/>
    <p:sldId id="391" r:id="rId39"/>
    <p:sldId id="392" r:id="rId40"/>
    <p:sldId id="395" r:id="rId41"/>
    <p:sldId id="396" r:id="rId42"/>
    <p:sldId id="400" r:id="rId43"/>
    <p:sldId id="397" r:id="rId44"/>
    <p:sldId id="398" r:id="rId45"/>
    <p:sldId id="399" r:id="rId46"/>
    <p:sldId id="407" r:id="rId47"/>
    <p:sldId id="406" r:id="rId48"/>
    <p:sldId id="329" r:id="rId49"/>
    <p:sldId id="325" r:id="rId50"/>
    <p:sldId id="372" r:id="rId51"/>
    <p:sldId id="373" r:id="rId52"/>
    <p:sldId id="374" r:id="rId53"/>
    <p:sldId id="375" r:id="rId54"/>
    <p:sldId id="376" r:id="rId55"/>
    <p:sldId id="377" r:id="rId56"/>
    <p:sldId id="378" r:id="rId57"/>
    <p:sldId id="408" r:id="rId58"/>
    <p:sldId id="419" r:id="rId59"/>
    <p:sldId id="421" r:id="rId60"/>
    <p:sldId id="420" r:id="rId61"/>
    <p:sldId id="330" r:id="rId62"/>
    <p:sldId id="422" r:id="rId63"/>
    <p:sldId id="423" r:id="rId64"/>
    <p:sldId id="347" r:id="rId65"/>
    <p:sldId id="403" r:id="rId66"/>
    <p:sldId id="401" r:id="rId67"/>
    <p:sldId id="404" r:id="rId68"/>
    <p:sldId id="402" r:id="rId69"/>
    <p:sldId id="350" r:id="rId70"/>
    <p:sldId id="365" r:id="rId71"/>
    <p:sldId id="353" r:id="rId72"/>
    <p:sldId id="425" r:id="rId73"/>
    <p:sldId id="424" r:id="rId74"/>
    <p:sldId id="332" r:id="rId75"/>
    <p:sldId id="318" r:id="rId76"/>
    <p:sldId id="405" r:id="rId77"/>
    <p:sldId id="336" r:id="rId78"/>
    <p:sldId id="335" r:id="rId79"/>
    <p:sldId id="426" r:id="rId80"/>
    <p:sldId id="305" r:id="rId81"/>
    <p:sldId id="324" r:id="rId82"/>
    <p:sldId id="306" r:id="rId83"/>
    <p:sldId id="307" r:id="rId84"/>
    <p:sldId id="308" r:id="rId85"/>
    <p:sldId id="309" r:id="rId86"/>
    <p:sldId id="310" r:id="rId87"/>
    <p:sldId id="410" r:id="rId88"/>
    <p:sldId id="411" r:id="rId89"/>
    <p:sldId id="311" r:id="rId90"/>
    <p:sldId id="312" r:id="rId91"/>
    <p:sldId id="313" r:id="rId92"/>
    <p:sldId id="314" r:id="rId93"/>
    <p:sldId id="315" r:id="rId94"/>
    <p:sldId id="271" r:id="rId95"/>
    <p:sldId id="258" r:id="rId96"/>
    <p:sldId id="269" r:id="rId97"/>
    <p:sldId id="260" r:id="rId98"/>
    <p:sldId id="261" r:id="rId99"/>
    <p:sldId id="412" r:id="rId100"/>
    <p:sldId id="413" r:id="rId101"/>
    <p:sldId id="414" r:id="rId102"/>
    <p:sldId id="277" r:id="rId103"/>
    <p:sldId id="276" r:id="rId104"/>
    <p:sldId id="283" r:id="rId105"/>
    <p:sldId id="279" r:id="rId106"/>
    <p:sldId id="287" r:id="rId107"/>
    <p:sldId id="384" r:id="rId108"/>
    <p:sldId id="294" r:id="rId109"/>
    <p:sldId id="262" r:id="rId110"/>
    <p:sldId id="270" r:id="rId111"/>
    <p:sldId id="295" r:id="rId112"/>
    <p:sldId id="263" r:id="rId113"/>
    <p:sldId id="361" r:id="rId114"/>
    <p:sldId id="358" r:id="rId115"/>
    <p:sldId id="359" r:id="rId116"/>
    <p:sldId id="360" r:id="rId117"/>
    <p:sldId id="298" r:id="rId118"/>
    <p:sldId id="296" r:id="rId119"/>
    <p:sldId id="327" r:id="rId120"/>
    <p:sldId id="333" r:id="rId121"/>
    <p:sldId id="334" r:id="rId122"/>
    <p:sldId id="264" r:id="rId123"/>
    <p:sldId id="297" r:id="rId124"/>
    <p:sldId id="299" r:id="rId125"/>
    <p:sldId id="300" r:id="rId126"/>
    <p:sldId id="301" r:id="rId127"/>
    <p:sldId id="326" r:id="rId128"/>
    <p:sldId id="302" r:id="rId129"/>
    <p:sldId id="367" r:id="rId130"/>
    <p:sldId id="416" r:id="rId131"/>
    <p:sldId id="418" r:id="rId132"/>
    <p:sldId id="417" r:id="rId133"/>
    <p:sldId id="415" r:id="rId134"/>
    <p:sldId id="266" r:id="rId135"/>
    <p:sldId id="362" r:id="rId136"/>
    <p:sldId id="267" r:id="rId137"/>
    <p:sldId id="268" r:id="rId138"/>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5pPr>
    <a:lvl6pPr marL="2286000" algn="l" defTabSz="914400" rtl="0" eaLnBrk="1" latinLnBrk="0" hangingPunct="1">
      <a:defRPr sz="2400" kern="1200">
        <a:solidFill>
          <a:schemeClr val="hlink"/>
        </a:solidFill>
        <a:latin typeface="Times New Roman" panose="02020603050405020304" pitchFamily="18" charset="0"/>
        <a:ea typeface="+mn-ea"/>
        <a:cs typeface="+mn-cs"/>
      </a:defRPr>
    </a:lvl6pPr>
    <a:lvl7pPr marL="2743200" algn="l" defTabSz="914400" rtl="0" eaLnBrk="1" latinLnBrk="0" hangingPunct="1">
      <a:defRPr sz="2400" kern="1200">
        <a:solidFill>
          <a:schemeClr val="hlink"/>
        </a:solidFill>
        <a:latin typeface="Times New Roman" panose="02020603050405020304" pitchFamily="18" charset="0"/>
        <a:ea typeface="+mn-ea"/>
        <a:cs typeface="+mn-cs"/>
      </a:defRPr>
    </a:lvl7pPr>
    <a:lvl8pPr marL="3200400" algn="l" defTabSz="914400" rtl="0" eaLnBrk="1" latinLnBrk="0" hangingPunct="1">
      <a:defRPr sz="2400" kern="1200">
        <a:solidFill>
          <a:schemeClr val="hlink"/>
        </a:solidFill>
        <a:latin typeface="Times New Roman" panose="02020603050405020304" pitchFamily="18" charset="0"/>
        <a:ea typeface="+mn-ea"/>
        <a:cs typeface="+mn-cs"/>
      </a:defRPr>
    </a:lvl8pPr>
    <a:lvl9pPr marL="3657600" algn="l" defTabSz="914400" rtl="0" eaLnBrk="1" latinLnBrk="0" hangingPunct="1">
      <a:defRPr sz="2400" kern="1200">
        <a:solidFill>
          <a:schemeClr val="hlink"/>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5" autoAdjust="0"/>
    <p:restoredTop sz="96041" autoAdjust="0"/>
  </p:normalViewPr>
  <p:slideViewPr>
    <p:cSldViewPr showGuides="1">
      <p:cViewPr varScale="1">
        <p:scale>
          <a:sx n="111" d="100"/>
          <a:sy n="111" d="100"/>
        </p:scale>
        <p:origin x="1596" y="-54"/>
      </p:cViewPr>
      <p:guideLst>
        <p:guide orient="horz" pos="2160"/>
        <p:guide pos="2880"/>
      </p:guideLst>
    </p:cSldViewPr>
  </p:slideViewPr>
  <p:outlineViewPr>
    <p:cViewPr>
      <p:scale>
        <a:sx n="33" d="100"/>
        <a:sy n="33" d="100"/>
      </p:scale>
      <p:origin x="0" y="-48660"/>
    </p:cViewPr>
    <p:sldLst>
      <p:sld r:id="rId1" collapse="1"/>
    </p:sldLst>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tableStyles" Target="tableStyle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notesMaster" Target="notesMasters/notesMaster1.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124" Type="http://schemas.openxmlformats.org/officeDocument/2006/relationships/slide" Target="slides/slide120.xml"/><Relationship Id="rId129" Type="http://schemas.openxmlformats.org/officeDocument/2006/relationships/slide" Target="slides/slide125.xml"/><Relationship Id="rId137" Type="http://schemas.openxmlformats.org/officeDocument/2006/relationships/slide" Target="slides/slide13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32" Type="http://schemas.openxmlformats.org/officeDocument/2006/relationships/slide" Target="slides/slide128.xml"/><Relationship Id="rId140" Type="http://schemas.openxmlformats.org/officeDocument/2006/relationships/handoutMaster" Target="handoutMasters/handoutMaster1.xml"/><Relationship Id="rId14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viewProps" Target="viewProps.xml"/></Relationships>
</file>

<file path=ppt/_rels/viewProps.xml.rels><?xml version="1.0" encoding="UTF-8" standalone="yes"?>
<Relationships xmlns="http://schemas.openxmlformats.org/package/2006/relationships"><Relationship Id="rId1" Type="http://schemas.openxmlformats.org/officeDocument/2006/relationships/slide" Target="slides/slide9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30EB5B68-2FC0-4E3A-A902-8822DB702144}"/>
    <pc:docChg chg="modSld">
      <pc:chgData name="Chris House" userId="S::chris.house@uwtsd.ac.uk::5059c1ca-85b5-4287-8a2b-cb2ea54da421" providerId="AD" clId="Web-{30EB5B68-2FC0-4E3A-A902-8822DB702144}" dt="2018-11-23T08:55:39.401" v="9" actId="20577"/>
      <pc:docMkLst>
        <pc:docMk/>
      </pc:docMkLst>
      <pc:sldChg chg="modSp">
        <pc:chgData name="Chris House" userId="S::chris.house@uwtsd.ac.uk::5059c1ca-85b5-4287-8a2b-cb2ea54da421" providerId="AD" clId="Web-{30EB5B68-2FC0-4E3A-A902-8822DB702144}" dt="2018-11-23T08:55:39.245" v="7" actId="20577"/>
        <pc:sldMkLst>
          <pc:docMk/>
          <pc:sldMk cId="0" sldId="321"/>
        </pc:sldMkLst>
        <pc:spChg chg="mod">
          <ac:chgData name="Chris House" userId="S::chris.house@uwtsd.ac.uk::5059c1ca-85b5-4287-8a2b-cb2ea54da421" providerId="AD" clId="Web-{30EB5B68-2FC0-4E3A-A902-8822DB702144}" dt="2018-11-23T08:55:33.135" v="4" actId="1076"/>
          <ac:spMkLst>
            <pc:docMk/>
            <pc:sldMk cId="0" sldId="321"/>
            <ac:spMk id="12292" creationId="{00000000-0000-0000-0000-000000000000}"/>
          </ac:spMkLst>
        </pc:spChg>
        <pc:spChg chg="mod">
          <ac:chgData name="Chris House" userId="S::chris.house@uwtsd.ac.uk::5059c1ca-85b5-4287-8a2b-cb2ea54da421" providerId="AD" clId="Web-{30EB5B68-2FC0-4E3A-A902-8822DB702144}" dt="2018-11-23T08:55:39.245" v="7" actId="20577"/>
          <ac:spMkLst>
            <pc:docMk/>
            <pc:sldMk cId="0" sldId="321"/>
            <ac:spMk id="35846" creationId="{00000000-0000-0000-0000-000000000000}"/>
          </ac:spMkLst>
        </pc:spChg>
      </pc:sldChg>
      <pc:sldChg chg="modSp">
        <pc:chgData name="Chris House" userId="S::chris.house@uwtsd.ac.uk::5059c1ca-85b5-4287-8a2b-cb2ea54da421" providerId="AD" clId="Web-{30EB5B68-2FC0-4E3A-A902-8822DB702144}" dt="2018-11-23T08:55:08.339" v="3" actId="20577"/>
        <pc:sldMkLst>
          <pc:docMk/>
          <pc:sldMk cId="0" sldId="325"/>
        </pc:sldMkLst>
        <pc:spChg chg="mod">
          <ac:chgData name="Chris House" userId="S::chris.house@uwtsd.ac.uk::5059c1ca-85b5-4287-8a2b-cb2ea54da421" providerId="AD" clId="Web-{30EB5B68-2FC0-4E3A-A902-8822DB702144}" dt="2018-11-23T08:55:08.339" v="3" actId="20577"/>
          <ac:spMkLst>
            <pc:docMk/>
            <pc:sldMk cId="0" sldId="325"/>
            <ac:spMk id="34819" creationId="{00000000-0000-0000-0000-000000000000}"/>
          </ac:spMkLst>
        </pc:spChg>
      </pc:sldChg>
    </pc:docChg>
  </pc:docChgLst>
  <pc:docChgLst>
    <pc:chgData name="Chris House" userId="S::chris.house@uwtsd.ac.uk::5059c1ca-85b5-4287-8a2b-cb2ea54da421" providerId="AD" clId="Web-{AD7BE266-30CD-33BD-AB43-E66AEA12E9F4}"/>
    <pc:docChg chg="modSld">
      <pc:chgData name="Chris House" userId="S::chris.house@uwtsd.ac.uk::5059c1ca-85b5-4287-8a2b-cb2ea54da421" providerId="AD" clId="Web-{AD7BE266-30CD-33BD-AB43-E66AEA12E9F4}" dt="2019-01-25T10:21:20.630" v="5" actId="20577"/>
      <pc:docMkLst>
        <pc:docMk/>
      </pc:docMkLst>
      <pc:sldChg chg="modSp">
        <pc:chgData name="Chris House" userId="S::chris.house@uwtsd.ac.uk::5059c1ca-85b5-4287-8a2b-cb2ea54da421" providerId="AD" clId="Web-{AD7BE266-30CD-33BD-AB43-E66AEA12E9F4}" dt="2019-01-25T10:21:20.614" v="4" actId="20577"/>
        <pc:sldMkLst>
          <pc:docMk/>
          <pc:sldMk cId="0" sldId="260"/>
        </pc:sldMkLst>
        <pc:spChg chg="mod">
          <ac:chgData name="Chris House" userId="S::chris.house@uwtsd.ac.uk::5059c1ca-85b5-4287-8a2b-cb2ea54da421" providerId="AD" clId="Web-{AD7BE266-30CD-33BD-AB43-E66AEA12E9F4}" dt="2019-01-25T10:21:20.614" v="4" actId="20577"/>
          <ac:spMkLst>
            <pc:docMk/>
            <pc:sldMk cId="0" sldId="260"/>
            <ac:spMk id="26627" creationId="{00000000-0000-0000-0000-000000000000}"/>
          </ac:spMkLst>
        </pc:spChg>
      </pc:sldChg>
    </pc:docChg>
  </pc:docChgLst>
  <pc:docChgLst>
    <pc:chgData name="Chris House" userId="S::chris.house@uwtsd.ac.uk::5059c1ca-85b5-4287-8a2b-cb2ea54da421" providerId="AD" clId="Web-{4E55A4FF-264F-95AC-021F-ACC6506CE960}"/>
    <pc:docChg chg="addSld delSld modSld">
      <pc:chgData name="Chris House" userId="S::chris.house@uwtsd.ac.uk::5059c1ca-85b5-4287-8a2b-cb2ea54da421" providerId="AD" clId="Web-{4E55A4FF-264F-95AC-021F-ACC6506CE960}" dt="2018-12-07T08:56:18.079" v="149" actId="20577"/>
      <pc:docMkLst>
        <pc:docMk/>
      </pc:docMkLst>
      <pc:sldChg chg="modSp">
        <pc:chgData name="Chris House" userId="S::chris.house@uwtsd.ac.uk::5059c1ca-85b5-4287-8a2b-cb2ea54da421" providerId="AD" clId="Web-{4E55A4FF-264F-95AC-021F-ACC6506CE960}" dt="2018-12-07T08:44:25.321" v="0" actId="20577"/>
        <pc:sldMkLst>
          <pc:docMk/>
          <pc:sldMk cId="0" sldId="330"/>
        </pc:sldMkLst>
        <pc:spChg chg="mod">
          <ac:chgData name="Chris House" userId="S::chris.house@uwtsd.ac.uk::5059c1ca-85b5-4287-8a2b-cb2ea54da421" providerId="AD" clId="Web-{4E55A4FF-264F-95AC-021F-ACC6506CE960}" dt="2018-12-07T08:44:25.321" v="0" actId="20577"/>
          <ac:spMkLst>
            <pc:docMk/>
            <pc:sldMk cId="0" sldId="330"/>
            <ac:spMk id="3" creationId="{00000000-0000-0000-0000-000000000000}"/>
          </ac:spMkLst>
        </pc:spChg>
      </pc:sldChg>
      <pc:sldChg chg="modSp">
        <pc:chgData name="Chris House" userId="S::chris.house@uwtsd.ac.uk::5059c1ca-85b5-4287-8a2b-cb2ea54da421" providerId="AD" clId="Web-{4E55A4FF-264F-95AC-021F-ACC6506CE960}" dt="2018-12-07T08:56:18.079" v="149" actId="20577"/>
        <pc:sldMkLst>
          <pc:docMk/>
          <pc:sldMk cId="0" sldId="353"/>
        </pc:sldMkLst>
        <pc:spChg chg="mod">
          <ac:chgData name="Chris House" userId="S::chris.house@uwtsd.ac.uk::5059c1ca-85b5-4287-8a2b-cb2ea54da421" providerId="AD" clId="Web-{4E55A4FF-264F-95AC-021F-ACC6506CE960}" dt="2018-12-07T08:56:18.079" v="149" actId="20577"/>
          <ac:spMkLst>
            <pc:docMk/>
            <pc:sldMk cId="0" sldId="353"/>
            <ac:spMk id="44035" creationId="{00000000-0000-0000-0000-000000000000}"/>
          </ac:spMkLst>
        </pc:spChg>
      </pc:sldChg>
      <pc:sldChg chg="new del">
        <pc:chgData name="Chris House" userId="S::chris.house@uwtsd.ac.uk::5059c1ca-85b5-4287-8a2b-cb2ea54da421" providerId="AD" clId="Web-{4E55A4FF-264F-95AC-021F-ACC6506CE960}" dt="2018-12-07T08:46:40.788" v="5"/>
        <pc:sldMkLst>
          <pc:docMk/>
          <pc:sldMk cId="560173841" sldId="364"/>
        </pc:sldMkLst>
      </pc:sldChg>
      <pc:sldChg chg="addSp delSp modSp new">
        <pc:chgData name="Chris House" userId="S::chris.house@uwtsd.ac.uk::5059c1ca-85b5-4287-8a2b-cb2ea54da421" providerId="AD" clId="Web-{4E55A4FF-264F-95AC-021F-ACC6506CE960}" dt="2018-12-07T08:55:01.236" v="148" actId="1076"/>
        <pc:sldMkLst>
          <pc:docMk/>
          <pc:sldMk cId="1621324737" sldId="365"/>
        </pc:sldMkLst>
        <pc:spChg chg="mod">
          <ac:chgData name="Chris House" userId="S::chris.house@uwtsd.ac.uk::5059c1ca-85b5-4287-8a2b-cb2ea54da421" providerId="AD" clId="Web-{4E55A4FF-264F-95AC-021F-ACC6506CE960}" dt="2018-12-07T08:52:02.332" v="133" actId="20577"/>
          <ac:spMkLst>
            <pc:docMk/>
            <pc:sldMk cId="1621324737" sldId="365"/>
            <ac:spMk id="2" creationId="{30527837-777A-4BBF-B665-5C16781B9023}"/>
          </ac:spMkLst>
        </pc:spChg>
        <pc:spChg chg="mod">
          <ac:chgData name="Chris House" userId="S::chris.house@uwtsd.ac.uk::5059c1ca-85b5-4287-8a2b-cb2ea54da421" providerId="AD" clId="Web-{4E55A4FF-264F-95AC-021F-ACC6506CE960}" dt="2018-12-07T08:54:34.830" v="141" actId="20577"/>
          <ac:spMkLst>
            <pc:docMk/>
            <pc:sldMk cId="1621324737" sldId="365"/>
            <ac:spMk id="3" creationId="{A16CE20B-9CF8-424C-B3B2-58BB8C685A7E}"/>
          </ac:spMkLst>
        </pc:spChg>
        <pc:spChg chg="del">
          <ac:chgData name="Chris House" userId="S::chris.house@uwtsd.ac.uk::5059c1ca-85b5-4287-8a2b-cb2ea54da421" providerId="AD" clId="Web-{4E55A4FF-264F-95AC-021F-ACC6506CE960}" dt="2018-12-07T08:51:02.863" v="113"/>
          <ac:spMkLst>
            <pc:docMk/>
            <pc:sldMk cId="1621324737" sldId="365"/>
            <ac:spMk id="4" creationId="{EB5954BA-0AA9-4142-A7DF-685BE67AB94B}"/>
          </ac:spMkLst>
        </pc:spChg>
        <pc:picChg chg="add mod ord">
          <ac:chgData name="Chris House" userId="S::chris.house@uwtsd.ac.uk::5059c1ca-85b5-4287-8a2b-cb2ea54da421" providerId="AD" clId="Web-{4E55A4FF-264F-95AC-021F-ACC6506CE960}" dt="2018-12-07T08:54:57.564" v="147" actId="14100"/>
          <ac:picMkLst>
            <pc:docMk/>
            <pc:sldMk cId="1621324737" sldId="365"/>
            <ac:picMk id="6" creationId="{75D3B1BF-8A7B-4580-8CD2-B3E6CA6FBD52}"/>
          </ac:picMkLst>
        </pc:picChg>
        <pc:picChg chg="add mod">
          <ac:chgData name="Chris House" userId="S::chris.house@uwtsd.ac.uk::5059c1ca-85b5-4287-8a2b-cb2ea54da421" providerId="AD" clId="Web-{4E55A4FF-264F-95AC-021F-ACC6506CE960}" dt="2018-12-07T08:55:01.236" v="148" actId="1076"/>
          <ac:picMkLst>
            <pc:docMk/>
            <pc:sldMk cId="1621324737" sldId="365"/>
            <ac:picMk id="8" creationId="{ADE2D4C1-3C7A-4E16-8280-496FD42779FC}"/>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image" Target="../media/image20.jpeg"/><Relationship Id="rId6" Type="http://schemas.openxmlformats.org/officeDocument/2006/relationships/image" Target="../media/image25.gif"/><Relationship Id="rId5" Type="http://schemas.openxmlformats.org/officeDocument/2006/relationships/image" Target="../media/image24.jpeg"/><Relationship Id="rId4" Type="http://schemas.openxmlformats.org/officeDocument/2006/relationships/image" Target="../media/image23.jpe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9DF73-7DDD-4AA7-A719-270CFFE1ED70}" type="doc">
      <dgm:prSet loTypeId="urn:microsoft.com/office/officeart/2005/8/layout/rings+Icon" loCatId="relationship" qsTypeId="urn:microsoft.com/office/officeart/2005/8/quickstyle/simple1" qsCatId="simple" csTypeId="urn:microsoft.com/office/officeart/2005/8/colors/accent1_2" csCatId="accent1" phldr="1"/>
      <dgm:spPr/>
    </dgm:pt>
    <dgm:pt modelId="{9EFF59F6-01F8-40BB-BE92-15B19B8E9D43}">
      <dgm:prSet phldrT="[Text]" custT="1"/>
      <dgm:spPr/>
      <dgm:t>
        <a:bodyPr/>
        <a:lstStyle/>
        <a:p>
          <a:r>
            <a:rPr lang="en-GB" sz="1800" dirty="0"/>
            <a:t>State</a:t>
          </a:r>
        </a:p>
      </dgm:t>
    </dgm:pt>
    <dgm:pt modelId="{2EF7EDE4-5FF7-444B-8CE6-CC48F0BFBA23}" type="parTrans" cxnId="{C8C62FF6-A1E2-40BD-B005-10689D7E3F79}">
      <dgm:prSet/>
      <dgm:spPr/>
      <dgm:t>
        <a:bodyPr/>
        <a:lstStyle/>
        <a:p>
          <a:endParaRPr lang="en-GB"/>
        </a:p>
      </dgm:t>
    </dgm:pt>
    <dgm:pt modelId="{7390C5E2-65D8-4460-9357-F16A9C3A6EE4}" type="sibTrans" cxnId="{C8C62FF6-A1E2-40BD-B005-10689D7E3F79}">
      <dgm:prSet/>
      <dgm:spPr/>
      <dgm:t>
        <a:bodyPr/>
        <a:lstStyle/>
        <a:p>
          <a:endParaRPr lang="en-GB"/>
        </a:p>
      </dgm:t>
    </dgm:pt>
    <dgm:pt modelId="{3F965C3D-06ED-4A41-894D-9B130257825E}">
      <dgm:prSet phldrT="[Text]" custT="1"/>
      <dgm:spPr/>
      <dgm:t>
        <a:bodyPr/>
        <a:lstStyle/>
        <a:p>
          <a:r>
            <a:rPr lang="en-GB" sz="1800" dirty="0"/>
            <a:t>Private sector</a:t>
          </a:r>
        </a:p>
      </dgm:t>
    </dgm:pt>
    <dgm:pt modelId="{311A6A7F-89EB-43E9-947A-488CCC343697}" type="parTrans" cxnId="{615A54DC-BCF4-438E-8B94-24764CBC9DE9}">
      <dgm:prSet/>
      <dgm:spPr/>
      <dgm:t>
        <a:bodyPr/>
        <a:lstStyle/>
        <a:p>
          <a:endParaRPr lang="en-GB"/>
        </a:p>
      </dgm:t>
    </dgm:pt>
    <dgm:pt modelId="{AA10DAB6-A142-48A3-B066-6AE088431BF1}" type="sibTrans" cxnId="{615A54DC-BCF4-438E-8B94-24764CBC9DE9}">
      <dgm:prSet/>
      <dgm:spPr/>
      <dgm:t>
        <a:bodyPr/>
        <a:lstStyle/>
        <a:p>
          <a:endParaRPr lang="en-GB"/>
        </a:p>
      </dgm:t>
    </dgm:pt>
    <dgm:pt modelId="{CE6CBB6B-B65D-4BDC-8E29-F30551C5BF39}">
      <dgm:prSet phldrT="[Text]" custT="1"/>
      <dgm:spPr/>
      <dgm:t>
        <a:bodyPr/>
        <a:lstStyle/>
        <a:p>
          <a:r>
            <a:rPr lang="en-GB" sz="1800" dirty="0"/>
            <a:t>Civil society</a:t>
          </a:r>
        </a:p>
      </dgm:t>
    </dgm:pt>
    <dgm:pt modelId="{AF25073E-44CE-4E1D-B94D-5546FE0E779A}" type="parTrans" cxnId="{792BC3AC-F66B-4102-9A54-E44A2106ECCF}">
      <dgm:prSet/>
      <dgm:spPr/>
      <dgm:t>
        <a:bodyPr/>
        <a:lstStyle/>
        <a:p>
          <a:endParaRPr lang="en-GB"/>
        </a:p>
      </dgm:t>
    </dgm:pt>
    <dgm:pt modelId="{DAEBAFFB-F07C-4C6E-98C7-D2593A18906D}" type="sibTrans" cxnId="{792BC3AC-F66B-4102-9A54-E44A2106ECCF}">
      <dgm:prSet/>
      <dgm:spPr/>
      <dgm:t>
        <a:bodyPr/>
        <a:lstStyle/>
        <a:p>
          <a:endParaRPr lang="en-GB"/>
        </a:p>
      </dgm:t>
    </dgm:pt>
    <dgm:pt modelId="{859F19DA-208F-4FE8-9D37-E8F9DCB86B67}" type="pres">
      <dgm:prSet presAssocID="{EB89DF73-7DDD-4AA7-A719-270CFFE1ED70}" presName="Name0" presStyleCnt="0">
        <dgm:presLayoutVars>
          <dgm:chMax val="7"/>
          <dgm:dir/>
          <dgm:resizeHandles val="exact"/>
        </dgm:presLayoutVars>
      </dgm:prSet>
      <dgm:spPr/>
    </dgm:pt>
    <dgm:pt modelId="{343E9C74-714F-434C-8392-144B71A92C6F}" type="pres">
      <dgm:prSet presAssocID="{EB89DF73-7DDD-4AA7-A719-270CFFE1ED70}" presName="ellipse1" presStyleLbl="vennNode1" presStyleIdx="0" presStyleCnt="3" custLinFactNeighborX="-23579" custLinFactNeighborY="59206">
        <dgm:presLayoutVars>
          <dgm:bulletEnabled val="1"/>
        </dgm:presLayoutVars>
      </dgm:prSet>
      <dgm:spPr/>
      <dgm:t>
        <a:bodyPr/>
        <a:lstStyle/>
        <a:p>
          <a:endParaRPr lang="en-US"/>
        </a:p>
      </dgm:t>
    </dgm:pt>
    <dgm:pt modelId="{790AE279-EBA1-48CC-8533-455706789E7E}" type="pres">
      <dgm:prSet presAssocID="{EB89DF73-7DDD-4AA7-A719-270CFFE1ED70}" presName="ellipse2" presStyleLbl="vennNode1" presStyleIdx="1" presStyleCnt="3" custLinFactNeighborX="-42140" custLinFactNeighborY="-61631">
        <dgm:presLayoutVars>
          <dgm:bulletEnabled val="1"/>
        </dgm:presLayoutVars>
      </dgm:prSet>
      <dgm:spPr/>
      <dgm:t>
        <a:bodyPr/>
        <a:lstStyle/>
        <a:p>
          <a:endParaRPr lang="en-US"/>
        </a:p>
      </dgm:t>
    </dgm:pt>
    <dgm:pt modelId="{AC83A61B-AE33-4C87-9ED1-1DA225497516}" type="pres">
      <dgm:prSet presAssocID="{EB89DF73-7DDD-4AA7-A719-270CFFE1ED70}" presName="ellipse3" presStyleLbl="vennNode1" presStyleIdx="2" presStyleCnt="3" custLinFactNeighborX="-55575" custLinFactNeighborY="59206">
        <dgm:presLayoutVars>
          <dgm:bulletEnabled val="1"/>
        </dgm:presLayoutVars>
      </dgm:prSet>
      <dgm:spPr/>
      <dgm:t>
        <a:bodyPr/>
        <a:lstStyle/>
        <a:p>
          <a:endParaRPr lang="en-US"/>
        </a:p>
      </dgm:t>
    </dgm:pt>
  </dgm:ptLst>
  <dgm:cxnLst>
    <dgm:cxn modelId="{2A405B67-8F18-4489-8C80-9A4316EA9B97}" type="presOf" srcId="{CE6CBB6B-B65D-4BDC-8E29-F30551C5BF39}" destId="{AC83A61B-AE33-4C87-9ED1-1DA225497516}" srcOrd="0" destOrd="0" presId="urn:microsoft.com/office/officeart/2005/8/layout/rings+Icon"/>
    <dgm:cxn modelId="{C8C62FF6-A1E2-40BD-B005-10689D7E3F79}" srcId="{EB89DF73-7DDD-4AA7-A719-270CFFE1ED70}" destId="{9EFF59F6-01F8-40BB-BE92-15B19B8E9D43}" srcOrd="0" destOrd="0" parTransId="{2EF7EDE4-5FF7-444B-8CE6-CC48F0BFBA23}" sibTransId="{7390C5E2-65D8-4460-9357-F16A9C3A6EE4}"/>
    <dgm:cxn modelId="{1BC88DE0-1316-45D4-9E1F-8BF966048AFB}" type="presOf" srcId="{9EFF59F6-01F8-40BB-BE92-15B19B8E9D43}" destId="{343E9C74-714F-434C-8392-144B71A92C6F}" srcOrd="0" destOrd="0" presId="urn:microsoft.com/office/officeart/2005/8/layout/rings+Icon"/>
    <dgm:cxn modelId="{615A54DC-BCF4-438E-8B94-24764CBC9DE9}" srcId="{EB89DF73-7DDD-4AA7-A719-270CFFE1ED70}" destId="{3F965C3D-06ED-4A41-894D-9B130257825E}" srcOrd="1" destOrd="0" parTransId="{311A6A7F-89EB-43E9-947A-488CCC343697}" sibTransId="{AA10DAB6-A142-48A3-B066-6AE088431BF1}"/>
    <dgm:cxn modelId="{792BC3AC-F66B-4102-9A54-E44A2106ECCF}" srcId="{EB89DF73-7DDD-4AA7-A719-270CFFE1ED70}" destId="{CE6CBB6B-B65D-4BDC-8E29-F30551C5BF39}" srcOrd="2" destOrd="0" parTransId="{AF25073E-44CE-4E1D-B94D-5546FE0E779A}" sibTransId="{DAEBAFFB-F07C-4C6E-98C7-D2593A18906D}"/>
    <dgm:cxn modelId="{5A088BA9-79CB-4A0B-BD65-22C54417E666}" type="presOf" srcId="{3F965C3D-06ED-4A41-894D-9B130257825E}" destId="{790AE279-EBA1-48CC-8533-455706789E7E}" srcOrd="0" destOrd="0" presId="urn:microsoft.com/office/officeart/2005/8/layout/rings+Icon"/>
    <dgm:cxn modelId="{22123951-97E7-43C0-BF55-62AEF3062C90}" type="presOf" srcId="{EB89DF73-7DDD-4AA7-A719-270CFFE1ED70}" destId="{859F19DA-208F-4FE8-9D37-E8F9DCB86B67}" srcOrd="0" destOrd="0" presId="urn:microsoft.com/office/officeart/2005/8/layout/rings+Icon"/>
    <dgm:cxn modelId="{3DA79222-A273-491D-83CB-04C0C8E984B4}" type="presParOf" srcId="{859F19DA-208F-4FE8-9D37-E8F9DCB86B67}" destId="{343E9C74-714F-434C-8392-144B71A92C6F}" srcOrd="0" destOrd="0" presId="urn:microsoft.com/office/officeart/2005/8/layout/rings+Icon"/>
    <dgm:cxn modelId="{8ABA6A7C-592D-4D72-AD01-2F4B54771378}" type="presParOf" srcId="{859F19DA-208F-4FE8-9D37-E8F9DCB86B67}" destId="{790AE279-EBA1-48CC-8533-455706789E7E}" srcOrd="1" destOrd="0" presId="urn:microsoft.com/office/officeart/2005/8/layout/rings+Icon"/>
    <dgm:cxn modelId="{9F817ACE-9712-40B3-BB2F-3715A6B279D1}" type="presParOf" srcId="{859F19DA-208F-4FE8-9D37-E8F9DCB86B67}" destId="{AC83A61B-AE33-4C87-9ED1-1DA225497516}"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3C1CF-F7B0-41AD-9689-520DDBBB330A}" type="doc">
      <dgm:prSet loTypeId="urn:microsoft.com/office/officeart/2005/8/layout/cycle6" loCatId="relationship" qsTypeId="urn:microsoft.com/office/officeart/2005/8/quickstyle/simple1" qsCatId="simple" csTypeId="urn:microsoft.com/office/officeart/2005/8/colors/colorful1#1" csCatId="colorful" phldr="1"/>
      <dgm:spPr/>
      <dgm:t>
        <a:bodyPr/>
        <a:lstStyle/>
        <a:p>
          <a:endParaRPr lang="en-GB"/>
        </a:p>
      </dgm:t>
    </dgm:pt>
    <dgm:pt modelId="{57D61FFE-EF32-4F3A-8EE8-1724CC1DDE15}">
      <dgm:prSet phldrT="[Text]" custT="1"/>
      <dgm:spPr/>
      <dgm:t>
        <a:bodyPr/>
        <a:lstStyle/>
        <a:p>
          <a:r>
            <a:rPr lang="en-GB" sz="1600" dirty="0"/>
            <a:t>Consensus orientated</a:t>
          </a:r>
        </a:p>
      </dgm:t>
    </dgm:pt>
    <dgm:pt modelId="{865D787D-1D4E-4975-8B27-D219F8E044A7}" type="parTrans" cxnId="{CBA28366-1548-43B2-AB8B-C4B58EE5D636}">
      <dgm:prSet/>
      <dgm:spPr/>
      <dgm:t>
        <a:bodyPr/>
        <a:lstStyle/>
        <a:p>
          <a:endParaRPr lang="en-GB" sz="1600"/>
        </a:p>
      </dgm:t>
    </dgm:pt>
    <dgm:pt modelId="{EE6E3F22-4A97-46C1-B590-72BE987322D3}" type="sibTrans" cxnId="{CBA28366-1548-43B2-AB8B-C4B58EE5D636}">
      <dgm:prSet/>
      <dgm:spPr>
        <a:blipFill>
          <a:blip xmlns:r="http://schemas.openxmlformats.org/officeDocument/2006/relationships" r:embed="rId1" cstate="print">
            <a:extLst/>
          </a:blip>
          <a:srcRect/>
          <a:stretch>
            <a:fillRect l="-7000" r="-7000"/>
          </a:stretch>
        </a:blipFill>
      </dgm:spPr>
      <dgm:t>
        <a:bodyPr/>
        <a:lstStyle/>
        <a:p>
          <a:endParaRPr lang="en-GB" sz="1600"/>
        </a:p>
      </dgm:t>
    </dgm:pt>
    <dgm:pt modelId="{42D7904A-3334-4162-ACD7-80959A4521EE}">
      <dgm:prSet phldrT="[Text]" custT="1"/>
      <dgm:spPr/>
      <dgm:t>
        <a:bodyPr/>
        <a:lstStyle/>
        <a:p>
          <a:r>
            <a:rPr lang="en-GB" sz="1600" dirty="0"/>
            <a:t>Accountable</a:t>
          </a:r>
        </a:p>
      </dgm:t>
    </dgm:pt>
    <dgm:pt modelId="{A90F5EB1-0677-4463-8B2A-3B249DEC5F8A}" type="parTrans" cxnId="{C324D2A6-AC54-4618-8683-B57823E1D452}">
      <dgm:prSet/>
      <dgm:spPr/>
      <dgm:t>
        <a:bodyPr/>
        <a:lstStyle/>
        <a:p>
          <a:endParaRPr lang="en-GB" sz="1600"/>
        </a:p>
      </dgm:t>
    </dgm:pt>
    <dgm:pt modelId="{A86524C1-C332-40F0-9860-AB71CA10BC35}" type="sibTrans" cxnId="{C324D2A6-AC54-4618-8683-B57823E1D452}">
      <dgm:prSet/>
      <dgm:spPr>
        <a:blipFill>
          <a:blip xmlns:r="http://schemas.openxmlformats.org/officeDocument/2006/relationships" r:embed="rId2" cstate="print">
            <a:extLst/>
          </a:blip>
          <a:srcRect/>
          <a:stretch>
            <a:fillRect l="-7000" r="-7000"/>
          </a:stretch>
        </a:blipFill>
      </dgm:spPr>
      <dgm:t>
        <a:bodyPr/>
        <a:lstStyle/>
        <a:p>
          <a:endParaRPr lang="en-GB" sz="1600"/>
        </a:p>
      </dgm:t>
    </dgm:pt>
    <dgm:pt modelId="{8325BCCF-3D8F-4204-8616-4AE2BA93D847}">
      <dgm:prSet phldrT="[Text]" custT="1"/>
      <dgm:spPr/>
      <dgm:t>
        <a:bodyPr/>
        <a:lstStyle/>
        <a:p>
          <a:r>
            <a:rPr lang="en-GB" sz="1600" dirty="0"/>
            <a:t>Participation</a:t>
          </a:r>
        </a:p>
      </dgm:t>
    </dgm:pt>
    <dgm:pt modelId="{1AB1B583-03BD-4E20-A147-2C6D90EB8B86}" type="parTrans" cxnId="{D78534A8-6F24-43B0-A31E-D08F15C0AE3E}">
      <dgm:prSet/>
      <dgm:spPr/>
      <dgm:t>
        <a:bodyPr/>
        <a:lstStyle/>
        <a:p>
          <a:endParaRPr lang="en-GB" sz="1600"/>
        </a:p>
      </dgm:t>
    </dgm:pt>
    <dgm:pt modelId="{1463FE31-0AA3-4486-AC17-481B7E26CD09}" type="sibTrans" cxnId="{D78534A8-6F24-43B0-A31E-D08F15C0AE3E}">
      <dgm:prSet/>
      <dgm:spPr>
        <a:blipFill>
          <a:blip xmlns:r="http://schemas.openxmlformats.org/officeDocument/2006/relationships" r:embed="rId3" cstate="print">
            <a:extLst/>
          </a:blip>
          <a:srcRect/>
          <a:stretch>
            <a:fillRect l="-7000" r="-7000"/>
          </a:stretch>
        </a:blipFill>
      </dgm:spPr>
      <dgm:t>
        <a:bodyPr/>
        <a:lstStyle/>
        <a:p>
          <a:endParaRPr lang="en-GB" sz="1600"/>
        </a:p>
      </dgm:t>
    </dgm:pt>
    <dgm:pt modelId="{F7677BA7-E9E9-44A9-94D9-A733A48AEB69}">
      <dgm:prSet custT="1"/>
      <dgm:spPr/>
      <dgm:t>
        <a:bodyPr/>
        <a:lstStyle/>
        <a:p>
          <a:r>
            <a:rPr lang="en-GB" sz="1600" dirty="0"/>
            <a:t>Transparent</a:t>
          </a:r>
        </a:p>
      </dgm:t>
    </dgm:pt>
    <dgm:pt modelId="{EE1858E3-9E9F-4C7C-AF42-0ABD82109C91}" type="parTrans" cxnId="{43AC7012-F98C-4932-86F1-4EE006A57A5E}">
      <dgm:prSet/>
      <dgm:spPr/>
      <dgm:t>
        <a:bodyPr/>
        <a:lstStyle/>
        <a:p>
          <a:endParaRPr lang="en-GB" sz="1600"/>
        </a:p>
      </dgm:t>
    </dgm:pt>
    <dgm:pt modelId="{0B159070-49E5-4A1B-95A6-EE381CA2E1E7}" type="sibTrans" cxnId="{43AC7012-F98C-4932-86F1-4EE006A57A5E}">
      <dgm:prSet/>
      <dgm:spPr>
        <a:blipFill>
          <a:blip xmlns:r="http://schemas.openxmlformats.org/officeDocument/2006/relationships" r:embed="rId4" cstate="print">
            <a:extLst/>
          </a:blip>
          <a:srcRect/>
          <a:stretch>
            <a:fillRect l="-7000" r="-7000"/>
          </a:stretch>
        </a:blipFill>
      </dgm:spPr>
      <dgm:t>
        <a:bodyPr/>
        <a:lstStyle/>
        <a:p>
          <a:endParaRPr lang="en-GB" sz="1600"/>
        </a:p>
      </dgm:t>
    </dgm:pt>
    <dgm:pt modelId="{D65C2E4C-433A-4A1C-96C0-E51A8D0743BD}">
      <dgm:prSet custT="1"/>
      <dgm:spPr/>
      <dgm:t>
        <a:bodyPr/>
        <a:lstStyle/>
        <a:p>
          <a:endParaRPr lang="en-GB" sz="1600"/>
        </a:p>
      </dgm:t>
    </dgm:pt>
    <dgm:pt modelId="{E8831712-58DB-4463-9CA7-831451CD08F6}" type="parTrans" cxnId="{2ED2FE21-1BA1-4082-B0C2-006A8398BD93}">
      <dgm:prSet/>
      <dgm:spPr/>
      <dgm:t>
        <a:bodyPr/>
        <a:lstStyle/>
        <a:p>
          <a:endParaRPr lang="en-GB" sz="1600"/>
        </a:p>
      </dgm:t>
    </dgm:pt>
    <dgm:pt modelId="{D64A3732-6653-43CA-8FD0-6FF276C56FB9}" type="sibTrans" cxnId="{2ED2FE21-1BA1-4082-B0C2-006A8398BD93}">
      <dgm:prSet/>
      <dgm:spPr/>
      <dgm:t>
        <a:bodyPr/>
        <a:lstStyle/>
        <a:p>
          <a:endParaRPr lang="en-GB" sz="1600"/>
        </a:p>
      </dgm:t>
    </dgm:pt>
    <dgm:pt modelId="{E0168F2E-53F6-4F3B-A17F-D3785BC6C260}">
      <dgm:prSet custT="1"/>
      <dgm:spPr/>
      <dgm:t>
        <a:bodyPr/>
        <a:lstStyle/>
        <a:p>
          <a:r>
            <a:rPr lang="en-GB" sz="1600" dirty="0"/>
            <a:t>Responsive</a:t>
          </a:r>
        </a:p>
      </dgm:t>
    </dgm:pt>
    <dgm:pt modelId="{322FE1BA-A690-4663-802A-611B6B0CE2A6}" type="parTrans" cxnId="{BEDB88B4-46BC-45B9-B910-4A5D9AA261E6}">
      <dgm:prSet/>
      <dgm:spPr/>
      <dgm:t>
        <a:bodyPr/>
        <a:lstStyle/>
        <a:p>
          <a:endParaRPr lang="en-GB" sz="1600"/>
        </a:p>
      </dgm:t>
    </dgm:pt>
    <dgm:pt modelId="{6B51CDBE-0A69-4AAD-8E5C-508BE5BF7B8D}" type="sibTrans" cxnId="{BEDB88B4-46BC-45B9-B910-4A5D9AA261E6}">
      <dgm:prSet/>
      <dgm:spPr>
        <a:blipFill>
          <a:blip xmlns:r="http://schemas.openxmlformats.org/officeDocument/2006/relationships" r:embed="rId5" cstate="print">
            <a:extLst/>
          </a:blip>
          <a:srcRect/>
          <a:stretch>
            <a:fillRect l="-7000" r="-7000"/>
          </a:stretch>
        </a:blipFill>
      </dgm:spPr>
      <dgm:t>
        <a:bodyPr/>
        <a:lstStyle/>
        <a:p>
          <a:endParaRPr lang="en-GB" sz="1600"/>
        </a:p>
      </dgm:t>
    </dgm:pt>
    <dgm:pt modelId="{6C8765D8-049C-484F-A827-F7A976BE17FC}">
      <dgm:prSet custT="1"/>
      <dgm:spPr/>
      <dgm:t>
        <a:bodyPr/>
        <a:lstStyle/>
        <a:p>
          <a:r>
            <a:rPr lang="en-GB" sz="1600" dirty="0"/>
            <a:t>Effective / efficient</a:t>
          </a:r>
        </a:p>
      </dgm:t>
    </dgm:pt>
    <dgm:pt modelId="{7314AFF4-37A3-4584-AC97-D555D9425F0A}" type="parTrans" cxnId="{6F9B1388-1475-4E3F-80A4-46FCA5BCCEC1}">
      <dgm:prSet/>
      <dgm:spPr/>
      <dgm:t>
        <a:bodyPr/>
        <a:lstStyle/>
        <a:p>
          <a:endParaRPr lang="en-GB" sz="1600"/>
        </a:p>
      </dgm:t>
    </dgm:pt>
    <dgm:pt modelId="{3DD84909-808D-4070-927D-812F4AF5D895}" type="sibTrans" cxnId="{6F9B1388-1475-4E3F-80A4-46FCA5BCCEC1}">
      <dgm:prSet/>
      <dgm:spPr>
        <a:blipFill>
          <a:blip xmlns:r="http://schemas.openxmlformats.org/officeDocument/2006/relationships" r:embed="rId6">
            <a:extLst/>
          </a:blip>
          <a:srcRect/>
          <a:stretch>
            <a:fillRect t="-14000" b="-14000"/>
          </a:stretch>
        </a:blipFill>
      </dgm:spPr>
      <dgm:t>
        <a:bodyPr/>
        <a:lstStyle/>
        <a:p>
          <a:endParaRPr lang="en-GB" sz="1600"/>
        </a:p>
      </dgm:t>
    </dgm:pt>
    <dgm:pt modelId="{0A873A0B-7440-4214-8F06-711A8D44A844}">
      <dgm:prSet custT="1"/>
      <dgm:spPr/>
      <dgm:t>
        <a:bodyPr/>
        <a:lstStyle/>
        <a:p>
          <a:r>
            <a:rPr lang="en-GB" sz="1600" dirty="0"/>
            <a:t>Equitable</a:t>
          </a:r>
        </a:p>
      </dgm:t>
    </dgm:pt>
    <dgm:pt modelId="{E5183CAD-3B80-4F7E-8F4D-9542A1A14D93}" type="parTrans" cxnId="{9E0E7EAB-8227-49C2-9F02-63F717E905B2}">
      <dgm:prSet/>
      <dgm:spPr/>
      <dgm:t>
        <a:bodyPr/>
        <a:lstStyle/>
        <a:p>
          <a:endParaRPr lang="en-GB" sz="1600"/>
        </a:p>
      </dgm:t>
    </dgm:pt>
    <dgm:pt modelId="{61870976-A125-4890-9B21-D07A165005E1}" type="sibTrans" cxnId="{9E0E7EAB-8227-49C2-9F02-63F717E905B2}">
      <dgm:prSet/>
      <dgm:spPr>
        <a:blipFill>
          <a:blip xmlns:r="http://schemas.openxmlformats.org/officeDocument/2006/relationships" r:embed="rId7" cstate="print">
            <a:extLst/>
          </a:blip>
          <a:srcRect/>
          <a:stretch>
            <a:fillRect l="-7000" r="-7000"/>
          </a:stretch>
        </a:blipFill>
      </dgm:spPr>
      <dgm:t>
        <a:bodyPr/>
        <a:lstStyle/>
        <a:p>
          <a:endParaRPr lang="en-GB" sz="1600"/>
        </a:p>
      </dgm:t>
    </dgm:pt>
    <dgm:pt modelId="{D9A99432-4999-4649-8095-D2ABFFDF4715}">
      <dgm:prSet custT="1"/>
      <dgm:spPr/>
      <dgm:t>
        <a:bodyPr/>
        <a:lstStyle/>
        <a:p>
          <a:r>
            <a:rPr lang="en-GB" sz="1600" dirty="0"/>
            <a:t>Inclusive</a:t>
          </a:r>
        </a:p>
      </dgm:t>
    </dgm:pt>
    <dgm:pt modelId="{EC9023B7-AFB7-4CAB-BD0A-2B149DCA1EC7}" type="parTrans" cxnId="{B246CC84-900F-4E6B-80BD-A5CF46AAFF02}">
      <dgm:prSet/>
      <dgm:spPr/>
      <dgm:t>
        <a:bodyPr/>
        <a:lstStyle/>
        <a:p>
          <a:endParaRPr lang="en-GB" sz="1600"/>
        </a:p>
      </dgm:t>
    </dgm:pt>
    <dgm:pt modelId="{C2E527B1-3AE4-412E-9860-664F5F292047}" type="sibTrans" cxnId="{B246CC84-900F-4E6B-80BD-A5CF46AAFF02}">
      <dgm:prSet/>
      <dgm:spPr>
        <a:blipFill rotWithShape="1">
          <a:blip xmlns:r="http://schemas.openxmlformats.org/officeDocument/2006/relationships" r:embed="rId8"/>
          <a:stretch>
            <a:fillRect/>
          </a:stretch>
        </a:blipFill>
      </dgm:spPr>
      <dgm:t>
        <a:bodyPr/>
        <a:lstStyle/>
        <a:p>
          <a:endParaRPr lang="en-GB" sz="1600"/>
        </a:p>
      </dgm:t>
    </dgm:pt>
    <dgm:pt modelId="{FEE40AFE-C3A5-4648-935E-E8CF6DF78275}">
      <dgm:prSet custT="1"/>
      <dgm:spPr/>
      <dgm:t>
        <a:bodyPr/>
        <a:lstStyle/>
        <a:p>
          <a:r>
            <a:rPr lang="en-GB" sz="1600" dirty="0"/>
            <a:t>Rule of law</a:t>
          </a:r>
        </a:p>
      </dgm:t>
    </dgm:pt>
    <dgm:pt modelId="{F95ABE17-D301-486F-86D7-B90761F3C885}" type="parTrans" cxnId="{D7E1FB0E-65D1-455E-B824-5B31A12E531B}">
      <dgm:prSet/>
      <dgm:spPr/>
      <dgm:t>
        <a:bodyPr/>
        <a:lstStyle/>
        <a:p>
          <a:endParaRPr lang="en-GB" sz="1600"/>
        </a:p>
      </dgm:t>
    </dgm:pt>
    <dgm:pt modelId="{6E64624C-01D6-46D8-9915-8227CC3504E9}" type="sibTrans" cxnId="{D7E1FB0E-65D1-455E-B824-5B31A12E531B}">
      <dgm:prSet/>
      <dgm:spPr>
        <a:blipFill rotWithShape="1">
          <a:blip xmlns:r="http://schemas.openxmlformats.org/officeDocument/2006/relationships" r:embed="rId9"/>
          <a:stretch>
            <a:fillRect/>
          </a:stretch>
        </a:blipFill>
      </dgm:spPr>
      <dgm:t>
        <a:bodyPr/>
        <a:lstStyle/>
        <a:p>
          <a:endParaRPr lang="en-GB" sz="1600"/>
        </a:p>
      </dgm:t>
    </dgm:pt>
    <dgm:pt modelId="{B2C6560A-7DA8-4DB7-B56D-02FAB2F8CB6A}" type="pres">
      <dgm:prSet presAssocID="{5323C1CF-F7B0-41AD-9689-520DDBBB330A}" presName="cycle" presStyleCnt="0">
        <dgm:presLayoutVars>
          <dgm:dir/>
          <dgm:resizeHandles val="exact"/>
        </dgm:presLayoutVars>
      </dgm:prSet>
      <dgm:spPr/>
      <dgm:t>
        <a:bodyPr/>
        <a:lstStyle/>
        <a:p>
          <a:endParaRPr lang="en-US"/>
        </a:p>
      </dgm:t>
    </dgm:pt>
    <dgm:pt modelId="{2689333D-996D-4A0B-BE72-9090CB443125}" type="pres">
      <dgm:prSet presAssocID="{57D61FFE-EF32-4F3A-8EE8-1724CC1DDE15}" presName="node" presStyleLbl="node1" presStyleIdx="0" presStyleCnt="9">
        <dgm:presLayoutVars>
          <dgm:bulletEnabled val="1"/>
        </dgm:presLayoutVars>
      </dgm:prSet>
      <dgm:spPr/>
      <dgm:t>
        <a:bodyPr/>
        <a:lstStyle/>
        <a:p>
          <a:endParaRPr lang="en-US"/>
        </a:p>
      </dgm:t>
    </dgm:pt>
    <dgm:pt modelId="{2079CD07-CE6C-4D09-B874-E2E4FE7A3354}" type="pres">
      <dgm:prSet presAssocID="{57D61FFE-EF32-4F3A-8EE8-1724CC1DDE15}" presName="spNode" presStyleCnt="0"/>
      <dgm:spPr/>
    </dgm:pt>
    <dgm:pt modelId="{79D953CA-CD6A-4C17-9643-FA3AFDEE09E9}" type="pres">
      <dgm:prSet presAssocID="{EE6E3F22-4A97-46C1-B590-72BE987322D3}" presName="sibTrans" presStyleLbl="sibTrans1D1" presStyleIdx="0" presStyleCnt="9"/>
      <dgm:spPr/>
      <dgm:t>
        <a:bodyPr/>
        <a:lstStyle/>
        <a:p>
          <a:endParaRPr lang="en-US"/>
        </a:p>
      </dgm:t>
    </dgm:pt>
    <dgm:pt modelId="{231413FC-F38B-4C03-8F63-754256F11346}" type="pres">
      <dgm:prSet presAssocID="{42D7904A-3334-4162-ACD7-80959A4521EE}" presName="node" presStyleLbl="node1" presStyleIdx="1" presStyleCnt="9" custScaleX="118069">
        <dgm:presLayoutVars>
          <dgm:bulletEnabled val="1"/>
        </dgm:presLayoutVars>
      </dgm:prSet>
      <dgm:spPr/>
      <dgm:t>
        <a:bodyPr/>
        <a:lstStyle/>
        <a:p>
          <a:endParaRPr lang="en-US"/>
        </a:p>
      </dgm:t>
    </dgm:pt>
    <dgm:pt modelId="{4C5937D2-48F1-4724-AC8D-616C647AF2BD}" type="pres">
      <dgm:prSet presAssocID="{42D7904A-3334-4162-ACD7-80959A4521EE}" presName="spNode" presStyleCnt="0"/>
      <dgm:spPr/>
    </dgm:pt>
    <dgm:pt modelId="{5A112EDB-DE9F-44BC-ADB1-F1EF79A45955}" type="pres">
      <dgm:prSet presAssocID="{A86524C1-C332-40F0-9860-AB71CA10BC35}" presName="sibTrans" presStyleLbl="sibTrans1D1" presStyleIdx="1" presStyleCnt="9"/>
      <dgm:spPr/>
      <dgm:t>
        <a:bodyPr/>
        <a:lstStyle/>
        <a:p>
          <a:endParaRPr lang="en-US"/>
        </a:p>
      </dgm:t>
    </dgm:pt>
    <dgm:pt modelId="{F3835D80-879F-430B-8A23-02899F1EE367}" type="pres">
      <dgm:prSet presAssocID="{8325BCCF-3D8F-4204-8616-4AE2BA93D847}" presName="node" presStyleLbl="node1" presStyleIdx="2" presStyleCnt="9" custScaleX="123468">
        <dgm:presLayoutVars>
          <dgm:bulletEnabled val="1"/>
        </dgm:presLayoutVars>
      </dgm:prSet>
      <dgm:spPr/>
      <dgm:t>
        <a:bodyPr/>
        <a:lstStyle/>
        <a:p>
          <a:endParaRPr lang="en-US"/>
        </a:p>
      </dgm:t>
    </dgm:pt>
    <dgm:pt modelId="{AF64334C-C9F0-4C4E-A70C-B452539444F9}" type="pres">
      <dgm:prSet presAssocID="{8325BCCF-3D8F-4204-8616-4AE2BA93D847}" presName="spNode" presStyleCnt="0"/>
      <dgm:spPr/>
    </dgm:pt>
    <dgm:pt modelId="{4506447A-5EDC-44D5-8DD6-A60BFF57A5AB}" type="pres">
      <dgm:prSet presAssocID="{1463FE31-0AA3-4486-AC17-481B7E26CD09}" presName="sibTrans" presStyleLbl="sibTrans1D1" presStyleIdx="2" presStyleCnt="9"/>
      <dgm:spPr/>
      <dgm:t>
        <a:bodyPr/>
        <a:lstStyle/>
        <a:p>
          <a:endParaRPr lang="en-US"/>
        </a:p>
      </dgm:t>
    </dgm:pt>
    <dgm:pt modelId="{EB517FC2-E4CE-48FD-AC97-996184C09D2B}" type="pres">
      <dgm:prSet presAssocID="{F7677BA7-E9E9-44A9-94D9-A733A48AEB69}" presName="node" presStyleLbl="node1" presStyleIdx="3" presStyleCnt="9" custScaleX="135786">
        <dgm:presLayoutVars>
          <dgm:bulletEnabled val="1"/>
        </dgm:presLayoutVars>
      </dgm:prSet>
      <dgm:spPr/>
      <dgm:t>
        <a:bodyPr/>
        <a:lstStyle/>
        <a:p>
          <a:endParaRPr lang="en-US"/>
        </a:p>
      </dgm:t>
    </dgm:pt>
    <dgm:pt modelId="{6F3B47ED-89CC-4DE3-99F0-7B213322D666}" type="pres">
      <dgm:prSet presAssocID="{F7677BA7-E9E9-44A9-94D9-A733A48AEB69}" presName="spNode" presStyleCnt="0"/>
      <dgm:spPr/>
    </dgm:pt>
    <dgm:pt modelId="{32DB9F91-B0AD-451F-B1E3-A6C8889CFED4}" type="pres">
      <dgm:prSet presAssocID="{0B159070-49E5-4A1B-95A6-EE381CA2E1E7}" presName="sibTrans" presStyleLbl="sibTrans1D1" presStyleIdx="3" presStyleCnt="9"/>
      <dgm:spPr/>
      <dgm:t>
        <a:bodyPr/>
        <a:lstStyle/>
        <a:p>
          <a:endParaRPr lang="en-US"/>
        </a:p>
      </dgm:t>
    </dgm:pt>
    <dgm:pt modelId="{668E38F8-C9DC-4858-8657-9A9866D86E06}" type="pres">
      <dgm:prSet presAssocID="{E0168F2E-53F6-4F3B-A17F-D3785BC6C260}" presName="node" presStyleLbl="node1" presStyleIdx="4" presStyleCnt="9">
        <dgm:presLayoutVars>
          <dgm:bulletEnabled val="1"/>
        </dgm:presLayoutVars>
      </dgm:prSet>
      <dgm:spPr/>
      <dgm:t>
        <a:bodyPr/>
        <a:lstStyle/>
        <a:p>
          <a:endParaRPr lang="en-US"/>
        </a:p>
      </dgm:t>
    </dgm:pt>
    <dgm:pt modelId="{43013E2F-307D-405D-9D30-0FEA16E26818}" type="pres">
      <dgm:prSet presAssocID="{E0168F2E-53F6-4F3B-A17F-D3785BC6C260}" presName="spNode" presStyleCnt="0"/>
      <dgm:spPr/>
    </dgm:pt>
    <dgm:pt modelId="{0B261C6D-DC1A-4E03-AA49-73BFD099EABA}" type="pres">
      <dgm:prSet presAssocID="{6B51CDBE-0A69-4AAD-8E5C-508BE5BF7B8D}" presName="sibTrans" presStyleLbl="sibTrans1D1" presStyleIdx="4" presStyleCnt="9"/>
      <dgm:spPr/>
      <dgm:t>
        <a:bodyPr/>
        <a:lstStyle/>
        <a:p>
          <a:endParaRPr lang="en-US"/>
        </a:p>
      </dgm:t>
    </dgm:pt>
    <dgm:pt modelId="{892D60E9-BB35-4360-A4E9-C0EA8064CD0E}" type="pres">
      <dgm:prSet presAssocID="{6C8765D8-049C-484F-A827-F7A976BE17FC}" presName="node" presStyleLbl="node1" presStyleIdx="5" presStyleCnt="9">
        <dgm:presLayoutVars>
          <dgm:bulletEnabled val="1"/>
        </dgm:presLayoutVars>
      </dgm:prSet>
      <dgm:spPr/>
      <dgm:t>
        <a:bodyPr/>
        <a:lstStyle/>
        <a:p>
          <a:endParaRPr lang="en-US"/>
        </a:p>
      </dgm:t>
    </dgm:pt>
    <dgm:pt modelId="{AD1F249F-5E8A-44E8-B018-4F76DB8FEE25}" type="pres">
      <dgm:prSet presAssocID="{6C8765D8-049C-484F-A827-F7A976BE17FC}" presName="spNode" presStyleCnt="0"/>
      <dgm:spPr/>
    </dgm:pt>
    <dgm:pt modelId="{BA2C74EA-DE7E-4C95-9F39-70C042F29831}" type="pres">
      <dgm:prSet presAssocID="{3DD84909-808D-4070-927D-812F4AF5D895}" presName="sibTrans" presStyleLbl="sibTrans1D1" presStyleIdx="5" presStyleCnt="9"/>
      <dgm:spPr/>
      <dgm:t>
        <a:bodyPr/>
        <a:lstStyle/>
        <a:p>
          <a:endParaRPr lang="en-US"/>
        </a:p>
      </dgm:t>
    </dgm:pt>
    <dgm:pt modelId="{28C31B22-72C2-4217-AF3B-B84FCAA1BFB7}" type="pres">
      <dgm:prSet presAssocID="{0A873A0B-7440-4214-8F06-711A8D44A844}" presName="node" presStyleLbl="node1" presStyleIdx="6" presStyleCnt="9">
        <dgm:presLayoutVars>
          <dgm:bulletEnabled val="1"/>
        </dgm:presLayoutVars>
      </dgm:prSet>
      <dgm:spPr/>
      <dgm:t>
        <a:bodyPr/>
        <a:lstStyle/>
        <a:p>
          <a:endParaRPr lang="en-US"/>
        </a:p>
      </dgm:t>
    </dgm:pt>
    <dgm:pt modelId="{2100DC0A-0637-4902-90FF-9CB54164C1AA}" type="pres">
      <dgm:prSet presAssocID="{0A873A0B-7440-4214-8F06-711A8D44A844}" presName="spNode" presStyleCnt="0"/>
      <dgm:spPr/>
    </dgm:pt>
    <dgm:pt modelId="{253FEDF0-AB2D-498F-8360-33F36F220116}" type="pres">
      <dgm:prSet presAssocID="{61870976-A125-4890-9B21-D07A165005E1}" presName="sibTrans" presStyleLbl="sibTrans1D1" presStyleIdx="6" presStyleCnt="9"/>
      <dgm:spPr/>
      <dgm:t>
        <a:bodyPr/>
        <a:lstStyle/>
        <a:p>
          <a:endParaRPr lang="en-US"/>
        </a:p>
      </dgm:t>
    </dgm:pt>
    <dgm:pt modelId="{184F35E5-6601-4F74-BF30-88DB4E5ABEC6}" type="pres">
      <dgm:prSet presAssocID="{D9A99432-4999-4649-8095-D2ABFFDF4715}" presName="node" presStyleLbl="node1" presStyleIdx="7" presStyleCnt="9">
        <dgm:presLayoutVars>
          <dgm:bulletEnabled val="1"/>
        </dgm:presLayoutVars>
      </dgm:prSet>
      <dgm:spPr/>
      <dgm:t>
        <a:bodyPr/>
        <a:lstStyle/>
        <a:p>
          <a:endParaRPr lang="en-US"/>
        </a:p>
      </dgm:t>
    </dgm:pt>
    <dgm:pt modelId="{D029D8FF-4D00-4F6B-89F5-12CB1617FDA9}" type="pres">
      <dgm:prSet presAssocID="{D9A99432-4999-4649-8095-D2ABFFDF4715}" presName="spNode" presStyleCnt="0"/>
      <dgm:spPr/>
    </dgm:pt>
    <dgm:pt modelId="{BDB8CC0E-EF3C-4C56-A85A-A76971C298FE}" type="pres">
      <dgm:prSet presAssocID="{C2E527B1-3AE4-412E-9860-664F5F292047}" presName="sibTrans" presStyleLbl="sibTrans1D1" presStyleIdx="7" presStyleCnt="9"/>
      <dgm:spPr/>
      <dgm:t>
        <a:bodyPr/>
        <a:lstStyle/>
        <a:p>
          <a:endParaRPr lang="en-US"/>
        </a:p>
      </dgm:t>
    </dgm:pt>
    <dgm:pt modelId="{FE344F9C-CC0C-4D8E-B4FB-8B3D89CDFB5D}" type="pres">
      <dgm:prSet presAssocID="{FEE40AFE-C3A5-4648-935E-E8CF6DF78275}" presName="node" presStyleLbl="node1" presStyleIdx="8" presStyleCnt="9">
        <dgm:presLayoutVars>
          <dgm:bulletEnabled val="1"/>
        </dgm:presLayoutVars>
      </dgm:prSet>
      <dgm:spPr/>
      <dgm:t>
        <a:bodyPr/>
        <a:lstStyle/>
        <a:p>
          <a:endParaRPr lang="en-US"/>
        </a:p>
      </dgm:t>
    </dgm:pt>
    <dgm:pt modelId="{4431A643-FF49-40A6-AEF3-A27FB71A131F}" type="pres">
      <dgm:prSet presAssocID="{FEE40AFE-C3A5-4648-935E-E8CF6DF78275}" presName="spNode" presStyleCnt="0"/>
      <dgm:spPr/>
    </dgm:pt>
    <dgm:pt modelId="{1DBB9DF3-880F-4E1E-891D-AE6B8EBD8E6E}" type="pres">
      <dgm:prSet presAssocID="{6E64624C-01D6-46D8-9915-8227CC3504E9}" presName="sibTrans" presStyleLbl="sibTrans1D1" presStyleIdx="8" presStyleCnt="9"/>
      <dgm:spPr/>
      <dgm:t>
        <a:bodyPr/>
        <a:lstStyle/>
        <a:p>
          <a:endParaRPr lang="en-US"/>
        </a:p>
      </dgm:t>
    </dgm:pt>
  </dgm:ptLst>
  <dgm:cxnLst>
    <dgm:cxn modelId="{F9CB0A09-D190-4980-9CD2-7B217FC2FEFD}" type="presOf" srcId="{F7677BA7-E9E9-44A9-94D9-A733A48AEB69}" destId="{EB517FC2-E4CE-48FD-AC97-996184C09D2B}" srcOrd="0" destOrd="0" presId="urn:microsoft.com/office/officeart/2005/8/layout/cycle6"/>
    <dgm:cxn modelId="{B246CC84-900F-4E6B-80BD-A5CF46AAFF02}" srcId="{5323C1CF-F7B0-41AD-9689-520DDBBB330A}" destId="{D9A99432-4999-4649-8095-D2ABFFDF4715}" srcOrd="7" destOrd="0" parTransId="{EC9023B7-AFB7-4CAB-BD0A-2B149DCA1EC7}" sibTransId="{C2E527B1-3AE4-412E-9860-664F5F292047}"/>
    <dgm:cxn modelId="{BEDB88B4-46BC-45B9-B910-4A5D9AA261E6}" srcId="{5323C1CF-F7B0-41AD-9689-520DDBBB330A}" destId="{E0168F2E-53F6-4F3B-A17F-D3785BC6C260}" srcOrd="4" destOrd="0" parTransId="{322FE1BA-A690-4663-802A-611B6B0CE2A6}" sibTransId="{6B51CDBE-0A69-4AAD-8E5C-508BE5BF7B8D}"/>
    <dgm:cxn modelId="{CBA28366-1548-43B2-AB8B-C4B58EE5D636}" srcId="{5323C1CF-F7B0-41AD-9689-520DDBBB330A}" destId="{57D61FFE-EF32-4F3A-8EE8-1724CC1DDE15}" srcOrd="0" destOrd="0" parTransId="{865D787D-1D4E-4975-8B27-D219F8E044A7}" sibTransId="{EE6E3F22-4A97-46C1-B590-72BE987322D3}"/>
    <dgm:cxn modelId="{617CCFE3-1592-49E3-854D-6E2C31AF0A87}" type="presOf" srcId="{6B51CDBE-0A69-4AAD-8E5C-508BE5BF7B8D}" destId="{0B261C6D-DC1A-4E03-AA49-73BFD099EABA}" srcOrd="0" destOrd="0" presId="urn:microsoft.com/office/officeart/2005/8/layout/cycle6"/>
    <dgm:cxn modelId="{FF01F404-0C5D-4D72-A70A-3B88AE3EA3E6}" type="presOf" srcId="{FEE40AFE-C3A5-4648-935E-E8CF6DF78275}" destId="{FE344F9C-CC0C-4D8E-B4FB-8B3D89CDFB5D}" srcOrd="0" destOrd="0" presId="urn:microsoft.com/office/officeart/2005/8/layout/cycle6"/>
    <dgm:cxn modelId="{73FFBF6E-91F1-4248-8F78-97C41BFBB8BC}" type="presOf" srcId="{42D7904A-3334-4162-ACD7-80959A4521EE}" destId="{231413FC-F38B-4C03-8F63-754256F11346}" srcOrd="0" destOrd="0" presId="urn:microsoft.com/office/officeart/2005/8/layout/cycle6"/>
    <dgm:cxn modelId="{8DB59DBA-C472-43A1-900F-1201875DE8BC}" type="presOf" srcId="{EE6E3F22-4A97-46C1-B590-72BE987322D3}" destId="{79D953CA-CD6A-4C17-9643-FA3AFDEE09E9}" srcOrd="0" destOrd="0" presId="urn:microsoft.com/office/officeart/2005/8/layout/cycle6"/>
    <dgm:cxn modelId="{A7F64242-E7ED-4335-9EE5-D22C364E7EDD}" type="presOf" srcId="{0A873A0B-7440-4214-8F06-711A8D44A844}" destId="{28C31B22-72C2-4217-AF3B-B84FCAA1BFB7}" srcOrd="0" destOrd="0" presId="urn:microsoft.com/office/officeart/2005/8/layout/cycle6"/>
    <dgm:cxn modelId="{4E39DEAE-357A-4A6A-9344-0A4C3382E70F}" type="presOf" srcId="{8325BCCF-3D8F-4204-8616-4AE2BA93D847}" destId="{F3835D80-879F-430B-8A23-02899F1EE367}" srcOrd="0" destOrd="0" presId="urn:microsoft.com/office/officeart/2005/8/layout/cycle6"/>
    <dgm:cxn modelId="{43AC7012-F98C-4932-86F1-4EE006A57A5E}" srcId="{5323C1CF-F7B0-41AD-9689-520DDBBB330A}" destId="{F7677BA7-E9E9-44A9-94D9-A733A48AEB69}" srcOrd="3" destOrd="0" parTransId="{EE1858E3-9E9F-4C7C-AF42-0ABD82109C91}" sibTransId="{0B159070-49E5-4A1B-95A6-EE381CA2E1E7}"/>
    <dgm:cxn modelId="{D78534A8-6F24-43B0-A31E-D08F15C0AE3E}" srcId="{5323C1CF-F7B0-41AD-9689-520DDBBB330A}" destId="{8325BCCF-3D8F-4204-8616-4AE2BA93D847}" srcOrd="2" destOrd="0" parTransId="{1AB1B583-03BD-4E20-A147-2C6D90EB8B86}" sibTransId="{1463FE31-0AA3-4486-AC17-481B7E26CD09}"/>
    <dgm:cxn modelId="{ED738CF8-ECEF-499C-B702-8E770C2CC6D3}" type="presOf" srcId="{6C8765D8-049C-484F-A827-F7A976BE17FC}" destId="{892D60E9-BB35-4360-A4E9-C0EA8064CD0E}" srcOrd="0" destOrd="0" presId="urn:microsoft.com/office/officeart/2005/8/layout/cycle6"/>
    <dgm:cxn modelId="{94DBB29F-6CA7-48DB-856A-53A9A1771D06}" type="presOf" srcId="{E0168F2E-53F6-4F3B-A17F-D3785BC6C260}" destId="{668E38F8-C9DC-4858-8657-9A9866D86E06}" srcOrd="0" destOrd="0" presId="urn:microsoft.com/office/officeart/2005/8/layout/cycle6"/>
    <dgm:cxn modelId="{F41345FA-BEA7-418D-A0A9-A0CC5BBDACFC}" type="presOf" srcId="{61870976-A125-4890-9B21-D07A165005E1}" destId="{253FEDF0-AB2D-498F-8360-33F36F220116}" srcOrd="0" destOrd="0" presId="urn:microsoft.com/office/officeart/2005/8/layout/cycle6"/>
    <dgm:cxn modelId="{62C5944F-347A-42CD-80C9-DD33BC32C213}" type="presOf" srcId="{D9A99432-4999-4649-8095-D2ABFFDF4715}" destId="{184F35E5-6601-4F74-BF30-88DB4E5ABEC6}" srcOrd="0" destOrd="0" presId="urn:microsoft.com/office/officeart/2005/8/layout/cycle6"/>
    <dgm:cxn modelId="{9E0E7EAB-8227-49C2-9F02-63F717E905B2}" srcId="{5323C1CF-F7B0-41AD-9689-520DDBBB330A}" destId="{0A873A0B-7440-4214-8F06-711A8D44A844}" srcOrd="6" destOrd="0" parTransId="{E5183CAD-3B80-4F7E-8F4D-9542A1A14D93}" sibTransId="{61870976-A125-4890-9B21-D07A165005E1}"/>
    <dgm:cxn modelId="{527C0470-371D-4A0F-AFA5-035369979A00}" type="presOf" srcId="{3DD84909-808D-4070-927D-812F4AF5D895}" destId="{BA2C74EA-DE7E-4C95-9F39-70C042F29831}" srcOrd="0" destOrd="0" presId="urn:microsoft.com/office/officeart/2005/8/layout/cycle6"/>
    <dgm:cxn modelId="{6A9C0FE3-A83F-46BC-9CB4-D733A18728EB}" type="presOf" srcId="{C2E527B1-3AE4-412E-9860-664F5F292047}" destId="{BDB8CC0E-EF3C-4C56-A85A-A76971C298FE}" srcOrd="0" destOrd="0" presId="urn:microsoft.com/office/officeart/2005/8/layout/cycle6"/>
    <dgm:cxn modelId="{C324D2A6-AC54-4618-8683-B57823E1D452}" srcId="{5323C1CF-F7B0-41AD-9689-520DDBBB330A}" destId="{42D7904A-3334-4162-ACD7-80959A4521EE}" srcOrd="1" destOrd="0" parTransId="{A90F5EB1-0677-4463-8B2A-3B249DEC5F8A}" sibTransId="{A86524C1-C332-40F0-9860-AB71CA10BC35}"/>
    <dgm:cxn modelId="{D7E1FB0E-65D1-455E-B824-5B31A12E531B}" srcId="{5323C1CF-F7B0-41AD-9689-520DDBBB330A}" destId="{FEE40AFE-C3A5-4648-935E-E8CF6DF78275}" srcOrd="8" destOrd="0" parTransId="{F95ABE17-D301-486F-86D7-B90761F3C885}" sibTransId="{6E64624C-01D6-46D8-9915-8227CC3504E9}"/>
    <dgm:cxn modelId="{5B952DF5-333D-415F-83D7-026C1A177F88}" type="presOf" srcId="{6E64624C-01D6-46D8-9915-8227CC3504E9}" destId="{1DBB9DF3-880F-4E1E-891D-AE6B8EBD8E6E}" srcOrd="0" destOrd="0" presId="urn:microsoft.com/office/officeart/2005/8/layout/cycle6"/>
    <dgm:cxn modelId="{6D848404-2B45-474C-8D12-1C31571DA24E}" type="presOf" srcId="{5323C1CF-F7B0-41AD-9689-520DDBBB330A}" destId="{B2C6560A-7DA8-4DB7-B56D-02FAB2F8CB6A}" srcOrd="0" destOrd="0" presId="urn:microsoft.com/office/officeart/2005/8/layout/cycle6"/>
    <dgm:cxn modelId="{B6BB581D-C882-4C29-8662-30E7B6B7974A}" type="presOf" srcId="{1463FE31-0AA3-4486-AC17-481B7E26CD09}" destId="{4506447A-5EDC-44D5-8DD6-A60BFF57A5AB}" srcOrd="0" destOrd="0" presId="urn:microsoft.com/office/officeart/2005/8/layout/cycle6"/>
    <dgm:cxn modelId="{2AEDB0E6-E1A8-417A-A806-BA9D883EB5C1}" type="presOf" srcId="{0B159070-49E5-4A1B-95A6-EE381CA2E1E7}" destId="{32DB9F91-B0AD-451F-B1E3-A6C8889CFED4}" srcOrd="0" destOrd="0" presId="urn:microsoft.com/office/officeart/2005/8/layout/cycle6"/>
    <dgm:cxn modelId="{9F49AB17-CAD6-430B-99BF-3DF3079D5898}" type="presOf" srcId="{57D61FFE-EF32-4F3A-8EE8-1724CC1DDE15}" destId="{2689333D-996D-4A0B-BE72-9090CB443125}" srcOrd="0" destOrd="0" presId="urn:microsoft.com/office/officeart/2005/8/layout/cycle6"/>
    <dgm:cxn modelId="{00452988-C0C3-4D5B-BC13-02F2EEDD1747}" type="presOf" srcId="{D65C2E4C-433A-4A1C-96C0-E51A8D0743BD}" destId="{FE344F9C-CC0C-4D8E-B4FB-8B3D89CDFB5D}" srcOrd="0" destOrd="1" presId="urn:microsoft.com/office/officeart/2005/8/layout/cycle6"/>
    <dgm:cxn modelId="{6F9B1388-1475-4E3F-80A4-46FCA5BCCEC1}" srcId="{5323C1CF-F7B0-41AD-9689-520DDBBB330A}" destId="{6C8765D8-049C-484F-A827-F7A976BE17FC}" srcOrd="5" destOrd="0" parTransId="{7314AFF4-37A3-4584-AC97-D555D9425F0A}" sibTransId="{3DD84909-808D-4070-927D-812F4AF5D895}"/>
    <dgm:cxn modelId="{59AC3DA3-A64E-428B-9FB3-FF41BB356B4B}" type="presOf" srcId="{A86524C1-C332-40F0-9860-AB71CA10BC35}" destId="{5A112EDB-DE9F-44BC-ADB1-F1EF79A45955}" srcOrd="0" destOrd="0" presId="urn:microsoft.com/office/officeart/2005/8/layout/cycle6"/>
    <dgm:cxn modelId="{2ED2FE21-1BA1-4082-B0C2-006A8398BD93}" srcId="{FEE40AFE-C3A5-4648-935E-E8CF6DF78275}" destId="{D65C2E4C-433A-4A1C-96C0-E51A8D0743BD}" srcOrd="0" destOrd="0" parTransId="{E8831712-58DB-4463-9CA7-831451CD08F6}" sibTransId="{D64A3732-6653-43CA-8FD0-6FF276C56FB9}"/>
    <dgm:cxn modelId="{EBA3C56B-692D-41A9-99F5-66938BF69D10}" type="presParOf" srcId="{B2C6560A-7DA8-4DB7-B56D-02FAB2F8CB6A}" destId="{2689333D-996D-4A0B-BE72-9090CB443125}" srcOrd="0" destOrd="0" presId="urn:microsoft.com/office/officeart/2005/8/layout/cycle6"/>
    <dgm:cxn modelId="{105AF052-48D7-4410-BFA8-3D0C59E7FB0A}" type="presParOf" srcId="{B2C6560A-7DA8-4DB7-B56D-02FAB2F8CB6A}" destId="{2079CD07-CE6C-4D09-B874-E2E4FE7A3354}" srcOrd="1" destOrd="0" presId="urn:microsoft.com/office/officeart/2005/8/layout/cycle6"/>
    <dgm:cxn modelId="{0B476F15-5881-4640-8679-02F11FA0FF91}" type="presParOf" srcId="{B2C6560A-7DA8-4DB7-B56D-02FAB2F8CB6A}" destId="{79D953CA-CD6A-4C17-9643-FA3AFDEE09E9}" srcOrd="2" destOrd="0" presId="urn:microsoft.com/office/officeart/2005/8/layout/cycle6"/>
    <dgm:cxn modelId="{22457314-62A3-4616-8375-3DEAD9A3CF75}" type="presParOf" srcId="{B2C6560A-7DA8-4DB7-B56D-02FAB2F8CB6A}" destId="{231413FC-F38B-4C03-8F63-754256F11346}" srcOrd="3" destOrd="0" presId="urn:microsoft.com/office/officeart/2005/8/layout/cycle6"/>
    <dgm:cxn modelId="{F945EC25-C689-42E5-ACE8-2461C383FAF8}" type="presParOf" srcId="{B2C6560A-7DA8-4DB7-B56D-02FAB2F8CB6A}" destId="{4C5937D2-48F1-4724-AC8D-616C647AF2BD}" srcOrd="4" destOrd="0" presId="urn:microsoft.com/office/officeart/2005/8/layout/cycle6"/>
    <dgm:cxn modelId="{021D56FA-88E5-473D-8BBB-5E79C1EDB471}" type="presParOf" srcId="{B2C6560A-7DA8-4DB7-B56D-02FAB2F8CB6A}" destId="{5A112EDB-DE9F-44BC-ADB1-F1EF79A45955}" srcOrd="5" destOrd="0" presId="urn:microsoft.com/office/officeart/2005/8/layout/cycle6"/>
    <dgm:cxn modelId="{83EEBE85-F01A-4C6B-8C7D-2259897DC85F}" type="presParOf" srcId="{B2C6560A-7DA8-4DB7-B56D-02FAB2F8CB6A}" destId="{F3835D80-879F-430B-8A23-02899F1EE367}" srcOrd="6" destOrd="0" presId="urn:microsoft.com/office/officeart/2005/8/layout/cycle6"/>
    <dgm:cxn modelId="{1039340E-10CB-4120-BCC9-1DE13036E446}" type="presParOf" srcId="{B2C6560A-7DA8-4DB7-B56D-02FAB2F8CB6A}" destId="{AF64334C-C9F0-4C4E-A70C-B452539444F9}" srcOrd="7" destOrd="0" presId="urn:microsoft.com/office/officeart/2005/8/layout/cycle6"/>
    <dgm:cxn modelId="{40050A1A-BB7A-4675-BD32-17BABF143134}" type="presParOf" srcId="{B2C6560A-7DA8-4DB7-B56D-02FAB2F8CB6A}" destId="{4506447A-5EDC-44D5-8DD6-A60BFF57A5AB}" srcOrd="8" destOrd="0" presId="urn:microsoft.com/office/officeart/2005/8/layout/cycle6"/>
    <dgm:cxn modelId="{F2FF2197-8B58-445B-B6B6-2F1E3C38774C}" type="presParOf" srcId="{B2C6560A-7DA8-4DB7-B56D-02FAB2F8CB6A}" destId="{EB517FC2-E4CE-48FD-AC97-996184C09D2B}" srcOrd="9" destOrd="0" presId="urn:microsoft.com/office/officeart/2005/8/layout/cycle6"/>
    <dgm:cxn modelId="{E1859A9C-305F-4437-82F8-729897AB3FF6}" type="presParOf" srcId="{B2C6560A-7DA8-4DB7-B56D-02FAB2F8CB6A}" destId="{6F3B47ED-89CC-4DE3-99F0-7B213322D666}" srcOrd="10" destOrd="0" presId="urn:microsoft.com/office/officeart/2005/8/layout/cycle6"/>
    <dgm:cxn modelId="{91387EFC-C51A-4322-99CE-EA5C1EF40927}" type="presParOf" srcId="{B2C6560A-7DA8-4DB7-B56D-02FAB2F8CB6A}" destId="{32DB9F91-B0AD-451F-B1E3-A6C8889CFED4}" srcOrd="11" destOrd="0" presId="urn:microsoft.com/office/officeart/2005/8/layout/cycle6"/>
    <dgm:cxn modelId="{E84EA95E-6513-4045-BCB8-82C43D8C726A}" type="presParOf" srcId="{B2C6560A-7DA8-4DB7-B56D-02FAB2F8CB6A}" destId="{668E38F8-C9DC-4858-8657-9A9866D86E06}" srcOrd="12" destOrd="0" presId="urn:microsoft.com/office/officeart/2005/8/layout/cycle6"/>
    <dgm:cxn modelId="{768EED12-FA75-4C04-941A-55A702DE812B}" type="presParOf" srcId="{B2C6560A-7DA8-4DB7-B56D-02FAB2F8CB6A}" destId="{43013E2F-307D-405D-9D30-0FEA16E26818}" srcOrd="13" destOrd="0" presId="urn:microsoft.com/office/officeart/2005/8/layout/cycle6"/>
    <dgm:cxn modelId="{A629D90B-C437-4AB6-948C-F8FE9F4F1D40}" type="presParOf" srcId="{B2C6560A-7DA8-4DB7-B56D-02FAB2F8CB6A}" destId="{0B261C6D-DC1A-4E03-AA49-73BFD099EABA}" srcOrd="14" destOrd="0" presId="urn:microsoft.com/office/officeart/2005/8/layout/cycle6"/>
    <dgm:cxn modelId="{8C9125B7-41A0-4AD7-965F-A47796B44881}" type="presParOf" srcId="{B2C6560A-7DA8-4DB7-B56D-02FAB2F8CB6A}" destId="{892D60E9-BB35-4360-A4E9-C0EA8064CD0E}" srcOrd="15" destOrd="0" presId="urn:microsoft.com/office/officeart/2005/8/layout/cycle6"/>
    <dgm:cxn modelId="{73E9E111-E911-4170-A6F9-E9B953B21D6F}" type="presParOf" srcId="{B2C6560A-7DA8-4DB7-B56D-02FAB2F8CB6A}" destId="{AD1F249F-5E8A-44E8-B018-4F76DB8FEE25}" srcOrd="16" destOrd="0" presId="urn:microsoft.com/office/officeart/2005/8/layout/cycle6"/>
    <dgm:cxn modelId="{29E9CA96-F21D-4EA0-8CBE-6651794B6E56}" type="presParOf" srcId="{B2C6560A-7DA8-4DB7-B56D-02FAB2F8CB6A}" destId="{BA2C74EA-DE7E-4C95-9F39-70C042F29831}" srcOrd="17" destOrd="0" presId="urn:microsoft.com/office/officeart/2005/8/layout/cycle6"/>
    <dgm:cxn modelId="{357D1A09-62AD-4F18-BF26-77CDA9074054}" type="presParOf" srcId="{B2C6560A-7DA8-4DB7-B56D-02FAB2F8CB6A}" destId="{28C31B22-72C2-4217-AF3B-B84FCAA1BFB7}" srcOrd="18" destOrd="0" presId="urn:microsoft.com/office/officeart/2005/8/layout/cycle6"/>
    <dgm:cxn modelId="{E3BA0904-FC30-479A-8476-A6B9F113C59E}" type="presParOf" srcId="{B2C6560A-7DA8-4DB7-B56D-02FAB2F8CB6A}" destId="{2100DC0A-0637-4902-90FF-9CB54164C1AA}" srcOrd="19" destOrd="0" presId="urn:microsoft.com/office/officeart/2005/8/layout/cycle6"/>
    <dgm:cxn modelId="{BA569F79-8587-4BED-AD9E-A7246D4B78E3}" type="presParOf" srcId="{B2C6560A-7DA8-4DB7-B56D-02FAB2F8CB6A}" destId="{253FEDF0-AB2D-498F-8360-33F36F220116}" srcOrd="20" destOrd="0" presId="urn:microsoft.com/office/officeart/2005/8/layout/cycle6"/>
    <dgm:cxn modelId="{F4F32864-87C2-4B94-80A1-FC5DE7C76018}" type="presParOf" srcId="{B2C6560A-7DA8-4DB7-B56D-02FAB2F8CB6A}" destId="{184F35E5-6601-4F74-BF30-88DB4E5ABEC6}" srcOrd="21" destOrd="0" presId="urn:microsoft.com/office/officeart/2005/8/layout/cycle6"/>
    <dgm:cxn modelId="{F5388A36-FF83-4804-9BD8-1130C18EE8D5}" type="presParOf" srcId="{B2C6560A-7DA8-4DB7-B56D-02FAB2F8CB6A}" destId="{D029D8FF-4D00-4F6B-89F5-12CB1617FDA9}" srcOrd="22" destOrd="0" presId="urn:microsoft.com/office/officeart/2005/8/layout/cycle6"/>
    <dgm:cxn modelId="{FC6D1202-480E-4C55-BD79-68799DCDA1AD}" type="presParOf" srcId="{B2C6560A-7DA8-4DB7-B56D-02FAB2F8CB6A}" destId="{BDB8CC0E-EF3C-4C56-A85A-A76971C298FE}" srcOrd="23" destOrd="0" presId="urn:microsoft.com/office/officeart/2005/8/layout/cycle6"/>
    <dgm:cxn modelId="{203CDF3B-E191-4E02-9D60-6FBBC7E0FBE2}" type="presParOf" srcId="{B2C6560A-7DA8-4DB7-B56D-02FAB2F8CB6A}" destId="{FE344F9C-CC0C-4D8E-B4FB-8B3D89CDFB5D}" srcOrd="24" destOrd="0" presId="urn:microsoft.com/office/officeart/2005/8/layout/cycle6"/>
    <dgm:cxn modelId="{399E35FA-F02D-4BF5-9CF1-FD25FEEFF86F}" type="presParOf" srcId="{B2C6560A-7DA8-4DB7-B56D-02FAB2F8CB6A}" destId="{4431A643-FF49-40A6-AEF3-A27FB71A131F}" srcOrd="25" destOrd="0" presId="urn:microsoft.com/office/officeart/2005/8/layout/cycle6"/>
    <dgm:cxn modelId="{0E1B719F-FE91-422B-AE75-53034CA30CDC}" type="presParOf" srcId="{B2C6560A-7DA8-4DB7-B56D-02FAB2F8CB6A}" destId="{1DBB9DF3-880F-4E1E-891D-AE6B8EBD8E6E}" srcOrd="26"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2_2" csCatId="accent2" phldr="1"/>
      <dgm:spPr/>
      <dgm:t>
        <a:bodyPr/>
        <a:lstStyle/>
        <a:p>
          <a:endParaRPr lang="en-GB"/>
        </a:p>
      </dgm:t>
    </dgm:pt>
    <dgm:pt modelId="{5508C30E-98FB-4DD5-AC08-7255CEB48444}">
      <dgm:prSet phldrT="[Text]"/>
      <dgm:spPr/>
      <dgm:t>
        <a:bodyPr/>
        <a:lstStyle/>
        <a:p>
          <a:r>
            <a:rPr lang="en-GB" dirty="0"/>
            <a:t>Awareness</a:t>
          </a:r>
        </a:p>
        <a:p>
          <a:r>
            <a:rPr lang="en-GB" dirty="0"/>
            <a:t>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AB3D641A-EA9E-4AC7-9A8B-61ACAC18FFA3}">
      <dgm:prSet phldrT="[Text]"/>
      <dgm:spPr/>
      <dgm:t>
        <a:bodyPr/>
        <a:lstStyle/>
        <a:p>
          <a:r>
            <a:rPr lang="en-GB" dirty="0"/>
            <a:t>Empowerment</a:t>
          </a:r>
        </a:p>
        <a:p>
          <a:r>
            <a:rPr lang="en-GB" dirty="0"/>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9B950AD1-01F9-49F9-82E0-E317AFF19F3C}">
      <dgm:prSet phldrT="[Text]"/>
      <dgm:spPr/>
      <dgm:t>
        <a:bodyPr/>
        <a:lstStyle/>
        <a:p>
          <a:r>
            <a:rPr lang="en-GB" dirty="0"/>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5FC8A45-9753-43B6-9AE5-3EC98F1C6E6A}">
      <dgm:prSet phldrT="[Text]"/>
      <dgm:spPr/>
      <dgm:t>
        <a:bodyPr/>
        <a:lstStyle/>
        <a:p>
          <a:r>
            <a:rPr lang="en-GB" dirty="0"/>
            <a:t>Keys for project success</a:t>
          </a:r>
        </a:p>
      </dgm:t>
    </dgm:pt>
    <dgm:pt modelId="{25C10556-A634-436D-A007-2D72F7432D54}" type="parTrans" cxnId="{0FDF4ECE-42F1-4686-83AF-734083ABEE13}">
      <dgm:prSet/>
      <dgm:spPr/>
      <dgm:t>
        <a:bodyPr/>
        <a:lstStyle/>
        <a:p>
          <a:endParaRPr lang="en-GB"/>
        </a:p>
      </dgm:t>
    </dgm:pt>
    <dgm:pt modelId="{52062834-8D35-42F7-B4D5-9ABA6718BD7E}" type="sibTrans" cxnId="{0FDF4ECE-42F1-4686-83AF-734083ABEE13}">
      <dgm:prSet/>
      <dgm:spPr/>
      <dgm:t>
        <a:bodyPr/>
        <a:lstStyle/>
        <a:p>
          <a:endParaRPr lang="en-GB"/>
        </a:p>
      </dgm:t>
    </dgm:pt>
    <dgm:pt modelId="{F84B0439-D3E0-42BF-B8D3-36FDF66C24E0}">
      <dgm:prSet/>
      <dgm:spPr/>
      <dgm:t>
        <a:bodyPr/>
        <a:lstStyle/>
        <a:p>
          <a:r>
            <a:rPr lang="en-GB" dirty="0"/>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E089C109-AAD6-4B97-86D4-400545A112EE}" type="pres">
      <dgm:prSet presAssocID="{03B0BB4B-0B1E-40ED-99CE-B45664721537}" presName="Name0" presStyleCnt="0">
        <dgm:presLayoutVars>
          <dgm:dir/>
          <dgm:resizeHandles val="exact"/>
        </dgm:presLayoutVars>
      </dgm:prSet>
      <dgm:spPr/>
      <dgm:t>
        <a:bodyPr/>
        <a:lstStyle/>
        <a:p>
          <a:endParaRPr lang="en-US"/>
        </a:p>
      </dgm:t>
    </dgm:pt>
    <dgm:pt modelId="{57FF86CB-6F5B-4A0E-BF7B-295BA5614594}" type="pres">
      <dgm:prSet presAssocID="{03B0BB4B-0B1E-40ED-99CE-B45664721537}" presName="vNodes" presStyleCnt="0"/>
      <dgm:spPr/>
    </dgm:pt>
    <dgm:pt modelId="{BC0B9AC7-B7F0-44F6-93F4-76FF2E68E5CC}" type="pres">
      <dgm:prSet presAssocID="{5508C30E-98FB-4DD5-AC08-7255CEB48444}" presName="node" presStyleLbl="node1" presStyleIdx="0" presStyleCnt="5">
        <dgm:presLayoutVars>
          <dgm:bulletEnabled val="1"/>
        </dgm:presLayoutVars>
      </dgm:prSet>
      <dgm:spPr/>
      <dgm:t>
        <a:bodyPr/>
        <a:lstStyle/>
        <a:p>
          <a:endParaRPr lang="en-US"/>
        </a:p>
      </dgm:t>
    </dgm:pt>
    <dgm:pt modelId="{C2134F76-C2B5-47A9-AC47-3730840ADC7A}" type="pres">
      <dgm:prSet presAssocID="{7841D770-CF2D-4DC3-A544-4223DDD39393}" presName="spacerT" presStyleCnt="0"/>
      <dgm:spPr/>
    </dgm:pt>
    <dgm:pt modelId="{652B8198-E06A-4578-9960-588E5349D224}" type="pres">
      <dgm:prSet presAssocID="{7841D770-CF2D-4DC3-A544-4223DDD39393}" presName="sibTrans" presStyleLbl="sibTrans2D1" presStyleIdx="0" presStyleCnt="4"/>
      <dgm:spPr/>
      <dgm:t>
        <a:bodyPr/>
        <a:lstStyle/>
        <a:p>
          <a:endParaRPr lang="en-US"/>
        </a:p>
      </dgm:t>
    </dgm:pt>
    <dgm:pt modelId="{517B160B-FA20-4418-BAF0-EF2631CE274C}" type="pres">
      <dgm:prSet presAssocID="{7841D770-CF2D-4DC3-A544-4223DDD39393}" presName="spacerB" presStyleCnt="0"/>
      <dgm:spPr/>
    </dgm:pt>
    <dgm:pt modelId="{642D0EBC-AA76-4C42-8B42-56BAE19F1B9F}" type="pres">
      <dgm:prSet presAssocID="{AB3D641A-EA9E-4AC7-9A8B-61ACAC18FFA3}" presName="node" presStyleLbl="node1" presStyleIdx="1" presStyleCnt="5">
        <dgm:presLayoutVars>
          <dgm:bulletEnabled val="1"/>
        </dgm:presLayoutVars>
      </dgm:prSet>
      <dgm:spPr/>
      <dgm:t>
        <a:bodyPr/>
        <a:lstStyle/>
        <a:p>
          <a:endParaRPr lang="en-US"/>
        </a:p>
      </dgm:t>
    </dgm:pt>
    <dgm:pt modelId="{E971AC3F-AC6B-4510-B7F1-8DC2F56B30B1}" type="pres">
      <dgm:prSet presAssocID="{1EE26502-123D-48EA-AFFD-2D496F6FFF93}" presName="spacerT" presStyleCnt="0"/>
      <dgm:spPr/>
    </dgm:pt>
    <dgm:pt modelId="{066C4B86-B97A-42EA-A1FA-0BFBB6102F46}" type="pres">
      <dgm:prSet presAssocID="{1EE26502-123D-48EA-AFFD-2D496F6FFF93}" presName="sibTrans" presStyleLbl="sibTrans2D1" presStyleIdx="1" presStyleCnt="4"/>
      <dgm:spPr/>
      <dgm:t>
        <a:bodyPr/>
        <a:lstStyle/>
        <a:p>
          <a:endParaRPr lang="en-US"/>
        </a:p>
      </dgm:t>
    </dgm:pt>
    <dgm:pt modelId="{297BCC6A-A021-4E9F-853D-EC35BFEF68CE}" type="pres">
      <dgm:prSet presAssocID="{1EE26502-123D-48EA-AFFD-2D496F6FFF93}" presName="spacerB" presStyleCnt="0"/>
      <dgm:spPr/>
    </dgm:pt>
    <dgm:pt modelId="{7D9313E5-EFFB-4B3B-B61A-AF4EBF6A5845}" type="pres">
      <dgm:prSet presAssocID="{9B950AD1-01F9-49F9-82E0-E317AFF19F3C}" presName="node" presStyleLbl="node1" presStyleIdx="2" presStyleCnt="5">
        <dgm:presLayoutVars>
          <dgm:bulletEnabled val="1"/>
        </dgm:presLayoutVars>
      </dgm:prSet>
      <dgm:spPr/>
      <dgm:t>
        <a:bodyPr/>
        <a:lstStyle/>
        <a:p>
          <a:endParaRPr lang="en-US"/>
        </a:p>
      </dgm:t>
    </dgm:pt>
    <dgm:pt modelId="{84685BE1-DA98-4A9B-A9CA-B693A76D4C0A}" type="pres">
      <dgm:prSet presAssocID="{504DB475-E880-4F7D-B7CB-84D2A826BA32}" presName="spacerT" presStyleCnt="0"/>
      <dgm:spPr/>
    </dgm:pt>
    <dgm:pt modelId="{7ED08F10-A1D7-41F8-9B6D-439468305901}" type="pres">
      <dgm:prSet presAssocID="{504DB475-E880-4F7D-B7CB-84D2A826BA32}" presName="sibTrans" presStyleLbl="sibTrans2D1" presStyleIdx="2" presStyleCnt="4"/>
      <dgm:spPr/>
      <dgm:t>
        <a:bodyPr/>
        <a:lstStyle/>
        <a:p>
          <a:endParaRPr lang="en-US"/>
        </a:p>
      </dgm:t>
    </dgm:pt>
    <dgm:pt modelId="{CC708043-131E-4A00-A610-8AD176722936}" type="pres">
      <dgm:prSet presAssocID="{504DB475-E880-4F7D-B7CB-84D2A826BA32}" presName="spacerB" presStyleCnt="0"/>
      <dgm:spPr/>
    </dgm:pt>
    <dgm:pt modelId="{F61DDB06-0A76-4AA1-9FAB-5F4D3C01D75A}" type="pres">
      <dgm:prSet presAssocID="{F84B0439-D3E0-42BF-B8D3-36FDF66C24E0}" presName="node" presStyleLbl="node1" presStyleIdx="3" presStyleCnt="5">
        <dgm:presLayoutVars>
          <dgm:bulletEnabled val="1"/>
        </dgm:presLayoutVars>
      </dgm:prSet>
      <dgm:spPr/>
      <dgm:t>
        <a:bodyPr/>
        <a:lstStyle/>
        <a:p>
          <a:endParaRPr lang="en-US"/>
        </a:p>
      </dgm:t>
    </dgm:pt>
    <dgm:pt modelId="{66F8DB9F-15EE-43A8-8EB3-6D48F136BF54}" type="pres">
      <dgm:prSet presAssocID="{03B0BB4B-0B1E-40ED-99CE-B45664721537}" presName="sibTransLast" presStyleLbl="sibTrans2D1" presStyleIdx="3" presStyleCnt="4"/>
      <dgm:spPr/>
      <dgm:t>
        <a:bodyPr/>
        <a:lstStyle/>
        <a:p>
          <a:endParaRPr lang="en-US"/>
        </a:p>
      </dgm:t>
    </dgm:pt>
    <dgm:pt modelId="{100DA29F-E103-406B-B315-CD1A2480423E}" type="pres">
      <dgm:prSet presAssocID="{03B0BB4B-0B1E-40ED-99CE-B45664721537}" presName="connectorText" presStyleLbl="sibTrans2D1" presStyleIdx="3" presStyleCnt="4"/>
      <dgm:spPr/>
      <dgm:t>
        <a:bodyPr/>
        <a:lstStyle/>
        <a:p>
          <a:endParaRPr lang="en-US"/>
        </a:p>
      </dgm:t>
    </dgm:pt>
    <dgm:pt modelId="{706724DD-05FC-4771-919D-B7EB1C20A608}" type="pres">
      <dgm:prSet presAssocID="{03B0BB4B-0B1E-40ED-99CE-B45664721537}" presName="lastNode" presStyleLbl="node1" presStyleIdx="4" presStyleCnt="5">
        <dgm:presLayoutVars>
          <dgm:bulletEnabled val="1"/>
        </dgm:presLayoutVars>
      </dgm:prSet>
      <dgm:spPr/>
      <dgm:t>
        <a:bodyPr/>
        <a:lstStyle/>
        <a:p>
          <a:endParaRPr lang="en-US"/>
        </a:p>
      </dgm:t>
    </dgm:pt>
  </dgm:ptLst>
  <dgm:cxnLst>
    <dgm:cxn modelId="{F477CFEF-F09A-4814-B375-560CE8877137}" srcId="{03B0BB4B-0B1E-40ED-99CE-B45664721537}" destId="{9B950AD1-01F9-49F9-82E0-E317AFF19F3C}" srcOrd="2" destOrd="0" parTransId="{E429288B-8D19-4A40-8AB4-CA64B3838FFC}" sibTransId="{504DB475-E880-4F7D-B7CB-84D2A826BA32}"/>
    <dgm:cxn modelId="{72AAB9FC-11CA-4CD7-953C-D7DCC158E09A}" type="presOf" srcId="{7841D770-CF2D-4DC3-A544-4223DDD39393}" destId="{652B8198-E06A-4578-9960-588E5349D224}" srcOrd="0" destOrd="0" presId="urn:microsoft.com/office/officeart/2005/8/layout/equation2"/>
    <dgm:cxn modelId="{0FDF4ECE-42F1-4686-83AF-734083ABEE13}" srcId="{03B0BB4B-0B1E-40ED-99CE-B45664721537}" destId="{D5FC8A45-9753-43B6-9AE5-3EC98F1C6E6A}" srcOrd="4" destOrd="0" parTransId="{25C10556-A634-436D-A007-2D72F7432D54}" sibTransId="{52062834-8D35-42F7-B4D5-9ABA6718BD7E}"/>
    <dgm:cxn modelId="{CBED9C8C-2DA8-4BE1-8CBF-C0CC86F7E41F}" type="presOf" srcId="{9B950AD1-01F9-49F9-82E0-E317AFF19F3C}" destId="{7D9313E5-EFFB-4B3B-B61A-AF4EBF6A5845}" srcOrd="0" destOrd="0" presId="urn:microsoft.com/office/officeart/2005/8/layout/equation2"/>
    <dgm:cxn modelId="{88C5AA8D-DE91-42BB-819C-899120E53D68}" type="presOf" srcId="{731FA077-73FF-4687-BDC9-0484D9DB5C98}" destId="{66F8DB9F-15EE-43A8-8EB3-6D48F136BF54}" srcOrd="0" destOrd="0" presId="urn:microsoft.com/office/officeart/2005/8/layout/equation2"/>
    <dgm:cxn modelId="{0BA53C56-6E90-4DCA-94EB-3003571E970C}" type="presOf" srcId="{1EE26502-123D-48EA-AFFD-2D496F6FFF93}" destId="{066C4B86-B97A-42EA-A1FA-0BFBB6102F46}" srcOrd="0" destOrd="0" presId="urn:microsoft.com/office/officeart/2005/8/layout/equation2"/>
    <dgm:cxn modelId="{2A9AC7B6-21C6-4FD6-A89B-3BDD1520C135}" srcId="{03B0BB4B-0B1E-40ED-99CE-B45664721537}" destId="{F84B0439-D3E0-42BF-B8D3-36FDF66C24E0}" srcOrd="3" destOrd="0" parTransId="{BA3A68DB-15AC-491E-876C-17C8AD6F2005}" sibTransId="{731FA077-73FF-4687-BDC9-0484D9DB5C98}"/>
    <dgm:cxn modelId="{FAC79E25-5E00-43B3-8512-51B00AE2BCCC}" srcId="{03B0BB4B-0B1E-40ED-99CE-B45664721537}" destId="{5508C30E-98FB-4DD5-AC08-7255CEB48444}" srcOrd="0" destOrd="0" parTransId="{538E2401-B5EE-4524-9E71-DD03FC08B821}" sibTransId="{7841D770-CF2D-4DC3-A544-4223DDD39393}"/>
    <dgm:cxn modelId="{0E45A58E-9607-40F7-9195-312A4A85A630}" type="presOf" srcId="{D5FC8A45-9753-43B6-9AE5-3EC98F1C6E6A}" destId="{706724DD-05FC-4771-919D-B7EB1C20A608}" srcOrd="0" destOrd="0" presId="urn:microsoft.com/office/officeart/2005/8/layout/equation2"/>
    <dgm:cxn modelId="{30C41B96-E623-427F-860B-7C4C8F769676}" srcId="{03B0BB4B-0B1E-40ED-99CE-B45664721537}" destId="{AB3D641A-EA9E-4AC7-9A8B-61ACAC18FFA3}" srcOrd="1" destOrd="0" parTransId="{A5FE5239-79F1-4588-A7B0-2863B506706E}" sibTransId="{1EE26502-123D-48EA-AFFD-2D496F6FFF93}"/>
    <dgm:cxn modelId="{DC26A132-D2EA-466D-AAA1-533CE0CC0F6B}" type="presOf" srcId="{F84B0439-D3E0-42BF-B8D3-36FDF66C24E0}" destId="{F61DDB06-0A76-4AA1-9FAB-5F4D3C01D75A}" srcOrd="0" destOrd="0" presId="urn:microsoft.com/office/officeart/2005/8/layout/equation2"/>
    <dgm:cxn modelId="{ABCA03BC-1941-494B-B0C2-17AC492F02AD}" type="presOf" srcId="{03B0BB4B-0B1E-40ED-99CE-B45664721537}" destId="{E089C109-AAD6-4B97-86D4-400545A112EE}" srcOrd="0" destOrd="0" presId="urn:microsoft.com/office/officeart/2005/8/layout/equation2"/>
    <dgm:cxn modelId="{C8B4AC28-852B-4757-9174-A330FB9FD426}" type="presOf" srcId="{AB3D641A-EA9E-4AC7-9A8B-61ACAC18FFA3}" destId="{642D0EBC-AA76-4C42-8B42-56BAE19F1B9F}" srcOrd="0" destOrd="0" presId="urn:microsoft.com/office/officeart/2005/8/layout/equation2"/>
    <dgm:cxn modelId="{3F1C9CA7-42B2-47EA-81AC-4231260548E9}" type="presOf" srcId="{5508C30E-98FB-4DD5-AC08-7255CEB48444}" destId="{BC0B9AC7-B7F0-44F6-93F4-76FF2E68E5CC}" srcOrd="0" destOrd="0" presId="urn:microsoft.com/office/officeart/2005/8/layout/equation2"/>
    <dgm:cxn modelId="{5F9C9974-1839-4822-8047-D2539824BC02}" type="presOf" srcId="{731FA077-73FF-4687-BDC9-0484D9DB5C98}" destId="{100DA29F-E103-406B-B315-CD1A2480423E}" srcOrd="1" destOrd="0" presId="urn:microsoft.com/office/officeart/2005/8/layout/equation2"/>
    <dgm:cxn modelId="{D38B61AC-1EE6-4EA8-8161-619A5C3D6CDE}" type="presOf" srcId="{504DB475-E880-4F7D-B7CB-84D2A826BA32}" destId="{7ED08F10-A1D7-41F8-9B6D-439468305901}" srcOrd="0" destOrd="0" presId="urn:microsoft.com/office/officeart/2005/8/layout/equation2"/>
    <dgm:cxn modelId="{3AF67209-0922-495A-9E59-8EC00D239065}" type="presParOf" srcId="{E089C109-AAD6-4B97-86D4-400545A112EE}" destId="{57FF86CB-6F5B-4A0E-BF7B-295BA5614594}" srcOrd="0" destOrd="0" presId="urn:microsoft.com/office/officeart/2005/8/layout/equation2"/>
    <dgm:cxn modelId="{E9B5DB3D-6B73-4773-9C32-AC9625739B41}" type="presParOf" srcId="{57FF86CB-6F5B-4A0E-BF7B-295BA5614594}" destId="{BC0B9AC7-B7F0-44F6-93F4-76FF2E68E5CC}" srcOrd="0" destOrd="0" presId="urn:microsoft.com/office/officeart/2005/8/layout/equation2"/>
    <dgm:cxn modelId="{79A60BDD-6898-4A62-81F4-B36218737675}" type="presParOf" srcId="{57FF86CB-6F5B-4A0E-BF7B-295BA5614594}" destId="{C2134F76-C2B5-47A9-AC47-3730840ADC7A}" srcOrd="1" destOrd="0" presId="urn:microsoft.com/office/officeart/2005/8/layout/equation2"/>
    <dgm:cxn modelId="{6360EA88-332D-47B9-8B08-7CDB5AAB8639}" type="presParOf" srcId="{57FF86CB-6F5B-4A0E-BF7B-295BA5614594}" destId="{652B8198-E06A-4578-9960-588E5349D224}" srcOrd="2" destOrd="0" presId="urn:microsoft.com/office/officeart/2005/8/layout/equation2"/>
    <dgm:cxn modelId="{A2011D1A-26E7-4D0B-9048-182FAB996ED6}" type="presParOf" srcId="{57FF86CB-6F5B-4A0E-BF7B-295BA5614594}" destId="{517B160B-FA20-4418-BAF0-EF2631CE274C}" srcOrd="3" destOrd="0" presId="urn:microsoft.com/office/officeart/2005/8/layout/equation2"/>
    <dgm:cxn modelId="{73A47773-6AE6-4296-BD7E-B927004F06CE}" type="presParOf" srcId="{57FF86CB-6F5B-4A0E-BF7B-295BA5614594}" destId="{642D0EBC-AA76-4C42-8B42-56BAE19F1B9F}" srcOrd="4" destOrd="0" presId="urn:microsoft.com/office/officeart/2005/8/layout/equation2"/>
    <dgm:cxn modelId="{25AF3460-250D-4192-AEF9-9DAB2EA60633}" type="presParOf" srcId="{57FF86CB-6F5B-4A0E-BF7B-295BA5614594}" destId="{E971AC3F-AC6B-4510-B7F1-8DC2F56B30B1}" srcOrd="5" destOrd="0" presId="urn:microsoft.com/office/officeart/2005/8/layout/equation2"/>
    <dgm:cxn modelId="{4C0D4D4C-F9EF-4061-8589-E4F3BCF370B9}" type="presParOf" srcId="{57FF86CB-6F5B-4A0E-BF7B-295BA5614594}" destId="{066C4B86-B97A-42EA-A1FA-0BFBB6102F46}" srcOrd="6" destOrd="0" presId="urn:microsoft.com/office/officeart/2005/8/layout/equation2"/>
    <dgm:cxn modelId="{F575FE30-CBC6-4C9B-9309-78A5B5EB685B}" type="presParOf" srcId="{57FF86CB-6F5B-4A0E-BF7B-295BA5614594}" destId="{297BCC6A-A021-4E9F-853D-EC35BFEF68CE}" srcOrd="7" destOrd="0" presId="urn:microsoft.com/office/officeart/2005/8/layout/equation2"/>
    <dgm:cxn modelId="{86340A44-36DF-4FF4-9CE3-8124897DE74E}" type="presParOf" srcId="{57FF86CB-6F5B-4A0E-BF7B-295BA5614594}" destId="{7D9313E5-EFFB-4B3B-B61A-AF4EBF6A5845}" srcOrd="8" destOrd="0" presId="urn:microsoft.com/office/officeart/2005/8/layout/equation2"/>
    <dgm:cxn modelId="{9AB26385-ECC2-44AB-9CA1-365540FE9BFE}" type="presParOf" srcId="{57FF86CB-6F5B-4A0E-BF7B-295BA5614594}" destId="{84685BE1-DA98-4A9B-A9CA-B693A76D4C0A}" srcOrd="9" destOrd="0" presId="urn:microsoft.com/office/officeart/2005/8/layout/equation2"/>
    <dgm:cxn modelId="{0E467061-FE5A-497C-9D83-B56E4C9A105C}" type="presParOf" srcId="{57FF86CB-6F5B-4A0E-BF7B-295BA5614594}" destId="{7ED08F10-A1D7-41F8-9B6D-439468305901}" srcOrd="10" destOrd="0" presId="urn:microsoft.com/office/officeart/2005/8/layout/equation2"/>
    <dgm:cxn modelId="{15AB53C9-E451-4C08-822A-3D0EDC22C7A9}" type="presParOf" srcId="{57FF86CB-6F5B-4A0E-BF7B-295BA5614594}" destId="{CC708043-131E-4A00-A610-8AD176722936}" srcOrd="11" destOrd="0" presId="urn:microsoft.com/office/officeart/2005/8/layout/equation2"/>
    <dgm:cxn modelId="{FB3FCE36-67A8-4D15-9609-6E128F9B8CFA}" type="presParOf" srcId="{57FF86CB-6F5B-4A0E-BF7B-295BA5614594}" destId="{F61DDB06-0A76-4AA1-9FAB-5F4D3C01D75A}" srcOrd="12" destOrd="0" presId="urn:microsoft.com/office/officeart/2005/8/layout/equation2"/>
    <dgm:cxn modelId="{C1E1CCF0-E150-4A62-A9E8-4686A208C763}" type="presParOf" srcId="{E089C109-AAD6-4B97-86D4-400545A112EE}" destId="{66F8DB9F-15EE-43A8-8EB3-6D48F136BF54}" srcOrd="1" destOrd="0" presId="urn:microsoft.com/office/officeart/2005/8/layout/equation2"/>
    <dgm:cxn modelId="{FD04BDCF-F113-4103-ACD8-B96F4A4590A2}" type="presParOf" srcId="{66F8DB9F-15EE-43A8-8EB3-6D48F136BF54}" destId="{100DA29F-E103-406B-B315-CD1A2480423E}" srcOrd="0" destOrd="0" presId="urn:microsoft.com/office/officeart/2005/8/layout/equation2"/>
    <dgm:cxn modelId="{D8BFACEB-ACED-433D-BD78-1FD33B8062FE}" type="presParOf" srcId="{E089C109-AAD6-4B97-86D4-400545A112EE}" destId="{706724DD-05FC-4771-919D-B7EB1C20A608}"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6E2B03-85DD-4972-9228-6A8A889BA08B}" type="doc">
      <dgm:prSet loTypeId="urn:microsoft.com/office/officeart/2005/8/layout/orgChart1" loCatId="hierarchy" qsTypeId="urn:microsoft.com/office/officeart/2005/8/quickstyle/simple1" qsCatId="simple" csTypeId="urn:microsoft.com/office/officeart/2005/8/colors/accent1_2" csCatId="accent1" phldr="0"/>
      <dgm:spPr/>
      <dgm:t>
        <a:bodyPr/>
        <a:lstStyle/>
        <a:p>
          <a:endParaRPr lang="en-GB"/>
        </a:p>
      </dgm:t>
    </dgm:pt>
    <dgm:pt modelId="{8F69310D-077E-40C1-9D1A-B24EEA73CD0C}">
      <dgm:prSet phldrT="[Text]" phldr="1"/>
      <dgm:spPr/>
      <dgm:t>
        <a:bodyPr/>
        <a:lstStyle/>
        <a:p>
          <a:endParaRPr lang="en-GB"/>
        </a:p>
      </dgm:t>
    </dgm:pt>
    <dgm:pt modelId="{45D63E71-041D-463A-9897-B6142C8DF31F}" type="parTrans" cxnId="{1789085F-21A7-4741-ABFC-AFEFD25319A0}">
      <dgm:prSet/>
      <dgm:spPr/>
      <dgm:t>
        <a:bodyPr/>
        <a:lstStyle/>
        <a:p>
          <a:endParaRPr lang="en-GB"/>
        </a:p>
      </dgm:t>
    </dgm:pt>
    <dgm:pt modelId="{44677C07-9F6A-4392-B8B1-76A82BCE038C}" type="sibTrans" cxnId="{1789085F-21A7-4741-ABFC-AFEFD25319A0}">
      <dgm:prSet/>
      <dgm:spPr/>
      <dgm:t>
        <a:bodyPr/>
        <a:lstStyle/>
        <a:p>
          <a:endParaRPr lang="en-GB"/>
        </a:p>
      </dgm:t>
    </dgm:pt>
    <dgm:pt modelId="{B7B842BA-4A8B-4024-9903-96495D80B02C}" type="asst">
      <dgm:prSet phldrT="[Text]" phldr="1"/>
      <dgm:spPr/>
      <dgm:t>
        <a:bodyPr/>
        <a:lstStyle/>
        <a:p>
          <a:endParaRPr lang="en-GB"/>
        </a:p>
      </dgm:t>
    </dgm:pt>
    <dgm:pt modelId="{8A379A4A-8FD2-4A98-82BA-613E9B61C2B2}" type="parTrans" cxnId="{D8CEC526-FE44-460A-B54C-CBCF7936FB88}">
      <dgm:prSet/>
      <dgm:spPr/>
      <dgm:t>
        <a:bodyPr/>
        <a:lstStyle/>
        <a:p>
          <a:endParaRPr lang="en-GB"/>
        </a:p>
      </dgm:t>
    </dgm:pt>
    <dgm:pt modelId="{2FB4F784-4EB3-4F64-8C87-DCE1ED36BD52}" type="sibTrans" cxnId="{D8CEC526-FE44-460A-B54C-CBCF7936FB88}">
      <dgm:prSet/>
      <dgm:spPr/>
      <dgm:t>
        <a:bodyPr/>
        <a:lstStyle/>
        <a:p>
          <a:endParaRPr lang="en-GB"/>
        </a:p>
      </dgm:t>
    </dgm:pt>
    <dgm:pt modelId="{F3CA7EA3-C91B-490C-8B60-305E33215B5C}">
      <dgm:prSet phldrT="[Text]" phldr="1"/>
      <dgm:spPr/>
      <dgm:t>
        <a:bodyPr/>
        <a:lstStyle/>
        <a:p>
          <a:endParaRPr lang="en-GB"/>
        </a:p>
      </dgm:t>
    </dgm:pt>
    <dgm:pt modelId="{723F4239-7244-4D22-AAE0-718DF0C8B06E}" type="parTrans" cxnId="{643E0EF7-5057-40AA-ADE1-70F0AF613323}">
      <dgm:prSet/>
      <dgm:spPr/>
      <dgm:t>
        <a:bodyPr/>
        <a:lstStyle/>
        <a:p>
          <a:endParaRPr lang="en-GB"/>
        </a:p>
      </dgm:t>
    </dgm:pt>
    <dgm:pt modelId="{9F18D01F-D0DF-45BC-8EF5-0B141973C7E6}" type="sibTrans" cxnId="{643E0EF7-5057-40AA-ADE1-70F0AF613323}">
      <dgm:prSet/>
      <dgm:spPr/>
      <dgm:t>
        <a:bodyPr/>
        <a:lstStyle/>
        <a:p>
          <a:endParaRPr lang="en-GB"/>
        </a:p>
      </dgm:t>
    </dgm:pt>
    <dgm:pt modelId="{FE36380F-2625-4DDB-BC72-06A0D84E4B77}">
      <dgm:prSet phldrT="[Text]" phldr="1"/>
      <dgm:spPr/>
      <dgm:t>
        <a:bodyPr/>
        <a:lstStyle/>
        <a:p>
          <a:endParaRPr lang="en-GB"/>
        </a:p>
      </dgm:t>
    </dgm:pt>
    <dgm:pt modelId="{EF9D7237-5501-4A58-AF1A-E9C45C7FE75C}" type="parTrans" cxnId="{10E961BA-60FE-4C28-A56A-0120E7A74607}">
      <dgm:prSet/>
      <dgm:spPr/>
      <dgm:t>
        <a:bodyPr/>
        <a:lstStyle/>
        <a:p>
          <a:endParaRPr lang="en-GB"/>
        </a:p>
      </dgm:t>
    </dgm:pt>
    <dgm:pt modelId="{5837CA6F-15BD-4FA6-A16C-F1EB3B76B10F}" type="sibTrans" cxnId="{10E961BA-60FE-4C28-A56A-0120E7A74607}">
      <dgm:prSet/>
      <dgm:spPr/>
      <dgm:t>
        <a:bodyPr/>
        <a:lstStyle/>
        <a:p>
          <a:endParaRPr lang="en-GB"/>
        </a:p>
      </dgm:t>
    </dgm:pt>
    <dgm:pt modelId="{CB615DE5-9237-4017-B06B-B7F7067A8756}">
      <dgm:prSet phldrT="[Text]" phldr="1"/>
      <dgm:spPr/>
      <dgm:t>
        <a:bodyPr/>
        <a:lstStyle/>
        <a:p>
          <a:endParaRPr lang="en-GB"/>
        </a:p>
      </dgm:t>
    </dgm:pt>
    <dgm:pt modelId="{7084DFAF-B514-4499-8E0F-A7E4A07EE629}" type="parTrans" cxnId="{23F7DA00-B82E-4708-92F5-4A1D563D6810}">
      <dgm:prSet/>
      <dgm:spPr/>
      <dgm:t>
        <a:bodyPr/>
        <a:lstStyle/>
        <a:p>
          <a:endParaRPr lang="en-GB"/>
        </a:p>
      </dgm:t>
    </dgm:pt>
    <dgm:pt modelId="{131E7C77-3A58-421F-9E46-29000CFB77AF}" type="sibTrans" cxnId="{23F7DA00-B82E-4708-92F5-4A1D563D6810}">
      <dgm:prSet/>
      <dgm:spPr/>
      <dgm:t>
        <a:bodyPr/>
        <a:lstStyle/>
        <a:p>
          <a:endParaRPr lang="en-GB"/>
        </a:p>
      </dgm:t>
    </dgm:pt>
    <dgm:pt modelId="{CBE4A203-1129-47BF-BFA7-E8522F4EAACF}" type="pres">
      <dgm:prSet presAssocID="{D46E2B03-85DD-4972-9228-6A8A889BA08B}" presName="hierChild1" presStyleCnt="0">
        <dgm:presLayoutVars>
          <dgm:orgChart val="1"/>
          <dgm:chPref val="1"/>
          <dgm:dir/>
          <dgm:animOne val="branch"/>
          <dgm:animLvl val="lvl"/>
          <dgm:resizeHandles/>
        </dgm:presLayoutVars>
      </dgm:prSet>
      <dgm:spPr/>
      <dgm:t>
        <a:bodyPr/>
        <a:lstStyle/>
        <a:p>
          <a:endParaRPr lang="en-US"/>
        </a:p>
      </dgm:t>
    </dgm:pt>
    <dgm:pt modelId="{1A794389-70EB-4D75-80CC-439B032DE312}" type="pres">
      <dgm:prSet presAssocID="{8F69310D-077E-40C1-9D1A-B24EEA73CD0C}" presName="hierRoot1" presStyleCnt="0">
        <dgm:presLayoutVars>
          <dgm:hierBranch val="init"/>
        </dgm:presLayoutVars>
      </dgm:prSet>
      <dgm:spPr/>
    </dgm:pt>
    <dgm:pt modelId="{5213DFD5-1269-4000-A8D6-4A1A955B7B48}" type="pres">
      <dgm:prSet presAssocID="{8F69310D-077E-40C1-9D1A-B24EEA73CD0C}" presName="rootComposite1" presStyleCnt="0"/>
      <dgm:spPr/>
    </dgm:pt>
    <dgm:pt modelId="{5962115F-F317-431D-AF71-1A27610BAED7}" type="pres">
      <dgm:prSet presAssocID="{8F69310D-077E-40C1-9D1A-B24EEA73CD0C}" presName="rootText1" presStyleLbl="node0" presStyleIdx="0" presStyleCnt="1">
        <dgm:presLayoutVars>
          <dgm:chPref val="3"/>
        </dgm:presLayoutVars>
      </dgm:prSet>
      <dgm:spPr/>
      <dgm:t>
        <a:bodyPr/>
        <a:lstStyle/>
        <a:p>
          <a:endParaRPr lang="en-US"/>
        </a:p>
      </dgm:t>
    </dgm:pt>
    <dgm:pt modelId="{92F9F37E-69C0-4F2B-B460-1F12A4686F34}" type="pres">
      <dgm:prSet presAssocID="{8F69310D-077E-40C1-9D1A-B24EEA73CD0C}" presName="rootConnector1" presStyleLbl="node1" presStyleIdx="0" presStyleCnt="0"/>
      <dgm:spPr/>
      <dgm:t>
        <a:bodyPr/>
        <a:lstStyle/>
        <a:p>
          <a:endParaRPr lang="en-US"/>
        </a:p>
      </dgm:t>
    </dgm:pt>
    <dgm:pt modelId="{04FC3334-5106-42DC-9F66-A743B738D4D6}" type="pres">
      <dgm:prSet presAssocID="{8F69310D-077E-40C1-9D1A-B24EEA73CD0C}" presName="hierChild2" presStyleCnt="0"/>
      <dgm:spPr/>
    </dgm:pt>
    <dgm:pt modelId="{5D83729A-8658-4B8D-8563-8D15DC0DDF90}" type="pres">
      <dgm:prSet presAssocID="{723F4239-7244-4D22-AAE0-718DF0C8B06E}" presName="Name37" presStyleLbl="parChTrans1D2" presStyleIdx="0" presStyleCnt="4"/>
      <dgm:spPr/>
      <dgm:t>
        <a:bodyPr/>
        <a:lstStyle/>
        <a:p>
          <a:endParaRPr lang="en-US"/>
        </a:p>
      </dgm:t>
    </dgm:pt>
    <dgm:pt modelId="{6DD3E15C-CD79-4130-9B13-541CC1C95DF9}" type="pres">
      <dgm:prSet presAssocID="{F3CA7EA3-C91B-490C-8B60-305E33215B5C}" presName="hierRoot2" presStyleCnt="0">
        <dgm:presLayoutVars>
          <dgm:hierBranch val="init"/>
        </dgm:presLayoutVars>
      </dgm:prSet>
      <dgm:spPr/>
    </dgm:pt>
    <dgm:pt modelId="{1EC974D3-EA97-4A9A-8FD2-AED1B8642EA6}" type="pres">
      <dgm:prSet presAssocID="{F3CA7EA3-C91B-490C-8B60-305E33215B5C}" presName="rootComposite" presStyleCnt="0"/>
      <dgm:spPr/>
    </dgm:pt>
    <dgm:pt modelId="{A96C31DE-B762-450E-9053-576982A1DE48}" type="pres">
      <dgm:prSet presAssocID="{F3CA7EA3-C91B-490C-8B60-305E33215B5C}" presName="rootText" presStyleLbl="node2" presStyleIdx="0" presStyleCnt="3">
        <dgm:presLayoutVars>
          <dgm:chPref val="3"/>
        </dgm:presLayoutVars>
      </dgm:prSet>
      <dgm:spPr/>
      <dgm:t>
        <a:bodyPr/>
        <a:lstStyle/>
        <a:p>
          <a:endParaRPr lang="en-US"/>
        </a:p>
      </dgm:t>
    </dgm:pt>
    <dgm:pt modelId="{D04F572F-D832-4864-A053-90A60035DB4D}" type="pres">
      <dgm:prSet presAssocID="{F3CA7EA3-C91B-490C-8B60-305E33215B5C}" presName="rootConnector" presStyleLbl="node2" presStyleIdx="0" presStyleCnt="3"/>
      <dgm:spPr/>
      <dgm:t>
        <a:bodyPr/>
        <a:lstStyle/>
        <a:p>
          <a:endParaRPr lang="en-US"/>
        </a:p>
      </dgm:t>
    </dgm:pt>
    <dgm:pt modelId="{38025F72-515F-4D4F-A7AC-9FD8A8892FE2}" type="pres">
      <dgm:prSet presAssocID="{F3CA7EA3-C91B-490C-8B60-305E33215B5C}" presName="hierChild4" presStyleCnt="0"/>
      <dgm:spPr/>
    </dgm:pt>
    <dgm:pt modelId="{E5263106-78D4-458F-8306-7EE84CCC4F81}" type="pres">
      <dgm:prSet presAssocID="{F3CA7EA3-C91B-490C-8B60-305E33215B5C}" presName="hierChild5" presStyleCnt="0"/>
      <dgm:spPr/>
    </dgm:pt>
    <dgm:pt modelId="{FF0CEEF8-04DA-424F-8AD1-7355E13D7CDD}" type="pres">
      <dgm:prSet presAssocID="{EF9D7237-5501-4A58-AF1A-E9C45C7FE75C}" presName="Name37" presStyleLbl="parChTrans1D2" presStyleIdx="1" presStyleCnt="4"/>
      <dgm:spPr/>
      <dgm:t>
        <a:bodyPr/>
        <a:lstStyle/>
        <a:p>
          <a:endParaRPr lang="en-US"/>
        </a:p>
      </dgm:t>
    </dgm:pt>
    <dgm:pt modelId="{BEDC98CA-F55C-480E-B204-5358C0B510D1}" type="pres">
      <dgm:prSet presAssocID="{FE36380F-2625-4DDB-BC72-06A0D84E4B77}" presName="hierRoot2" presStyleCnt="0">
        <dgm:presLayoutVars>
          <dgm:hierBranch val="init"/>
        </dgm:presLayoutVars>
      </dgm:prSet>
      <dgm:spPr/>
    </dgm:pt>
    <dgm:pt modelId="{25DFB3A5-31DE-4DE6-84C9-F3EC3289E26E}" type="pres">
      <dgm:prSet presAssocID="{FE36380F-2625-4DDB-BC72-06A0D84E4B77}" presName="rootComposite" presStyleCnt="0"/>
      <dgm:spPr/>
    </dgm:pt>
    <dgm:pt modelId="{2F9CD049-11BC-4B42-9419-36FECAF339EE}" type="pres">
      <dgm:prSet presAssocID="{FE36380F-2625-4DDB-BC72-06A0D84E4B77}" presName="rootText" presStyleLbl="node2" presStyleIdx="1" presStyleCnt="3">
        <dgm:presLayoutVars>
          <dgm:chPref val="3"/>
        </dgm:presLayoutVars>
      </dgm:prSet>
      <dgm:spPr/>
      <dgm:t>
        <a:bodyPr/>
        <a:lstStyle/>
        <a:p>
          <a:endParaRPr lang="en-US"/>
        </a:p>
      </dgm:t>
    </dgm:pt>
    <dgm:pt modelId="{99469BA4-70FB-4CAE-B70B-8B4265FA10AA}" type="pres">
      <dgm:prSet presAssocID="{FE36380F-2625-4DDB-BC72-06A0D84E4B77}" presName="rootConnector" presStyleLbl="node2" presStyleIdx="1" presStyleCnt="3"/>
      <dgm:spPr/>
      <dgm:t>
        <a:bodyPr/>
        <a:lstStyle/>
        <a:p>
          <a:endParaRPr lang="en-US"/>
        </a:p>
      </dgm:t>
    </dgm:pt>
    <dgm:pt modelId="{7FDB5E74-0498-4747-8C5F-2EB104839451}" type="pres">
      <dgm:prSet presAssocID="{FE36380F-2625-4DDB-BC72-06A0D84E4B77}" presName="hierChild4" presStyleCnt="0"/>
      <dgm:spPr/>
    </dgm:pt>
    <dgm:pt modelId="{216F2DE7-A4CC-49BF-840D-420D22F601B8}" type="pres">
      <dgm:prSet presAssocID="{FE36380F-2625-4DDB-BC72-06A0D84E4B77}" presName="hierChild5" presStyleCnt="0"/>
      <dgm:spPr/>
    </dgm:pt>
    <dgm:pt modelId="{16026106-8081-4C0E-9541-4488BE8269BF}" type="pres">
      <dgm:prSet presAssocID="{7084DFAF-B514-4499-8E0F-A7E4A07EE629}" presName="Name37" presStyleLbl="parChTrans1D2" presStyleIdx="2" presStyleCnt="4"/>
      <dgm:spPr/>
      <dgm:t>
        <a:bodyPr/>
        <a:lstStyle/>
        <a:p>
          <a:endParaRPr lang="en-US"/>
        </a:p>
      </dgm:t>
    </dgm:pt>
    <dgm:pt modelId="{650A237F-EF8C-4E30-87D4-731353A0C157}" type="pres">
      <dgm:prSet presAssocID="{CB615DE5-9237-4017-B06B-B7F7067A8756}" presName="hierRoot2" presStyleCnt="0">
        <dgm:presLayoutVars>
          <dgm:hierBranch val="init"/>
        </dgm:presLayoutVars>
      </dgm:prSet>
      <dgm:spPr/>
    </dgm:pt>
    <dgm:pt modelId="{E30A54F7-2CB3-4A8D-AC37-8D9DE851C1A4}" type="pres">
      <dgm:prSet presAssocID="{CB615DE5-9237-4017-B06B-B7F7067A8756}" presName="rootComposite" presStyleCnt="0"/>
      <dgm:spPr/>
    </dgm:pt>
    <dgm:pt modelId="{B40FC6DE-F5EB-41DA-A286-3E7945E2A281}" type="pres">
      <dgm:prSet presAssocID="{CB615DE5-9237-4017-B06B-B7F7067A8756}" presName="rootText" presStyleLbl="node2" presStyleIdx="2" presStyleCnt="3">
        <dgm:presLayoutVars>
          <dgm:chPref val="3"/>
        </dgm:presLayoutVars>
      </dgm:prSet>
      <dgm:spPr/>
      <dgm:t>
        <a:bodyPr/>
        <a:lstStyle/>
        <a:p>
          <a:endParaRPr lang="en-US"/>
        </a:p>
      </dgm:t>
    </dgm:pt>
    <dgm:pt modelId="{8EB3F5D2-E071-4EC6-BB21-093C01A18BB9}" type="pres">
      <dgm:prSet presAssocID="{CB615DE5-9237-4017-B06B-B7F7067A8756}" presName="rootConnector" presStyleLbl="node2" presStyleIdx="2" presStyleCnt="3"/>
      <dgm:spPr/>
      <dgm:t>
        <a:bodyPr/>
        <a:lstStyle/>
        <a:p>
          <a:endParaRPr lang="en-US"/>
        </a:p>
      </dgm:t>
    </dgm:pt>
    <dgm:pt modelId="{082CBC08-2F90-4913-BDD8-D39C1FD0E0A2}" type="pres">
      <dgm:prSet presAssocID="{CB615DE5-9237-4017-B06B-B7F7067A8756}" presName="hierChild4" presStyleCnt="0"/>
      <dgm:spPr/>
    </dgm:pt>
    <dgm:pt modelId="{0EC49E0A-1D04-421D-BCC6-64EFA2C64304}" type="pres">
      <dgm:prSet presAssocID="{CB615DE5-9237-4017-B06B-B7F7067A8756}" presName="hierChild5" presStyleCnt="0"/>
      <dgm:spPr/>
    </dgm:pt>
    <dgm:pt modelId="{B9C28B15-BB43-4CDE-AA09-2D5F38C19871}" type="pres">
      <dgm:prSet presAssocID="{8F69310D-077E-40C1-9D1A-B24EEA73CD0C}" presName="hierChild3" presStyleCnt="0"/>
      <dgm:spPr/>
    </dgm:pt>
    <dgm:pt modelId="{3075BB8D-0D93-4347-9F23-73C4DE436F25}" type="pres">
      <dgm:prSet presAssocID="{8A379A4A-8FD2-4A98-82BA-613E9B61C2B2}" presName="Name111" presStyleLbl="parChTrans1D2" presStyleIdx="3" presStyleCnt="4"/>
      <dgm:spPr/>
      <dgm:t>
        <a:bodyPr/>
        <a:lstStyle/>
        <a:p>
          <a:endParaRPr lang="en-US"/>
        </a:p>
      </dgm:t>
    </dgm:pt>
    <dgm:pt modelId="{D5DCE588-2309-448F-87C2-71F3BF36AE50}" type="pres">
      <dgm:prSet presAssocID="{B7B842BA-4A8B-4024-9903-96495D80B02C}" presName="hierRoot3" presStyleCnt="0">
        <dgm:presLayoutVars>
          <dgm:hierBranch val="init"/>
        </dgm:presLayoutVars>
      </dgm:prSet>
      <dgm:spPr/>
    </dgm:pt>
    <dgm:pt modelId="{455EE95F-E6AC-45F5-BEFE-CDB356A865AD}" type="pres">
      <dgm:prSet presAssocID="{B7B842BA-4A8B-4024-9903-96495D80B02C}" presName="rootComposite3" presStyleCnt="0"/>
      <dgm:spPr/>
    </dgm:pt>
    <dgm:pt modelId="{664336FE-9B6A-4AFD-9F29-BFC394BDE2B8}" type="pres">
      <dgm:prSet presAssocID="{B7B842BA-4A8B-4024-9903-96495D80B02C}" presName="rootText3" presStyleLbl="asst1" presStyleIdx="0" presStyleCnt="1">
        <dgm:presLayoutVars>
          <dgm:chPref val="3"/>
        </dgm:presLayoutVars>
      </dgm:prSet>
      <dgm:spPr/>
      <dgm:t>
        <a:bodyPr/>
        <a:lstStyle/>
        <a:p>
          <a:endParaRPr lang="en-US"/>
        </a:p>
      </dgm:t>
    </dgm:pt>
    <dgm:pt modelId="{C9DD6A19-9362-4759-BFB5-9703A4B732BF}" type="pres">
      <dgm:prSet presAssocID="{B7B842BA-4A8B-4024-9903-96495D80B02C}" presName="rootConnector3" presStyleLbl="asst1" presStyleIdx="0" presStyleCnt="1"/>
      <dgm:spPr/>
      <dgm:t>
        <a:bodyPr/>
        <a:lstStyle/>
        <a:p>
          <a:endParaRPr lang="en-US"/>
        </a:p>
      </dgm:t>
    </dgm:pt>
    <dgm:pt modelId="{4C78A98E-F4CC-4312-8871-C8FE9A3E5307}" type="pres">
      <dgm:prSet presAssocID="{B7B842BA-4A8B-4024-9903-96495D80B02C}" presName="hierChild6" presStyleCnt="0"/>
      <dgm:spPr/>
    </dgm:pt>
    <dgm:pt modelId="{39F55857-499F-47BC-A792-303AF3DFDC05}" type="pres">
      <dgm:prSet presAssocID="{B7B842BA-4A8B-4024-9903-96495D80B02C}" presName="hierChild7" presStyleCnt="0"/>
      <dgm:spPr/>
    </dgm:pt>
  </dgm:ptLst>
  <dgm:cxnLst>
    <dgm:cxn modelId="{D8CEC526-FE44-460A-B54C-CBCF7936FB88}" srcId="{8F69310D-077E-40C1-9D1A-B24EEA73CD0C}" destId="{B7B842BA-4A8B-4024-9903-96495D80B02C}" srcOrd="0" destOrd="0" parTransId="{8A379A4A-8FD2-4A98-82BA-613E9B61C2B2}" sibTransId="{2FB4F784-4EB3-4F64-8C87-DCE1ED36BD52}"/>
    <dgm:cxn modelId="{23F7DA00-B82E-4708-92F5-4A1D563D6810}" srcId="{8F69310D-077E-40C1-9D1A-B24EEA73CD0C}" destId="{CB615DE5-9237-4017-B06B-B7F7067A8756}" srcOrd="3" destOrd="0" parTransId="{7084DFAF-B514-4499-8E0F-A7E4A07EE629}" sibTransId="{131E7C77-3A58-421F-9E46-29000CFB77AF}"/>
    <dgm:cxn modelId="{86901CBC-3183-46A9-BF8E-04FBCA95B18F}" type="presOf" srcId="{EF9D7237-5501-4A58-AF1A-E9C45C7FE75C}" destId="{FF0CEEF8-04DA-424F-8AD1-7355E13D7CDD}" srcOrd="0" destOrd="0" presId="urn:microsoft.com/office/officeart/2005/8/layout/orgChart1"/>
    <dgm:cxn modelId="{643E0EF7-5057-40AA-ADE1-70F0AF613323}" srcId="{8F69310D-077E-40C1-9D1A-B24EEA73CD0C}" destId="{F3CA7EA3-C91B-490C-8B60-305E33215B5C}" srcOrd="1" destOrd="0" parTransId="{723F4239-7244-4D22-AAE0-718DF0C8B06E}" sibTransId="{9F18D01F-D0DF-45BC-8EF5-0B141973C7E6}"/>
    <dgm:cxn modelId="{10E961BA-60FE-4C28-A56A-0120E7A74607}" srcId="{8F69310D-077E-40C1-9D1A-B24EEA73CD0C}" destId="{FE36380F-2625-4DDB-BC72-06A0D84E4B77}" srcOrd="2" destOrd="0" parTransId="{EF9D7237-5501-4A58-AF1A-E9C45C7FE75C}" sibTransId="{5837CA6F-15BD-4FA6-A16C-F1EB3B76B10F}"/>
    <dgm:cxn modelId="{FDF08EFC-BA8B-4703-ACCE-9B107C13666F}" type="presOf" srcId="{CB615DE5-9237-4017-B06B-B7F7067A8756}" destId="{B40FC6DE-F5EB-41DA-A286-3E7945E2A281}" srcOrd="0" destOrd="0" presId="urn:microsoft.com/office/officeart/2005/8/layout/orgChart1"/>
    <dgm:cxn modelId="{0B1670BF-EBD5-467F-A60A-AD1FEE751D77}" type="presOf" srcId="{F3CA7EA3-C91B-490C-8B60-305E33215B5C}" destId="{D04F572F-D832-4864-A053-90A60035DB4D}" srcOrd="1" destOrd="0" presId="urn:microsoft.com/office/officeart/2005/8/layout/orgChart1"/>
    <dgm:cxn modelId="{6331A339-4787-4CC6-BB29-C801F120E8CE}" type="presOf" srcId="{8A379A4A-8FD2-4A98-82BA-613E9B61C2B2}" destId="{3075BB8D-0D93-4347-9F23-73C4DE436F25}" srcOrd="0" destOrd="0" presId="urn:microsoft.com/office/officeart/2005/8/layout/orgChart1"/>
    <dgm:cxn modelId="{51A20FAF-4D6C-4A28-8CCB-DA9A47186046}" type="presOf" srcId="{723F4239-7244-4D22-AAE0-718DF0C8B06E}" destId="{5D83729A-8658-4B8D-8563-8D15DC0DDF90}" srcOrd="0" destOrd="0" presId="urn:microsoft.com/office/officeart/2005/8/layout/orgChart1"/>
    <dgm:cxn modelId="{48A23157-5D77-42F0-8421-18F555DA6D2B}" type="presOf" srcId="{D46E2B03-85DD-4972-9228-6A8A889BA08B}" destId="{CBE4A203-1129-47BF-BFA7-E8522F4EAACF}" srcOrd="0" destOrd="0" presId="urn:microsoft.com/office/officeart/2005/8/layout/orgChart1"/>
    <dgm:cxn modelId="{81DC1CD4-3C48-43C8-BF97-73047C74D483}" type="presOf" srcId="{F3CA7EA3-C91B-490C-8B60-305E33215B5C}" destId="{A96C31DE-B762-450E-9053-576982A1DE48}" srcOrd="0" destOrd="0" presId="urn:microsoft.com/office/officeart/2005/8/layout/orgChart1"/>
    <dgm:cxn modelId="{27BAD894-97C3-4FF7-BEB8-9938F1FA1649}" type="presOf" srcId="{B7B842BA-4A8B-4024-9903-96495D80B02C}" destId="{664336FE-9B6A-4AFD-9F29-BFC394BDE2B8}" srcOrd="0" destOrd="0" presId="urn:microsoft.com/office/officeart/2005/8/layout/orgChart1"/>
    <dgm:cxn modelId="{9C0F72FA-5149-4AEB-BDAD-6E7DCBBF2489}" type="presOf" srcId="{CB615DE5-9237-4017-B06B-B7F7067A8756}" destId="{8EB3F5D2-E071-4EC6-BB21-093C01A18BB9}" srcOrd="1" destOrd="0" presId="urn:microsoft.com/office/officeart/2005/8/layout/orgChart1"/>
    <dgm:cxn modelId="{FC9F4AA0-B6E9-4B16-87F7-CA58EFE23A04}" type="presOf" srcId="{B7B842BA-4A8B-4024-9903-96495D80B02C}" destId="{C9DD6A19-9362-4759-BFB5-9703A4B732BF}" srcOrd="1" destOrd="0" presId="urn:microsoft.com/office/officeart/2005/8/layout/orgChart1"/>
    <dgm:cxn modelId="{18EF8FF2-7D26-4DC6-A33F-A90025C0D16B}" type="presOf" srcId="{FE36380F-2625-4DDB-BC72-06A0D84E4B77}" destId="{99469BA4-70FB-4CAE-B70B-8B4265FA10AA}" srcOrd="1" destOrd="0" presId="urn:microsoft.com/office/officeart/2005/8/layout/orgChart1"/>
    <dgm:cxn modelId="{1789085F-21A7-4741-ABFC-AFEFD25319A0}" srcId="{D46E2B03-85DD-4972-9228-6A8A889BA08B}" destId="{8F69310D-077E-40C1-9D1A-B24EEA73CD0C}" srcOrd="0" destOrd="0" parTransId="{45D63E71-041D-463A-9897-B6142C8DF31F}" sibTransId="{44677C07-9F6A-4392-B8B1-76A82BCE038C}"/>
    <dgm:cxn modelId="{BFA0B5A9-8514-40B8-B205-05B2AE2EFF1D}" type="presOf" srcId="{8F69310D-077E-40C1-9D1A-B24EEA73CD0C}" destId="{92F9F37E-69C0-4F2B-B460-1F12A4686F34}" srcOrd="1" destOrd="0" presId="urn:microsoft.com/office/officeart/2005/8/layout/orgChart1"/>
    <dgm:cxn modelId="{4B9337D6-2687-4753-B423-0B34605C3BAD}" type="presOf" srcId="{FE36380F-2625-4DDB-BC72-06A0D84E4B77}" destId="{2F9CD049-11BC-4B42-9419-36FECAF339EE}" srcOrd="0" destOrd="0" presId="urn:microsoft.com/office/officeart/2005/8/layout/orgChart1"/>
    <dgm:cxn modelId="{7A41FD12-7601-44AB-A60C-FCCAEA7317AE}" type="presOf" srcId="{7084DFAF-B514-4499-8E0F-A7E4A07EE629}" destId="{16026106-8081-4C0E-9541-4488BE8269BF}" srcOrd="0" destOrd="0" presId="urn:microsoft.com/office/officeart/2005/8/layout/orgChart1"/>
    <dgm:cxn modelId="{4FBBF1B7-0D48-4A72-9032-FF7D1249B656}" type="presOf" srcId="{8F69310D-077E-40C1-9D1A-B24EEA73CD0C}" destId="{5962115F-F317-431D-AF71-1A27610BAED7}" srcOrd="0" destOrd="0" presId="urn:microsoft.com/office/officeart/2005/8/layout/orgChart1"/>
    <dgm:cxn modelId="{D3BA3A4F-4700-4250-927A-DE15966CCB59}" type="presParOf" srcId="{CBE4A203-1129-47BF-BFA7-E8522F4EAACF}" destId="{1A794389-70EB-4D75-80CC-439B032DE312}" srcOrd="0" destOrd="0" presId="urn:microsoft.com/office/officeart/2005/8/layout/orgChart1"/>
    <dgm:cxn modelId="{F42C44D6-95C5-42F4-9EF9-DE967C1363D7}" type="presParOf" srcId="{1A794389-70EB-4D75-80CC-439B032DE312}" destId="{5213DFD5-1269-4000-A8D6-4A1A955B7B48}" srcOrd="0" destOrd="0" presId="urn:microsoft.com/office/officeart/2005/8/layout/orgChart1"/>
    <dgm:cxn modelId="{A345D819-75DE-4FB9-AEEC-60C3C20858E2}" type="presParOf" srcId="{5213DFD5-1269-4000-A8D6-4A1A955B7B48}" destId="{5962115F-F317-431D-AF71-1A27610BAED7}" srcOrd="0" destOrd="0" presId="urn:microsoft.com/office/officeart/2005/8/layout/orgChart1"/>
    <dgm:cxn modelId="{B1EEC2D7-2375-4DF1-A3BF-114B7BC9EF5A}" type="presParOf" srcId="{5213DFD5-1269-4000-A8D6-4A1A955B7B48}" destId="{92F9F37E-69C0-4F2B-B460-1F12A4686F34}" srcOrd="1" destOrd="0" presId="urn:microsoft.com/office/officeart/2005/8/layout/orgChart1"/>
    <dgm:cxn modelId="{979786AD-F3CD-4D3A-927A-4DB2A7D764B9}" type="presParOf" srcId="{1A794389-70EB-4D75-80CC-439B032DE312}" destId="{04FC3334-5106-42DC-9F66-A743B738D4D6}" srcOrd="1" destOrd="0" presId="urn:microsoft.com/office/officeart/2005/8/layout/orgChart1"/>
    <dgm:cxn modelId="{E494D215-2A4A-47B7-A336-8A4C8F9AC99D}" type="presParOf" srcId="{04FC3334-5106-42DC-9F66-A743B738D4D6}" destId="{5D83729A-8658-4B8D-8563-8D15DC0DDF90}" srcOrd="0" destOrd="0" presId="urn:microsoft.com/office/officeart/2005/8/layout/orgChart1"/>
    <dgm:cxn modelId="{29ED5C6C-8AA0-49BF-AAD7-5CB3F7300A66}" type="presParOf" srcId="{04FC3334-5106-42DC-9F66-A743B738D4D6}" destId="{6DD3E15C-CD79-4130-9B13-541CC1C95DF9}" srcOrd="1" destOrd="0" presId="urn:microsoft.com/office/officeart/2005/8/layout/orgChart1"/>
    <dgm:cxn modelId="{AD2857CD-9512-44C7-BA74-8C429F075ACA}" type="presParOf" srcId="{6DD3E15C-CD79-4130-9B13-541CC1C95DF9}" destId="{1EC974D3-EA97-4A9A-8FD2-AED1B8642EA6}" srcOrd="0" destOrd="0" presId="urn:microsoft.com/office/officeart/2005/8/layout/orgChart1"/>
    <dgm:cxn modelId="{92A0392E-02FA-400C-80D2-B957F1319B67}" type="presParOf" srcId="{1EC974D3-EA97-4A9A-8FD2-AED1B8642EA6}" destId="{A96C31DE-B762-450E-9053-576982A1DE48}" srcOrd="0" destOrd="0" presId="urn:microsoft.com/office/officeart/2005/8/layout/orgChart1"/>
    <dgm:cxn modelId="{C31B82AF-D081-4F73-9D4B-48AB6C0E397F}" type="presParOf" srcId="{1EC974D3-EA97-4A9A-8FD2-AED1B8642EA6}" destId="{D04F572F-D832-4864-A053-90A60035DB4D}" srcOrd="1" destOrd="0" presId="urn:microsoft.com/office/officeart/2005/8/layout/orgChart1"/>
    <dgm:cxn modelId="{3C58750D-A624-41B6-A7E3-D2D85DF125FF}" type="presParOf" srcId="{6DD3E15C-CD79-4130-9B13-541CC1C95DF9}" destId="{38025F72-515F-4D4F-A7AC-9FD8A8892FE2}" srcOrd="1" destOrd="0" presId="urn:microsoft.com/office/officeart/2005/8/layout/orgChart1"/>
    <dgm:cxn modelId="{39430C3E-989E-4434-862F-624AFFCE3FC3}" type="presParOf" srcId="{6DD3E15C-CD79-4130-9B13-541CC1C95DF9}" destId="{E5263106-78D4-458F-8306-7EE84CCC4F81}" srcOrd="2" destOrd="0" presId="urn:microsoft.com/office/officeart/2005/8/layout/orgChart1"/>
    <dgm:cxn modelId="{26CA0053-DC3F-452F-9127-D3407A48B287}" type="presParOf" srcId="{04FC3334-5106-42DC-9F66-A743B738D4D6}" destId="{FF0CEEF8-04DA-424F-8AD1-7355E13D7CDD}" srcOrd="2" destOrd="0" presId="urn:microsoft.com/office/officeart/2005/8/layout/orgChart1"/>
    <dgm:cxn modelId="{22C091A6-A731-49C9-9BA3-69335C816448}" type="presParOf" srcId="{04FC3334-5106-42DC-9F66-A743B738D4D6}" destId="{BEDC98CA-F55C-480E-B204-5358C0B510D1}" srcOrd="3" destOrd="0" presId="urn:microsoft.com/office/officeart/2005/8/layout/orgChart1"/>
    <dgm:cxn modelId="{CE856B8E-04B8-4985-85BE-C78AD578815C}" type="presParOf" srcId="{BEDC98CA-F55C-480E-B204-5358C0B510D1}" destId="{25DFB3A5-31DE-4DE6-84C9-F3EC3289E26E}" srcOrd="0" destOrd="0" presId="urn:microsoft.com/office/officeart/2005/8/layout/orgChart1"/>
    <dgm:cxn modelId="{683B0BCF-5FAD-433F-8386-B25861E8B638}" type="presParOf" srcId="{25DFB3A5-31DE-4DE6-84C9-F3EC3289E26E}" destId="{2F9CD049-11BC-4B42-9419-36FECAF339EE}" srcOrd="0" destOrd="0" presId="urn:microsoft.com/office/officeart/2005/8/layout/orgChart1"/>
    <dgm:cxn modelId="{E58BFD25-123F-4C1C-A609-C0AAE245DFA0}" type="presParOf" srcId="{25DFB3A5-31DE-4DE6-84C9-F3EC3289E26E}" destId="{99469BA4-70FB-4CAE-B70B-8B4265FA10AA}" srcOrd="1" destOrd="0" presId="urn:microsoft.com/office/officeart/2005/8/layout/orgChart1"/>
    <dgm:cxn modelId="{518B30C9-EA82-4F89-B1E1-51804F64D95C}" type="presParOf" srcId="{BEDC98CA-F55C-480E-B204-5358C0B510D1}" destId="{7FDB5E74-0498-4747-8C5F-2EB104839451}" srcOrd="1" destOrd="0" presId="urn:microsoft.com/office/officeart/2005/8/layout/orgChart1"/>
    <dgm:cxn modelId="{F4987A2F-4093-432A-9411-CC082C6ECB82}" type="presParOf" srcId="{BEDC98CA-F55C-480E-B204-5358C0B510D1}" destId="{216F2DE7-A4CC-49BF-840D-420D22F601B8}" srcOrd="2" destOrd="0" presId="urn:microsoft.com/office/officeart/2005/8/layout/orgChart1"/>
    <dgm:cxn modelId="{6EAFC598-69A8-4B77-B1F7-7F1D26F0D03F}" type="presParOf" srcId="{04FC3334-5106-42DC-9F66-A743B738D4D6}" destId="{16026106-8081-4C0E-9541-4488BE8269BF}" srcOrd="4" destOrd="0" presId="urn:microsoft.com/office/officeart/2005/8/layout/orgChart1"/>
    <dgm:cxn modelId="{459EE9A3-937E-4527-A079-ECEA5978515F}" type="presParOf" srcId="{04FC3334-5106-42DC-9F66-A743B738D4D6}" destId="{650A237F-EF8C-4E30-87D4-731353A0C157}" srcOrd="5" destOrd="0" presId="urn:microsoft.com/office/officeart/2005/8/layout/orgChart1"/>
    <dgm:cxn modelId="{0C13ED6F-030D-4215-93DF-A75363DA50D7}" type="presParOf" srcId="{650A237F-EF8C-4E30-87D4-731353A0C157}" destId="{E30A54F7-2CB3-4A8D-AC37-8D9DE851C1A4}" srcOrd="0" destOrd="0" presId="urn:microsoft.com/office/officeart/2005/8/layout/orgChart1"/>
    <dgm:cxn modelId="{F0C235BD-0AEB-4EF0-954D-6A23F81D95AF}" type="presParOf" srcId="{E30A54F7-2CB3-4A8D-AC37-8D9DE851C1A4}" destId="{B40FC6DE-F5EB-41DA-A286-3E7945E2A281}" srcOrd="0" destOrd="0" presId="urn:microsoft.com/office/officeart/2005/8/layout/orgChart1"/>
    <dgm:cxn modelId="{BB43C3D2-0A50-49CE-A61F-3C309ECE48EE}" type="presParOf" srcId="{E30A54F7-2CB3-4A8D-AC37-8D9DE851C1A4}" destId="{8EB3F5D2-E071-4EC6-BB21-093C01A18BB9}" srcOrd="1" destOrd="0" presId="urn:microsoft.com/office/officeart/2005/8/layout/orgChart1"/>
    <dgm:cxn modelId="{89E500BA-9B51-4C32-8F4C-3DFE5D3008D6}" type="presParOf" srcId="{650A237F-EF8C-4E30-87D4-731353A0C157}" destId="{082CBC08-2F90-4913-BDD8-D39C1FD0E0A2}" srcOrd="1" destOrd="0" presId="urn:microsoft.com/office/officeart/2005/8/layout/orgChart1"/>
    <dgm:cxn modelId="{205CDE2E-4BF0-4EE3-8F46-B9EB496AD438}" type="presParOf" srcId="{650A237F-EF8C-4E30-87D4-731353A0C157}" destId="{0EC49E0A-1D04-421D-BCC6-64EFA2C64304}" srcOrd="2" destOrd="0" presId="urn:microsoft.com/office/officeart/2005/8/layout/orgChart1"/>
    <dgm:cxn modelId="{CAD5933B-8F69-4F80-A0E0-638C3AFD770F}" type="presParOf" srcId="{1A794389-70EB-4D75-80CC-439B032DE312}" destId="{B9C28B15-BB43-4CDE-AA09-2D5F38C19871}" srcOrd="2" destOrd="0" presId="urn:microsoft.com/office/officeart/2005/8/layout/orgChart1"/>
    <dgm:cxn modelId="{3115FAB2-D316-4C97-844B-77BD12B411D4}" type="presParOf" srcId="{B9C28B15-BB43-4CDE-AA09-2D5F38C19871}" destId="{3075BB8D-0D93-4347-9F23-73C4DE436F25}" srcOrd="0" destOrd="0" presId="urn:microsoft.com/office/officeart/2005/8/layout/orgChart1"/>
    <dgm:cxn modelId="{BE0ED1D2-9D59-4C3A-8A3A-763AE0BBEE19}" type="presParOf" srcId="{B9C28B15-BB43-4CDE-AA09-2D5F38C19871}" destId="{D5DCE588-2309-448F-87C2-71F3BF36AE50}" srcOrd="1" destOrd="0" presId="urn:microsoft.com/office/officeart/2005/8/layout/orgChart1"/>
    <dgm:cxn modelId="{761B462A-F784-4986-B016-9913DA24615D}" type="presParOf" srcId="{D5DCE588-2309-448F-87C2-71F3BF36AE50}" destId="{455EE95F-E6AC-45F5-BEFE-CDB356A865AD}" srcOrd="0" destOrd="0" presId="urn:microsoft.com/office/officeart/2005/8/layout/orgChart1"/>
    <dgm:cxn modelId="{3A68A29B-189B-4260-B27A-9BA86F03F31E}" type="presParOf" srcId="{455EE95F-E6AC-45F5-BEFE-CDB356A865AD}" destId="{664336FE-9B6A-4AFD-9F29-BFC394BDE2B8}" srcOrd="0" destOrd="0" presId="urn:microsoft.com/office/officeart/2005/8/layout/orgChart1"/>
    <dgm:cxn modelId="{3EB900C6-74BB-41D2-8273-44EAFC86350E}" type="presParOf" srcId="{455EE95F-E6AC-45F5-BEFE-CDB356A865AD}" destId="{C9DD6A19-9362-4759-BFB5-9703A4B732BF}" srcOrd="1" destOrd="0" presId="urn:microsoft.com/office/officeart/2005/8/layout/orgChart1"/>
    <dgm:cxn modelId="{CEC9C60F-8866-4E27-B325-C5849C608B9A}" type="presParOf" srcId="{D5DCE588-2309-448F-87C2-71F3BF36AE50}" destId="{4C78A98E-F4CC-4312-8871-C8FE9A3E5307}" srcOrd="1" destOrd="0" presId="urn:microsoft.com/office/officeart/2005/8/layout/orgChart1"/>
    <dgm:cxn modelId="{8C564710-D8A5-46C4-A215-F6BCC47740A1}" type="presParOf" srcId="{D5DCE588-2309-448F-87C2-71F3BF36AE50}" destId="{39F55857-499F-47BC-A792-303AF3DFDC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E9C74-714F-434C-8392-144B71A92C6F}">
      <dsp:nvSpPr>
        <dsp:cNvPr id="0" name=""/>
        <dsp:cNvSpPr/>
      </dsp:nvSpPr>
      <dsp:spPr>
        <a:xfrm>
          <a:off x="0"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State</a:t>
          </a:r>
        </a:p>
      </dsp:txBody>
      <dsp:txXfrm>
        <a:off x="357041" y="1800474"/>
        <a:ext cx="1723946" cy="1723921"/>
      </dsp:txXfrm>
    </dsp:sp>
    <dsp:sp modelId="{790AE279-EBA1-48CC-8533-455706789E7E}">
      <dsp:nvSpPr>
        <dsp:cNvPr id="0" name=""/>
        <dsp:cNvSpPr/>
      </dsp:nvSpPr>
      <dsp:spPr>
        <a:xfrm>
          <a:off x="802342" y="123446"/>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Private sector</a:t>
          </a:r>
        </a:p>
      </dsp:txBody>
      <dsp:txXfrm>
        <a:off x="1159383" y="480482"/>
        <a:ext cx="1723946" cy="1723921"/>
      </dsp:txXfrm>
    </dsp:sp>
    <dsp:sp modelId="{AC83A61B-AE33-4C87-9ED1-1DA225497516}">
      <dsp:nvSpPr>
        <dsp:cNvPr id="0" name=""/>
        <dsp:cNvSpPr/>
      </dsp:nvSpPr>
      <dsp:spPr>
        <a:xfrm>
          <a:off x="1728184"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Civil society</a:t>
          </a:r>
        </a:p>
      </dsp:txBody>
      <dsp:txXfrm>
        <a:off x="2085225" y="1800474"/>
        <a:ext cx="1723946" cy="172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9333D-996D-4A0B-BE72-9090CB443125}">
      <dsp:nvSpPr>
        <dsp:cNvPr id="0" name=""/>
        <dsp:cNvSpPr/>
      </dsp:nvSpPr>
      <dsp:spPr>
        <a:xfrm>
          <a:off x="3815453" y="3189"/>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Consensus orientated</a:t>
          </a:r>
        </a:p>
      </dsp:txBody>
      <dsp:txXfrm>
        <a:off x="3854361" y="42097"/>
        <a:ext cx="1148394" cy="719220"/>
      </dsp:txXfrm>
    </dsp:sp>
    <dsp:sp modelId="{79D953CA-CD6A-4C17-9643-FA3AFDEE09E9}">
      <dsp:nvSpPr>
        <dsp:cNvPr id="0" name=""/>
        <dsp:cNvSpPr/>
      </dsp:nvSpPr>
      <dsp:spPr>
        <a:xfrm>
          <a:off x="1367273" y="401708"/>
          <a:ext cx="6122569" cy="6122569"/>
        </a:xfrm>
        <a:custGeom>
          <a:avLst/>
          <a:gdLst/>
          <a:ahLst/>
          <a:cxnLst/>
          <a:rect l="0" t="0" r="0" b="0"/>
          <a:pathLst>
            <a:path>
              <a:moveTo>
                <a:pt x="3682103" y="63610"/>
              </a:moveTo>
              <a:arcTo wR="3061284" hR="3061284" stAng="16902034" swAng="869153"/>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1413FC-F38B-4C03-8F63-754256F11346}">
      <dsp:nvSpPr>
        <dsp:cNvPr id="0" name=""/>
        <dsp:cNvSpPr/>
      </dsp:nvSpPr>
      <dsp:spPr>
        <a:xfrm>
          <a:off x="5672427" y="719394"/>
          <a:ext cx="1447774"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Accountable</a:t>
          </a:r>
        </a:p>
      </dsp:txBody>
      <dsp:txXfrm>
        <a:off x="5711335" y="758302"/>
        <a:ext cx="1369958" cy="719220"/>
      </dsp:txXfrm>
    </dsp:sp>
    <dsp:sp modelId="{5A112EDB-DE9F-44BC-ADB1-F1EF79A45955}">
      <dsp:nvSpPr>
        <dsp:cNvPr id="0" name=""/>
        <dsp:cNvSpPr/>
      </dsp:nvSpPr>
      <dsp:spPr>
        <a:xfrm>
          <a:off x="1367273" y="401708"/>
          <a:ext cx="6122569" cy="6122569"/>
        </a:xfrm>
        <a:custGeom>
          <a:avLst/>
          <a:gdLst/>
          <a:ahLst/>
          <a:cxnLst/>
          <a:rect l="0" t="0" r="0" b="0"/>
          <a:pathLst>
            <a:path>
              <a:moveTo>
                <a:pt x="5431330" y="1123670"/>
              </a:moveTo>
              <a:arcTo wR="3061284" hR="3061284" stAng="19243952" swAng="128178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3835D80-879F-430B-8A23-02899F1EE367}">
      <dsp:nvSpPr>
        <dsp:cNvPr id="0" name=""/>
        <dsp:cNvSpPr/>
      </dsp:nvSpPr>
      <dsp:spPr>
        <a:xfrm>
          <a:off x="6686346" y="2532888"/>
          <a:ext cx="1513977"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Participation</a:t>
          </a:r>
        </a:p>
      </dsp:txBody>
      <dsp:txXfrm>
        <a:off x="6725254" y="2571796"/>
        <a:ext cx="1436161" cy="719220"/>
      </dsp:txXfrm>
    </dsp:sp>
    <dsp:sp modelId="{4506447A-5EDC-44D5-8DD6-A60BFF57A5AB}">
      <dsp:nvSpPr>
        <dsp:cNvPr id="0" name=""/>
        <dsp:cNvSpPr/>
      </dsp:nvSpPr>
      <dsp:spPr>
        <a:xfrm>
          <a:off x="1367273" y="401708"/>
          <a:ext cx="6122569" cy="6122569"/>
        </a:xfrm>
        <a:custGeom>
          <a:avLst/>
          <a:gdLst/>
          <a:ahLst/>
          <a:cxnLst/>
          <a:rect l="0" t="0" r="0" b="0"/>
          <a:pathLst>
            <a:path>
              <a:moveTo>
                <a:pt x="6120207" y="2941037"/>
              </a:moveTo>
              <a:arcTo wR="3061284" hR="3061284" stAng="21464931" swAng="1422930"/>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517FC2-E4CE-48FD-AC97-996184C09D2B}">
      <dsp:nvSpPr>
        <dsp:cNvPr id="0" name=""/>
        <dsp:cNvSpPr/>
      </dsp:nvSpPr>
      <dsp:spPr>
        <a:xfrm>
          <a:off x="6247197" y="4595117"/>
          <a:ext cx="1665022"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Transparent</a:t>
          </a:r>
        </a:p>
      </dsp:txBody>
      <dsp:txXfrm>
        <a:off x="6286105" y="4634025"/>
        <a:ext cx="1587206" cy="719220"/>
      </dsp:txXfrm>
    </dsp:sp>
    <dsp:sp modelId="{32DB9F91-B0AD-451F-B1E3-A6C8889CFED4}">
      <dsp:nvSpPr>
        <dsp:cNvPr id="0" name=""/>
        <dsp:cNvSpPr/>
      </dsp:nvSpPr>
      <dsp:spPr>
        <a:xfrm>
          <a:off x="1367273" y="401708"/>
          <a:ext cx="6122569" cy="6122569"/>
        </a:xfrm>
        <a:custGeom>
          <a:avLst/>
          <a:gdLst/>
          <a:ahLst/>
          <a:cxnLst/>
          <a:rect l="0" t="0" r="0" b="0"/>
          <a:pathLst>
            <a:path>
              <a:moveTo>
                <a:pt x="5432136" y="4997912"/>
              </a:moveTo>
              <a:arcTo wR="3061284" hR="3061284" stAng="2354617" swAng="1064160"/>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68E38F8-C9DC-4858-8657-9A9866D86E06}">
      <dsp:nvSpPr>
        <dsp:cNvPr id="0" name=""/>
        <dsp:cNvSpPr/>
      </dsp:nvSpPr>
      <dsp:spPr>
        <a:xfrm>
          <a:off x="4862474" y="5941141"/>
          <a:ext cx="1226210" cy="79703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Responsive</a:t>
          </a:r>
        </a:p>
      </dsp:txBody>
      <dsp:txXfrm>
        <a:off x="4901382" y="5980049"/>
        <a:ext cx="1148394" cy="719220"/>
      </dsp:txXfrm>
    </dsp:sp>
    <dsp:sp modelId="{0B261C6D-DC1A-4E03-AA49-73BFD099EABA}">
      <dsp:nvSpPr>
        <dsp:cNvPr id="0" name=""/>
        <dsp:cNvSpPr/>
      </dsp:nvSpPr>
      <dsp:spPr>
        <a:xfrm>
          <a:off x="1367273" y="401708"/>
          <a:ext cx="6122569" cy="6122569"/>
        </a:xfrm>
        <a:custGeom>
          <a:avLst/>
          <a:gdLst/>
          <a:ahLst/>
          <a:cxnLst/>
          <a:rect l="0" t="0" r="0" b="0"/>
          <a:pathLst>
            <a:path>
              <a:moveTo>
                <a:pt x="3486608" y="6092879"/>
              </a:moveTo>
              <a:arcTo wR="3061284" hR="3061284" stAng="4920822" swAng="958356"/>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92D60E9-BB35-4360-A4E9-C0EA8064CD0E}">
      <dsp:nvSpPr>
        <dsp:cNvPr id="0" name=""/>
        <dsp:cNvSpPr/>
      </dsp:nvSpPr>
      <dsp:spPr>
        <a:xfrm>
          <a:off x="2768431" y="5941141"/>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Effective / efficient</a:t>
          </a:r>
        </a:p>
      </dsp:txBody>
      <dsp:txXfrm>
        <a:off x="2807339" y="5980049"/>
        <a:ext cx="1148394" cy="719220"/>
      </dsp:txXfrm>
    </dsp:sp>
    <dsp:sp modelId="{BA2C74EA-DE7E-4C95-9F39-70C042F29831}">
      <dsp:nvSpPr>
        <dsp:cNvPr id="0" name=""/>
        <dsp:cNvSpPr/>
      </dsp:nvSpPr>
      <dsp:spPr>
        <a:xfrm>
          <a:off x="1367273" y="401708"/>
          <a:ext cx="6122569" cy="6122569"/>
        </a:xfrm>
        <a:custGeom>
          <a:avLst/>
          <a:gdLst/>
          <a:ahLst/>
          <a:cxnLst/>
          <a:rect l="0" t="0" r="0" b="0"/>
          <a:pathLst>
            <a:path>
              <a:moveTo>
                <a:pt x="1393076" y="5628101"/>
              </a:moveTo>
              <a:arcTo wR="3061284" hR="3061284" stAng="7381222" swAng="1064160"/>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C31B22-72C2-4217-AF3B-B84FCAA1BFB7}">
      <dsp:nvSpPr>
        <dsp:cNvPr id="0" name=""/>
        <dsp:cNvSpPr/>
      </dsp:nvSpPr>
      <dsp:spPr>
        <a:xfrm>
          <a:off x="1164302" y="4595117"/>
          <a:ext cx="1226210"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Equitable</a:t>
          </a:r>
        </a:p>
      </dsp:txBody>
      <dsp:txXfrm>
        <a:off x="1203210" y="4634025"/>
        <a:ext cx="1148394" cy="719220"/>
      </dsp:txXfrm>
    </dsp:sp>
    <dsp:sp modelId="{253FEDF0-AB2D-498F-8360-33F36F220116}">
      <dsp:nvSpPr>
        <dsp:cNvPr id="0" name=""/>
        <dsp:cNvSpPr/>
      </dsp:nvSpPr>
      <dsp:spPr>
        <a:xfrm>
          <a:off x="1367273" y="401708"/>
          <a:ext cx="6122569" cy="6122569"/>
        </a:xfrm>
        <a:custGeom>
          <a:avLst/>
          <a:gdLst/>
          <a:ahLst/>
          <a:cxnLst/>
          <a:rect l="0" t="0" r="0" b="0"/>
          <a:pathLst>
            <a:path>
              <a:moveTo>
                <a:pt x="212314" y="4181476"/>
              </a:moveTo>
              <a:arcTo wR="3061284" hR="3061284" stAng="9512139" swAng="1422930"/>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84F35E5-6601-4F74-BF30-88DB4E5ABEC6}">
      <dsp:nvSpPr>
        <dsp:cNvPr id="0" name=""/>
        <dsp:cNvSpPr/>
      </dsp:nvSpPr>
      <dsp:spPr>
        <a:xfrm>
          <a:off x="800675" y="2532888"/>
          <a:ext cx="1226210"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Inclusive</a:t>
          </a:r>
        </a:p>
      </dsp:txBody>
      <dsp:txXfrm>
        <a:off x="839583" y="2571796"/>
        <a:ext cx="1148394" cy="719220"/>
      </dsp:txXfrm>
    </dsp:sp>
    <dsp:sp modelId="{BDB8CC0E-EF3C-4C56-A85A-A76971C298FE}">
      <dsp:nvSpPr>
        <dsp:cNvPr id="0" name=""/>
        <dsp:cNvSpPr/>
      </dsp:nvSpPr>
      <dsp:spPr>
        <a:xfrm>
          <a:off x="1367273" y="401708"/>
          <a:ext cx="6122569" cy="6122569"/>
        </a:xfrm>
        <a:custGeom>
          <a:avLst/>
          <a:gdLst/>
          <a:ahLst/>
          <a:cxnLst/>
          <a:rect l="0" t="0" r="0" b="0"/>
          <a:pathLst>
            <a:path>
              <a:moveTo>
                <a:pt x="148254" y="2120158"/>
              </a:moveTo>
              <a:arcTo wR="3061284" hR="3061284" stAng="11874260" swAng="1281788"/>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E344F9C-CC0C-4D8E-B4FB-8B3D89CDFB5D}">
      <dsp:nvSpPr>
        <dsp:cNvPr id="0" name=""/>
        <dsp:cNvSpPr/>
      </dsp:nvSpPr>
      <dsp:spPr>
        <a:xfrm>
          <a:off x="1847696" y="719394"/>
          <a:ext cx="1226210"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GB" sz="1600" kern="1200" dirty="0"/>
            <a:t>Rule of law</a:t>
          </a:r>
        </a:p>
        <a:p>
          <a:pPr marL="171450" lvl="1" indent="-171450" algn="l" defTabSz="711200">
            <a:lnSpc>
              <a:spcPct val="90000"/>
            </a:lnSpc>
            <a:spcBef>
              <a:spcPct val="0"/>
            </a:spcBef>
            <a:spcAft>
              <a:spcPct val="15000"/>
            </a:spcAft>
            <a:buChar char="••"/>
          </a:pPr>
          <a:endParaRPr lang="en-GB" sz="1600" kern="1200"/>
        </a:p>
      </dsp:txBody>
      <dsp:txXfrm>
        <a:off x="1886604" y="758302"/>
        <a:ext cx="1148394" cy="719220"/>
      </dsp:txXfrm>
    </dsp:sp>
    <dsp:sp modelId="{1DBB9DF3-880F-4E1E-891D-AE6B8EBD8E6E}">
      <dsp:nvSpPr>
        <dsp:cNvPr id="0" name=""/>
        <dsp:cNvSpPr/>
      </dsp:nvSpPr>
      <dsp:spPr>
        <a:xfrm>
          <a:off x="1367273" y="401708"/>
          <a:ext cx="6122569" cy="6122569"/>
        </a:xfrm>
        <a:custGeom>
          <a:avLst/>
          <a:gdLst/>
          <a:ahLst/>
          <a:cxnLst/>
          <a:rect l="0" t="0" r="0" b="0"/>
          <a:pathLst>
            <a:path>
              <a:moveTo>
                <a:pt x="1710359" y="314201"/>
              </a:moveTo>
              <a:arcTo wR="3061284" hR="3061284" stAng="14628813" swAng="869153"/>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B9AC7-B7F0-44F6-93F4-76FF2E68E5CC}">
      <dsp:nvSpPr>
        <dsp:cNvPr id="0" name=""/>
        <dsp:cNvSpPr/>
      </dsp:nvSpPr>
      <dsp:spPr>
        <a:xfrm>
          <a:off x="1520258" y="31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Awareness</a:t>
          </a:r>
        </a:p>
        <a:p>
          <a:pPr lvl="0" algn="ctr" defTabSz="400050">
            <a:lnSpc>
              <a:spcPct val="90000"/>
            </a:lnSpc>
            <a:spcBef>
              <a:spcPct val="0"/>
            </a:spcBef>
            <a:spcAft>
              <a:spcPct val="35000"/>
            </a:spcAft>
          </a:pPr>
          <a:r>
            <a:rPr lang="en-GB" sz="900" kern="1200" dirty="0"/>
            <a:t>Of environmental problems</a:t>
          </a:r>
        </a:p>
      </dsp:txBody>
      <dsp:txXfrm>
        <a:off x="1682153" y="165006"/>
        <a:ext cx="781697" cy="781697"/>
      </dsp:txXfrm>
    </dsp:sp>
    <dsp:sp modelId="{652B8198-E06A-4578-9960-588E5349D224}">
      <dsp:nvSpPr>
        <dsp:cNvPr id="0" name=""/>
        <dsp:cNvSpPr/>
      </dsp:nvSpPr>
      <dsp:spPr>
        <a:xfrm>
          <a:off x="1752411" y="1198363"/>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1443551"/>
        <a:ext cx="471204" cy="150806"/>
      </dsp:txXfrm>
    </dsp:sp>
    <dsp:sp modelId="{642D0EBC-AA76-4C42-8B42-56BAE19F1B9F}">
      <dsp:nvSpPr>
        <dsp:cNvPr id="0" name=""/>
        <dsp:cNvSpPr/>
      </dsp:nvSpPr>
      <dsp:spPr>
        <a:xfrm>
          <a:off x="1520258" y="19293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Empowerment</a:t>
          </a:r>
        </a:p>
        <a:p>
          <a:pPr lvl="0" algn="ctr" defTabSz="400050">
            <a:lnSpc>
              <a:spcPct val="90000"/>
            </a:lnSpc>
            <a:spcBef>
              <a:spcPct val="0"/>
            </a:spcBef>
            <a:spcAft>
              <a:spcPct val="35000"/>
            </a:spcAft>
          </a:pPr>
          <a:r>
            <a:rPr lang="en-GB" sz="900" kern="1200" dirty="0"/>
            <a:t>Control of situation</a:t>
          </a:r>
        </a:p>
      </dsp:txBody>
      <dsp:txXfrm>
        <a:off x="1682153" y="2091206"/>
        <a:ext cx="781697" cy="781697"/>
      </dsp:txXfrm>
    </dsp:sp>
    <dsp:sp modelId="{066C4B86-B97A-42EA-A1FA-0BFBB6102F46}">
      <dsp:nvSpPr>
        <dsp:cNvPr id="0" name=""/>
        <dsp:cNvSpPr/>
      </dsp:nvSpPr>
      <dsp:spPr>
        <a:xfrm>
          <a:off x="1752411" y="31245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3369752"/>
        <a:ext cx="471204" cy="150806"/>
      </dsp:txXfrm>
    </dsp:sp>
    <dsp:sp modelId="{7D9313E5-EFFB-4B3B-B61A-AF4EBF6A5845}">
      <dsp:nvSpPr>
        <dsp:cNvPr id="0" name=""/>
        <dsp:cNvSpPr/>
      </dsp:nvSpPr>
      <dsp:spPr>
        <a:xfrm>
          <a:off x="1520258" y="38555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Coordination </a:t>
          </a:r>
        </a:p>
      </dsp:txBody>
      <dsp:txXfrm>
        <a:off x="1682153" y="4017407"/>
        <a:ext cx="781697" cy="781697"/>
      </dsp:txXfrm>
    </dsp:sp>
    <dsp:sp modelId="{7ED08F10-A1D7-41F8-9B6D-439468305901}">
      <dsp:nvSpPr>
        <dsp:cNvPr id="0" name=""/>
        <dsp:cNvSpPr/>
      </dsp:nvSpPr>
      <dsp:spPr>
        <a:xfrm>
          <a:off x="1752411" y="50507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5295952"/>
        <a:ext cx="471204" cy="150806"/>
      </dsp:txXfrm>
    </dsp:sp>
    <dsp:sp modelId="{F61DDB06-0A76-4AA1-9FAB-5F4D3C01D75A}">
      <dsp:nvSpPr>
        <dsp:cNvPr id="0" name=""/>
        <dsp:cNvSpPr/>
      </dsp:nvSpPr>
      <dsp:spPr>
        <a:xfrm>
          <a:off x="1520258" y="57817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Enforcement. Achieving agreed targets</a:t>
          </a:r>
        </a:p>
      </dsp:txBody>
      <dsp:txXfrm>
        <a:off x="1682153" y="5943607"/>
        <a:ext cx="781697" cy="781697"/>
      </dsp:txXfrm>
    </dsp:sp>
    <dsp:sp modelId="{66F8DB9F-15EE-43A8-8EB3-6D48F136BF54}">
      <dsp:nvSpPr>
        <dsp:cNvPr id="0" name=""/>
        <dsp:cNvSpPr/>
      </dsp:nvSpPr>
      <dsp:spPr>
        <a:xfrm>
          <a:off x="2791568" y="3239534"/>
          <a:ext cx="351544" cy="41124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2791568" y="3321782"/>
        <a:ext cx="246081" cy="246745"/>
      </dsp:txXfrm>
    </dsp:sp>
    <dsp:sp modelId="{706724DD-05FC-4771-919D-B7EB1C20A608}">
      <dsp:nvSpPr>
        <dsp:cNvPr id="0" name=""/>
        <dsp:cNvSpPr/>
      </dsp:nvSpPr>
      <dsp:spPr>
        <a:xfrm>
          <a:off x="3289038" y="2339668"/>
          <a:ext cx="2210974" cy="2210974"/>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GB" sz="3500" kern="1200" dirty="0"/>
            <a:t>Keys for project success</a:t>
          </a:r>
        </a:p>
      </dsp:txBody>
      <dsp:txXfrm>
        <a:off x="3612828" y="2663458"/>
        <a:ext cx="1563394" cy="1563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5BB8D-0D93-4347-9F23-73C4DE436F25}">
      <dsp:nvSpPr>
        <dsp:cNvPr id="0" name=""/>
        <dsp:cNvSpPr/>
      </dsp:nvSpPr>
      <dsp:spPr>
        <a:xfrm>
          <a:off x="1890854" y="1515550"/>
          <a:ext cx="123683" cy="541849"/>
        </a:xfrm>
        <a:custGeom>
          <a:avLst/>
          <a:gdLst/>
          <a:ahLst/>
          <a:cxnLst/>
          <a:rect l="0" t="0" r="0" b="0"/>
          <a:pathLst>
            <a:path>
              <a:moveTo>
                <a:pt x="123683" y="0"/>
              </a:moveTo>
              <a:lnTo>
                <a:pt x="123683" y="541849"/>
              </a:lnTo>
              <a:lnTo>
                <a:pt x="0" y="5418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26106-8081-4C0E-9541-4488BE8269BF}">
      <dsp:nvSpPr>
        <dsp:cNvPr id="0" name=""/>
        <dsp:cNvSpPr/>
      </dsp:nvSpPr>
      <dsp:spPr>
        <a:xfrm>
          <a:off x="2014537" y="1515550"/>
          <a:ext cx="1425300" cy="1083699"/>
        </a:xfrm>
        <a:custGeom>
          <a:avLst/>
          <a:gdLst/>
          <a:ahLst/>
          <a:cxnLst/>
          <a:rect l="0" t="0" r="0" b="0"/>
          <a:pathLst>
            <a:path>
              <a:moveTo>
                <a:pt x="0" y="0"/>
              </a:moveTo>
              <a:lnTo>
                <a:pt x="0" y="960016"/>
              </a:lnTo>
              <a:lnTo>
                <a:pt x="1425300" y="960016"/>
              </a:lnTo>
              <a:lnTo>
                <a:pt x="142530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0CEEF8-04DA-424F-8AD1-7355E13D7CDD}">
      <dsp:nvSpPr>
        <dsp:cNvPr id="0" name=""/>
        <dsp:cNvSpPr/>
      </dsp:nvSpPr>
      <dsp:spPr>
        <a:xfrm>
          <a:off x="1968817" y="1515550"/>
          <a:ext cx="91440" cy="1083699"/>
        </a:xfrm>
        <a:custGeom>
          <a:avLst/>
          <a:gdLst/>
          <a:ahLst/>
          <a:cxnLst/>
          <a:rect l="0" t="0" r="0" b="0"/>
          <a:pathLst>
            <a:path>
              <a:moveTo>
                <a:pt x="45720" y="0"/>
              </a:moveTo>
              <a:lnTo>
                <a:pt x="4572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83729A-8658-4B8D-8563-8D15DC0DDF90}">
      <dsp:nvSpPr>
        <dsp:cNvPr id="0" name=""/>
        <dsp:cNvSpPr/>
      </dsp:nvSpPr>
      <dsp:spPr>
        <a:xfrm>
          <a:off x="589237" y="1515550"/>
          <a:ext cx="1425300" cy="1083699"/>
        </a:xfrm>
        <a:custGeom>
          <a:avLst/>
          <a:gdLst/>
          <a:ahLst/>
          <a:cxnLst/>
          <a:rect l="0" t="0" r="0" b="0"/>
          <a:pathLst>
            <a:path>
              <a:moveTo>
                <a:pt x="1425300" y="0"/>
              </a:moveTo>
              <a:lnTo>
                <a:pt x="1425300" y="960016"/>
              </a:lnTo>
              <a:lnTo>
                <a:pt x="0" y="960016"/>
              </a:lnTo>
              <a:lnTo>
                <a:pt x="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62115F-F317-431D-AF71-1A27610BAED7}">
      <dsp:nvSpPr>
        <dsp:cNvPr id="0" name=""/>
        <dsp:cNvSpPr/>
      </dsp:nvSpPr>
      <dsp:spPr>
        <a:xfrm>
          <a:off x="1425570" y="926583"/>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926583"/>
        <a:ext cx="1177933" cy="588966"/>
      </dsp:txXfrm>
    </dsp:sp>
    <dsp:sp modelId="{A96C31DE-B762-450E-9053-576982A1DE48}">
      <dsp:nvSpPr>
        <dsp:cNvPr id="0" name=""/>
        <dsp:cNvSpPr/>
      </dsp:nvSpPr>
      <dsp:spPr>
        <a:xfrm>
          <a:off x="2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70" y="2599249"/>
        <a:ext cx="1177933" cy="588966"/>
      </dsp:txXfrm>
    </dsp:sp>
    <dsp:sp modelId="{2F9CD049-11BC-4B42-9419-36FECAF339EE}">
      <dsp:nvSpPr>
        <dsp:cNvPr id="0" name=""/>
        <dsp:cNvSpPr/>
      </dsp:nvSpPr>
      <dsp:spPr>
        <a:xfrm>
          <a:off x="14255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2599249"/>
        <a:ext cx="1177933" cy="588966"/>
      </dsp:txXfrm>
    </dsp:sp>
    <dsp:sp modelId="{B40FC6DE-F5EB-41DA-A286-3E7945E2A281}">
      <dsp:nvSpPr>
        <dsp:cNvPr id="0" name=""/>
        <dsp:cNvSpPr/>
      </dsp:nvSpPr>
      <dsp:spPr>
        <a:xfrm>
          <a:off x="28508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850870" y="2599249"/>
        <a:ext cx="1177933" cy="588966"/>
      </dsp:txXfrm>
    </dsp:sp>
    <dsp:sp modelId="{664336FE-9B6A-4AFD-9F29-BFC394BDE2B8}">
      <dsp:nvSpPr>
        <dsp:cNvPr id="0" name=""/>
        <dsp:cNvSpPr/>
      </dsp:nvSpPr>
      <dsp:spPr>
        <a:xfrm>
          <a:off x="712920" y="1762916"/>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712920" y="1762916"/>
        <a:ext cx="1177933" cy="58896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80.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0.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5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17575" y="744538"/>
            <a:ext cx="4960938"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en.wikipedia.org/wiki/International" TargetMode="External"/><Relationship Id="rId2" Type="http://schemas.openxmlformats.org/officeDocument/2006/relationships/slide" Target="../slides/slide71.xml"/><Relationship Id="rId1" Type="http://schemas.openxmlformats.org/officeDocument/2006/relationships/notesMaster" Target="../notesMasters/notesMaster1.xml"/><Relationship Id="rId5" Type="http://schemas.openxmlformats.org/officeDocument/2006/relationships/hyperlink" Target="http://en.wikipedia.org/wiki/Sustainable_development" TargetMode="External"/><Relationship Id="rId4" Type="http://schemas.openxmlformats.org/officeDocument/2006/relationships/hyperlink" Target="http://en.wikipedia.org/wiki/Government"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B239F60-6E11-4A3F-85CA-71F35E02B6DC}" type="slidenum">
              <a:rPr lang="en-GB" altLang="en-US" smtClean="0"/>
              <a:pPr>
                <a:spcBef>
                  <a:spcPct val="0"/>
                </a:spcBef>
              </a:pPr>
              <a:t>6</a:t>
            </a:fld>
            <a:endParaRPr lang="en-GB"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t>Quote changed from </a:t>
            </a:r>
            <a:r>
              <a:rPr lang="en-GB" altLang="en-US" sz="1800" dirty="0" smtClean="0"/>
              <a:t>Gleeson</a:t>
            </a:r>
            <a:endParaRPr lang="en-GB" altLang="en-US" sz="1800" dirty="0"/>
          </a:p>
        </p:txBody>
      </p:sp>
    </p:spTree>
    <p:extLst>
      <p:ext uri="{BB962C8B-B14F-4D97-AF65-F5344CB8AC3E}">
        <p14:creationId xmlns:p14="http://schemas.microsoft.com/office/powerpoint/2010/main" val="1244999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BBB0D28-CBA7-4098-AD23-3F452CD1DBC4}" type="slidenum">
              <a:rPr lang="en-GB" altLang="en-US" smtClean="0"/>
              <a:pPr>
                <a:spcBef>
                  <a:spcPct val="0"/>
                </a:spcBef>
              </a:pPr>
              <a:t>24</a:t>
            </a:fld>
            <a:endParaRPr lang="en-GB"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Unitary</a:t>
            </a:r>
            <a:r>
              <a:rPr lang="en-GB" altLang="en-US" i="1"/>
              <a:t>Government. </a:t>
            </a:r>
            <a:r>
              <a:rPr lang="en-GB" altLang="en-US"/>
              <a:t>of or pertaining to a system of government in which the executive, legislative, and judicial powers of each state in a body of states are vested in a central authority </a:t>
            </a:r>
          </a:p>
        </p:txBody>
      </p:sp>
    </p:spTree>
    <p:extLst>
      <p:ext uri="{BB962C8B-B14F-4D97-AF65-F5344CB8AC3E}">
        <p14:creationId xmlns:p14="http://schemas.microsoft.com/office/powerpoint/2010/main" val="2148312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5FA6A60-D25E-4357-8B25-A694811F4C1F}" type="slidenum">
              <a:rPr lang="en-GB" altLang="en-US" smtClean="0"/>
              <a:pPr>
                <a:spcBef>
                  <a:spcPct val="0"/>
                </a:spcBef>
              </a:pPr>
              <a:t>27</a:t>
            </a:fld>
            <a:endParaRPr lang="en-GB" altLang="en-US"/>
          </a:p>
        </p:txBody>
      </p:sp>
    </p:spTree>
    <p:extLst>
      <p:ext uri="{BB962C8B-B14F-4D97-AF65-F5344CB8AC3E}">
        <p14:creationId xmlns:p14="http://schemas.microsoft.com/office/powerpoint/2010/main" val="132716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https://www.gov.uk/government/how-government-works</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45</a:t>
            </a:fld>
            <a:endParaRPr lang="en-GB" altLang="en-US"/>
          </a:p>
        </p:txBody>
      </p:sp>
    </p:spTree>
    <p:extLst>
      <p:ext uri="{BB962C8B-B14F-4D97-AF65-F5344CB8AC3E}">
        <p14:creationId xmlns:p14="http://schemas.microsoft.com/office/powerpoint/2010/main" val="2353794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8B6A18-396D-48E6-9E0C-219050EF7DC9}" type="slidenum">
              <a:rPr lang="en-GB" altLang="en-US" smtClean="0"/>
              <a:pPr>
                <a:defRPr/>
              </a:pPr>
              <a:t>48</a:t>
            </a:fld>
            <a:endParaRPr lang="en-GB" altLang="en-US"/>
          </a:p>
        </p:txBody>
      </p:sp>
    </p:spTree>
    <p:extLst>
      <p:ext uri="{BB962C8B-B14F-4D97-AF65-F5344CB8AC3E}">
        <p14:creationId xmlns:p14="http://schemas.microsoft.com/office/powerpoint/2010/main" val="813972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https://ec.europa.eu/environment/strategy/environment-action-programme-2030_en</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54</a:t>
            </a:fld>
            <a:endParaRPr lang="en-GB" altLang="en-US"/>
          </a:p>
        </p:txBody>
      </p:sp>
    </p:spTree>
    <p:extLst>
      <p:ext uri="{BB962C8B-B14F-4D97-AF65-F5344CB8AC3E}">
        <p14:creationId xmlns:p14="http://schemas.microsoft.com/office/powerpoint/2010/main" val="3129794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https://ec.europa.eu/environment/strategy/environment-action-programme-2030_en</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55</a:t>
            </a:fld>
            <a:endParaRPr lang="en-GB" altLang="en-US"/>
          </a:p>
        </p:txBody>
      </p:sp>
    </p:spTree>
    <p:extLst>
      <p:ext uri="{BB962C8B-B14F-4D97-AF65-F5344CB8AC3E}">
        <p14:creationId xmlns:p14="http://schemas.microsoft.com/office/powerpoint/2010/main" val="3835288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https://ec.europa.eu/environment/strategy/environment-action-programme-2030_en</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56</a:t>
            </a:fld>
            <a:endParaRPr lang="en-GB" altLang="en-US"/>
          </a:p>
        </p:txBody>
      </p:sp>
    </p:spTree>
    <p:extLst>
      <p:ext uri="{BB962C8B-B14F-4D97-AF65-F5344CB8AC3E}">
        <p14:creationId xmlns:p14="http://schemas.microsoft.com/office/powerpoint/2010/main" val="1017239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https://ec.europa.eu/environment/strategy/environment-action-programme-2030_en</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57</a:t>
            </a:fld>
            <a:endParaRPr lang="en-GB" altLang="en-US"/>
          </a:p>
        </p:txBody>
      </p:sp>
    </p:spTree>
    <p:extLst>
      <p:ext uri="{BB962C8B-B14F-4D97-AF65-F5344CB8AC3E}">
        <p14:creationId xmlns:p14="http://schemas.microsoft.com/office/powerpoint/2010/main" val="1188586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https://www.unenvironment.org/news-and-stories/press-release/planting-trees-has-never-been-easier</a:t>
            </a:r>
          </a:p>
          <a:p>
            <a:r>
              <a:rPr lang="en-GB" dirty="0" smtClean="0"/>
              <a:t>https://sustainabledevelopment.un.org/partnership/?p=32508</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62</a:t>
            </a:fld>
            <a:endParaRPr lang="en-GB" altLang="en-US"/>
          </a:p>
        </p:txBody>
      </p:sp>
    </p:spTree>
    <p:extLst>
      <p:ext uri="{BB962C8B-B14F-4D97-AF65-F5344CB8AC3E}">
        <p14:creationId xmlns:p14="http://schemas.microsoft.com/office/powerpoint/2010/main" val="3555587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https://www.unenvironment.org/news-and-stories/press-release/planting-trees-has-never-been-easier</a:t>
            </a:r>
          </a:p>
          <a:p>
            <a:r>
              <a:rPr lang="en-GB" dirty="0" smtClean="0"/>
              <a:t>https://sustainabledevelopment.un.org/partnership/?p=32508</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63</a:t>
            </a:fld>
            <a:endParaRPr lang="en-GB" altLang="en-US"/>
          </a:p>
        </p:txBody>
      </p:sp>
    </p:spTree>
    <p:extLst>
      <p:ext uri="{BB962C8B-B14F-4D97-AF65-F5344CB8AC3E}">
        <p14:creationId xmlns:p14="http://schemas.microsoft.com/office/powerpoint/2010/main" val="2019526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https://www.fastcompany.com/90137827/trees-can-save-a-city-500-million-every-year</a:t>
            </a:r>
          </a:p>
          <a:p>
            <a:r>
              <a:rPr lang="en-GB" dirty="0" smtClean="0"/>
              <a:t>https://www.eurekalert.org/pub_releases/2017-08/scoe-wta082217.php</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64</a:t>
            </a:fld>
            <a:endParaRPr lang="en-GB" altLang="en-US"/>
          </a:p>
        </p:txBody>
      </p:sp>
    </p:spTree>
    <p:extLst>
      <p:ext uri="{BB962C8B-B14F-4D97-AF65-F5344CB8AC3E}">
        <p14:creationId xmlns:p14="http://schemas.microsoft.com/office/powerpoint/2010/main" val="10173368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Accord is an agreement synonymous with a Treaty</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3A851D4-545B-4796-8040-E0679DC265C0}" type="slidenum">
              <a:rPr lang="en-GB" altLang="en-US" smtClean="0"/>
              <a:pPr>
                <a:spcBef>
                  <a:spcPct val="0"/>
                </a:spcBef>
              </a:pPr>
              <a:t>66</a:t>
            </a:fld>
            <a:endParaRPr lang="en-GB" altLang="en-US"/>
          </a:p>
        </p:txBody>
      </p:sp>
    </p:spTree>
    <p:extLst>
      <p:ext uri="{BB962C8B-B14F-4D97-AF65-F5344CB8AC3E}">
        <p14:creationId xmlns:p14="http://schemas.microsoft.com/office/powerpoint/2010/main" val="3784451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https://spark.adobe.com/page/YMcTxosemfSVJ/</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68</a:t>
            </a:fld>
            <a:endParaRPr lang="en-GB" altLang="en-US"/>
          </a:p>
        </p:txBody>
      </p:sp>
    </p:spTree>
    <p:extLst>
      <p:ext uri="{BB962C8B-B14F-4D97-AF65-F5344CB8AC3E}">
        <p14:creationId xmlns:p14="http://schemas.microsoft.com/office/powerpoint/2010/main" val="33281305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https://spark.adobe.com/page/YMcTxosemfSVJ/</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69</a:t>
            </a:fld>
            <a:endParaRPr lang="en-GB" altLang="en-US"/>
          </a:p>
        </p:txBody>
      </p:sp>
    </p:spTree>
    <p:extLst>
      <p:ext uri="{BB962C8B-B14F-4D97-AF65-F5344CB8AC3E}">
        <p14:creationId xmlns:p14="http://schemas.microsoft.com/office/powerpoint/2010/main" val="3268616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https://www.unenvironment.org/explore-topics/environmental-rights-and-governance</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70</a:t>
            </a:fld>
            <a:endParaRPr lang="en-GB" altLang="en-US"/>
          </a:p>
        </p:txBody>
      </p:sp>
    </p:spTree>
    <p:extLst>
      <p:ext uri="{BB962C8B-B14F-4D97-AF65-F5344CB8AC3E}">
        <p14:creationId xmlns:p14="http://schemas.microsoft.com/office/powerpoint/2010/main" val="41716864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ICLEI</a:t>
            </a:r>
            <a:r>
              <a:rPr lang="en-GB" altLang="en-US"/>
              <a:t> - </a:t>
            </a:r>
            <a:r>
              <a:rPr lang="en-GB" altLang="en-US" b="1"/>
              <a:t>Local Governments for Sustainability</a:t>
            </a:r>
            <a:r>
              <a:rPr lang="en-GB" altLang="en-US"/>
              <a:t>, founded in 1990 as the </a:t>
            </a:r>
            <a:r>
              <a:rPr lang="en-GB" altLang="en-US" b="1"/>
              <a:t>International Council for Local Environmental Initiatives</a:t>
            </a:r>
            <a:r>
              <a:rPr lang="en-GB" altLang="en-US"/>
              <a:t>, is an </a:t>
            </a:r>
            <a:r>
              <a:rPr lang="en-GB" altLang="en-US">
                <a:hlinkClick r:id="rId3" action="ppaction://hlinkfile" tooltip="International"/>
              </a:rPr>
              <a:t>international</a:t>
            </a:r>
            <a:r>
              <a:rPr lang="en-GB" altLang="en-US"/>
              <a:t> association of local </a:t>
            </a:r>
            <a:r>
              <a:rPr lang="en-GB" altLang="en-US">
                <a:hlinkClick r:id="rId4" action="ppaction://hlinkfile" tooltip="Government"/>
              </a:rPr>
              <a:t>governments</a:t>
            </a:r>
            <a:r>
              <a:rPr lang="en-GB" altLang="en-US"/>
              <a:t> and national and regional local government organizations that have made a commitment to </a:t>
            </a:r>
            <a:r>
              <a:rPr lang="en-GB" altLang="en-US">
                <a:hlinkClick r:id="rId5" action="ppaction://hlinkfile" tooltip="Sustainable development"/>
              </a:rPr>
              <a:t>sustainable development</a:t>
            </a:r>
            <a:endParaRPr lang="en-GB" altLang="en-US"/>
          </a:p>
          <a:p>
            <a:endParaRPr lang="en-GB" altLang="en-US"/>
          </a:p>
          <a:p>
            <a:r>
              <a:rPr lang="en-GB" altLang="en-US"/>
              <a:t>From wikipedia</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D796E21-DB34-4569-8FD3-E7A60FA8028D}" type="slidenum">
              <a:rPr lang="en-GB" altLang="en-US" smtClean="0"/>
              <a:pPr>
                <a:spcBef>
                  <a:spcPct val="0"/>
                </a:spcBef>
              </a:pPr>
              <a:t>71</a:t>
            </a:fld>
            <a:endParaRPr lang="en-GB" altLang="en-US"/>
          </a:p>
        </p:txBody>
      </p:sp>
    </p:spTree>
    <p:extLst>
      <p:ext uri="{BB962C8B-B14F-4D97-AF65-F5344CB8AC3E}">
        <p14:creationId xmlns:p14="http://schemas.microsoft.com/office/powerpoint/2010/main" val="8562090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https://www.sei.org/wp-content/uploads/2019/01/making-space-how-public-participation-shapes-environmental-decision-making.pdf</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73</a:t>
            </a:fld>
            <a:endParaRPr lang="en-GB" altLang="en-US"/>
          </a:p>
        </p:txBody>
      </p:sp>
    </p:spTree>
    <p:extLst>
      <p:ext uri="{BB962C8B-B14F-4D97-AF65-F5344CB8AC3E}">
        <p14:creationId xmlns:p14="http://schemas.microsoft.com/office/powerpoint/2010/main" val="2242872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57DAB3-BBFF-4336-9EFC-B3A4A1208E0F}" type="slidenum">
              <a:rPr lang="en-GB" altLang="en-US" smtClean="0"/>
              <a:pPr>
                <a:spcBef>
                  <a:spcPct val="0"/>
                </a:spcBef>
              </a:pPr>
              <a:t>80</a:t>
            </a:fld>
            <a:endParaRPr lang="en-GB" altLang="en-US"/>
          </a:p>
        </p:txBody>
      </p:sp>
      <p:sp>
        <p:nvSpPr>
          <p:cNvPr id="54275" name="Rectangle 2"/>
          <p:cNvSpPr>
            <a:spLocks noGrp="1" noRot="1" noChangeAspect="1" noChangeArrowheads="1" noTextEdit="1"/>
          </p:cNvSpPr>
          <p:nvPr>
            <p:ph type="sldImg"/>
          </p:nvPr>
        </p:nvSpPr>
        <p:spPr>
          <a:xfrm>
            <a:off x="919163" y="744538"/>
            <a:ext cx="4960937" cy="3722687"/>
          </a:xfrm>
          <a:ln/>
        </p:spPr>
      </p:sp>
      <p:sp>
        <p:nvSpPr>
          <p:cNvPr id="5427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Book Antiqua" panose="02040602050305030304" pitchFamily="18" charset="0"/>
              </a:rPr>
              <a:t>It is quite appropriately claimed that Khayyam was the </a:t>
            </a:r>
            <a:r>
              <a:rPr lang="en-GB" altLang="en-US" b="1" i="1">
                <a:latin typeface="Book Antiqua" panose="02040602050305030304" pitchFamily="18" charset="0"/>
              </a:rPr>
              <a:t>poet of destiny</a:t>
            </a:r>
            <a:r>
              <a:rPr lang="en-GB" altLang="en-US">
                <a:latin typeface="Book Antiqua" panose="02040602050305030304" pitchFamily="18" charset="0"/>
              </a:rPr>
              <a:t>. However, it will be very wrong of us to think that he was a fatalist, at least by the common understanding and definitions that we have of this word. </a:t>
            </a:r>
          </a:p>
          <a:p>
            <a:pPr algn="ctr"/>
            <a:r>
              <a:rPr lang="en-GB" altLang="en-US">
                <a:latin typeface="Book Antiqua" panose="02040602050305030304" pitchFamily="18" charset="0"/>
              </a:rPr>
              <a:t>OMAR KHAYYÁM </a:t>
            </a:r>
          </a:p>
          <a:p>
            <a:pPr algn="ctr"/>
            <a:r>
              <a:rPr lang="en-GB" altLang="en-US">
                <a:latin typeface="Book Antiqua" panose="02040602050305030304" pitchFamily="18" charset="0"/>
              </a:rPr>
              <a:t>THE ASTRONOMER-POET OF PERSIA </a:t>
            </a:r>
          </a:p>
          <a:p>
            <a:pPr algn="ctr"/>
            <a:r>
              <a:rPr lang="en-GB" altLang="en-US">
                <a:latin typeface="Book Antiqua" panose="02040602050305030304" pitchFamily="18" charset="0"/>
              </a:rPr>
              <a:t>(BY EDWARD FITZGERALD, 1868 AND 1872) </a:t>
            </a:r>
          </a:p>
          <a:p>
            <a:r>
              <a:rPr lang="en-GB" altLang="en-US">
                <a:latin typeface="Book Antiqua" panose="02040602050305030304" pitchFamily="18" charset="0"/>
              </a:rPr>
              <a:t>     OMAR KHAYYÁM was born at Naishápúr in Khorassán in the latter half of our Eleventh, and died within the First Quarter of our Twelfth Century. </a:t>
            </a:r>
          </a:p>
          <a:p>
            <a:endParaRPr lang="en-GB" altLang="en-US">
              <a:latin typeface="Book Antiqua" panose="02040602050305030304" pitchFamily="18" charset="0"/>
            </a:endParaRPr>
          </a:p>
          <a:p>
            <a:endParaRPr lang="en-GB" altLang="en-US"/>
          </a:p>
        </p:txBody>
      </p:sp>
    </p:spTree>
    <p:extLst>
      <p:ext uri="{BB962C8B-B14F-4D97-AF65-F5344CB8AC3E}">
        <p14:creationId xmlns:p14="http://schemas.microsoft.com/office/powerpoint/2010/main" val="3768865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https://unfccc.int/timeline/</a:t>
            </a:r>
          </a:p>
          <a:p>
            <a:r>
              <a:rPr lang="en-GB" dirty="0" smtClean="0"/>
              <a:t>https://unfccc.int/process/the-convention/history-of-the-convention</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84</a:t>
            </a:fld>
            <a:endParaRPr lang="en-GB" altLang="en-US"/>
          </a:p>
        </p:txBody>
      </p:sp>
    </p:spTree>
    <p:extLst>
      <p:ext uri="{BB962C8B-B14F-4D97-AF65-F5344CB8AC3E}">
        <p14:creationId xmlns:p14="http://schemas.microsoft.com/office/powerpoint/2010/main" val="18079991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69D7A42-587D-43F1-AD66-774165D24208}" type="slidenum">
              <a:rPr lang="en-GB" altLang="en-US" smtClean="0"/>
              <a:pPr>
                <a:spcBef>
                  <a:spcPct val="0"/>
                </a:spcBef>
              </a:pPr>
              <a:t>89</a:t>
            </a:fld>
            <a:endParaRPr lang="en-GB" altLang="en-US"/>
          </a:p>
        </p:txBody>
      </p:sp>
      <p:sp>
        <p:nvSpPr>
          <p:cNvPr id="62467" name="Rectangle 2"/>
          <p:cNvSpPr>
            <a:spLocks noGrp="1" noRot="1" noChangeAspect="1" noChangeArrowheads="1" noTextEdit="1"/>
          </p:cNvSpPr>
          <p:nvPr>
            <p:ph type="sldImg"/>
          </p:nvPr>
        </p:nvSpPr>
        <p:spPr>
          <a:xfrm>
            <a:off x="919163" y="744538"/>
            <a:ext cx="4960937" cy="3722687"/>
          </a:xfrm>
          <a:ln/>
        </p:spPr>
      </p:sp>
      <p:sp>
        <p:nvSpPr>
          <p:cNvPr id="62468"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p3-5 of  barrett Environment and statecraft</a:t>
            </a:r>
          </a:p>
        </p:txBody>
      </p:sp>
    </p:spTree>
    <p:extLst>
      <p:ext uri="{BB962C8B-B14F-4D97-AF65-F5344CB8AC3E}">
        <p14:creationId xmlns:p14="http://schemas.microsoft.com/office/powerpoint/2010/main" val="54299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E9D89D9-B331-474F-AFD6-07B79F189F28}" type="slidenum">
              <a:rPr lang="en-GB" altLang="en-US" smtClean="0"/>
              <a:pPr>
                <a:spcBef>
                  <a:spcPct val="0"/>
                </a:spcBef>
              </a:pPr>
              <a:t>92</a:t>
            </a:fld>
            <a:endParaRPr lang="en-GB" altLang="en-US"/>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Carter in Hanf (western Europe)</a:t>
            </a:r>
          </a:p>
        </p:txBody>
      </p:sp>
    </p:spTree>
    <p:extLst>
      <p:ext uri="{BB962C8B-B14F-4D97-AF65-F5344CB8AC3E}">
        <p14:creationId xmlns:p14="http://schemas.microsoft.com/office/powerpoint/2010/main" val="9925247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16042B3-AB00-46F9-9C39-BCAD8274ED96}" type="slidenum">
              <a:rPr lang="en-GB" altLang="en-US" smtClean="0"/>
              <a:pPr>
                <a:spcBef>
                  <a:spcPct val="0"/>
                </a:spcBef>
              </a:pPr>
              <a:t>93</a:t>
            </a:fld>
            <a:endParaRPr lang="en-GB" altLang="en-US"/>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Pope emphasises that inst are neutral conduits within which imp. Actions of individuals/groups take place</a:t>
            </a:r>
          </a:p>
        </p:txBody>
      </p:sp>
    </p:spTree>
    <p:extLst>
      <p:ext uri="{BB962C8B-B14F-4D97-AF65-F5344CB8AC3E}">
        <p14:creationId xmlns:p14="http://schemas.microsoft.com/office/powerpoint/2010/main" val="1518827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D1EFF3B-C2E0-4763-9D7E-850C4F3ADE75}" type="slidenum">
              <a:rPr lang="en-GB" altLang="en-US" smtClean="0"/>
              <a:pPr>
                <a:spcBef>
                  <a:spcPct val="0"/>
                </a:spcBef>
              </a:pPr>
              <a:t>94</a:t>
            </a:fld>
            <a:endParaRPr lang="en-GB" altLang="en-US"/>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P18 wells</a:t>
            </a:r>
          </a:p>
        </p:txBody>
      </p:sp>
    </p:spTree>
    <p:extLst>
      <p:ext uri="{BB962C8B-B14F-4D97-AF65-F5344CB8AC3E}">
        <p14:creationId xmlns:p14="http://schemas.microsoft.com/office/powerpoint/2010/main" val="15184371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6D11C26-E394-4FFD-9BB4-838AE4AB6E89}" type="slidenum">
              <a:rPr lang="en-GB" altLang="en-US" smtClean="0"/>
              <a:pPr>
                <a:spcBef>
                  <a:spcPct val="0"/>
                </a:spcBef>
              </a:pPr>
              <a:t>95</a:t>
            </a:fld>
            <a:endParaRPr lang="en-GB"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PC pages from Wells</a:t>
            </a:r>
          </a:p>
          <a:p>
            <a:r>
              <a:rPr lang="en-GB" altLang="en-US"/>
              <a:t>in file</a:t>
            </a:r>
          </a:p>
        </p:txBody>
      </p:sp>
    </p:spTree>
    <p:extLst>
      <p:ext uri="{BB962C8B-B14F-4D97-AF65-F5344CB8AC3E}">
        <p14:creationId xmlns:p14="http://schemas.microsoft.com/office/powerpoint/2010/main" val="3126324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http://sdg.iisd.org/events/2020-un-biodiversity-conference/</a:t>
            </a:r>
          </a:p>
          <a:p>
            <a:r>
              <a:rPr lang="en-GB" dirty="0" smtClean="0"/>
              <a:t>https://www.cbd.int/sp/targets/</a:t>
            </a:r>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97</a:t>
            </a:fld>
            <a:endParaRPr lang="en-GB" altLang="en-US"/>
          </a:p>
        </p:txBody>
      </p:sp>
    </p:spTree>
    <p:extLst>
      <p:ext uri="{BB962C8B-B14F-4D97-AF65-F5344CB8AC3E}">
        <p14:creationId xmlns:p14="http://schemas.microsoft.com/office/powerpoint/2010/main" val="4603640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https://www.cbd.int/sp/targets/</a:t>
            </a:r>
          </a:p>
          <a:p>
            <a:endParaRPr lang="en-GB"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98</a:t>
            </a:fld>
            <a:endParaRPr lang="en-GB" altLang="en-US"/>
          </a:p>
        </p:txBody>
      </p:sp>
    </p:spTree>
    <p:extLst>
      <p:ext uri="{BB962C8B-B14F-4D97-AF65-F5344CB8AC3E}">
        <p14:creationId xmlns:p14="http://schemas.microsoft.com/office/powerpoint/2010/main" val="6953471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flip chart construct poster that highlights the principles of good governance and demo examples of how it works in practice.  3-4 per group 15 mins to construct poster  3 min presentation</a:t>
            </a: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A6D858E-17CF-48C4-892C-64812D8D5EAD}" type="slidenum">
              <a:rPr lang="en-GB" altLang="en-US" smtClean="0"/>
              <a:pPr>
                <a:spcBef>
                  <a:spcPct val="0"/>
                </a:spcBef>
              </a:pPr>
              <a:t>103</a:t>
            </a:fld>
            <a:endParaRPr lang="en-GB" altLang="en-US"/>
          </a:p>
        </p:txBody>
      </p:sp>
    </p:spTree>
    <p:extLst>
      <p:ext uri="{BB962C8B-B14F-4D97-AF65-F5344CB8AC3E}">
        <p14:creationId xmlns:p14="http://schemas.microsoft.com/office/powerpoint/2010/main" val="2062548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805208-1410-4F51-8F53-A4A2324A300F}" type="slidenum">
              <a:rPr lang="en-GB" altLang="en-US" smtClean="0"/>
              <a:pPr>
                <a:spcBef>
                  <a:spcPct val="0"/>
                </a:spcBef>
              </a:pPr>
              <a:t>106</a:t>
            </a:fld>
            <a:endParaRPr lang="en-GB" altLang="en-US"/>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171192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12E2BF-E39D-4CCF-9C21-B51EE72F5686}" type="slidenum">
              <a:rPr lang="en-GB" altLang="en-US" smtClean="0"/>
              <a:pPr>
                <a:spcBef>
                  <a:spcPct val="0"/>
                </a:spcBef>
              </a:pPr>
              <a:t>109</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a:t>(line format)			pros		 </a:t>
            </a:r>
          </a:p>
          <a:p>
            <a:r>
              <a:rPr lang="en-GB" altLang="en-US" sz="1400"/>
              <a:t>Originally the agreement was to reduce the production of ozone depleters by 35&amp;percnt; by 1999. The green movement criticized the agreement as inadequate, arguing that an 85&amp;percnt; reduction in ozone depleters would be necessary just to stabilize the ozone layer at 1987 levels. The protocol (under the Vienna Convention for the Protection of the Ozone Layer) was reviewed in 1992. Amendments added another 11 chemicals to the original list of eight chemicals suspected of harming the ozone layer. A controversial amendment concerns a fund established to pay for the transfer of ozone-safe technology to poor countries.</a:t>
            </a:r>
            <a:br>
              <a:rPr lang="en-GB" altLang="en-US" sz="1400"/>
            </a:br>
            <a:endParaRPr lang="en-GB" altLang="en-US" sz="1400"/>
          </a:p>
          <a:p>
            <a:endParaRPr lang="en-GB" altLang="en-US" sz="1400"/>
          </a:p>
        </p:txBody>
      </p:sp>
      <p:sp>
        <p:nvSpPr>
          <p:cNvPr id="86021" name="Line 4"/>
          <p:cNvSpPr>
            <a:spLocks noChangeShapeType="1"/>
          </p:cNvSpPr>
          <p:nvPr/>
        </p:nvSpPr>
        <p:spPr bwMode="auto">
          <a:xfrm>
            <a:off x="2038350" y="5045075"/>
            <a:ext cx="18891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2" name="Line 5"/>
          <p:cNvSpPr>
            <a:spLocks noChangeShapeType="1"/>
          </p:cNvSpPr>
          <p:nvPr/>
        </p:nvSpPr>
        <p:spPr bwMode="auto">
          <a:xfrm>
            <a:off x="1963738" y="5210175"/>
            <a:ext cx="1812925" cy="333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373356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13. The United Nations Framework Convention on Climate Convention is the foundation of global efforts to combat global warming. Opened for signature in 1992 at the Rio Earth Summit, its ultimate objective is the "stabilization of greenhouse gas concentrations in the atmosphere at a level that would prevent dangerous anthropogenic human-induced interference with the climate system. The Convention's supreme body is the Conference of the Parties (COP), which comprises the 180 states that have ratified or acceded to the agreement. In addition, the Subsidiary Body for Scientific and Technological Advice (SBSTA) provides the COP with timely information and advice on scientific and technological matters relating to the Convention. The Subsidiary Body for Implementation (SBI) helps with the assessment and review of the Convention's implementation.</a:t>
            </a:r>
          </a:p>
          <a:p>
            <a:endParaRPr lang="en-GB" altLang="en-US"/>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9746EA-2000-45EF-869C-29D095CA35CA}" type="slidenum">
              <a:rPr lang="en-GB" altLang="en-US" smtClean="0"/>
              <a:pPr>
                <a:spcBef>
                  <a:spcPct val="0"/>
                </a:spcBef>
              </a:pPr>
              <a:t>117</a:t>
            </a:fld>
            <a:endParaRPr lang="en-GB" altLang="en-US"/>
          </a:p>
        </p:txBody>
      </p:sp>
    </p:spTree>
    <p:extLst>
      <p:ext uri="{BB962C8B-B14F-4D97-AF65-F5344CB8AC3E}">
        <p14:creationId xmlns:p14="http://schemas.microsoft.com/office/powerpoint/2010/main" val="2717407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21B138C-222C-4FED-94A1-A227384C822F}" type="slidenum">
              <a:rPr lang="en-GB" altLang="en-US" smtClean="0"/>
              <a:pPr>
                <a:spcBef>
                  <a:spcPct val="0"/>
                </a:spcBef>
              </a:pPr>
              <a:t>119</a:t>
            </a:fld>
            <a:endParaRPr lang="en-GB" altLang="en-US"/>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19412555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73E434-7F70-47BC-8947-3E7E3569D60D}" type="slidenum">
              <a:rPr lang="en-GB" altLang="en-US" smtClean="0"/>
              <a:pPr>
                <a:spcBef>
                  <a:spcPct val="0"/>
                </a:spcBef>
              </a:pPr>
              <a:t>120</a:t>
            </a:fld>
            <a:endParaRPr lang="en-GB" altLang="en-US"/>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Read list from Duke University</a:t>
            </a:r>
          </a:p>
        </p:txBody>
      </p:sp>
    </p:spTree>
    <p:extLst>
      <p:ext uri="{BB962C8B-B14F-4D97-AF65-F5344CB8AC3E}">
        <p14:creationId xmlns:p14="http://schemas.microsoft.com/office/powerpoint/2010/main" val="23712163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Article 2020 saved in Strat Man </a:t>
            </a:r>
            <a:r>
              <a:rPr lang="en-GB" i="1" dirty="0" smtClean="0"/>
              <a:t>Mapping the current landscape of citizen-driven environmental monitoring: a systematic literature review</a:t>
            </a:r>
            <a:endParaRPr lang="en-GB" i="1" dirty="0"/>
          </a:p>
        </p:txBody>
      </p:sp>
      <p:sp>
        <p:nvSpPr>
          <p:cNvPr id="4" name="Slide Number Placeholder 3"/>
          <p:cNvSpPr>
            <a:spLocks noGrp="1"/>
          </p:cNvSpPr>
          <p:nvPr>
            <p:ph type="sldNum" sz="quarter" idx="10"/>
          </p:nvPr>
        </p:nvSpPr>
        <p:spPr/>
        <p:txBody>
          <a:bodyPr/>
          <a:lstStyle/>
          <a:p>
            <a:pPr>
              <a:defRPr/>
            </a:pPr>
            <a:fld id="{5C806932-4CA5-47F6-A5CD-97E823B60184}" type="slidenum">
              <a:rPr lang="en-GB" altLang="en-US" smtClean="0"/>
              <a:pPr>
                <a:defRPr/>
              </a:pPr>
              <a:t>130</a:t>
            </a:fld>
            <a:endParaRPr lang="en-GB" altLang="en-US"/>
          </a:p>
        </p:txBody>
      </p:sp>
    </p:spTree>
    <p:extLst>
      <p:ext uri="{BB962C8B-B14F-4D97-AF65-F5344CB8AC3E}">
        <p14:creationId xmlns:p14="http://schemas.microsoft.com/office/powerpoint/2010/main" val="25809007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ABC1497-D8C9-402E-8609-3882FCD0D202}" type="slidenum">
              <a:rPr lang="en-GB" altLang="en-US" smtClean="0"/>
              <a:pPr>
                <a:spcBef>
                  <a:spcPct val="0"/>
                </a:spcBef>
              </a:pPr>
              <a:t>131</a:t>
            </a:fld>
            <a:endParaRPr lang="en-GB" altLang="en-US"/>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Science and Law/management see articles in Principles of conservation linked to National Parks Wright et al in Owen Lib</a:t>
            </a:r>
          </a:p>
          <a:p>
            <a:endParaRPr lang="en-GB" altLang="en-US"/>
          </a:p>
          <a:p>
            <a:r>
              <a:rPr lang="en-GB" altLang="en-US"/>
              <a:t>Jessica Frazier</a:t>
            </a:r>
            <a:br>
              <a:rPr lang="en-GB" altLang="en-US"/>
            </a:br>
            <a:r>
              <a:rPr lang="en-GB" altLang="en-US"/>
              <a:t>Lecturer in Religious Studies at the University of Kent and a Research Fellow of the Oxford Centre for Hindu Studies at the University of Oxford</a:t>
            </a:r>
          </a:p>
          <a:p>
            <a:r>
              <a:rPr lang="en-GB" altLang="en-US" b="1"/>
              <a:t>Hindu Ideas of Creation Broadcast 5</a:t>
            </a:r>
            <a:r>
              <a:rPr lang="en-GB" altLang="en-US" b="1" baseline="30000"/>
              <a:t>th</a:t>
            </a:r>
            <a:r>
              <a:rPr lang="en-GB" altLang="en-US" b="1"/>
              <a:t> Dec 2013</a:t>
            </a:r>
            <a:endParaRPr lang="en-GB" altLang="en-US"/>
          </a:p>
        </p:txBody>
      </p:sp>
    </p:spTree>
    <p:extLst>
      <p:ext uri="{BB962C8B-B14F-4D97-AF65-F5344CB8AC3E}">
        <p14:creationId xmlns:p14="http://schemas.microsoft.com/office/powerpoint/2010/main" val="138967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CEF62B-4313-43EA-9F58-FCF98BB6FAA8}" type="slidenum">
              <a:rPr lang="en-GB" altLang="en-US" smtClean="0"/>
              <a:pPr>
                <a:spcBef>
                  <a:spcPct val="0"/>
                </a:spcBef>
              </a:pPr>
              <a:t>133</a:t>
            </a:fld>
            <a:endParaRPr lang="en-GB" altLang="en-US"/>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738294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9713BB1-562A-4745-B74F-0DC563EA5646}" type="slidenum">
              <a:rPr lang="en-GB" altLang="en-US" smtClean="0"/>
              <a:pPr>
                <a:spcBef>
                  <a:spcPct val="0"/>
                </a:spcBef>
              </a:pPr>
              <a:t>134</a:t>
            </a:fld>
            <a:endParaRPr lang="en-GB" altLang="en-US"/>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0187857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r>
              <a:rPr lang="en-GB"/>
              <a:t>CH2009</a:t>
            </a:r>
          </a:p>
        </p:txBody>
      </p:sp>
      <p:sp>
        <p:nvSpPr>
          <p:cNvPr id="6" name="Slide Number Placeholder 26"/>
          <p:cNvSpPr>
            <a:spLocks noGrp="1"/>
          </p:cNvSpPr>
          <p:nvPr>
            <p:ph type="sldNum" sz="quarter" idx="12"/>
          </p:nvPr>
        </p:nvSpPr>
        <p:spPr/>
        <p:txBody>
          <a:bodyPr/>
          <a:lstStyle>
            <a:lvl1pPr>
              <a:defRPr>
                <a:solidFill>
                  <a:srgbClr val="D1EAEE"/>
                </a:solidFill>
              </a:defRPr>
            </a:lvl1pPr>
          </a:lstStyle>
          <a:p>
            <a:pPr>
              <a:defRPr/>
            </a:pPr>
            <a:fld id="{BBF10501-945D-43AF-BF6F-0FE526563D3A}" type="slidenum">
              <a:rPr lang="en-GB" altLang="en-US"/>
              <a:pPr>
                <a:defRPr/>
              </a:pPr>
              <a:t>‹#›</a:t>
            </a:fld>
            <a:endParaRPr lang="en-GB" altLang="en-US"/>
          </a:p>
        </p:txBody>
      </p:sp>
    </p:spTree>
    <p:extLst>
      <p:ext uri="{BB962C8B-B14F-4D97-AF65-F5344CB8AC3E}">
        <p14:creationId xmlns:p14="http://schemas.microsoft.com/office/powerpoint/2010/main" val="30215958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2A2D1FC4-343E-40E0-885C-2B093CC69763}" type="slidenum">
              <a:rPr lang="en-GB" altLang="en-US"/>
              <a:pPr>
                <a:defRPr/>
              </a:pPr>
              <a:t>‹#›</a:t>
            </a:fld>
            <a:endParaRPr lang="en-GB" altLang="en-US"/>
          </a:p>
        </p:txBody>
      </p:sp>
    </p:spTree>
    <p:extLst>
      <p:ext uri="{BB962C8B-B14F-4D97-AF65-F5344CB8AC3E}">
        <p14:creationId xmlns:p14="http://schemas.microsoft.com/office/powerpoint/2010/main" val="1002778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r>
              <a:rPr lang="en-GB"/>
              <a:t>CH2009</a:t>
            </a:r>
          </a:p>
        </p:txBody>
      </p:sp>
      <p:sp>
        <p:nvSpPr>
          <p:cNvPr id="6" name="Slide Number Placeholder 5"/>
          <p:cNvSpPr>
            <a:spLocks noGrp="1"/>
          </p:cNvSpPr>
          <p:nvPr>
            <p:ph type="sldNum" sz="quarter" idx="12"/>
          </p:nvPr>
        </p:nvSpPr>
        <p:spPr/>
        <p:txBody>
          <a:bodyPr/>
          <a:lstStyle>
            <a:lvl1pPr>
              <a:defRPr>
                <a:solidFill>
                  <a:srgbClr val="D1EAEE"/>
                </a:solidFill>
              </a:defRPr>
            </a:lvl1pPr>
          </a:lstStyle>
          <a:p>
            <a:pPr>
              <a:defRPr/>
            </a:pPr>
            <a:fld id="{17A7E45C-71B8-4C4A-B131-0C67A51C03AA}" type="slidenum">
              <a:rPr lang="en-GB" altLang="en-US"/>
              <a:pPr>
                <a:defRPr/>
              </a:pPr>
              <a:t>‹#›</a:t>
            </a:fld>
            <a:endParaRPr lang="en-GB" altLang="en-US"/>
          </a:p>
        </p:txBody>
      </p:sp>
    </p:spTree>
    <p:extLst>
      <p:ext uri="{BB962C8B-B14F-4D97-AF65-F5344CB8AC3E}">
        <p14:creationId xmlns:p14="http://schemas.microsoft.com/office/powerpoint/2010/main" val="4103174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1FDC438-E651-4A6B-8C50-15A8467CF880}" type="slidenum">
              <a:rPr lang="en-GB" altLang="en-US"/>
              <a:pPr>
                <a:defRPr/>
              </a:pPr>
              <a:t>‹#›</a:t>
            </a:fld>
            <a:endParaRPr lang="en-GB" altLang="en-US"/>
          </a:p>
        </p:txBody>
      </p:sp>
    </p:spTree>
    <p:extLst>
      <p:ext uri="{BB962C8B-B14F-4D97-AF65-F5344CB8AC3E}">
        <p14:creationId xmlns:p14="http://schemas.microsoft.com/office/powerpoint/2010/main" val="1092712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r>
              <a:rPr lang="en-GB"/>
              <a:t>CH2009</a:t>
            </a:r>
          </a:p>
        </p:txBody>
      </p:sp>
      <p:sp>
        <p:nvSpPr>
          <p:cNvPr id="9" name="Slide Number Placeholder 17"/>
          <p:cNvSpPr>
            <a:spLocks noGrp="1"/>
          </p:cNvSpPr>
          <p:nvPr>
            <p:ph type="sldNum" sz="quarter" idx="12"/>
          </p:nvPr>
        </p:nvSpPr>
        <p:spPr/>
        <p:txBody>
          <a:bodyPr/>
          <a:lstStyle>
            <a:lvl1pPr>
              <a:defRPr/>
            </a:lvl1pPr>
          </a:lstStyle>
          <a:p>
            <a:pPr>
              <a:defRPr/>
            </a:pPr>
            <a:fld id="{6F7AF0B1-73C7-41D4-895C-053E83B76939}" type="slidenum">
              <a:rPr lang="en-GB" altLang="en-US"/>
              <a:pPr>
                <a:defRPr/>
              </a:pPr>
              <a:t>‹#›</a:t>
            </a:fld>
            <a:endParaRPr lang="en-GB" altLang="en-US"/>
          </a:p>
        </p:txBody>
      </p:sp>
    </p:spTree>
    <p:extLst>
      <p:ext uri="{BB962C8B-B14F-4D97-AF65-F5344CB8AC3E}">
        <p14:creationId xmlns:p14="http://schemas.microsoft.com/office/powerpoint/2010/main" val="17040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r>
              <a:rPr lang="en-GB"/>
              <a:t>CH2009</a:t>
            </a:r>
          </a:p>
        </p:txBody>
      </p:sp>
      <p:sp>
        <p:nvSpPr>
          <p:cNvPr id="5" name="Slide Number Placeholder 17"/>
          <p:cNvSpPr>
            <a:spLocks noGrp="1"/>
          </p:cNvSpPr>
          <p:nvPr>
            <p:ph type="sldNum" sz="quarter" idx="12"/>
          </p:nvPr>
        </p:nvSpPr>
        <p:spPr/>
        <p:txBody>
          <a:bodyPr/>
          <a:lstStyle>
            <a:lvl1pPr>
              <a:defRPr/>
            </a:lvl1pPr>
          </a:lstStyle>
          <a:p>
            <a:pPr>
              <a:defRPr/>
            </a:pPr>
            <a:fld id="{1D677BDB-2D3D-4A89-86AB-36809887CB54}" type="slidenum">
              <a:rPr lang="en-GB" altLang="en-US"/>
              <a:pPr>
                <a:defRPr/>
              </a:pPr>
              <a:t>‹#›</a:t>
            </a:fld>
            <a:endParaRPr lang="en-GB" altLang="en-US"/>
          </a:p>
        </p:txBody>
      </p:sp>
    </p:spTree>
    <p:extLst>
      <p:ext uri="{BB962C8B-B14F-4D97-AF65-F5344CB8AC3E}">
        <p14:creationId xmlns:p14="http://schemas.microsoft.com/office/powerpoint/2010/main" val="360651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r>
              <a:rPr lang="en-GB"/>
              <a:t>CH2009</a:t>
            </a:r>
          </a:p>
        </p:txBody>
      </p:sp>
      <p:sp>
        <p:nvSpPr>
          <p:cNvPr id="4" name="Slide Number Placeholder 17"/>
          <p:cNvSpPr>
            <a:spLocks noGrp="1"/>
          </p:cNvSpPr>
          <p:nvPr>
            <p:ph type="sldNum" sz="quarter" idx="12"/>
          </p:nvPr>
        </p:nvSpPr>
        <p:spPr/>
        <p:txBody>
          <a:bodyPr/>
          <a:lstStyle>
            <a:lvl1pPr>
              <a:defRPr/>
            </a:lvl1pPr>
          </a:lstStyle>
          <a:p>
            <a:pPr>
              <a:defRPr/>
            </a:pPr>
            <a:fld id="{BDCFD96D-E5EF-491A-AD5D-CE2EC92F372F}" type="slidenum">
              <a:rPr lang="en-GB" altLang="en-US"/>
              <a:pPr>
                <a:defRPr/>
              </a:pPr>
              <a:t>‹#›</a:t>
            </a:fld>
            <a:endParaRPr lang="en-GB" altLang="en-US"/>
          </a:p>
        </p:txBody>
      </p:sp>
    </p:spTree>
    <p:extLst>
      <p:ext uri="{BB962C8B-B14F-4D97-AF65-F5344CB8AC3E}">
        <p14:creationId xmlns:p14="http://schemas.microsoft.com/office/powerpoint/2010/main" val="65249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782F6C2-7DDE-4621-98B7-51A446788DFE}" type="slidenum">
              <a:rPr lang="en-GB" altLang="en-US"/>
              <a:pPr>
                <a:defRPr/>
              </a:pPr>
              <a:t>‹#›</a:t>
            </a:fld>
            <a:endParaRPr lang="en-GB" altLang="en-US"/>
          </a:p>
        </p:txBody>
      </p:sp>
    </p:spTree>
    <p:extLst>
      <p:ext uri="{BB962C8B-B14F-4D97-AF65-F5344CB8AC3E}">
        <p14:creationId xmlns:p14="http://schemas.microsoft.com/office/powerpoint/2010/main" val="557503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r>
              <a:rPr lang="en-GB"/>
              <a:t>CH2009</a:t>
            </a:r>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436AA968-6ABE-4FDA-BC86-0DA0E6820E29}" type="slidenum">
              <a:rPr lang="en-GB" altLang="en-US"/>
              <a:pPr>
                <a:defRPr/>
              </a:pPr>
              <a:t>‹#›</a:t>
            </a:fld>
            <a:endParaRPr lang="en-GB" altLang="en-US"/>
          </a:p>
        </p:txBody>
      </p:sp>
    </p:spTree>
    <p:extLst>
      <p:ext uri="{BB962C8B-B14F-4D97-AF65-F5344CB8AC3E}">
        <p14:creationId xmlns:p14="http://schemas.microsoft.com/office/powerpoint/2010/main" val="2865320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E20F3765-C88C-4452-9317-D4315E16939C}" type="slidenum">
              <a:rPr lang="en-GB" altLang="en-US"/>
              <a:pPr>
                <a:defRPr/>
              </a:pPr>
              <a:t>‹#›</a:t>
            </a:fld>
            <a:endParaRPr lang="en-GB" altLang="en-US"/>
          </a:p>
        </p:txBody>
      </p:sp>
    </p:spTree>
    <p:extLst>
      <p:ext uri="{BB962C8B-B14F-4D97-AF65-F5344CB8AC3E}">
        <p14:creationId xmlns:p14="http://schemas.microsoft.com/office/powerpoint/2010/main" val="620441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86CE340F-A42E-4253-8F90-F6843914E5ED}" type="slidenum">
              <a:rPr lang="en-GB" altLang="en-US"/>
              <a:pPr>
                <a:defRPr/>
              </a:pPr>
              <a:t>‹#›</a:t>
            </a:fld>
            <a:endParaRPr lang="en-GB" altLang="en-US"/>
          </a:p>
        </p:txBody>
      </p:sp>
    </p:spTree>
    <p:extLst>
      <p:ext uri="{BB962C8B-B14F-4D97-AF65-F5344CB8AC3E}">
        <p14:creationId xmlns:p14="http://schemas.microsoft.com/office/powerpoint/2010/main" val="3456483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508500" y="1941513"/>
            <a:ext cx="4029075" cy="4114800"/>
          </a:xfrm>
        </p:spPr>
        <p:txBody>
          <a:bodyPr rtlCol="0">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5562C6DA-3748-41B3-AC54-718B3D6CABE7}" type="slidenum">
              <a:rPr lang="en-GB" altLang="en-US"/>
              <a:pPr>
                <a:defRPr/>
              </a:pPr>
              <a:t>‹#›</a:t>
            </a:fld>
            <a:endParaRPr lang="en-GB" altLang="en-US"/>
          </a:p>
        </p:txBody>
      </p:sp>
    </p:spTree>
    <p:extLst>
      <p:ext uri="{BB962C8B-B14F-4D97-AF65-F5344CB8AC3E}">
        <p14:creationId xmlns:p14="http://schemas.microsoft.com/office/powerpoint/2010/main" val="108078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able Placeholder 2"/>
          <p:cNvSpPr>
            <a:spLocks noGrp="1"/>
          </p:cNvSpPr>
          <p:nvPr>
            <p:ph type="tbl" idx="1"/>
          </p:nvPr>
        </p:nvSpPr>
        <p:spPr>
          <a:xfrm>
            <a:off x="328613" y="1941513"/>
            <a:ext cx="8208962" cy="4114800"/>
          </a:xfrm>
        </p:spPr>
        <p:txBody>
          <a:bodyPr rtlCol="0">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F467F68B-482B-4E5D-A319-6DB8D31244BE}" type="slidenum">
              <a:rPr lang="en-GB" altLang="en-US"/>
              <a:pPr>
                <a:defRPr/>
              </a:pPr>
              <a:t>‹#›</a:t>
            </a:fld>
            <a:endParaRPr lang="en-GB" altLang="en-US"/>
          </a:p>
        </p:txBody>
      </p:sp>
    </p:spTree>
    <p:extLst>
      <p:ext uri="{BB962C8B-B14F-4D97-AF65-F5344CB8AC3E}">
        <p14:creationId xmlns:p14="http://schemas.microsoft.com/office/powerpoint/2010/main" val="2203477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314606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3B5A4A2A-CD8F-430F-9D61-44DFCEB57E50}" type="slidenum">
              <a:rPr lang="en-GB" altLang="en-US"/>
              <a:pPr>
                <a:defRPr/>
              </a:pPr>
              <a:t>‹#›</a:t>
            </a:fld>
            <a:endParaRPr lang="en-GB" altLang="en-US"/>
          </a:p>
        </p:txBody>
      </p:sp>
    </p:spTree>
    <p:extLst>
      <p:ext uri="{BB962C8B-B14F-4D97-AF65-F5344CB8AC3E}">
        <p14:creationId xmlns:p14="http://schemas.microsoft.com/office/powerpoint/2010/main" val="3964391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328613" y="1941513"/>
            <a:ext cx="4027487"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9402D31E-6AE7-46C5-95BE-1EF7986D1519}" type="slidenum">
              <a:rPr lang="en-GB" altLang="en-US"/>
              <a:pPr>
                <a:defRPr/>
              </a:pPr>
              <a:t>‹#›</a:t>
            </a:fld>
            <a:endParaRPr lang="en-GB" altLang="en-US"/>
          </a:p>
        </p:txBody>
      </p:sp>
    </p:spTree>
    <p:extLst>
      <p:ext uri="{BB962C8B-B14F-4D97-AF65-F5344CB8AC3E}">
        <p14:creationId xmlns:p14="http://schemas.microsoft.com/office/powerpoint/2010/main" val="3563318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smtClean="0"/>
              <a:t>CH2020</a:t>
            </a:r>
            <a:endParaRPr lang="en-GB"/>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4105662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r>
              <a:rPr lang="en-GB"/>
              <a:t>CH2009</a:t>
            </a: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pPr>
              <a:defRPr/>
            </a:pPr>
            <a:fld id="{026E978E-FE6E-4ABC-97AC-98D8DBDADBF4}" type="slidenum">
              <a:rPr lang="en-GB" altLang="en-US"/>
              <a:pPr>
                <a:defRPr/>
              </a:pPr>
              <a:t>‹#›</a:t>
            </a:fld>
            <a:endParaRPr lang="en-GB"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grpSp>
    </p:spTree>
  </p:cSld>
  <p:clrMap bg1="lt1" tx1="dk1" bg2="lt2" tx2="dk2" accent1="accent1" accent2="accent2" accent3="accent3" accent4="accent4" accent5="accent5" accent6="accent6" hlink="hlink" folHlink="folHlink"/>
  <p:sldLayoutIdLst>
    <p:sldLayoutId id="2147484652" r:id="rId1"/>
    <p:sldLayoutId id="2147484639" r:id="rId2"/>
    <p:sldLayoutId id="2147484653" r:id="rId3"/>
    <p:sldLayoutId id="2147484640" r:id="rId4"/>
    <p:sldLayoutId id="2147484641" r:id="rId5"/>
    <p:sldLayoutId id="2147484642" r:id="rId6"/>
    <p:sldLayoutId id="2147484643" r:id="rId7"/>
    <p:sldLayoutId id="2147484644" r:id="rId8"/>
    <p:sldLayoutId id="2147484654" r:id="rId9"/>
    <p:sldLayoutId id="2147484645" r:id="rId10"/>
    <p:sldLayoutId id="2147484646" r:id="rId11"/>
    <p:sldLayoutId id="2147484647" r:id="rId12"/>
    <p:sldLayoutId id="2147484648" r:id="rId13"/>
    <p:sldLayoutId id="2147484649" r:id="rId14"/>
    <p:sldLayoutId id="2147484650" r:id="rId15"/>
    <p:sldLayoutId id="2147484651" r:id="rId16"/>
    <p:sldLayoutId id="2147484655" r:id="rId17"/>
  </p:sldLayoutIdLst>
  <p:hf hdr="0" ftr="0" dt="0"/>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AY_S7n3jkkU"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itv.com/news/2020-10-04/prince-williams-personal-warning-on-drastic-effects-of-climate-change"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3.xml"/><Relationship Id="rId7" Type="http://schemas.openxmlformats.org/officeDocument/2006/relationships/hyperlink" Target="http://www.google.co.uk/url?sa=i&amp;rct=j&amp;q=&amp;esrc=s&amp;frm=1&amp;source=images&amp;cd=&amp;cad=rja&amp;docid=wfsg_OMC4SbiIM&amp;tbnid=lxvTxdbg3IFPvM:&amp;ved=0CAUQjRw&amp;url=http://www.iisd.org/governance/geg/reform_options_africa.aspx&amp;ei=qkpeUsr8DuTs0gXqmIGADQ&amp;bvm=bv.54176721,d.d2k&amp;psig=AFQjCNFM7WMtvkVQoN87WAyjt77klS7OkA&amp;ust=1381997601768827"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unenvironment.org/regions/asia-and-pacific/regional-initiatives/supporting-resource-efficiency/indicators-resour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facebook.com/watch/?v=2652940778351615" TargetMode="Externa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theoxfordblue.co.uk/2020/09/10/wwf-state-of-nature-report-2020-what-you-need-to-kno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groups/partnership-for-action-against-wildlife-crim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swansea.gov.uk/index.cfm?articleid=48492"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www.npt.gov.uk/default.aspx?page=2863"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gov.wales/cabinet-members-and-ministers" TargetMode="External"/><Relationship Id="rId1" Type="http://schemas.openxmlformats.org/officeDocument/2006/relationships/slideLayout" Target="../slideLayouts/slideLayout13.xml"/><Relationship Id="rId6" Type="http://schemas.openxmlformats.org/officeDocument/2006/relationships/image" Target="../media/image54.png"/><Relationship Id="rId5" Type="http://schemas.openxmlformats.org/officeDocument/2006/relationships/image" Target="../media/image53.jpeg"/><Relationship Id="rId4" Type="http://schemas.openxmlformats.org/officeDocument/2006/relationships/image" Target="../media/image52.jpeg"/></Relationships>
</file>

<file path=ppt/slides/_rels/slide2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14.xml"/><Relationship Id="rId5" Type="http://schemas.openxmlformats.org/officeDocument/2006/relationships/image" Target="../media/image58.jpeg"/><Relationship Id="rId4" Type="http://schemas.openxmlformats.org/officeDocument/2006/relationships/image" Target="../media/image57.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time_continue=8&amp;v=rFeOYlxJbmw" TargetMode="Externa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5" Type="http://schemas.openxmlformats.org/officeDocument/2006/relationships/image" Target="../media/image60.png"/><Relationship Id="rId4" Type="http://schemas.openxmlformats.org/officeDocument/2006/relationships/image" Target="../media/image59.png"/></Relationships>
</file>

<file path=ppt/slides/_rels/slide32.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5.png"/><Relationship Id="rId2" Type="http://schemas.openxmlformats.org/officeDocument/2006/relationships/image" Target="../media/image61.png"/><Relationship Id="rId1" Type="http://schemas.openxmlformats.org/officeDocument/2006/relationships/slideLayout" Target="../slideLayouts/slideLayout14.xml"/><Relationship Id="rId6" Type="http://schemas.openxmlformats.org/officeDocument/2006/relationships/image" Target="../media/image64.png"/><Relationship Id="rId5" Type="http://schemas.openxmlformats.org/officeDocument/2006/relationships/image" Target="../media/image52.jpeg"/><Relationship Id="rId4" Type="http://schemas.openxmlformats.org/officeDocument/2006/relationships/image" Target="../media/image63.jpeg"/></Relationships>
</file>

<file path=ppt/slides/_rels/slide33.xml.rels><?xml version="1.0" encoding="UTF-8" standalone="yes"?>
<Relationships xmlns="http://schemas.openxmlformats.org/package/2006/relationships"><Relationship Id="rId3" Type="http://schemas.openxmlformats.org/officeDocument/2006/relationships/hyperlink" Target="https://www.legislation.gov.uk/anaw/2016/3/contents/enacted" TargetMode="External"/><Relationship Id="rId2" Type="http://schemas.openxmlformats.org/officeDocument/2006/relationships/hyperlink" Target="https://www.youtube.com/watch?v=YYKcswL_u7c" TargetMode="External"/><Relationship Id="rId1" Type="http://schemas.openxmlformats.org/officeDocument/2006/relationships/slideLayout" Target="../slideLayouts/slideLayout14.xml"/><Relationship Id="rId4" Type="http://schemas.openxmlformats.org/officeDocument/2006/relationships/image" Target="../media/image6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file:///C:\Users\fad-ch\OneDrive%20-%20University%20of%20Wales%20Trinity%20Saint%20David\MSc\strategic%20planning\Environment-wales-Act-2016-frequently-asked-questions.pdf" TargetMode="Externa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naturalresources.wales/evidence-and-data/research-and-reports/state-of-natural-resources-interim-report-2019/assessment/?lang=en" TargetMode="Externa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hyperlink" Target="https://naturalresources.wales/evidence-and-data/maps/wales-environmental-information/?appid=f8741b82f4974486ae3ad0ddd8285692&amp;lang=en" TargetMode="Externa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eur01.safelinks.protection.outlook.com/?url=https%3A%2F%2Fnaturalresources.wales%2Fabout-us%2Farea-statements%2F%3Flang%3Den&amp;data=04%7C01%7C%7C26ab06433a674b7fb27708d87b14efb9%7C4e0f11f9046e45059cb8db2152311e21%7C0%7C0%7C637394677136973603%7CUnknown%7CTWFpbGZsb3d8eyJWIjoiMC4wLjAwMDAiLCJQIjoiV2luMzIiLCJBTiI6Ik1haWwiLCJXVCI6Mn0%3D%7C1000&amp;sdata=ifPxhMLsUWzVHeR3IOhJKgytTX33P7xHoncwzwr6UeQ%3D&amp;reserved=0" TargetMode="Externa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hyperlink" Target="https://www.gov.uk/government/how-government-works" TargetMode="External"/><Relationship Id="rId7" Type="http://schemas.openxmlformats.org/officeDocument/2006/relationships/image" Target="../media/image77.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76.jpeg"/><Relationship Id="rId5" Type="http://schemas.openxmlformats.org/officeDocument/2006/relationships/hyperlink" Target="https://www.gov.uk/government/people/george-eustice" TargetMode="External"/><Relationship Id="rId4" Type="http://schemas.openxmlformats.org/officeDocument/2006/relationships/hyperlink" Target="https://www.gov.uk/"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zeu.search-results.com/r?t=a&amp;d=apn&amp;s=zuk&amp;c=p&amp;app=aoth&amp;ti=1&amp;ai=30751&amp;l=dis&amp;o=14899&amp;sv=0a652928&amp;ip=5c1a4804&amp;cu.wz=0&amp;u=http://www.safespur.org/logos/defra.gif" TargetMode="External"/><Relationship Id="rId2" Type="http://schemas.openxmlformats.org/officeDocument/2006/relationships/hyperlink" Target="http://www.defra.gov.uk/" TargetMode="External"/><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47.xml.rels><?xml version="1.0" encoding="UTF-8" standalone="yes"?>
<Relationships xmlns="http://schemas.openxmlformats.org/package/2006/relationships"><Relationship Id="rId3" Type="http://schemas.openxmlformats.org/officeDocument/2006/relationships/hyperlink" Target="http://ec.europa.eu/dgs/environment/directory.htm#office#office" TargetMode="External"/><Relationship Id="rId7" Type="http://schemas.openxmlformats.org/officeDocument/2006/relationships/image" Target="../media/image81.png"/><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image" Target="../media/image80.emf"/><Relationship Id="rId5" Type="http://schemas.openxmlformats.org/officeDocument/2006/relationships/oleObject" Target="../embeddings/oleObject1.bin"/><Relationship Id="rId4" Type="http://schemas.openxmlformats.org/officeDocument/2006/relationships/hyperlink" Target="file:///E:\chris\ENV\Year3\European%20Policy\Lectures\IntroEU%20Structure.pptx#-1,1,Environmental Policy within the EU:  An Assessment of the Institutional Structure"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europa.eu/european-union/about-eu/eu-in-brief_en" TargetMode="External"/><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82.png"/><Relationship Id="rId5" Type="http://schemas.openxmlformats.org/officeDocument/2006/relationships/hyperlink" Target="https://ec.europa.eu/environment/index_en" TargetMode="External"/><Relationship Id="rId4" Type="http://schemas.openxmlformats.org/officeDocument/2006/relationships/hyperlink" Target="https://europa.eu/european-union/index_en"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ec.europa.eu/environment/efe/_en"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5.xml"/><Relationship Id="rId6" Type="http://schemas.openxmlformats.org/officeDocument/2006/relationships/image" Target="../media/image83.png"/><Relationship Id="rId5" Type="http://schemas.openxmlformats.org/officeDocument/2006/relationships/hyperlink" Target="http://ec.europa.eu/dgs/environment/directory.htm#office#office" TargetMode="External"/><Relationship Id="rId4" Type="http://schemas.openxmlformats.org/officeDocument/2006/relationships/hyperlink" Target="https://ec.europa.eu/environment/eir/index_en.htm" TargetMode="External"/></Relationships>
</file>

<file path=ppt/slides/_rels/slide5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hyperlink" Target="http://eur-lex.europa.eu/legal-content/EN/TXT/?uri=CELEX:32013D1386" TargetMode="External"/><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unenvironment.org/news-and-stories/press-release/global-commitment-2020-progress-made-acceleration-needed-meet"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4" Type="http://schemas.openxmlformats.org/officeDocument/2006/relationships/image" Target="../media/image88.png"/></Relationships>
</file>

<file path=ppt/slides/_rels/slide60.xml.rels><?xml version="1.0" encoding="UTF-8" standalone="yes"?>
<Relationships xmlns="http://schemas.openxmlformats.org/package/2006/relationships"><Relationship Id="rId3" Type="http://schemas.openxmlformats.org/officeDocument/2006/relationships/hyperlink" Target="https://greennews.ie/world-ozone-day-celebrate-montreal-protocol/"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61.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8" Type="http://schemas.openxmlformats.org/officeDocument/2006/relationships/image" Target="../media/image98.png"/><Relationship Id="rId3" Type="http://schemas.openxmlformats.org/officeDocument/2006/relationships/image" Target="../media/image93.png"/><Relationship Id="rId7" Type="http://schemas.openxmlformats.org/officeDocument/2006/relationships/image" Target="../media/image97.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96.png"/><Relationship Id="rId5" Type="http://schemas.openxmlformats.org/officeDocument/2006/relationships/image" Target="../media/image95.png"/><Relationship Id="rId4" Type="http://schemas.openxmlformats.org/officeDocument/2006/relationships/image" Target="../media/image94.png"/></Relationships>
</file>

<file path=ppt/slides/_rels/slide64.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www.youtube.com/watch?v=3hxE7Af98AI&amp;feature=youtu.be&amp;utm_source=newsletter&amp;utm_medium=social&amp;utm_campaign=weekly-newsletter&amp;utm_source=TED-Ed+Subscribers&amp;utm_campaign=bd82689d94-2013_09_219_19_2013_COPY_01&amp;utm_medium=email&amp;utm_term=0_1aaccced48-bd82689d94-46674425&amp;mc_cid=bd82689d94&amp;mc_eid=dee4876321"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03.png"/><Relationship Id="rId4" Type="http://schemas.openxmlformats.org/officeDocument/2006/relationships/image" Target="../media/image102.png"/></Relationships>
</file>

<file path=ppt/slides/_rels/slide67.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hyperlink" Target="https://www.unenvironment.org/resources/newsletter/environmental-governance-update-july-201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6.png"/></Relationships>
</file>

<file path=ppt/slides/_rels/slide69.xml.rels><?xml version="1.0" encoding="UTF-8" standalone="yes"?>
<Relationships xmlns="http://schemas.openxmlformats.org/package/2006/relationships"><Relationship Id="rId3" Type="http://schemas.openxmlformats.org/officeDocument/2006/relationships/hyperlink" Target="https://www.unenvironment.org/resources/newsletter/environmental-governance-update-july-201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07.png"/><Relationship Id="rId4" Type="http://schemas.openxmlformats.org/officeDocument/2006/relationships/image" Target="../media/image106.png"/></Relationships>
</file>

<file path=ppt/slides/_rels/slide70.xml.rels><?xml version="1.0" encoding="UTF-8" standalone="yes"?>
<Relationships xmlns="http://schemas.openxmlformats.org/package/2006/relationships"><Relationship Id="rId3" Type="http://schemas.openxmlformats.org/officeDocument/2006/relationships/hyperlink" Target="https://www.unenvironment.org/resources/report/environmental-governance-update-october-2020" TargetMode="External"/><Relationship Id="rId7" Type="http://schemas.openxmlformats.org/officeDocument/2006/relationships/image" Target="../media/image110.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109.png"/><Relationship Id="rId5" Type="http://schemas.openxmlformats.org/officeDocument/2006/relationships/image" Target="../media/image108.png"/><Relationship Id="rId4" Type="http://schemas.openxmlformats.org/officeDocument/2006/relationships/hyperlink" Target="https://www.unenvironment.org/resources/newsletter/environmental-governance-update-july-2018"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74.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hyperlink" Target="http://ed.ted.com/lessons/majora-carter-greening-the-ghetto?utm_source=TED-Ed+Subscribers&amp;utm_campaign=437b4038b2-2013_09_219_19_2013&amp;utm_medium=email&amp;utm_term=0_1aaccced48-437b4038b2-46674425" TargetMode="External"/><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hyperlink" Target="http://www.youtube.com/watch?v=yERiKSmrfW0"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7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121.jpeg"/></Relationships>
</file>

<file path=ppt/slides/_rels/slide78.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slide" Target="slide131.xml"/><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0.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32.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135.png"/><Relationship Id="rId2" Type="http://schemas.openxmlformats.org/officeDocument/2006/relationships/image" Target="../media/image134.jpeg"/><Relationship Id="rId1" Type="http://schemas.openxmlformats.org/officeDocument/2006/relationships/slideLayout" Target="../slideLayouts/slideLayout12.xml"/><Relationship Id="rId4" Type="http://schemas.openxmlformats.org/officeDocument/2006/relationships/image" Target="../media/image136.jpeg"/></Relationships>
</file>

<file path=ppt/slides/_rels/slide9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37.jpeg"/></Relationships>
</file>

<file path=ppt/slides/_rels/slide93.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3.xml"/><Relationship Id="rId1" Type="http://schemas.openxmlformats.org/officeDocument/2006/relationships/slideLayout" Target="../slideLayouts/slideLayout16.xml"/><Relationship Id="rId4" Type="http://schemas.openxmlformats.org/officeDocument/2006/relationships/image" Target="../media/image138.png"/></Relationships>
</file>

<file path=ppt/slides/_rels/slide9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39.jpeg"/></Relationships>
</file>

<file path=ppt/slides/_rels/slide95.xml.rels><?xml version="1.0" encoding="UTF-8" standalone="yes"?>
<Relationships xmlns="http://schemas.openxmlformats.org/package/2006/relationships"><Relationship Id="rId3" Type="http://schemas.openxmlformats.org/officeDocument/2006/relationships/notesSlide" Target="../notesSlides/notesSlide25.xml"/><Relationship Id="rId7" Type="http://schemas.openxmlformats.org/officeDocument/2006/relationships/hyperlink" Target="http://www.youtube.com/watch?v=yMMrbvHN5SY" TargetMode="External"/><Relationship Id="rId2" Type="http://schemas.openxmlformats.org/officeDocument/2006/relationships/slideLayout" Target="../slideLayouts/slideLayout16.xml"/><Relationship Id="rId1" Type="http://schemas.openxmlformats.org/officeDocument/2006/relationships/vmlDrawing" Target="../drawings/vmlDrawing2.vml"/><Relationship Id="rId6" Type="http://schemas.openxmlformats.org/officeDocument/2006/relationships/image" Target="../media/image140.wmf"/><Relationship Id="rId5" Type="http://schemas.openxmlformats.org/officeDocument/2006/relationships/oleObject" Target="../embeddings/oleObject2.bin"/><Relationship Id="rId4" Type="http://schemas.openxmlformats.org/officeDocument/2006/relationships/audio" Target="../media/audio2.wav"/></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99.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2" Type="http://schemas.openxmlformats.org/officeDocument/2006/relationships/image" Target="../media/image145.jpeg"/><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8" Type="http://schemas.openxmlformats.org/officeDocument/2006/relationships/image" Target="../media/image151.png"/><Relationship Id="rId3" Type="http://schemas.openxmlformats.org/officeDocument/2006/relationships/image" Target="../media/image146.png"/><Relationship Id="rId7" Type="http://schemas.openxmlformats.org/officeDocument/2006/relationships/image" Target="../media/image150.jpeg"/><Relationship Id="rId2" Type="http://schemas.openxmlformats.org/officeDocument/2006/relationships/audio" Target="../media/audio1.wav"/><Relationship Id="rId1" Type="http://schemas.openxmlformats.org/officeDocument/2006/relationships/slideLayout" Target="../slideLayouts/slideLayout16.xml"/><Relationship Id="rId6" Type="http://schemas.openxmlformats.org/officeDocument/2006/relationships/image" Target="../media/image149.png"/><Relationship Id="rId5" Type="http://schemas.openxmlformats.org/officeDocument/2006/relationships/image" Target="../media/image148.gif"/><Relationship Id="rId4" Type="http://schemas.openxmlformats.org/officeDocument/2006/relationships/image" Target="../media/image147.jpeg"/></Relationships>
</file>

<file path=ppt/slides/_rels/slide103.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hyperlink" Target="http://www.youtube.com/watch?v=eiaMePwloJc" TargetMode="External"/><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hyperlink" Target="http://www.youtube.com/watch?v=PeIRghXeDfc" TargetMode="External"/><Relationship Id="rId5" Type="http://schemas.openxmlformats.org/officeDocument/2006/relationships/hyperlink" Target="http://www.youtube.com/watch?v=wueEBhMzcro" TargetMode="External"/><Relationship Id="rId4" Type="http://schemas.openxmlformats.org/officeDocument/2006/relationships/hyperlink" Target="http://www.youtube.com/watch?v=s7Uk2NjuLCA" TargetMode="External"/></Relationships>
</file>

<file path=ppt/slides/_rels/slide104.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hyperlink" Target="https://eur01.safelinks.protection.outlook.com/?url=https%3A%2F%2Fwww.bbc.co.uk%2Fnews%2Fuk-54165874&amp;data=02%7C01%7C%7C6b3643eadfdf4d95861608d85ba7a4c0%7C4e0f11f9046e45059cb8db2152311e21%7C0%7C1%7C637360122864270730&amp;sdata=kSgWxscolvDmWxLHQ3%2FmcP4ZaYEdq94kckyaZfUlEH0%3D&amp;reserved=0" TargetMode="External"/><Relationship Id="rId1" Type="http://schemas.openxmlformats.org/officeDocument/2006/relationships/slideLayout" Target="../slideLayouts/slideLayout12.xml"/></Relationships>
</file>

<file path=ppt/slides/_rels/slide10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png"/><Relationship Id="rId1" Type="http://schemas.openxmlformats.org/officeDocument/2006/relationships/slideLayout" Target="../slideLayouts/slideLayout7.xml"/><Relationship Id="rId5" Type="http://schemas.openxmlformats.org/officeDocument/2006/relationships/image" Target="../media/image156.png"/><Relationship Id="rId4" Type="http://schemas.openxmlformats.org/officeDocument/2006/relationships/image" Target="../media/image155.jpeg"/></Relationships>
</file>

<file path=ppt/slides/_rels/slide106.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slideLayout" Target="../slideLayouts/slideLayout12.xml"/><Relationship Id="rId1" Type="http://schemas.openxmlformats.org/officeDocument/2006/relationships/vmlDrawing" Target="../drawings/vmlDrawing3.vml"/><Relationship Id="rId6" Type="http://schemas.openxmlformats.org/officeDocument/2006/relationships/image" Target="../media/image158.wmf"/><Relationship Id="rId5" Type="http://schemas.openxmlformats.org/officeDocument/2006/relationships/oleObject" Target="../embeddings/oleObject3.bin"/><Relationship Id="rId4" Type="http://schemas.openxmlformats.org/officeDocument/2006/relationships/audio" Target="../media/audio2.wav"/></Relationships>
</file>

<file path=ppt/slides/_rels/slide108.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0.png"/></Relationships>
</file>

<file path=ppt/slides/_rels/slide110.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62.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63.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64.jpeg"/><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image" Target="../media/image165.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hyperlink" Target="https://cop24.gov.pl/"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168.jpeg"/></Relationships>
</file>

<file path=ppt/slides/_rels/slide120.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170.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3" Type="http://schemas.openxmlformats.org/officeDocument/2006/relationships/image" Target="../media/image173.png"/><Relationship Id="rId2" Type="http://schemas.openxmlformats.org/officeDocument/2006/relationships/image" Target="../media/image172.pn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hyperlink" Target="https://westwalesriverstrust.org/national-award-for-our-citizen-science-project-in-pembrokeshire/" TargetMode="External"/><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2" Type="http://schemas.openxmlformats.org/officeDocument/2006/relationships/image" Target="../media/image175.png"/><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3" Type="http://schemas.openxmlformats.org/officeDocument/2006/relationships/image" Target="../media/image176.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8" Type="http://schemas.openxmlformats.org/officeDocument/2006/relationships/image" Target="../media/image178.png"/><Relationship Id="rId3" Type="http://schemas.openxmlformats.org/officeDocument/2006/relationships/audio" Target="../media/audio2.wav"/><Relationship Id="rId7" Type="http://schemas.openxmlformats.org/officeDocument/2006/relationships/image" Target="../media/image177.png"/><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hyperlink" Target="https://blog.oup.com/2018/09/what-are-environmental-laws/" TargetMode="External"/><Relationship Id="rId5" Type="http://schemas.openxmlformats.org/officeDocument/2006/relationships/hyperlink" Target="https://iopscience.iop.org/article/10.1088/1748-9326/10/10/105002" TargetMode="External"/><Relationship Id="rId4" Type="http://schemas.openxmlformats.org/officeDocument/2006/relationships/hyperlink" Target="https://www.independent.co.uk/environment/budget-2018-philip-hammond-environment-climate-change-wildlife-plastic-pollution-oceans-a8608671.html" TargetMode="External"/></Relationships>
</file>

<file path=ppt/slides/_rels/slide132.xml.rels><?xml version="1.0" encoding="UTF-8" standalone="yes"?>
<Relationships xmlns="http://schemas.openxmlformats.org/package/2006/relationships"><Relationship Id="rId8" Type="http://schemas.openxmlformats.org/officeDocument/2006/relationships/image" Target="../media/image185.png"/><Relationship Id="rId3" Type="http://schemas.openxmlformats.org/officeDocument/2006/relationships/image" Target="../media/image180.png"/><Relationship Id="rId7" Type="http://schemas.openxmlformats.org/officeDocument/2006/relationships/image" Target="../media/image184.png"/><Relationship Id="rId12" Type="http://schemas.openxmlformats.org/officeDocument/2006/relationships/image" Target="../media/image189.png"/><Relationship Id="rId2" Type="http://schemas.openxmlformats.org/officeDocument/2006/relationships/image" Target="../media/image179.png"/><Relationship Id="rId1" Type="http://schemas.openxmlformats.org/officeDocument/2006/relationships/slideLayout" Target="../slideLayouts/slideLayout16.xml"/><Relationship Id="rId6" Type="http://schemas.openxmlformats.org/officeDocument/2006/relationships/image" Target="../media/image183.png"/><Relationship Id="rId11" Type="http://schemas.openxmlformats.org/officeDocument/2006/relationships/image" Target="../media/image188.png"/><Relationship Id="rId5" Type="http://schemas.openxmlformats.org/officeDocument/2006/relationships/image" Target="../media/image182.png"/><Relationship Id="rId10" Type="http://schemas.openxmlformats.org/officeDocument/2006/relationships/image" Target="../media/image187.png"/><Relationship Id="rId4" Type="http://schemas.openxmlformats.org/officeDocument/2006/relationships/image" Target="../media/image181.png"/><Relationship Id="rId9" Type="http://schemas.openxmlformats.org/officeDocument/2006/relationships/image" Target="../media/image186.png"/></Relationships>
</file>

<file path=ppt/slides/_rels/slide133.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90.jpeg"/></Relationships>
</file>

<file path=ppt/slides/_rels/slide13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37.xml"/><Relationship Id="rId1" Type="http://schemas.openxmlformats.org/officeDocument/2006/relationships/slideLayout" Target="../slideLayouts/slideLayout12.xml"/><Relationship Id="rId4" Type="http://schemas.openxmlformats.org/officeDocument/2006/relationships/image" Target="../media/image19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Governance of the Environment</a:t>
            </a:r>
            <a:endParaRPr lang="en-GB" dirty="0"/>
          </a:p>
        </p:txBody>
      </p:sp>
      <p:sp>
        <p:nvSpPr>
          <p:cNvPr id="3" name="Subtitle 2"/>
          <p:cNvSpPr>
            <a:spLocks noGrp="1"/>
          </p:cNvSpPr>
          <p:nvPr>
            <p:ph type="subTitle" idx="1"/>
          </p:nvPr>
        </p:nvSpPr>
        <p:spPr/>
        <p:txBody>
          <a:bodyPr/>
          <a:lstStyle/>
          <a:p>
            <a:r>
              <a:rPr lang="en-GB" dirty="0" smtClean="0"/>
              <a:t>If we want to achieve our goals we need to embrace governance?</a:t>
            </a:r>
            <a:endParaRPr lang="en-GB" dirty="0"/>
          </a:p>
        </p:txBody>
      </p:sp>
      <p:sp>
        <p:nvSpPr>
          <p:cNvPr id="4" name="Slide Number Placeholder 3"/>
          <p:cNvSpPr>
            <a:spLocks noGrp="1"/>
          </p:cNvSpPr>
          <p:nvPr>
            <p:ph type="sldNum" sz="quarter" idx="12"/>
          </p:nvPr>
        </p:nvSpPr>
        <p:spPr/>
        <p:txBody>
          <a:bodyPr/>
          <a:lstStyle/>
          <a:p>
            <a:pPr>
              <a:defRPr/>
            </a:pPr>
            <a:fld id="{BBF10501-945D-43AF-BF6F-0FE526563D3A}" type="slidenum">
              <a:rPr lang="en-GB" altLang="en-US" smtClean="0"/>
              <a:pPr>
                <a:defRPr/>
              </a:pPr>
              <a:t>1</a:t>
            </a:fld>
            <a:endParaRPr lang="en-GB" altLang="en-US"/>
          </a:p>
        </p:txBody>
      </p:sp>
    </p:spTree>
    <p:extLst>
      <p:ext uri="{BB962C8B-B14F-4D97-AF65-F5344CB8AC3E}">
        <p14:creationId xmlns:p14="http://schemas.microsoft.com/office/powerpoint/2010/main" val="59066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a:t>
            </a:r>
            <a:endParaRPr lang="en-GB" dirty="0"/>
          </a:p>
        </p:txBody>
      </p:sp>
      <p:sp>
        <p:nvSpPr>
          <p:cNvPr id="3" name="Content Placeholder 2"/>
          <p:cNvSpPr>
            <a:spLocks noGrp="1"/>
          </p:cNvSpPr>
          <p:nvPr>
            <p:ph idx="1"/>
          </p:nvPr>
        </p:nvSpPr>
        <p:spPr/>
        <p:txBody>
          <a:bodyPr/>
          <a:lstStyle/>
          <a:p>
            <a:r>
              <a:rPr lang="en-GB" dirty="0" smtClean="0"/>
              <a:t>Module descriptor</a:t>
            </a:r>
          </a:p>
          <a:p>
            <a:r>
              <a:rPr lang="en-GB" dirty="0" smtClean="0"/>
              <a:t>Assessment</a:t>
            </a:r>
          </a:p>
          <a:p>
            <a:pPr lvl="1"/>
            <a:r>
              <a:rPr lang="en-GB" dirty="0" smtClean="0"/>
              <a:t>Review of countries environmental policies</a:t>
            </a:r>
          </a:p>
          <a:p>
            <a:pPr lvl="1"/>
            <a:r>
              <a:rPr lang="en-GB" dirty="0" smtClean="0"/>
              <a:t>COVID</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pic>
        <p:nvPicPr>
          <p:cNvPr id="5" name="Picture 4"/>
          <p:cNvPicPr>
            <a:picLocks noChangeAspect="1"/>
          </p:cNvPicPr>
          <p:nvPr/>
        </p:nvPicPr>
        <p:blipFill>
          <a:blip r:embed="rId2"/>
          <a:stretch>
            <a:fillRect/>
          </a:stretch>
        </p:blipFill>
        <p:spPr>
          <a:xfrm>
            <a:off x="1619672" y="3933056"/>
            <a:ext cx="5680252" cy="2714085"/>
          </a:xfrm>
          <a:prstGeom prst="rect">
            <a:avLst/>
          </a:prstGeom>
        </p:spPr>
      </p:pic>
    </p:spTree>
    <p:extLst>
      <p:ext uri="{BB962C8B-B14F-4D97-AF65-F5344CB8AC3E}">
        <p14:creationId xmlns:p14="http://schemas.microsoft.com/office/powerpoint/2010/main" val="4170467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130" y="223737"/>
            <a:ext cx="8640960" cy="1143000"/>
          </a:xfrm>
        </p:spPr>
        <p:txBody>
          <a:bodyPr/>
          <a:lstStyle/>
          <a:p>
            <a:r>
              <a:rPr lang="en-GB" dirty="0" smtClean="0"/>
              <a:t>David Interview September 2020</a:t>
            </a:r>
            <a:endParaRPr lang="en-GB" dirty="0"/>
          </a:p>
        </p:txBody>
      </p:sp>
      <p:sp>
        <p:nvSpPr>
          <p:cNvPr id="3" name="Content Placeholder 2"/>
          <p:cNvSpPr>
            <a:spLocks noGrp="1"/>
          </p:cNvSpPr>
          <p:nvPr>
            <p:ph idx="1"/>
          </p:nvPr>
        </p:nvSpPr>
        <p:spPr>
          <a:xfrm>
            <a:off x="457200" y="1268761"/>
            <a:ext cx="8229600" cy="5055840"/>
          </a:xfrm>
        </p:spPr>
        <p:txBody>
          <a:bodyPr/>
          <a:lstStyle/>
          <a:p>
            <a:r>
              <a:rPr lang="en-GB" dirty="0" smtClean="0">
                <a:hlinkClick r:id="rId2"/>
              </a:rPr>
              <a:t>9 min link</a:t>
            </a:r>
            <a:endParaRPr lang="en-GB" dirty="0" smtClean="0"/>
          </a:p>
          <a:p>
            <a:r>
              <a:rPr lang="en-GB" dirty="0"/>
              <a:t>In what ways is David </a:t>
            </a:r>
            <a:r>
              <a:rPr lang="en-GB" dirty="0" smtClean="0"/>
              <a:t>emphasising </a:t>
            </a:r>
            <a:r>
              <a:rPr lang="en-GB" dirty="0"/>
              <a:t>the importance of environmental governance</a:t>
            </a:r>
            <a:r>
              <a:rPr lang="en-GB" dirty="0" smtClean="0"/>
              <a:t>? Stop, discuss and restart.</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3</a:t>
            </a:fld>
            <a:endParaRPr lang="en-GB" altLang="en-US"/>
          </a:p>
        </p:txBody>
      </p:sp>
      <p:pic>
        <p:nvPicPr>
          <p:cNvPr id="5" name="Picture 4"/>
          <p:cNvPicPr>
            <a:picLocks noChangeAspect="1"/>
          </p:cNvPicPr>
          <p:nvPr/>
        </p:nvPicPr>
        <p:blipFill>
          <a:blip r:embed="rId3"/>
          <a:stretch>
            <a:fillRect/>
          </a:stretch>
        </p:blipFill>
        <p:spPr>
          <a:xfrm>
            <a:off x="4465712" y="2914919"/>
            <a:ext cx="4221088" cy="2374362"/>
          </a:xfrm>
          <a:prstGeom prst="rect">
            <a:avLst/>
          </a:prstGeom>
        </p:spPr>
      </p:pic>
      <p:pic>
        <p:nvPicPr>
          <p:cNvPr id="6" name="Picture 5"/>
          <p:cNvPicPr>
            <a:picLocks noChangeAspect="1"/>
          </p:cNvPicPr>
          <p:nvPr/>
        </p:nvPicPr>
        <p:blipFill>
          <a:blip r:embed="rId4"/>
          <a:stretch>
            <a:fillRect/>
          </a:stretch>
        </p:blipFill>
        <p:spPr>
          <a:xfrm>
            <a:off x="323528" y="2891928"/>
            <a:ext cx="4008130" cy="2254573"/>
          </a:xfrm>
          <a:prstGeom prst="rect">
            <a:avLst/>
          </a:prstGeom>
        </p:spPr>
      </p:pic>
      <p:pic>
        <p:nvPicPr>
          <p:cNvPr id="7" name="Picture 6"/>
          <p:cNvPicPr>
            <a:picLocks noChangeAspect="1"/>
          </p:cNvPicPr>
          <p:nvPr/>
        </p:nvPicPr>
        <p:blipFill>
          <a:blip r:embed="rId5"/>
          <a:stretch>
            <a:fillRect/>
          </a:stretch>
        </p:blipFill>
        <p:spPr>
          <a:xfrm>
            <a:off x="2632202" y="4871783"/>
            <a:ext cx="3288342" cy="1849692"/>
          </a:xfrm>
          <a:prstGeom prst="rect">
            <a:avLst/>
          </a:prstGeom>
        </p:spPr>
      </p:pic>
    </p:spTree>
    <p:extLst>
      <p:ext uri="{BB962C8B-B14F-4D97-AF65-F5344CB8AC3E}">
        <p14:creationId xmlns:p14="http://schemas.microsoft.com/office/powerpoint/2010/main" val="394073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63" y="715652"/>
            <a:ext cx="9155360" cy="1143000"/>
          </a:xfrm>
        </p:spPr>
        <p:txBody>
          <a:bodyPr/>
          <a:lstStyle/>
          <a:p>
            <a:r>
              <a:rPr lang="en-GB" dirty="0" smtClean="0"/>
              <a:t>From moaning about to achieving it. Can governance help?</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4</a:t>
            </a:fld>
            <a:endParaRPr lang="en-GB" altLang="en-US"/>
          </a:p>
        </p:txBody>
      </p:sp>
      <p:pic>
        <p:nvPicPr>
          <p:cNvPr id="5" name="Picture 4"/>
          <p:cNvPicPr>
            <a:picLocks noChangeAspect="1"/>
          </p:cNvPicPr>
          <p:nvPr/>
        </p:nvPicPr>
        <p:blipFill>
          <a:blip r:embed="rId2"/>
          <a:stretch>
            <a:fillRect/>
          </a:stretch>
        </p:blipFill>
        <p:spPr>
          <a:xfrm>
            <a:off x="6372200" y="2924944"/>
            <a:ext cx="2143125" cy="2857500"/>
          </a:xfrm>
          <a:prstGeom prst="rect">
            <a:avLst/>
          </a:prstGeom>
        </p:spPr>
      </p:pic>
      <p:pic>
        <p:nvPicPr>
          <p:cNvPr id="6" name="Picture 5"/>
          <p:cNvPicPr>
            <a:picLocks noChangeAspect="1"/>
          </p:cNvPicPr>
          <p:nvPr/>
        </p:nvPicPr>
        <p:blipFill>
          <a:blip r:embed="rId3"/>
          <a:stretch>
            <a:fillRect/>
          </a:stretch>
        </p:blipFill>
        <p:spPr>
          <a:xfrm>
            <a:off x="234163" y="1858652"/>
            <a:ext cx="5623401" cy="4542458"/>
          </a:xfrm>
          <a:prstGeom prst="rect">
            <a:avLst/>
          </a:prstGeom>
        </p:spPr>
      </p:pic>
      <p:sp>
        <p:nvSpPr>
          <p:cNvPr id="7" name="Rectangle 6"/>
          <p:cNvSpPr/>
          <p:nvPr/>
        </p:nvSpPr>
        <p:spPr>
          <a:xfrm>
            <a:off x="1172504" y="5966659"/>
            <a:ext cx="360887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Yes we can!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122420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284"/>
            <a:ext cx="8229600" cy="1143000"/>
          </a:xfrm>
        </p:spPr>
        <p:txBody>
          <a:bodyPr/>
          <a:lstStyle/>
          <a:p>
            <a:r>
              <a:rPr lang="en-GB" dirty="0" smtClean="0"/>
              <a:t>Have I got news for you?</a:t>
            </a:r>
            <a:endParaRPr lang="en-GB" dirty="0"/>
          </a:p>
        </p:txBody>
      </p:sp>
      <p:sp>
        <p:nvSpPr>
          <p:cNvPr id="3" name="Content Placeholder 2"/>
          <p:cNvSpPr>
            <a:spLocks noGrp="1"/>
          </p:cNvSpPr>
          <p:nvPr>
            <p:ph idx="1"/>
          </p:nvPr>
        </p:nvSpPr>
        <p:spPr>
          <a:xfrm>
            <a:off x="467497" y="1451872"/>
            <a:ext cx="8229600" cy="4389437"/>
          </a:xfrm>
        </p:spPr>
        <p:txBody>
          <a:bodyPr/>
          <a:lstStyle/>
          <a:p>
            <a:r>
              <a:rPr lang="en-GB" dirty="0" smtClean="0"/>
              <a:t>WEEKLY</a:t>
            </a:r>
          </a:p>
          <a:p>
            <a:r>
              <a:rPr lang="en-GB" dirty="0" smtClean="0"/>
              <a:t>Boris article this week</a:t>
            </a:r>
          </a:p>
          <a:p>
            <a:r>
              <a:rPr lang="en-GB" dirty="0" smtClean="0"/>
              <a:t>Find an article and consider how governance influences it’s message.  PowerPoint slide.</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5</a:t>
            </a:fld>
            <a:endParaRPr lang="en-GB" altLang="en-US"/>
          </a:p>
        </p:txBody>
      </p:sp>
      <p:pic>
        <p:nvPicPr>
          <p:cNvPr id="5" name="Picture 4"/>
          <p:cNvPicPr>
            <a:picLocks noChangeAspect="1"/>
          </p:cNvPicPr>
          <p:nvPr/>
        </p:nvPicPr>
        <p:blipFill>
          <a:blip r:embed="rId2"/>
          <a:stretch>
            <a:fillRect/>
          </a:stretch>
        </p:blipFill>
        <p:spPr>
          <a:xfrm>
            <a:off x="1619672" y="3501008"/>
            <a:ext cx="5548511" cy="3140992"/>
          </a:xfrm>
          <a:prstGeom prst="rect">
            <a:avLst/>
          </a:prstGeom>
        </p:spPr>
      </p:pic>
    </p:spTree>
    <p:extLst>
      <p:ext uri="{BB962C8B-B14F-4D97-AF65-F5344CB8AC3E}">
        <p14:creationId xmlns:p14="http://schemas.microsoft.com/office/powerpoint/2010/main" val="223185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t>Institutions and Strategies in Environmental Governance </a:t>
            </a:r>
          </a:p>
        </p:txBody>
      </p:sp>
      <p:sp>
        <p:nvSpPr>
          <p:cNvPr id="17411" name="Rectangle 3"/>
          <p:cNvSpPr>
            <a:spLocks noGrp="1" noChangeArrowheads="1"/>
          </p:cNvSpPr>
          <p:nvPr>
            <p:ph type="body" sz="half" idx="1"/>
          </p:nvPr>
        </p:nvSpPr>
        <p:spPr>
          <a:xfrm>
            <a:off x="152400" y="2286000"/>
            <a:ext cx="4038600" cy="4038600"/>
          </a:xfrm>
        </p:spPr>
        <p:txBody>
          <a:bodyPr/>
          <a:lstStyle/>
          <a:p>
            <a:pPr eaLnBrk="1" hangingPunct="1"/>
            <a:r>
              <a:rPr lang="en-US" altLang="en-US" sz="2400" i="1"/>
              <a:t>“The existence of transnational or even global environmental problems raises many strategic questions and institutional considerations which must be dealt with in a ‘new’ manner.”</a:t>
            </a:r>
            <a:r>
              <a:rPr lang="en-US" altLang="en-US" sz="2400"/>
              <a:t> (Achterberg, 2001: 183)</a:t>
            </a:r>
          </a:p>
        </p:txBody>
      </p:sp>
      <p:pic>
        <p:nvPicPr>
          <p:cNvPr id="7172" name="Picture 11" descr="governance"/>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364163" y="1654175"/>
            <a:ext cx="3236912" cy="2670175"/>
          </a:xfrm>
          <a:noFill/>
        </p:spPr>
      </p:pic>
      <p:sp>
        <p:nvSpPr>
          <p:cNvPr id="717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D53594D-6E68-4D0D-A0F7-3CAB175F9270}" type="slidenum">
              <a:rPr lang="en-GB" altLang="en-US" sz="1100" smtClean="0">
                <a:solidFill>
                  <a:srgbClr val="4D4D4D"/>
                </a:solidFill>
                <a:latin typeface="Times New Roman" panose="02020603050405020304" pitchFamily="18" charset="0"/>
              </a:rPr>
              <a:pPr>
                <a:spcBef>
                  <a:spcPct val="0"/>
                </a:spcBef>
                <a:buClrTx/>
                <a:buSzTx/>
                <a:buFontTx/>
                <a:buNone/>
              </a:pPr>
              <a:t>6</a:t>
            </a:fld>
            <a:endParaRPr lang="en-GB" altLang="en-US" sz="1100">
              <a:solidFill>
                <a:srgbClr val="4D4D4D"/>
              </a:solidFill>
              <a:latin typeface="Times New Roman" panose="02020603050405020304" pitchFamily="18" charset="0"/>
            </a:endParaRPr>
          </a:p>
        </p:txBody>
      </p:sp>
      <p:pic>
        <p:nvPicPr>
          <p:cNvPr id="7174"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5238" y="4324350"/>
            <a:ext cx="1611312"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7411">
                                            <p:txEl>
                                              <p:pRg st="0" end="0"/>
                                            </p:txEl>
                                          </p:spTgt>
                                        </p:tgtEl>
                                        <p:attrNameLst>
                                          <p:attrName>style.visibility</p:attrName>
                                        </p:attrNameLst>
                                      </p:cBhvr>
                                      <p:to>
                                        <p:strVal val="visible"/>
                                      </p:to>
                                    </p:set>
                                    <p:anim calcmode="lin" valueType="num">
                                      <p:cBhvr additive="base">
                                        <p:cTn id="13" dur="500" fill="hold"/>
                                        <p:tgtEl>
                                          <p:spTgt spid="17411">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741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advAuto="0"/>
      <p:bldP spid="1741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governance important?</a:t>
            </a:r>
            <a:endParaRPr lang="en-GB" dirty="0"/>
          </a:p>
        </p:txBody>
      </p:sp>
      <p:sp>
        <p:nvSpPr>
          <p:cNvPr id="3" name="Text Placeholder 2"/>
          <p:cNvSpPr>
            <a:spLocks noGrp="1"/>
          </p:cNvSpPr>
          <p:nvPr>
            <p:ph type="body" sz="half" idx="1"/>
          </p:nvPr>
        </p:nvSpPr>
        <p:spPr>
          <a:xfrm>
            <a:off x="328613" y="1941513"/>
            <a:ext cx="4531419" cy="4114800"/>
          </a:xfrm>
        </p:spPr>
        <p:txBody>
          <a:bodyPr/>
          <a:lstStyle/>
          <a:p>
            <a:r>
              <a:rPr lang="en-GB" dirty="0" smtClean="0">
                <a:hlinkClick r:id="rId2"/>
              </a:rPr>
              <a:t>Greta UN Address September 2019</a:t>
            </a:r>
            <a:endParaRPr lang="en-GB" dirty="0" smtClean="0"/>
          </a:p>
          <a:p>
            <a:r>
              <a:rPr lang="en-GB" dirty="0" smtClean="0"/>
              <a:t>Putin Oct 2019</a:t>
            </a:r>
          </a:p>
          <a:p>
            <a:r>
              <a:rPr lang="en-GB" dirty="0" smtClean="0"/>
              <a:t>“</a:t>
            </a:r>
            <a:r>
              <a:rPr lang="en-GB" dirty="0"/>
              <a:t>I may disappoint you but I don’t share the common excitement about the speech by Greta Thunberg,” Putin told an energy forum in Moscow this week, according to Reuters</a:t>
            </a:r>
            <a:r>
              <a:rPr lang="en-GB" dirty="0" smtClean="0"/>
              <a:t>.</a:t>
            </a:r>
          </a:p>
          <a:p>
            <a:r>
              <a:rPr lang="en-GB" dirty="0" smtClean="0"/>
              <a:t>Discuss</a:t>
            </a: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7</a:t>
            </a:fld>
            <a:endParaRPr lang="en-GB" altLang="en-US"/>
          </a:p>
        </p:txBody>
      </p:sp>
      <p:pic>
        <p:nvPicPr>
          <p:cNvPr id="7" name="Picture 6"/>
          <p:cNvPicPr>
            <a:picLocks noChangeAspect="1"/>
          </p:cNvPicPr>
          <p:nvPr/>
        </p:nvPicPr>
        <p:blipFill>
          <a:blip r:embed="rId3"/>
          <a:stretch>
            <a:fillRect/>
          </a:stretch>
        </p:blipFill>
        <p:spPr>
          <a:xfrm>
            <a:off x="4932040" y="2492896"/>
            <a:ext cx="3606738" cy="2404492"/>
          </a:xfrm>
          <a:prstGeom prst="rect">
            <a:avLst/>
          </a:prstGeom>
        </p:spPr>
      </p:pic>
    </p:spTree>
    <p:extLst>
      <p:ext uri="{BB962C8B-B14F-4D97-AF65-F5344CB8AC3E}">
        <p14:creationId xmlns:p14="http://schemas.microsoft.com/office/powerpoint/2010/main" val="21879564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93"/>
            <a:ext cx="8229600" cy="1143000"/>
          </a:xfrm>
        </p:spPr>
        <p:txBody>
          <a:bodyPr/>
          <a:lstStyle/>
          <a:p>
            <a:r>
              <a:rPr lang="en-GB" dirty="0" smtClean="0"/>
              <a:t>Personalities and institutions</a:t>
            </a:r>
            <a:endParaRPr lang="en-GB" dirty="0"/>
          </a:p>
        </p:txBody>
      </p:sp>
      <p:sp>
        <p:nvSpPr>
          <p:cNvPr id="3" name="Text Placeholder 2"/>
          <p:cNvSpPr>
            <a:spLocks noGrp="1"/>
          </p:cNvSpPr>
          <p:nvPr>
            <p:ph type="body" idx="1"/>
          </p:nvPr>
        </p:nvSpPr>
        <p:spPr>
          <a:xfrm>
            <a:off x="457200" y="1525050"/>
            <a:ext cx="4040188" cy="659352"/>
          </a:xfrm>
        </p:spPr>
        <p:txBody>
          <a:bodyPr/>
          <a:lstStyle/>
          <a:p>
            <a:pPr marL="0" indent="0">
              <a:buNone/>
            </a:pPr>
            <a:r>
              <a:rPr lang="en-GB" dirty="0" smtClean="0"/>
              <a:t>Prince </a:t>
            </a:r>
            <a:r>
              <a:rPr lang="en-GB" dirty="0"/>
              <a:t>W</a:t>
            </a:r>
            <a:r>
              <a:rPr lang="en-GB" dirty="0" smtClean="0"/>
              <a:t>illiam</a:t>
            </a:r>
            <a:endParaRPr lang="en-GB" dirty="0"/>
          </a:p>
        </p:txBody>
      </p:sp>
      <p:sp>
        <p:nvSpPr>
          <p:cNvPr id="7" name="Text Placeholder 6"/>
          <p:cNvSpPr>
            <a:spLocks noGrp="1"/>
          </p:cNvSpPr>
          <p:nvPr>
            <p:ph type="body" sz="half" idx="3"/>
          </p:nvPr>
        </p:nvSpPr>
        <p:spPr>
          <a:xfrm>
            <a:off x="4645025" y="1542011"/>
            <a:ext cx="4041775" cy="654843"/>
          </a:xfrm>
        </p:spPr>
        <p:txBody>
          <a:bodyPr/>
          <a:lstStyle/>
          <a:p>
            <a:r>
              <a:rPr lang="en-GB" dirty="0" smtClean="0"/>
              <a:t>Royal Family</a:t>
            </a:r>
            <a:endParaRPr lang="en-GB" dirty="0"/>
          </a:p>
        </p:txBody>
      </p:sp>
      <p:sp>
        <p:nvSpPr>
          <p:cNvPr id="6" name="Content Placeholder 5"/>
          <p:cNvSpPr>
            <a:spLocks noGrp="1"/>
          </p:cNvSpPr>
          <p:nvPr>
            <p:ph sz="quarter" idx="2"/>
          </p:nvPr>
        </p:nvSpPr>
        <p:spPr>
          <a:xfrm>
            <a:off x="457200" y="2184402"/>
            <a:ext cx="4040188" cy="3845720"/>
          </a:xfrm>
        </p:spPr>
        <p:txBody>
          <a:bodyPr/>
          <a:lstStyle/>
          <a:p>
            <a:r>
              <a:rPr lang="en-GB" dirty="0" smtClean="0"/>
              <a:t>Is good for the environment?</a:t>
            </a:r>
          </a:p>
          <a:p>
            <a:r>
              <a:rPr lang="en-GB" dirty="0" smtClean="0"/>
              <a:t>Locally</a:t>
            </a:r>
          </a:p>
          <a:p>
            <a:r>
              <a:rPr lang="en-GB" dirty="0" smtClean="0"/>
              <a:t>Nationally?</a:t>
            </a:r>
          </a:p>
          <a:p>
            <a:r>
              <a:rPr lang="en-GB" dirty="0" smtClean="0"/>
              <a:t>Internationally?</a:t>
            </a:r>
          </a:p>
          <a:p>
            <a:r>
              <a:rPr lang="en-GB" dirty="0" smtClean="0"/>
              <a:t>ITV </a:t>
            </a:r>
            <a:r>
              <a:rPr lang="en-GB" dirty="0" smtClean="0">
                <a:hlinkClick r:id="rId2"/>
              </a:rPr>
              <a:t>Oct 2020 documentary</a:t>
            </a:r>
            <a:endParaRPr lang="en-GB" dirty="0" smtClean="0"/>
          </a:p>
          <a:p>
            <a:r>
              <a:rPr lang="en-GB" dirty="0" smtClean="0"/>
              <a:t>Watch documentaries and research news stories.</a:t>
            </a:r>
          </a:p>
          <a:p>
            <a:r>
              <a:rPr lang="en-GB" dirty="0" smtClean="0"/>
              <a:t>Construct an argument to agree (Group 1) and disagree (Group 2) with the stipulations above.</a:t>
            </a:r>
          </a:p>
          <a:p>
            <a:r>
              <a:rPr lang="en-GB" dirty="0" smtClean="0"/>
              <a:t>PowerPoint next week</a:t>
            </a:r>
            <a:endParaRPr lang="en-GB" dirty="0"/>
          </a:p>
        </p:txBody>
      </p:sp>
      <p:sp>
        <p:nvSpPr>
          <p:cNvPr id="8" name="Content Placeholder 7"/>
          <p:cNvSpPr>
            <a:spLocks noGrp="1"/>
          </p:cNvSpPr>
          <p:nvPr>
            <p:ph sz="quarter" idx="4"/>
          </p:nvPr>
        </p:nvSpPr>
        <p:spPr>
          <a:xfrm>
            <a:off x="4645025" y="2196854"/>
            <a:ext cx="4041775" cy="3845720"/>
          </a:xfrm>
        </p:spPr>
        <p:txBody>
          <a:bodyPr/>
          <a:lstStyle/>
          <a:p>
            <a:r>
              <a:rPr lang="en-GB" dirty="0" smtClean="0"/>
              <a:t>Is good </a:t>
            </a:r>
            <a:r>
              <a:rPr lang="en-GB" dirty="0"/>
              <a:t>for the environment?</a:t>
            </a:r>
          </a:p>
          <a:p>
            <a:r>
              <a:rPr lang="en-GB" dirty="0"/>
              <a:t>Locally</a:t>
            </a:r>
          </a:p>
          <a:p>
            <a:r>
              <a:rPr lang="en-GB" dirty="0"/>
              <a:t>Nationally?</a:t>
            </a:r>
          </a:p>
          <a:p>
            <a:r>
              <a:rPr lang="en-GB" dirty="0"/>
              <a:t>Internationally?</a:t>
            </a:r>
          </a:p>
          <a:p>
            <a:pPr marL="0" indent="0">
              <a:buNone/>
            </a:pP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8</a:t>
            </a:fld>
            <a:endParaRPr lang="en-GB" altLang="en-US"/>
          </a:p>
        </p:txBody>
      </p:sp>
      <p:sp>
        <p:nvSpPr>
          <p:cNvPr id="9" name="Rectangle 8"/>
          <p:cNvSpPr/>
          <p:nvPr/>
        </p:nvSpPr>
        <p:spPr>
          <a:xfrm rot="557128">
            <a:off x="4731269" y="4372213"/>
            <a:ext cx="4114973" cy="2308324"/>
          </a:xfrm>
          <a:prstGeom prst="rect">
            <a:avLst/>
          </a:prstGeom>
          <a:noFill/>
        </p:spPr>
        <p:txBody>
          <a:bodyPr wrap="non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latin typeface="+mn-lt"/>
              </a:rPr>
              <a:t>Prince William's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personal </a:t>
            </a:r>
            <a:r>
              <a:rPr lang="en-GB" sz="3600" dirty="0">
                <a:ln w="0"/>
                <a:solidFill>
                  <a:schemeClr val="accent1"/>
                </a:solidFill>
                <a:effectLst>
                  <a:outerShdw blurRad="38100" dist="25400" dir="5400000" algn="ctr" rotWithShape="0">
                    <a:srgbClr val="6E747A">
                      <a:alpha val="43000"/>
                    </a:srgbClr>
                  </a:outerShdw>
                </a:effectLst>
                <a:latin typeface="+mn-lt"/>
              </a:rPr>
              <a:t>warning on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'drastic</a:t>
            </a:r>
            <a:r>
              <a:rPr lang="en-GB" sz="3600" dirty="0">
                <a:ln w="0"/>
                <a:solidFill>
                  <a:schemeClr val="accent1"/>
                </a:solidFill>
                <a:effectLst>
                  <a:outerShdw blurRad="38100" dist="25400" dir="5400000" algn="ctr" rotWithShape="0">
                    <a:srgbClr val="6E747A">
                      <a:alpha val="43000"/>
                    </a:srgbClr>
                  </a:outerShdw>
                </a:effectLst>
                <a:latin typeface="+mn-lt"/>
              </a:rPr>
              <a:t>' effects of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climate </a:t>
            </a:r>
            <a:r>
              <a:rPr lang="en-GB" sz="3600" dirty="0">
                <a:ln w="0"/>
                <a:solidFill>
                  <a:schemeClr val="accent1"/>
                </a:solidFill>
                <a:effectLst>
                  <a:outerShdw blurRad="38100" dist="25400" dir="5400000" algn="ctr" rotWithShape="0">
                    <a:srgbClr val="6E747A">
                      <a:alpha val="43000"/>
                    </a:srgbClr>
                  </a:outerShdw>
                </a:effectLst>
                <a:latin typeface="+mn-lt"/>
              </a:rPr>
              <a:t>change</a:t>
            </a:r>
            <a:endParaRPr lang="en-US" sz="3600" b="0" cap="none" spc="0" dirty="0">
              <a:ln w="0"/>
              <a:solidFill>
                <a:schemeClr val="accent1"/>
              </a:solidFill>
              <a:effectLst>
                <a:outerShdw blurRad="38100" dist="25400" dir="5400000" algn="ctr" rotWithShape="0">
                  <a:srgbClr val="6E747A">
                    <a:alpha val="43000"/>
                  </a:srgbClr>
                </a:outerShdw>
              </a:effectLst>
              <a:latin typeface="+mn-lt"/>
            </a:endParaRPr>
          </a:p>
        </p:txBody>
      </p:sp>
      <p:pic>
        <p:nvPicPr>
          <p:cNvPr id="10" name="Picture 9"/>
          <p:cNvPicPr>
            <a:picLocks noChangeAspect="1"/>
          </p:cNvPicPr>
          <p:nvPr/>
        </p:nvPicPr>
        <p:blipFill>
          <a:blip r:embed="rId3"/>
          <a:stretch>
            <a:fillRect/>
          </a:stretch>
        </p:blipFill>
        <p:spPr>
          <a:xfrm>
            <a:off x="6970398" y="2981896"/>
            <a:ext cx="1908804" cy="1431603"/>
          </a:xfrm>
          <a:prstGeom prst="rect">
            <a:avLst/>
          </a:prstGeom>
        </p:spPr>
      </p:pic>
    </p:spTree>
    <p:extLst>
      <p:ext uri="{BB962C8B-B14F-4D97-AF65-F5344CB8AC3E}">
        <p14:creationId xmlns:p14="http://schemas.microsoft.com/office/powerpoint/2010/main" val="22479557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4213" y="414338"/>
            <a:ext cx="8229600" cy="1143000"/>
          </a:xfrm>
        </p:spPr>
        <p:txBody>
          <a:bodyPr/>
          <a:lstStyle/>
          <a:p>
            <a:pPr eaLnBrk="1" hangingPunct="1"/>
            <a:r>
              <a:rPr lang="en-GB" altLang="en-US"/>
              <a:t>Definitions</a:t>
            </a:r>
          </a:p>
        </p:txBody>
      </p:sp>
      <p:sp>
        <p:nvSpPr>
          <p:cNvPr id="6148" name="Rectangle 3"/>
          <p:cNvSpPr>
            <a:spLocks noGrp="1" noChangeArrowheads="1"/>
          </p:cNvSpPr>
          <p:nvPr>
            <p:ph idx="1"/>
          </p:nvPr>
        </p:nvSpPr>
        <p:spPr>
          <a:xfrm>
            <a:off x="250825" y="2924175"/>
            <a:ext cx="4427538" cy="4114800"/>
          </a:xfrm>
        </p:spPr>
        <p:txBody>
          <a:bodyPr/>
          <a:lstStyle/>
          <a:p>
            <a:pPr eaLnBrk="1" hangingPunct="1">
              <a:lnSpc>
                <a:spcPct val="90000"/>
              </a:lnSpc>
              <a:defRPr/>
            </a:pPr>
            <a:r>
              <a:rPr lang="en-US" altLang="en-US" sz="2400" dirty="0"/>
              <a:t>Define the environment</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conservation</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governance</a:t>
            </a:r>
          </a:p>
          <a:p>
            <a:pPr eaLnBrk="1" hangingPunct="1">
              <a:lnSpc>
                <a:spcPct val="90000"/>
              </a:lnSpc>
              <a:defRPr/>
            </a:pPr>
            <a:endParaRPr lang="en-US" altLang="en-US" sz="2400" dirty="0"/>
          </a:p>
          <a:p>
            <a:pPr marL="0" indent="0" eaLnBrk="1" hangingPunct="1">
              <a:lnSpc>
                <a:spcPct val="90000"/>
              </a:lnSpc>
              <a:buFont typeface="Wingdings 2" panose="05020102010507070707" pitchFamily="18" charset="2"/>
              <a:buNone/>
              <a:defRPr/>
            </a:pPr>
            <a:endParaRPr lang="en-GB" altLang="en-US" sz="2400" dirty="0"/>
          </a:p>
        </p:txBody>
      </p:sp>
      <p:sp>
        <p:nvSpPr>
          <p:cNvPr id="102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F6CADED-50B0-4DF7-B7E1-58F6DD24FCBE}" type="slidenum">
              <a:rPr lang="en-GB" altLang="en-US" sz="1100" smtClean="0">
                <a:solidFill>
                  <a:srgbClr val="4D4D4D"/>
                </a:solidFill>
                <a:latin typeface="Times New Roman" panose="02020603050405020304" pitchFamily="18" charset="0"/>
              </a:rPr>
              <a:pPr>
                <a:spcBef>
                  <a:spcPct val="0"/>
                </a:spcBef>
                <a:buClrTx/>
                <a:buSzTx/>
                <a:buFontTx/>
                <a:buNone/>
              </a:pPr>
              <a:t>9</a:t>
            </a:fld>
            <a:endParaRPr lang="en-GB" altLang="en-US" sz="1100">
              <a:solidFill>
                <a:srgbClr val="4D4D4D"/>
              </a:solidFill>
              <a:latin typeface="Times New Roman" panose="02020603050405020304" pitchFamily="18" charset="0"/>
            </a:endParaRPr>
          </a:p>
        </p:txBody>
      </p:sp>
      <p:pic>
        <p:nvPicPr>
          <p:cNvPr id="10245" name="Picture 6" descr="Govern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913" y="1844675"/>
            <a:ext cx="4637087"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animEffect transition="in" filter="fade">
                                      <p:cBhvr>
                                        <p:cTn id="7" dur="2000"/>
                                        <p:tgtEl>
                                          <p:spTgt spid="614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8">
                                            <p:txEl>
                                              <p:pRg st="2" end="2"/>
                                            </p:txEl>
                                          </p:spTgt>
                                        </p:tgtEl>
                                        <p:attrNameLst>
                                          <p:attrName>style.visibility</p:attrName>
                                        </p:attrNameLst>
                                      </p:cBhvr>
                                      <p:to>
                                        <p:strVal val="visible"/>
                                      </p:to>
                                    </p:set>
                                    <p:animEffect transition="in" filter="fade">
                                      <p:cBhvr>
                                        <p:cTn id="12" dur="2000"/>
                                        <p:tgtEl>
                                          <p:spTgt spid="6148">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8">
                                            <p:txEl>
                                              <p:pRg st="4" end="4"/>
                                            </p:txEl>
                                          </p:spTgt>
                                        </p:tgtEl>
                                        <p:attrNameLst>
                                          <p:attrName>style.visibility</p:attrName>
                                        </p:attrNameLst>
                                      </p:cBhvr>
                                      <p:to>
                                        <p:strVal val="visible"/>
                                      </p:to>
                                    </p:set>
                                    <p:animEffect transition="in" filter="fade">
                                      <p:cBhvr>
                                        <p:cTn id="17" dur="2000"/>
                                        <p:tgtEl>
                                          <p:spTgt spid="61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9264" y="332656"/>
            <a:ext cx="8305800" cy="1143000"/>
          </a:xfrm>
          <a:ln>
            <a:miter lim="800000"/>
            <a:headEnd/>
            <a:tailEnd/>
          </a:ln>
          <a:extLst/>
        </p:spPr>
        <p:txBody>
          <a:bodyPr/>
          <a:lstStyle/>
          <a:p>
            <a:pPr eaLnBrk="1" fontAlgn="auto" hangingPunct="1">
              <a:spcAft>
                <a:spcPts val="0"/>
              </a:spcAft>
              <a:defRPr/>
            </a:pPr>
            <a:r>
              <a:rPr lang="en-GB" altLang="en-US" dirty="0"/>
              <a:t>What is Governance?</a:t>
            </a:r>
          </a:p>
        </p:txBody>
      </p:sp>
      <p:sp>
        <p:nvSpPr>
          <p:cNvPr id="1126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F9CC67C-E18B-468C-89C5-56EE36AE4E3D}" type="slidenum">
              <a:rPr lang="en-GB" altLang="en-US" sz="1100" smtClean="0">
                <a:solidFill>
                  <a:srgbClr val="4D4D4D"/>
                </a:solidFill>
                <a:latin typeface="Times New Roman" panose="02020603050405020304" pitchFamily="18" charset="0"/>
              </a:rPr>
              <a:pPr>
                <a:spcBef>
                  <a:spcPct val="0"/>
                </a:spcBef>
                <a:buClrTx/>
                <a:buSzTx/>
                <a:buFontTx/>
                <a:buNone/>
              </a:pPr>
              <a:t>10</a:t>
            </a:fld>
            <a:endParaRPr lang="en-GB" altLang="en-US" sz="1100">
              <a:solidFill>
                <a:srgbClr val="4D4D4D"/>
              </a:solidFill>
              <a:latin typeface="Times New Roman" panose="02020603050405020304" pitchFamily="18" charset="0"/>
            </a:endParaRPr>
          </a:p>
        </p:txBody>
      </p:sp>
      <p:sp>
        <p:nvSpPr>
          <p:cNvPr id="11268" name="Text Box 6"/>
          <p:cNvSpPr txBox="1">
            <a:spLocks noChangeArrowheads="1"/>
          </p:cNvSpPr>
          <p:nvPr/>
        </p:nvSpPr>
        <p:spPr bwMode="auto">
          <a:xfrm>
            <a:off x="4481513" y="2438400"/>
            <a:ext cx="4648200" cy="435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latin typeface="Times New Roman" panose="02020603050405020304" pitchFamily="18" charset="0"/>
              </a:rPr>
              <a:t>Governance includes the state, but transcends it by taking in the private sector and civil society. All three are critical for sustaining human development. The state creates a conducive political and legal environment. The private sector generates jobs and income. And civil society facilitates political and social interaction - mobilising groups to participate in economic, social and political activities. Because each has weaknesses and strengths, a major objective of our support for good governance is to promote constructive interaction among all three. </a:t>
            </a:r>
          </a:p>
        </p:txBody>
      </p:sp>
      <p:sp>
        <p:nvSpPr>
          <p:cNvPr id="35846" name="Rectangle 5"/>
          <p:cNvSpPr>
            <a:spLocks noChangeArrowheads="1"/>
          </p:cNvSpPr>
          <p:nvPr/>
        </p:nvSpPr>
        <p:spPr bwMode="auto">
          <a:xfrm>
            <a:off x="176213" y="1595438"/>
            <a:ext cx="8785225" cy="830262"/>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defRPr/>
            </a:pPr>
            <a:r>
              <a:rPr lang="en-GB" altLang="en-US" b="1" dirty="0">
                <a:solidFill>
                  <a:schemeClr val="accent6">
                    <a:lumMod val="75000"/>
                  </a:schemeClr>
                </a:solidFill>
                <a:latin typeface="Calibri-Bold"/>
              </a:rPr>
              <a:t>“the process of decision‐making and the process by which</a:t>
            </a:r>
          </a:p>
          <a:p>
            <a:pPr eaLnBrk="1" hangingPunct="1">
              <a:defRPr/>
            </a:pPr>
            <a:r>
              <a:rPr lang="en-GB" altLang="en-US" b="1" dirty="0">
                <a:solidFill>
                  <a:schemeClr val="accent6">
                    <a:lumMod val="75000"/>
                  </a:schemeClr>
                </a:solidFill>
                <a:latin typeface="Calibri-Bold"/>
              </a:rPr>
              <a:t>decisions are implemented” (UNESCAP, 2014:56)</a:t>
            </a:r>
            <a:endParaRPr lang="en-GB" altLang="en-US" dirty="0">
              <a:solidFill>
                <a:schemeClr val="accent6">
                  <a:lumMod val="75000"/>
                </a:schemeClr>
              </a:solidFill>
            </a:endParaRPr>
          </a:p>
        </p:txBody>
      </p:sp>
      <p:pic>
        <p:nvPicPr>
          <p:cNvPr id="112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543175"/>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normAutofit fontScale="90000"/>
          </a:bodyPr>
          <a:lstStyle/>
          <a:p>
            <a:pPr>
              <a:defRPr/>
            </a:pPr>
            <a:r>
              <a:rPr lang="en-GB" dirty="0"/>
              <a:t>Governance and sustainability: Compare and contrast</a:t>
            </a:r>
          </a:p>
        </p:txBody>
      </p:sp>
      <p:sp>
        <p:nvSpPr>
          <p:cNvPr id="1229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377E037B-4AF2-4B14-91E8-CFCB1C4DB9BD}" type="slidenum">
              <a:rPr lang="en-GB" altLang="en-US" sz="1200" smtClean="0">
                <a:solidFill>
                  <a:srgbClr val="045C75"/>
                </a:solidFill>
              </a:rPr>
              <a:pPr/>
              <a:t>11</a:t>
            </a:fld>
            <a:endParaRPr lang="en-GB" altLang="en-US" sz="1200">
              <a:solidFill>
                <a:srgbClr val="045C75"/>
              </a:solidFill>
            </a:endParaRPr>
          </a:p>
        </p:txBody>
      </p:sp>
      <p:pic>
        <p:nvPicPr>
          <p:cNvPr id="1229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3117850"/>
            <a:ext cx="3975100"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 name="Diagram 5"/>
          <p:cNvGraphicFramePr/>
          <p:nvPr/>
        </p:nvGraphicFramePr>
        <p:xfrm>
          <a:off x="107504" y="265747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692275" y="4724400"/>
            <a:ext cx="1366838" cy="277813"/>
          </a:xfrm>
          <a:prstGeom prst="rect">
            <a:avLst/>
          </a:prstGeom>
          <a:noFill/>
        </p:spPr>
        <p:txBody>
          <a:bodyPr>
            <a:spAutoFit/>
          </a:bodyPr>
          <a:lstStyle/>
          <a:p>
            <a:pPr>
              <a:defRPr/>
            </a:pPr>
            <a:r>
              <a:rPr lang="en-GB" sz="1200" dirty="0">
                <a:solidFill>
                  <a:schemeClr val="tx1">
                    <a:lumMod val="95000"/>
                    <a:lumOff val="5000"/>
                  </a:schemeClr>
                </a:solidFill>
                <a:latin typeface="+mn-lt"/>
              </a:rPr>
              <a:t>Governance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lstStyle/>
          <a:p>
            <a:pPr>
              <a:defRPr/>
            </a:pPr>
            <a:r>
              <a:rPr lang="en-GB" dirty="0"/>
              <a:t>They are interrelated</a:t>
            </a:r>
          </a:p>
        </p:txBody>
      </p:sp>
      <p:sp>
        <p:nvSpPr>
          <p:cNvPr id="1331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9AEC5B4-6CD1-4589-962A-75F44297BAC1}" type="slidenum">
              <a:rPr lang="en-GB" altLang="en-US" sz="1200" smtClean="0">
                <a:solidFill>
                  <a:srgbClr val="045C75"/>
                </a:solidFill>
              </a:rPr>
              <a:pPr/>
              <a:t>12</a:t>
            </a:fld>
            <a:endParaRPr lang="en-GB" altLang="en-US" sz="1200">
              <a:solidFill>
                <a:srgbClr val="045C75"/>
              </a:solidFill>
            </a:endParaRPr>
          </a:p>
        </p:txBody>
      </p:sp>
      <p:pic>
        <p:nvPicPr>
          <p:cNvPr id="1331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151063"/>
            <a:ext cx="4608513" cy="455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57200" y="1125538"/>
            <a:ext cx="8229600" cy="1143000"/>
          </a:xfrm>
        </p:spPr>
        <p:txBody>
          <a:bodyPr/>
          <a:lstStyle/>
          <a:p>
            <a:r>
              <a:rPr lang="en-GB" altLang="en-US"/>
              <a:t>Principles of environmental governance</a:t>
            </a:r>
          </a:p>
        </p:txBody>
      </p:sp>
      <p:sp>
        <p:nvSpPr>
          <p:cNvPr id="3" name="Content Placeholder 2"/>
          <p:cNvSpPr>
            <a:spLocks noGrp="1"/>
          </p:cNvSpPr>
          <p:nvPr>
            <p:ph idx="1"/>
          </p:nvPr>
        </p:nvSpPr>
        <p:spPr>
          <a:xfrm>
            <a:off x="323850" y="2251075"/>
            <a:ext cx="8229600" cy="4389438"/>
          </a:xfrm>
        </p:spPr>
        <p:txBody>
          <a:bodyPr/>
          <a:lstStyle/>
          <a:p>
            <a:r>
              <a:rPr lang="en-GB" altLang="en-US"/>
              <a:t>In pairs consider the follow:</a:t>
            </a:r>
          </a:p>
          <a:p>
            <a:r>
              <a:rPr lang="en-GB" altLang="en-US"/>
              <a:t>What do you think are the principles of good governance?</a:t>
            </a:r>
          </a:p>
          <a:p>
            <a:r>
              <a:rPr lang="en-GB" altLang="en-US"/>
              <a:t>What do you think is the order of these principles and why?</a:t>
            </a:r>
          </a:p>
          <a:p>
            <a:r>
              <a:rPr lang="en-GB" altLang="en-US"/>
              <a:t>Why is governance important to consider within the environmental agenda?</a:t>
            </a:r>
          </a:p>
          <a:p>
            <a:endParaRPr lang="en-GB" altLang="en-US"/>
          </a:p>
        </p:txBody>
      </p:sp>
      <p:sp>
        <p:nvSpPr>
          <p:cNvPr id="143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8F5A76D-5130-4056-8AD7-034784391708}" type="slidenum">
              <a:rPr lang="en-GB" altLang="en-US" sz="1200" smtClean="0">
                <a:solidFill>
                  <a:srgbClr val="045C75"/>
                </a:solidFill>
              </a:rPr>
              <a:pPr/>
              <a:t>13</a:t>
            </a:fld>
            <a:endParaRPr lang="en-GB" altLang="en-US" sz="1200">
              <a:solidFill>
                <a:srgbClr val="045C75"/>
              </a:solidFill>
            </a:endParaRPr>
          </a:p>
        </p:txBody>
      </p:sp>
      <p:pic>
        <p:nvPicPr>
          <p:cNvPr id="143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5133975"/>
            <a:ext cx="5822950"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5"/>
          <p:cNvGraphicFramePr>
            <a:graphicFrameLocks/>
          </p:cNvGraphicFramePr>
          <p:nvPr/>
        </p:nvGraphicFramePr>
        <p:xfrm>
          <a:off x="116162" y="116632"/>
          <a:ext cx="9001000" cy="6741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827881" y="3501008"/>
            <a:ext cx="7772400" cy="1143000"/>
          </a:xfrm>
          <a:ln>
            <a:miter lim="800000"/>
            <a:headEnd/>
            <a:tailEnd/>
          </a:ln>
          <a:extLst/>
        </p:spPr>
        <p:txBody>
          <a:bodyPr rtlCol="0">
            <a:normAutofit fontScale="90000"/>
          </a:bodyPr>
          <a:lstStyle/>
          <a:p>
            <a:pPr algn="ctr" eaLnBrk="1" fontAlgn="auto" hangingPunct="1">
              <a:spcAft>
                <a:spcPts val="0"/>
              </a:spcAft>
              <a:defRPr/>
            </a:pPr>
            <a:r>
              <a:rPr lang="en-GB" dirty="0"/>
              <a:t>Principles of </a:t>
            </a:r>
            <a:br>
              <a:rPr lang="en-GB" dirty="0"/>
            </a:br>
            <a:r>
              <a:rPr lang="en-GB" dirty="0"/>
              <a:t>Good Governance</a:t>
            </a:r>
            <a:br>
              <a:rPr lang="en-GB" dirty="0"/>
            </a:br>
            <a:endParaRPr lang="en-GB" dirty="0"/>
          </a:p>
        </p:txBody>
      </p:sp>
      <p:sp>
        <p:nvSpPr>
          <p:cNvPr id="1536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7789E05-8873-4831-B0A2-684176548B08}" type="slidenum">
              <a:rPr lang="en-GB" altLang="en-US" sz="1200" smtClean="0">
                <a:solidFill>
                  <a:srgbClr val="045C75"/>
                </a:solidFill>
                <a:latin typeface="Times New Roman" panose="02020603050405020304" pitchFamily="18" charset="0"/>
              </a:rPr>
              <a:pPr>
                <a:spcBef>
                  <a:spcPct val="0"/>
                </a:spcBef>
                <a:buClrTx/>
                <a:buSzTx/>
                <a:buFontTx/>
                <a:buNone/>
              </a:pPr>
              <a:t>14</a:t>
            </a:fld>
            <a:endParaRPr lang="en-GB" altLang="en-US" sz="1200">
              <a:solidFill>
                <a:srgbClr val="045C75"/>
              </a:solidFill>
              <a:latin typeface="Times New Roman" panose="02020603050405020304" pitchFamily="18" charset="0"/>
            </a:endParaRPr>
          </a:p>
        </p:txBody>
      </p:sp>
      <p:sp>
        <p:nvSpPr>
          <p:cNvPr id="15365" name="TextBox 5"/>
          <p:cNvSpPr txBox="1">
            <a:spLocks noChangeArrowheads="1"/>
          </p:cNvSpPr>
          <p:nvPr/>
        </p:nvSpPr>
        <p:spPr bwMode="auto">
          <a:xfrm>
            <a:off x="0" y="908050"/>
            <a:ext cx="165576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a:solidFill>
                  <a:schemeClr val="hlink"/>
                </a:solidFill>
              </a:rPr>
              <a:t>Seminar:</a:t>
            </a:r>
          </a:p>
          <a:p>
            <a:pPr eaLnBrk="1" hangingPunct="1">
              <a:spcBef>
                <a:spcPct val="0"/>
              </a:spcBef>
              <a:buClrTx/>
              <a:buSzTx/>
              <a:buFontTx/>
              <a:buNone/>
            </a:pPr>
            <a:r>
              <a:rPr lang="en-GB" altLang="en-US" sz="2400">
                <a:solidFill>
                  <a:schemeClr val="hlink"/>
                </a:solidFill>
              </a:rPr>
              <a:t>Select and define these terms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06413" y="152400"/>
            <a:ext cx="8637587" cy="1431925"/>
          </a:xfrm>
          <a:ln>
            <a:miter lim="800000"/>
            <a:headEnd/>
            <a:tailEnd/>
          </a:ln>
          <a:extLst/>
        </p:spPr>
        <p:txBody>
          <a:bodyPr>
            <a:normAutofit fontScale="90000"/>
          </a:bodyPr>
          <a:lstStyle/>
          <a:p>
            <a:pPr eaLnBrk="1" fontAlgn="auto" hangingPunct="1">
              <a:spcAft>
                <a:spcPts val="0"/>
              </a:spcAft>
              <a:defRPr/>
            </a:pPr>
            <a:r>
              <a:rPr lang="en-GB" altLang="en-US"/>
              <a:t>Why is it important to conservation?</a:t>
            </a:r>
          </a:p>
        </p:txBody>
      </p:sp>
      <p:sp>
        <p:nvSpPr>
          <p:cNvPr id="1638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472E588-ADAF-41BF-9DE2-9C78980577C0}" type="slidenum">
              <a:rPr lang="en-GB" altLang="en-US" sz="1100" smtClean="0">
                <a:solidFill>
                  <a:srgbClr val="4D4D4D"/>
                </a:solidFill>
                <a:latin typeface="Times New Roman" panose="02020603050405020304" pitchFamily="18" charset="0"/>
              </a:rPr>
              <a:pPr>
                <a:spcBef>
                  <a:spcPct val="0"/>
                </a:spcBef>
                <a:buClrTx/>
                <a:buSzTx/>
                <a:buFontTx/>
                <a:buNone/>
              </a:pPr>
              <a:t>15</a:t>
            </a:fld>
            <a:endParaRPr lang="en-GB" altLang="en-US" sz="1100">
              <a:solidFill>
                <a:srgbClr val="4D4D4D"/>
              </a:solidFill>
              <a:latin typeface="Times New Roman" panose="02020603050405020304" pitchFamily="18" charset="0"/>
            </a:endParaRPr>
          </a:p>
        </p:txBody>
      </p:sp>
      <p:sp>
        <p:nvSpPr>
          <p:cNvPr id="16388" name="Text Box 2"/>
          <p:cNvSpPr txBox="1">
            <a:spLocks noChangeArrowheads="1"/>
          </p:cNvSpPr>
          <p:nvPr/>
        </p:nvSpPr>
        <p:spPr bwMode="auto">
          <a:xfrm>
            <a:off x="971550" y="2060575"/>
            <a:ext cx="316865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dirty="0">
                <a:latin typeface="Times New Roman" panose="02020603050405020304" pitchFamily="18" charset="0"/>
              </a:rPr>
              <a:t>Read </a:t>
            </a:r>
            <a:r>
              <a:rPr lang="en-GB" altLang="en-US" sz="2400" dirty="0" smtClean="0">
                <a:latin typeface="Times New Roman" panose="02020603050405020304" pitchFamily="18" charset="0"/>
              </a:rPr>
              <a:t>this article for an extension to the lesson</a:t>
            </a:r>
          </a:p>
          <a:p>
            <a:pPr eaLnBrk="1" hangingPunct="1">
              <a:spcBef>
                <a:spcPct val="50000"/>
              </a:spcBef>
              <a:buClrTx/>
              <a:buSzTx/>
              <a:buFontTx/>
              <a:buNone/>
            </a:pPr>
            <a:r>
              <a:rPr lang="en-GB" altLang="en-US" sz="2400" dirty="0" smtClean="0">
                <a:latin typeface="Times New Roman" panose="02020603050405020304" pitchFamily="18" charset="0"/>
              </a:rPr>
              <a:t>‘The </a:t>
            </a:r>
            <a:r>
              <a:rPr lang="en-GB" altLang="en-US" sz="2400" dirty="0">
                <a:latin typeface="Times New Roman" panose="02020603050405020304" pitchFamily="18" charset="0"/>
              </a:rPr>
              <a:t>uneasy chair handout’ Christensen, 2005.</a:t>
            </a:r>
          </a:p>
          <a:p>
            <a:pPr eaLnBrk="1" hangingPunct="1">
              <a:spcBef>
                <a:spcPct val="50000"/>
              </a:spcBef>
              <a:buClrTx/>
              <a:buSzTx/>
              <a:buFont typeface="Wingdings" panose="05000000000000000000" pitchFamily="2" charset="2"/>
              <a:buChar char="§"/>
            </a:pPr>
            <a:r>
              <a:rPr lang="en-GB" altLang="en-US" sz="2400" dirty="0">
                <a:latin typeface="Times New Roman" panose="02020603050405020304" pitchFamily="18" charset="0"/>
              </a:rPr>
              <a:t>Do you agree?  </a:t>
            </a:r>
          </a:p>
          <a:p>
            <a:pPr eaLnBrk="1" hangingPunct="1">
              <a:spcBef>
                <a:spcPct val="50000"/>
              </a:spcBef>
              <a:buClrTx/>
              <a:buSzTx/>
              <a:buFont typeface="Wingdings" panose="05000000000000000000" pitchFamily="2" charset="2"/>
              <a:buChar char="§"/>
            </a:pPr>
            <a:r>
              <a:rPr lang="en-GB" altLang="en-US" sz="2400" dirty="0">
                <a:latin typeface="Times New Roman" panose="02020603050405020304" pitchFamily="18" charset="0"/>
              </a:rPr>
              <a:t>How does the extract help us understand the importance of governance for conservation?</a:t>
            </a:r>
          </a:p>
        </p:txBody>
      </p:sp>
      <p:pic>
        <p:nvPicPr>
          <p:cNvPr id="16389" name="Picture 3" descr="v5n3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825" y="1700213"/>
            <a:ext cx="3675063" cy="489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80728"/>
            <a:ext cx="2170584" cy="1800200"/>
          </a:xfrm>
        </p:spPr>
        <p:txBody>
          <a:bodyPr>
            <a:normAutofit/>
          </a:bodyPr>
          <a:lstStyle/>
          <a:p>
            <a:pPr>
              <a:defRPr/>
            </a:pPr>
            <a:r>
              <a:rPr lang="en-GB" sz="2800" dirty="0" smtClean="0"/>
              <a:t>The organisation of environmental governance</a:t>
            </a:r>
            <a:endParaRPr lang="en-GB" sz="2800" dirty="0"/>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5BF5255-2C54-43C1-AED7-E94D1AEE9966}" type="slidenum">
              <a:rPr lang="en-GB" altLang="en-US" sz="1200" smtClean="0">
                <a:solidFill>
                  <a:srgbClr val="045C75"/>
                </a:solidFill>
              </a:rPr>
              <a:pPr/>
              <a:t>16</a:t>
            </a:fld>
            <a:endParaRPr lang="en-GB" altLang="en-US" sz="1200">
              <a:solidFill>
                <a:srgbClr val="045C75"/>
              </a:solidFill>
            </a:endParaRPr>
          </a:p>
        </p:txBody>
      </p:sp>
      <p:pic>
        <p:nvPicPr>
          <p:cNvPr id="3" name="Picture 2"/>
          <p:cNvPicPr>
            <a:picLocks noChangeAspect="1"/>
          </p:cNvPicPr>
          <p:nvPr/>
        </p:nvPicPr>
        <p:blipFill>
          <a:blip r:embed="rId2"/>
          <a:stretch>
            <a:fillRect/>
          </a:stretch>
        </p:blipFill>
        <p:spPr>
          <a:xfrm>
            <a:off x="2471769" y="836712"/>
            <a:ext cx="6672231" cy="5616624"/>
          </a:xfrm>
          <a:prstGeom prst="rect">
            <a:avLst/>
          </a:prstGeom>
        </p:spPr>
      </p:pic>
      <p:sp>
        <p:nvSpPr>
          <p:cNvPr id="4" name="TextBox 3"/>
          <p:cNvSpPr txBox="1"/>
          <p:nvPr/>
        </p:nvSpPr>
        <p:spPr>
          <a:xfrm>
            <a:off x="2051720" y="3656840"/>
            <a:ext cx="2520279" cy="830997"/>
          </a:xfrm>
          <a:prstGeom prst="rect">
            <a:avLst/>
          </a:prstGeom>
          <a:noFill/>
        </p:spPr>
        <p:txBody>
          <a:bodyPr wrap="square" rtlCol="0">
            <a:spAutoFit/>
          </a:bodyPr>
          <a:lstStyle/>
          <a:p>
            <a:r>
              <a:rPr lang="en-GB" sz="1600" dirty="0" smtClean="0">
                <a:solidFill>
                  <a:srgbClr val="FF0000"/>
                </a:solidFill>
              </a:rPr>
              <a:t>CBNRM</a:t>
            </a:r>
          </a:p>
          <a:p>
            <a:r>
              <a:rPr lang="en-GB" sz="1600" dirty="0" smtClean="0">
                <a:solidFill>
                  <a:srgbClr val="FF0000"/>
                </a:solidFill>
              </a:rPr>
              <a:t>Community Based Natural Resource Management</a:t>
            </a:r>
            <a:endParaRPr lang="en-GB" sz="1600" dirty="0">
              <a:solidFill>
                <a:srgbClr val="FF000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63513" y="-531813"/>
            <a:ext cx="2879725" cy="2808288"/>
          </a:xfrm>
        </p:spPr>
        <p:txBody>
          <a:bodyPr/>
          <a:lstStyle/>
          <a:p>
            <a:pPr eaLnBrk="1" hangingPunct="1"/>
            <a:r>
              <a:rPr lang="en-GB" altLang="en-US" sz="3200" dirty="0"/>
              <a:t>Lessons for good governance (UN, 2018)</a:t>
            </a:r>
          </a:p>
        </p:txBody>
      </p:sp>
      <p:graphicFrame>
        <p:nvGraphicFramePr>
          <p:cNvPr id="6" name="Content Placeholder 5"/>
          <p:cNvGraphicFramePr>
            <a:graphicFrameLocks noGrp="1"/>
          </p:cNvGraphicFramePr>
          <p:nvPr>
            <p:ph idx="1"/>
          </p:nvPr>
        </p:nvGraphicFramePr>
        <p:xfrm>
          <a:off x="2123728" y="-32311"/>
          <a:ext cx="7020271" cy="6890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p:cNvSpPr>
            <a:spLocks noGrp="1"/>
          </p:cNvSpPr>
          <p:nvPr>
            <p:ph type="ftr" sz="quarter" idx="11"/>
          </p:nvPr>
        </p:nvSpPr>
        <p:spPr/>
        <p:txBody>
          <a:bodyPr/>
          <a:lstStyle/>
          <a:p>
            <a:pPr>
              <a:defRPr/>
            </a:pPr>
            <a:r>
              <a:rPr lang="en-GB" dirty="0"/>
              <a:t>CH2016</a:t>
            </a:r>
          </a:p>
        </p:txBody>
      </p:sp>
      <p:sp>
        <p:nvSpPr>
          <p:cNvPr id="1843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E6F8CCD-B9D8-492E-86A3-01AD0E13E00C}" type="slidenum">
              <a:rPr lang="en-GB" altLang="en-US" sz="1200" smtClean="0">
                <a:solidFill>
                  <a:srgbClr val="045C75"/>
                </a:solidFill>
                <a:latin typeface="Times New Roman" panose="02020603050405020304" pitchFamily="18" charset="0"/>
              </a:rPr>
              <a:pPr>
                <a:spcBef>
                  <a:spcPct val="0"/>
                </a:spcBef>
                <a:buClrTx/>
                <a:buSzTx/>
                <a:buFontTx/>
                <a:buNone/>
              </a:pPr>
              <a:t>17</a:t>
            </a:fld>
            <a:endParaRPr lang="en-GB" altLang="en-US" sz="1200">
              <a:solidFill>
                <a:srgbClr val="045C75"/>
              </a:solidFill>
              <a:latin typeface="Times New Roman" panose="02020603050405020304" pitchFamily="18" charset="0"/>
            </a:endParaRPr>
          </a:p>
        </p:txBody>
      </p:sp>
      <p:sp>
        <p:nvSpPr>
          <p:cNvPr id="7" name="TextBox 6"/>
          <p:cNvSpPr txBox="1"/>
          <p:nvPr/>
        </p:nvSpPr>
        <p:spPr>
          <a:xfrm>
            <a:off x="23813" y="2420938"/>
            <a:ext cx="3095625" cy="4032250"/>
          </a:xfrm>
          <a:prstGeom prst="rect">
            <a:avLst/>
          </a:prstGeom>
          <a:noFill/>
        </p:spPr>
        <p:txBody>
          <a:bodyPr>
            <a:spAutoFit/>
          </a:bodyPr>
          <a:lstStyle/>
          <a:p>
            <a:pPr eaLnBrk="1" hangingPunct="1">
              <a:defRPr/>
            </a:pPr>
            <a:r>
              <a:rPr lang="en-GB" sz="1600" b="1" dirty="0">
                <a:solidFill>
                  <a:schemeClr val="tx1"/>
                </a:solidFill>
                <a:latin typeface="+mn-lt"/>
              </a:rPr>
              <a:t>Environmental governance</a:t>
            </a:r>
            <a:r>
              <a:rPr lang="en-GB" sz="1600" dirty="0">
                <a:solidFill>
                  <a:schemeClr val="tx1"/>
                </a:solidFill>
                <a:latin typeface="+mn-lt"/>
              </a:rPr>
              <a:t> is a concept in political ecology and policy that advocates sustainability as the supreme consideration for managing all human activities—political, social and economic. Governance includes government, business and civil society, and emphasizes whole system management. To capture this diverse range of elements, environmental governance often employs alternative systems of governance, for example watershed-based management (Nutshell, 2005: 8)</a:t>
            </a:r>
          </a:p>
        </p:txBody>
      </p:sp>
      <p:sp>
        <p:nvSpPr>
          <p:cNvPr id="18439" name="AutoShape 2" descr="data:image/jpeg;base64,/9j/4AAQSkZJRgABAQAAAQABAAD/2wCEAAkGBhQSERUUEhQUFRUUGBQVFBQVGBUUFxQVFBQVFBUVFhcXHCYfFxkjHBQUHy8gIycpLCwsFR4xNTAqNSYrLCkBCQoKDgwOGg8PGi0lHyQsLCkvMCwqLCkpLCwsLSwqLCwsLCktLCwsLywpLCwwKSwsLCwsLCwsLCwsLCwsLCwsKf/AABEIALcBEwMBIgACEQEDEQH/xAAcAAACAwEBAQEAAAAAAAAAAAAABAMFBgIBBwj/xABCEAABAwIEAwUEBwQJBQAAAAABAAIRAwQFEiExBkFREyJhcYEykbHBI1KhstHh8AcUQoIVJDNDVJOz0vEWF2KSwv/EABsBAAIDAQEBAAAAAAAAAAAAAAAEAwUGAgEH/8QANREAAgIBAgQDBwIFBQEAAAAAAQIAAxEEIQUSMUETIlFhcYGRobHBIzIGFELR8DNSYuHxFf/aAAwDAQACEQMRAD8A+GoQhEIIQhEIIQhEIIQhEIJi2pyl01QuQ3kSvDOlj1BonYe4J+3Yzm1vubKp3X+hhsE852XlnUAdLw4ztpJXGTjOJKOXOMzS02M+owebG/CE2bRhH9m3/wBWD10CpbXEBBIJHKDunMPv8ziHQQ7fWIhKmx84bpGhUmMqd5Y0rZuk06UeIYZjlt8EvTq0Jl7WgA5TlpTr02gleVKrQRl2a72Zku6ny0TNxDgCw5YPsEAa8/NKEnO5jYXbYSqxrFC5oaykxtNpgPFJrS6NpJEhR4RxMaIINGhUG47Smx0HfeJI8FbWvbN77mNLXaRoC6THyT9hbUqju7Rp5wfZOUE8oB5lPLq+UcrLn4xM6V2bmRvpIMO48b2g7e0tCznkoUg4eO2q+oYbYWlZjXsoWxa4D+5paT17q+Z8c4SGtpVWty5pYWwNCBm1Kv8A9mDahe10QxzC3u5iC5p3cTzTrAci2DvtEypWxqm3I3zN8OHrb/DW/wDk0v8Aapxw7a/4a3/yaP8AsT5holxAHU6QsnxV+0uhaw2lFeod2B0BojdzhOvgvACTgTgnAyZFxGbOi182lF2VpcctKkCI6ANlfF7oNe9z2sa0OJIaANJOy02NcUV75zWinTpxmgUgQ4zqQXkyR4BLV+DLtlE130HtpCCXEAaHnEyrbS6bwxmzqYnqL/E2rGwmfFAfVb7gujQb9VvuClLF5CsuQekR5zIm0W/Vb7h+CntcMdVOWnSLz0azMfsGiZw6x7Wq1g5kSeg5lbvEsapWlv2ds0NAEOfoH1SNsxHwCQ1Wrr0/lxlj2jmm05uyxOFHeYWrwxVZOakB55Z8o6qvfagbsA82gfJab+lHvbmfoeh6Lht3V2DG1GncEaeSrqeJFmKuo+f5jVmjQDKMflmZl1AfVb7h+Caw0UWPmrTDhGggRm5Fw5hWww9suPsh27B/DtsSubnIAAGt08NfVdX8SoHlAz7pHVpbM82R8ZQ3QzuLi1pJ5NaAB5ADQKWxw9j2uc4gRoAAJn3K3aWhofo2dABufwCRvK+bUNaNI0ST8RDDlRcRldKVPM5z7Jn61ETy5fAIXlyyHH0+AXq68QnecgY2iKEIRCCEIRCCEIRCCF6F2QET0DMjT1swxqkU7b3mgaQI681w4JG07rIB3kppnlCBUe3bdT02dI8F1VpGAY9yX5uxjWMDaeU6k+1Ep20tR/woKNnOusp+iyI1+SXsfsJNXtuZC92TUnRc0sTBMuZyhupgGdyma1qKugcJG3T81BXwp7DqJHVuoTuiqpsHnO/yiuruvQ+T9vzjOFivWcezLZEEZyBlB00Vlb3NKlLLqi4u5wYmNjTcNiluFz33SBlI1PORsFov6Pp1KrHuE5CDvvB2XOptppv5HXYenWTaVLbKA6N5jtvuMTK4zjVS4cMxOVujG9B1P/kea0H7NeLadnXIrg9k8QXCSaZPPLzCS4rwEtquqUm/Ruhxyx3Sd9OQlZ9oV9p/C1FQ5Oko7zbRcefr959L/ajxtSr0adK1qBzamtSNCIILR4SvmdOgpYXTU3RpUrit15sOZ1TqFpBaSCNQRoQfBNX2NV60CrWqPAEAOcSIHhslEbpwqMyAMQMTtjJ03KOzVxhti6lSbcyCM+RrPrTIKWxWzLHzydqOUTy9FCuqra3w/f8AMdRJGpZU5/8AMHofjNxi9extbS2bbsZ2tWmHlw7z9Rrm9ZXzjG65dVB1kRp6pyhaEwYjUEE/kuqWFEvD3PzGZgbGNgsvqTVXqC5fOJbp41tQQJiRUA58GNDPif1KepXeRo3nYk6aeSsWsABmAeg081W3oBjoFRNqA5wBgS0ak1IN5FXqyUuac81NRYI12XNNrTofRcAyATi5pfRtjxVbVaVpv3dpYGjUjUwq11kSDEeq6rtxJGUmZS9b3z6fAIUuIsIqOB8PuhCuEPlEUbrKlCEKeRwQhCIQQhCIT1eyuV6vYTxSMCjUtNeqMmeHpHrB/I+hTTrrKdRp4KshSU2EhQ30gHMnptJHLGqmMmdAlKuJOdufROWdhmP5JynhI5sS3NWnaT8jtKyyxYs5SeqePE5jQGeq6OAA7A8+YBHokq2DHMGtmYJ16BehqXM4LWVxmwxfswdZkyNFcM43DGjLTzdZ0WYZh1QiRpvvpMb6qCrbvb7QKH09VrZbcwS91XCzZUePi8uaQGtcCHRqYII5+arbqo1roBkcjtIWZTlLEO5kcJHIjQjxT2mf+VGKxtFLU8f/AFG90thcBdtrKno100yrKua9VzSsanEsWuXQKUpOhTBycW3MgZcR2lXktBJAB84E6wFsLbCGZG1XvNYOGhOzfTk5YEvVphPEhpA03ey46eBIj8PcqniyvZSTVsR9R39se4eVW3D9D9DNK+BM5cvIaRulamKUWHUCORB5rKY1eOk6kwNeUt/EKkbc6QST0f8ALVZNNGbBzEzRteEbE+hYxjDGMBEGd/CVlDjQJnNvy+Sp7mo5w1MjzJSzKDneyCY6An4JqjRIi7mLai4s2wmnfiALDy+aRo4gc2pjZd4Hgda5zMYw90Sd5g+C9dwvUp1xTed4ykeOxTVNKjmTlyZFaCeVwcDp7MxmrizqZgGD8vmm6HEFMtAcNRuUwODCX5i5zgJBJ1On66JG7wBjXAAO1nva8uiQZauhlkanC7gYlbjF4x1ZxG3d+xrQUJa+w7K8jX+E6jXVoPzQn0ChRKpv3GVSEIU8ighCEQghCEQgvQvF6iE8U1IKFTUVJX1nLdJOAm7caD9apdgU9s6Drsfs8VJqKi67TmmwK28srRsGQpquKhupSjXHQtM+kQq+9a4lUorDNhpccxVciNVeIYOgS1HG3B+bKCdh6lWOB8PtqOBd3m8wdx5hXPE3DXZMp3FJgc2me+ANAJkE+CnVKugEUs8QbmUZr1oaTSYA4wDUJOpIHM6AE7rri7hu8tX5bqmGxEFsOYQdiCN1rxUtL62AquALYIynKWnSY89tR8FDjj/3p9O0oZ6rjlYCXF5gAAFxMy0DqoK7fPy8m/0xI8ZXOfhPnzcLqEA5SMwzNkRmHUdUsWEcl+k8S4XtKNiy3qPp5mNABkZg4Ccw6GV8vxHhZmcAxlf7NQbtJMDOOh/NMnUBWCtJk0j2KWTt2/tPnbSrK0MoxPDuzdA5SCuMPVpUpSzlMqnYOnMJZ0qSkFNS0GSm2UQtBVRzCVL2YlY+mtLgVq11HLUY0yTBLRJHnyVVVZotDhPDL3NbNSowOAILC0iD71RccC1VgFsb+2XfBQbLjhc7ez8zG8UBoqZG/wAGkDl4KqtqLj7LcwI1BG3j4L6u7ge1pEucw1BPdzOk1Dvzj3pajhzKzmteGU2Zv7NsACORI3VBVq62UIgz7enxl3bobATa5A9g3+E+YVnua1o6EgGNHR8VpsDxK8aabGUqB7VzabA9obmc4hrQTIiSRutj+0Tg4G3ZUt2g9ic0N17p1O3RU9Knb3lCmC5zKlNzYIMFp3MRvOh8F1fYqgcy5Gd/WK1syscNjbaT4jxdfWFRzbiypscIzFuxHKHCZHTVZLEOKP3i4FUU8klpLZkEjcz4rUcYXzagFLM+vWflAJOd7nEgCSd1ov8AtVTbZMZWEVAJLhoQ92pE+E7LvTPtzqMHp8JzZY1nkY5AOfjMweImkaS2d82gdPiNJVrhz+63VuWdeeh8VisWwh1pUyNdnYeR59YVpYVsrO4S2R7LuvgN1X3143BlxW7OMERbiqo111UIMiKf+kyUKmxak7tnSCPZ0/lCFY1/sHuEqLCec7d5RIQhNxSCEIRCCEIRCC9Xi9RCeKaiVEpGFdpsZy3SOMKnaEvSKbphWKbxN9pPbVIHkY9HGQff8U5e2gcyQq8Dfx0WpwSxFWhlzDMZHlrzVTr9OUPij1lpoL+f9I+kxDa7wdHEQeWn5rRYfxnc025dHgiO/wB6fekauCubWLCNnRPKJ3ldVGhjyGiQNNYOvNNVVVMQp64zFXttTJ6dpPUxGlJP7pRkwTHaASd9A6E3a8WVmACjTpUdCDkaATPV3tfalWFrgS4ZXcoEh3gRyPii9w97A1zmlocJadDIPkm10dOPN9ZAdTbklfp2jv8A1ZczPaa8zAM+qZqcXVXU8jyCDzyiVnB4KQN0kphNNSP6B8pC2pu/3t8zOL2oDpulbWnBUoYpGMhc8vM/NI88q4llaBWDW+G6RsGyralXyEOABLTMEAj1B3C0WmwK+aVVp8+JCcHq1DkY0kzBG0aE6ztoFvMIseya0GSGNa3rqAB8ZTPDl521I1Hd1pMNbA0DRBDTu4ee2ysH0p5QF8w4/wAQfUXeGei/efQODaKuivxFOS32lPiVanVYG1BJb00G/wBqzt1YgGWmPJaO/wAPnbQ7+azl7SIcM06HXoVQoMbiaJTgYk1pjNxTAOUlusg7kDx13VRdMtszqr7Uzqe45zATE65fkOaubYmIBkdCu7ggw0jlt1TlepIwJDZpa7BuBEuGcXtqRFe3tnB52fUJqlnIhpPswmcd4iva5hjmsI9oRyOzmkyTokeEgG16luRABc5nkf0PetBi1WlagVKocSSQ1rdyQJ1nYeKsG8XxxWoznp8ZXIKBRzvtjY9sEbGYbF8Mr0Hh1RwfnktdJzctxPj5JnC73M76Ud4atLQIiIIj7UrfXhrVC92k8hsANgFwKMrYrwWu2jlYebHX2zJPxd67y1ZPJnofSIcR3QdcvI5hn+m0IU2NUm9rpHsUff2LJ+1CzgpNfkx02+UtTaHPN67zGIQhMRaCEIRCCEIRCCEIRCdBegrkLoLoTwxqkU7TKr6RTlJyepaKWiNsTNrXcwywlp6hK0ymaTE8oDDBibMVORLu2x4ucTWaHNIAOUAEEbOB6rjFrChkD6JJLnGZ39QkGU0xSqANLXCWmPAgjmCom0KqwtryMYyB0Ikq61nU12HPoT1BleaXKUZCDrM+q0uDYNnayrTJEl7XaTlygzvpGyesbdtV4DmNLWBok+0II5855+arruMVV2lCvSOV8Nd6w3N1+UyYoBL1zK3HFvDYp/SU4A/iYBESd2joFiazCCrmvUV31Bqz/eV1uns09hWz/qQNauo1QCpKdKUAek4JljhzVdYaxpqDM0OB2Bk6qqs6eyeY/KZHIyrrwDZpWRTgkGILaEvVyMgEGbSwvS3lliYERHomnYmCPwUdnSp1qOdrm6jWSJaeYPikaluy3Oao4ZXxAGpPWI5eK+RPw69rTXynmz9Z9QXW1+ELCRjHWWtav3dNyFQXjiT3h3h4AT4q8NpnaDTMsMEHqEldYc7pqEudLZV5TGhchwRK+nYzqNJ9yVvKbmgbGdlaU6Ja0zMqtpW57ZszlkzPyUPKQd5P4i42kDqNWnWbVo0y6oWBmUajvaAnygJDiXCK1N7XXLw6pUBcRMhgmAOnoOi39B4Y7Tp+visFxRiBrXL3EyGwweTdPjK2n8O2G58Y6Dr3x2EyXH6xXVzZ/cenbPc/56ypbThdgr1ELdjaYjOZn8Zce2d5N+41C4xg/TO/l+41Cy+pH6z+8/eXtP8Apr7hKFCEKolhBCEIhBCEIhBCEIhBdArlC9EJNSKcpOSDHJuk5M1GQWCPU03SekqbkzTKsazELBH2OXVQyoqTlI1+o1jUa9Nd08WwhinL5hNfQItKLKRIzkF7wdgXQY84ASVviGV2bOROsROY8o6KPiwntQTs5oLTp3gAADpsqmjd6DbSd180YGxjYepm42rxWOgmgdjfaQ0kmARqdhvAlUXEV6H5NO80QYHJHtHx6hV10TnDW780xpXNVocdpFf+shQ94mysrG3VvgPC7a+bOCHci3r18UpiWHm3qmmSCRGo21APzWv4brq9QxUHcdpn9foLNOgcjY95LQKaVfblO01r6GyJnLBgz1+y4D9vBSlLVhCksXl3nK77TTcK3jxVHeJa1pGWdNdgB56raOrAtmNx/wAr5VYX5p1GuHLXz8F9CoYlma0xuD4TOqwX8R1kWi3sRj4jr95r+CWg1+HncH7yGse9A2U7qdMuFIkNe8EtbzIG5HRRvM7Dnv5qW2LXxUyjOAWZuYAJkLDdWLH/AA9ppM2IwC9/X07zP8RX76QIB705QRuY5+5ZMK24oui+5d0boPsJKqgV9Q/h/SCjShj1bc/j6TFca1jajUEdl2H5+s4cUFy6eOihJV6djKgbygxc/TO/l+6F6uMVP0rv5fuhCyl7fqt7z95e1DyL7hKVCEKrj8EIQiEEIQiEEIQiEEIQiE9CapFKKekVLUcGcONo/SKapOSNNyZpuVjW0RcR5jlMlab1NnT6HIibDeahtubmzY4avpHs39YiWfYY9FR0qMGIjUzptqrPhHiBtpUJqAmnUAD41Igy1wHPmr/iLBm1P6xb5Sx4kxpMzLgsXxLTNp7if6W3E1OkcaikEHzDYj8zM1aZpsLwNIPqFVYIM9TM7mry4ecrWA93WB57qltmGk9zHczoesquqOUYd/xHErw2TNecTZb0s+8RAHM8gsjd4s6tVdUee84yfDoB5BQcSF7Q3K4lp1jy/wCVSsvfQq84QEoXn7n7Sv4u73MK/wCkfeaq1qBWTaghZa1vVYsvdFudNrVCzIXac5lm+4XHbAqlucUDepPQJGpe1zyDR9q4t4mqn1907TRkj0mnqOHJbnB6mW1plwIJHPpMA+Er5fY1yYDjzE+XNfYruiMojVoAA8o0PuWZ/iPVeLQmB1OfpNBwHTFbHbPQAfP/AMiHahO2lId0Ce+4g9fZJJ+xKOpDzUtxiP7swPdBH1ecjaFiqFNjhRvntNLd5QXY4AmX4ut2suSG82tJB5GPwCrcSsHUXBrxBLWP9HiQrzBawvsQBrNkOBIaNhlHdnwVTxde9peVS32Q7I3yYA35FfVNFY9Xh6VuqoC3v2AH3mD1NaPz6gdGYge7qT9pXE6JdxXpqKGo9WDttEVWUeJn6V38v3Qhc4i76Q/y/dCFlbz+o3vP3l7WPIPcJUoQhV0cghCEQghCEQghCEQghCEQgpKRUa9aV6DgzwxxjkxTckmFMUynkaLOscpuTNNyTpuU7HJ6too4jJK+iYRXyYU09A8j1c6AvmjnrfTlw2kzm5jSf5iT81S8ccGtV9v4Mt+Cp+o5/wCP5Ep7GpLgXawfdOxXuJNpsE1BPIc5KgtXwSDP60SvEN6HBrBMtJJnpsPms9RQbbwvaW2oc1VF+/5lTf0u0jLIA2BMqtfYk+at6S6NNbVdGgUBZlG1TliWMpKbS06yrWzp5t1I+38FNbNyqanTFG36SO27mG3WSmll2EperQe7aAn2r2YVu2nVhgnAiQsIkFtaZNZkr6FwxfGtbZTOaiWtmd2Ed33QR6LBhy0fAVX+sOYf7xhHhLSHCfQOVTxnSq+jZVHTcf57pacI1LV6tcnZtj8f+5qrpsEnwErNcU3gLcrjqMuQeuv2LY4jbF0CBA39F804juxUuHluzYZPXLuff8FkOBaZn1IP+3eabjOpFdBXu2395a8C43Stq731TDTTdGhJzCCAI5mFmritmcXdST6nVRhy4L19CFarY1nc4z8Jii7FAh6DP1nedRvcuXvUD6i8eyCpKy/P0h9PuhC4uz3z6fAIWdtPnb3mWyDyiV6EISMZghCEQghCEQghCEQghCEQghCEQkrSpqbks0qRjlOjSNljtN6nD0kwqZpTqPFmWTvqLZUsRItqGYeyzL022JWIcFor6qWUG67Dl5clS8V85VfbLXhPlZj7JK25FOXuBc2dY312hUlarncTG5n8AkauMudoT3dNPLqmqFyIlS6GtaAWbqftONY76huRP2/mTskLttTVRfvjeZUjS07EK1XWAdIl/wDPJ6mNzoo2u10U1pWbs6CPgnmhnKE+usqcZzF24bcpxiLsXrgmdApGVqZ0OninE1lR2JxFn4feu4GZWuTGG4kaNVtQCcpmDpOhHzTFe3aRLSCqe7dlXt/KUO+QYvVzo4OMETVXn7Qqz2uaGtbIIkEmJ8DzWY7RItuFKHpLTJTSD4S4jV9ltxzacyXOuS5cyvHFMlpCBPHPUJK8c5R1KsDVLM8nVYldnvn0+AQlKlSSSvVRO+WJlkq4AEjQhChkkEIQiEEIQiEEIQiEEIQiEEIQiEF2CuF6CvQcQk9N6YY9JAqZj0yjyFljjXSQNtVreIHAUTDZ7rW67AhoBIWMpVYIPQgq1xbEHVB4E/mEhq0Nliekb0jipH9SJU0rcE67K1oYYzokaITtK9A0Kd8MAZMh092+DJP6IHILtuBk6tkKZl/+v1+tVaWV42P15LpKKnOMyy5yBnEqHYNUZzB81Pb4bVMQR6fHVXlWu0/rXcry1rgb9B/8qb+STmxzbTnxzy5xKmphLz7T3en5KJ2B1BqHu9dVfVL9o26JZ+Kg7Kf+Tq7mQtqGx0lMcOrD+MKvuLB7pzOPor+veCOqratWVNXpEA3z85U6nV85wolRTtyw9QnWvXtSFEXoSsVbCLli/WThyjqVFEai4c5SGyASelyRvq2sJiZ8lXVXSSkNS5C49Y3Um85XiEKtjUEIQiEEIQiEEIQiEEIQiEEIQiEEIQiEEIQiE9C6DkIXQOJ5JBUU1O8IEA6HkvULvmz1nOJ6LgdfivDWHX4oQpfFPSccgg248VNSvCNnfFCFHnPaSK7J0MnGLnr8fwXD8Yd1+P4IQvc4nRtc95H+/k7u+KlZfAc/j+CEKdLmXpIHXn6mdm/H1vsP4IN+3r9h/BCFN/Nv7JF4CyJ16OvxURuh1+KEKI6hjOxUonJuR1+K87cHn8UIXPjtO/DE8uLkRDUkhCXtsLnJnaKFG08QhCinc//Z">
            <a:hlinkClick r:id="rId7"/>
          </p:cNvPr>
          <p:cNvSpPr>
            <a:spLocks noChangeAspect="1" noChangeArrowheads="1"/>
          </p:cNvSpPr>
          <p:nvPr/>
        </p:nvSpPr>
        <p:spPr bwMode="auto">
          <a:xfrm>
            <a:off x="163513" y="-1211263"/>
            <a:ext cx="3810000" cy="253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latin typeface="Tahoma" panose="020B0604030504040204" pitchFamily="34" charset="0"/>
              <a:cs typeface="Arial" panose="020B0604020202020204" pitchFamily="34" charset="0"/>
            </a:endParaRPr>
          </a:p>
        </p:txBody>
      </p:sp>
      <p:pic>
        <p:nvPicPr>
          <p:cNvPr id="1844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35600" y="579438"/>
            <a:ext cx="2082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1"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95963" y="4765675"/>
            <a:ext cx="1849437" cy="184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68313" y="404813"/>
            <a:ext cx="8229600" cy="1143000"/>
          </a:xfrm>
        </p:spPr>
        <p:txBody>
          <a:bodyPr/>
          <a:lstStyle/>
          <a:p>
            <a:pPr eaLnBrk="1" hangingPunct="1"/>
            <a:r>
              <a:rPr lang="en-GB" altLang="en-US"/>
              <a:t>Awareness</a:t>
            </a:r>
          </a:p>
        </p:txBody>
      </p:sp>
      <p:sp>
        <p:nvSpPr>
          <p:cNvPr id="12291" name="Content Placeholder 2"/>
          <p:cNvSpPr>
            <a:spLocks noGrp="1"/>
          </p:cNvSpPr>
          <p:nvPr>
            <p:ph idx="1"/>
          </p:nvPr>
        </p:nvSpPr>
        <p:spPr>
          <a:xfrm>
            <a:off x="468313" y="1557338"/>
            <a:ext cx="8424862" cy="4389437"/>
          </a:xfrm>
        </p:spPr>
        <p:txBody>
          <a:bodyPr/>
          <a:lstStyle/>
          <a:p>
            <a:pPr eaLnBrk="1" hangingPunct="1">
              <a:defRPr/>
            </a:pPr>
            <a:r>
              <a:rPr lang="en-GB" altLang="en-US" dirty="0"/>
              <a:t>Undertake thorough contextual assessments before decision‐making</a:t>
            </a:r>
          </a:p>
          <a:p>
            <a:pPr eaLnBrk="1" hangingPunct="1">
              <a:defRPr/>
            </a:pPr>
            <a:r>
              <a:rPr lang="en-GB" altLang="en-US" dirty="0"/>
              <a:t>Foster a sense of ownership and responsibility</a:t>
            </a:r>
          </a:p>
          <a:p>
            <a:pPr eaLnBrk="1" hangingPunct="1">
              <a:defRPr/>
            </a:pPr>
            <a:r>
              <a:rPr lang="en-GB" altLang="en-US" dirty="0"/>
              <a:t>Enhance transparency and accessibility to information</a:t>
            </a:r>
          </a:p>
          <a:p>
            <a:pPr eaLnBrk="1" hangingPunct="1">
              <a:defRPr/>
            </a:pPr>
            <a:r>
              <a:rPr lang="en-GB" altLang="en-US" dirty="0"/>
              <a:t>Science and evidence</a:t>
            </a:r>
          </a:p>
          <a:p>
            <a:pPr lvl="1" eaLnBrk="1" hangingPunct="1">
              <a:defRPr/>
            </a:pPr>
            <a:r>
              <a:rPr lang="en-GB" altLang="en-US" dirty="0">
                <a:solidFill>
                  <a:schemeClr val="accent6">
                    <a:lumMod val="50000"/>
                  </a:schemeClr>
                </a:solidFill>
              </a:rPr>
              <a:t>E.g. Resource indicators UNEP Asia Pacific 2016 </a:t>
            </a:r>
            <a:r>
              <a:rPr lang="en-GB" altLang="en-US" dirty="0">
                <a:solidFill>
                  <a:schemeClr val="accent6">
                    <a:lumMod val="50000"/>
                  </a:schemeClr>
                </a:solidFill>
                <a:hlinkClick r:id="rId2"/>
              </a:rPr>
              <a:t>Video 6 mins</a:t>
            </a:r>
            <a:endParaRPr lang="en-GB" altLang="en-US" dirty="0">
              <a:solidFill>
                <a:schemeClr val="accent6">
                  <a:lumMod val="50000"/>
                </a:schemeClr>
              </a:solidFill>
            </a:endParaRPr>
          </a:p>
          <a:p>
            <a:pPr lvl="1" eaLnBrk="1" hangingPunct="1">
              <a:defRPr/>
            </a:pPr>
            <a:r>
              <a:rPr lang="en-GB" altLang="en-US" dirty="0">
                <a:solidFill>
                  <a:schemeClr val="accent6">
                    <a:lumMod val="50000"/>
                  </a:schemeClr>
                </a:solidFill>
              </a:rPr>
              <a:t>What does it mean for conservation and governance?</a:t>
            </a:r>
          </a:p>
        </p:txBody>
      </p:sp>
      <p:sp>
        <p:nvSpPr>
          <p:cNvPr id="194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4FBE17-ADA0-4D3E-8FD6-6E87897D04F1}" type="slidenum">
              <a:rPr lang="en-GB" altLang="en-US" sz="1200" smtClean="0">
                <a:solidFill>
                  <a:srgbClr val="045C75"/>
                </a:solidFill>
                <a:latin typeface="Times New Roman" panose="02020603050405020304" pitchFamily="18" charset="0"/>
              </a:rPr>
              <a:pPr>
                <a:spcBef>
                  <a:spcPct val="0"/>
                </a:spcBef>
                <a:buClrTx/>
                <a:buSzTx/>
                <a:buFontTx/>
                <a:buNone/>
              </a:pPr>
              <a:t>18</a:t>
            </a:fld>
            <a:endParaRPr lang="en-GB" altLang="en-US" sz="1200">
              <a:solidFill>
                <a:srgbClr val="045C75"/>
              </a:solidFill>
              <a:latin typeface="Times New Roman" panose="02020603050405020304" pitchFamily="18" charset="0"/>
            </a:endParaRPr>
          </a:p>
        </p:txBody>
      </p:sp>
      <p:pic>
        <p:nvPicPr>
          <p:cNvPr id="1946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868863"/>
            <a:ext cx="3521075" cy="1655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a:t>Empowerment</a:t>
            </a:r>
          </a:p>
        </p:txBody>
      </p:sp>
      <p:sp>
        <p:nvSpPr>
          <p:cNvPr id="20483" name="Content Placeholder 2"/>
          <p:cNvSpPr>
            <a:spLocks noGrp="1"/>
          </p:cNvSpPr>
          <p:nvPr>
            <p:ph idx="1"/>
          </p:nvPr>
        </p:nvSpPr>
        <p:spPr/>
        <p:txBody>
          <a:bodyPr/>
          <a:lstStyle/>
          <a:p>
            <a:pPr eaLnBrk="1" hangingPunct="1"/>
            <a:r>
              <a:rPr lang="en-GB" altLang="en-US" dirty="0"/>
              <a:t>Integrate pro‐poor perspectives and opportunity creation for enhancing livelihoods</a:t>
            </a:r>
          </a:p>
          <a:p>
            <a:pPr eaLnBrk="1" hangingPunct="1"/>
            <a:r>
              <a:rPr lang="en-GB" altLang="en-US" dirty="0"/>
              <a:t>Make use of the power of </a:t>
            </a:r>
            <a:r>
              <a:rPr lang="en-GB" altLang="en-US" dirty="0" smtClean="0"/>
              <a:t>institutionalisation</a:t>
            </a:r>
          </a:p>
          <a:p>
            <a:pPr eaLnBrk="1" hangingPunct="1"/>
            <a:r>
              <a:rPr lang="en-GB" altLang="en-US" dirty="0" smtClean="0">
                <a:hlinkClick r:id="rId2"/>
              </a:rPr>
              <a:t>bird girl Youth protest 2 </a:t>
            </a:r>
            <a:r>
              <a:rPr lang="en-GB" altLang="en-US" dirty="0" err="1" smtClean="0">
                <a:hlinkClick r:id="rId2"/>
              </a:rPr>
              <a:t>mins</a:t>
            </a:r>
            <a:endParaRPr lang="en-GB" altLang="en-US" dirty="0"/>
          </a:p>
        </p:txBody>
      </p:sp>
      <p:sp>
        <p:nvSpPr>
          <p:cNvPr id="2048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4E91F0F-EA1A-401E-AFFA-11E280DB28EA}" type="slidenum">
              <a:rPr lang="en-GB" altLang="en-US" sz="1200" smtClean="0">
                <a:solidFill>
                  <a:srgbClr val="045C75"/>
                </a:solidFill>
                <a:latin typeface="Times New Roman" panose="02020603050405020304" pitchFamily="18" charset="0"/>
              </a:rPr>
              <a:pPr>
                <a:spcBef>
                  <a:spcPct val="0"/>
                </a:spcBef>
                <a:buClrTx/>
                <a:buSzTx/>
                <a:buFontTx/>
                <a:buNone/>
              </a:pPr>
              <a:t>19</a:t>
            </a:fld>
            <a:endParaRPr lang="en-GB" altLang="en-US" sz="1200">
              <a:solidFill>
                <a:srgbClr val="045C75"/>
              </a:solidFill>
              <a:latin typeface="Times New Roman" panose="02020603050405020304" pitchFamily="18" charset="0"/>
            </a:endParaRPr>
          </a:p>
        </p:txBody>
      </p:sp>
      <p:pic>
        <p:nvPicPr>
          <p:cNvPr id="2048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4292600"/>
            <a:ext cx="2857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3730625"/>
            <a:ext cx="44767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0"/>
            <a:ext cx="3419475" cy="186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a:t>Coordination</a:t>
            </a:r>
          </a:p>
        </p:txBody>
      </p:sp>
      <p:sp>
        <p:nvSpPr>
          <p:cNvPr id="21507" name="Content Placeholder 2"/>
          <p:cNvSpPr>
            <a:spLocks noGrp="1"/>
          </p:cNvSpPr>
          <p:nvPr>
            <p:ph idx="1"/>
          </p:nvPr>
        </p:nvSpPr>
        <p:spPr/>
        <p:txBody>
          <a:bodyPr/>
          <a:lstStyle/>
          <a:p>
            <a:pPr eaLnBrk="1" hangingPunct="1"/>
            <a:r>
              <a:rPr lang="en-GB" altLang="en-US"/>
              <a:t>Enhance networking and partnership</a:t>
            </a:r>
          </a:p>
          <a:p>
            <a:pPr eaLnBrk="1" hangingPunct="1"/>
            <a:r>
              <a:rPr lang="en-GB" altLang="en-US"/>
              <a:t>Mainstream and share a common understanding on the activity aims</a:t>
            </a:r>
          </a:p>
        </p:txBody>
      </p:sp>
      <p:sp>
        <p:nvSpPr>
          <p:cNvPr id="2150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EF7D67F-81B6-4406-8F41-278DF10CC02B}" type="slidenum">
              <a:rPr lang="en-GB" altLang="en-US" sz="1200" smtClean="0">
                <a:solidFill>
                  <a:srgbClr val="045C75"/>
                </a:solidFill>
                <a:latin typeface="Times New Roman" panose="02020603050405020304" pitchFamily="18" charset="0"/>
              </a:rPr>
              <a:pPr>
                <a:spcBef>
                  <a:spcPct val="0"/>
                </a:spcBef>
                <a:buClrTx/>
                <a:buSzTx/>
                <a:buFontTx/>
                <a:buNone/>
              </a:pPr>
              <a:t>20</a:t>
            </a:fld>
            <a:endParaRPr lang="en-GB" altLang="en-US" sz="1200">
              <a:solidFill>
                <a:srgbClr val="045C75"/>
              </a:solidFill>
              <a:latin typeface="Times New Roman" panose="02020603050405020304" pitchFamily="18" charset="0"/>
            </a:endParaRPr>
          </a:p>
        </p:txBody>
      </p:sp>
      <p:pic>
        <p:nvPicPr>
          <p:cNvPr id="2150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863" y="3860800"/>
            <a:ext cx="5811837"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0"/>
            <a:ext cx="2771775" cy="1630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7663" y="3789363"/>
            <a:ext cx="2268537" cy="2268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14350" y="333375"/>
            <a:ext cx="8229600" cy="1143000"/>
          </a:xfrm>
        </p:spPr>
        <p:txBody>
          <a:bodyPr/>
          <a:lstStyle/>
          <a:p>
            <a:pPr eaLnBrk="1" hangingPunct="1"/>
            <a:r>
              <a:rPr lang="en-GB" altLang="en-US"/>
              <a:t>Enforcement</a:t>
            </a:r>
          </a:p>
        </p:txBody>
      </p:sp>
      <p:sp>
        <p:nvSpPr>
          <p:cNvPr id="22531" name="Content Placeholder 2"/>
          <p:cNvSpPr>
            <a:spLocks noGrp="1"/>
          </p:cNvSpPr>
          <p:nvPr>
            <p:ph idx="1"/>
          </p:nvPr>
        </p:nvSpPr>
        <p:spPr>
          <a:xfrm>
            <a:off x="395288" y="1306513"/>
            <a:ext cx="8229600" cy="4389437"/>
          </a:xfrm>
        </p:spPr>
        <p:txBody>
          <a:bodyPr/>
          <a:lstStyle/>
          <a:p>
            <a:pPr eaLnBrk="1" hangingPunct="1"/>
            <a:r>
              <a:rPr lang="en-GB" altLang="en-US" dirty="0"/>
              <a:t>Ensure effective application of legal power</a:t>
            </a:r>
          </a:p>
          <a:p>
            <a:pPr eaLnBrk="1" hangingPunct="1"/>
            <a:r>
              <a:rPr lang="en-GB" altLang="en-US" dirty="0"/>
              <a:t>Monitor and survey progress for long term commitment and adaptation</a:t>
            </a:r>
          </a:p>
          <a:p>
            <a:pPr eaLnBrk="1" hangingPunct="1"/>
            <a:r>
              <a:rPr lang="en-GB" altLang="en-US" dirty="0"/>
              <a:t>E.g. Wildlife Crime Kenya 2016 (Kenya initiated the need to discuss wildlife crime)</a:t>
            </a:r>
          </a:p>
          <a:p>
            <a:pPr eaLnBrk="1" hangingPunct="1"/>
            <a:endParaRPr lang="en-GB" altLang="en-US" dirty="0"/>
          </a:p>
        </p:txBody>
      </p:sp>
      <p:sp>
        <p:nvSpPr>
          <p:cNvPr id="2253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1130F4-E485-4D1E-B5CC-319CC1244B1F}" type="slidenum">
              <a:rPr lang="en-GB" altLang="en-US" sz="1200" smtClean="0">
                <a:solidFill>
                  <a:srgbClr val="045C75"/>
                </a:solidFill>
                <a:latin typeface="Times New Roman" panose="02020603050405020304" pitchFamily="18" charset="0"/>
              </a:rPr>
              <a:pPr>
                <a:spcBef>
                  <a:spcPct val="0"/>
                </a:spcBef>
                <a:buClrTx/>
                <a:buSzTx/>
                <a:buFontTx/>
                <a:buNone/>
              </a:pPr>
              <a:t>21</a:t>
            </a:fld>
            <a:endParaRPr lang="en-GB" altLang="en-US" sz="1200">
              <a:solidFill>
                <a:srgbClr val="045C75"/>
              </a:solidFill>
              <a:latin typeface="Times New Roman" panose="02020603050405020304" pitchFamily="18" charset="0"/>
            </a:endParaRPr>
          </a:p>
        </p:txBody>
      </p:sp>
      <p:pic>
        <p:nvPicPr>
          <p:cNvPr id="2253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300" y="12700"/>
            <a:ext cx="14097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4005263"/>
            <a:ext cx="3138487" cy="2354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3500438"/>
            <a:ext cx="2665413" cy="147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550" y="3132138"/>
            <a:ext cx="2603500"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50" y="5307013"/>
            <a:ext cx="2665413" cy="1379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lstStyle/>
          <a:p>
            <a:r>
              <a:rPr lang="en-GB" dirty="0" smtClean="0"/>
              <a:t>State of Nature Report 2020</a:t>
            </a:r>
            <a:endParaRPr lang="en-GB" dirty="0"/>
          </a:p>
        </p:txBody>
      </p:sp>
      <p:sp>
        <p:nvSpPr>
          <p:cNvPr id="3" name="Content Placeholder 2"/>
          <p:cNvSpPr>
            <a:spLocks noGrp="1"/>
          </p:cNvSpPr>
          <p:nvPr>
            <p:ph idx="1"/>
          </p:nvPr>
        </p:nvSpPr>
        <p:spPr>
          <a:xfrm>
            <a:off x="215516" y="1556792"/>
            <a:ext cx="8712968" cy="4389437"/>
          </a:xfrm>
        </p:spPr>
        <p:txBody>
          <a:bodyPr/>
          <a:lstStyle/>
          <a:p>
            <a:r>
              <a:rPr lang="en-GB" dirty="0" smtClean="0">
                <a:hlinkClick r:id="rId2"/>
              </a:rPr>
              <a:t>State of Nature 2020</a:t>
            </a:r>
            <a:endParaRPr lang="en-GB" dirty="0" smtClean="0"/>
          </a:p>
          <a:p>
            <a:r>
              <a:rPr lang="en-GB" dirty="0" smtClean="0"/>
              <a:t>Scan read the report paying particular attention to how it relates to good governance.</a:t>
            </a:r>
          </a:p>
          <a:p>
            <a:r>
              <a:rPr lang="en-GB" dirty="0" smtClean="0"/>
              <a:t>Consider it’s relationship with </a:t>
            </a:r>
          </a:p>
          <a:p>
            <a:pPr lvl="1"/>
            <a:r>
              <a:rPr lang="en-GB" dirty="0" smtClean="0">
                <a:solidFill>
                  <a:schemeClr val="accent1">
                    <a:lumMod val="75000"/>
                  </a:schemeClr>
                </a:solidFill>
              </a:rPr>
              <a:t>Enforcement</a:t>
            </a:r>
          </a:p>
          <a:p>
            <a:pPr lvl="1"/>
            <a:r>
              <a:rPr lang="en-GB" dirty="0" smtClean="0">
                <a:solidFill>
                  <a:schemeClr val="accent1">
                    <a:lumMod val="75000"/>
                  </a:schemeClr>
                </a:solidFill>
              </a:rPr>
              <a:t>Coordination</a:t>
            </a:r>
          </a:p>
          <a:p>
            <a:pPr lvl="1"/>
            <a:r>
              <a:rPr lang="en-GB" dirty="0" smtClean="0">
                <a:solidFill>
                  <a:schemeClr val="accent1">
                    <a:lumMod val="75000"/>
                  </a:schemeClr>
                </a:solidFill>
              </a:rPr>
              <a:t>Empowerment </a:t>
            </a:r>
          </a:p>
          <a:p>
            <a:pPr lvl="1"/>
            <a:r>
              <a:rPr lang="en-GB" dirty="0" smtClean="0">
                <a:solidFill>
                  <a:schemeClr val="accent1">
                    <a:lumMod val="75000"/>
                  </a:schemeClr>
                </a:solidFill>
              </a:rPr>
              <a:t>Awareness</a:t>
            </a:r>
          </a:p>
          <a:p>
            <a:r>
              <a:rPr lang="en-GB" dirty="0" smtClean="0"/>
              <a:t>In relation to the report which of these is most important</a:t>
            </a:r>
          </a:p>
          <a:p>
            <a:r>
              <a:rPr lang="en-GB" dirty="0" smtClean="0"/>
              <a:t>Present to the class</a:t>
            </a:r>
          </a:p>
        </p:txBody>
      </p:sp>
      <p:sp>
        <p:nvSpPr>
          <p:cNvPr id="4" name="Slide Number Placeholder 3"/>
          <p:cNvSpPr>
            <a:spLocks noGrp="1"/>
          </p:cNvSpPr>
          <p:nvPr>
            <p:ph type="sldNum" sz="quarter" idx="12"/>
          </p:nvPr>
        </p:nvSpPr>
        <p:spPr>
          <a:xfrm>
            <a:off x="7924800" y="6309320"/>
            <a:ext cx="762000" cy="365125"/>
          </a:xfrm>
        </p:spPr>
        <p:txBody>
          <a:bodyPr/>
          <a:lstStyle/>
          <a:p>
            <a:pPr>
              <a:defRPr/>
            </a:pPr>
            <a:fld id="{2A2D1FC4-343E-40E0-885C-2B093CC69763}" type="slidenum">
              <a:rPr lang="en-GB" altLang="en-US" smtClean="0"/>
              <a:pPr>
                <a:defRPr/>
              </a:pPr>
              <a:t>22</a:t>
            </a:fld>
            <a:endParaRPr lang="en-GB" altLang="en-US"/>
          </a:p>
        </p:txBody>
      </p:sp>
      <p:pic>
        <p:nvPicPr>
          <p:cNvPr id="5" name="Picture 4"/>
          <p:cNvPicPr>
            <a:picLocks noChangeAspect="1"/>
          </p:cNvPicPr>
          <p:nvPr/>
        </p:nvPicPr>
        <p:blipFill>
          <a:blip r:embed="rId3"/>
          <a:stretch>
            <a:fillRect/>
          </a:stretch>
        </p:blipFill>
        <p:spPr>
          <a:xfrm>
            <a:off x="5642992" y="3429000"/>
            <a:ext cx="3043808" cy="1712142"/>
          </a:xfrm>
          <a:prstGeom prst="rect">
            <a:avLst/>
          </a:prstGeom>
        </p:spPr>
      </p:pic>
    </p:spTree>
    <p:extLst>
      <p:ext uri="{BB962C8B-B14F-4D97-AF65-F5344CB8AC3E}">
        <p14:creationId xmlns:p14="http://schemas.microsoft.com/office/powerpoint/2010/main" val="17094521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8229600" cy="1143000"/>
          </a:xfrm>
        </p:spPr>
        <p:txBody>
          <a:bodyPr/>
          <a:lstStyle/>
          <a:p>
            <a:r>
              <a:rPr lang="en-GB" dirty="0"/>
              <a:t>E.g. Wildlife Crime UK</a:t>
            </a:r>
          </a:p>
        </p:txBody>
      </p:sp>
      <p:sp>
        <p:nvSpPr>
          <p:cNvPr id="3" name="Content Placeholder 2"/>
          <p:cNvSpPr>
            <a:spLocks noGrp="1"/>
          </p:cNvSpPr>
          <p:nvPr>
            <p:ph idx="1"/>
          </p:nvPr>
        </p:nvSpPr>
        <p:spPr>
          <a:xfrm>
            <a:off x="395536" y="1628800"/>
            <a:ext cx="8229600" cy="4389437"/>
          </a:xfrm>
        </p:spPr>
        <p:txBody>
          <a:bodyPr/>
          <a:lstStyle/>
          <a:p>
            <a:r>
              <a:rPr lang="en-GB" sz="2000" dirty="0"/>
              <a:t>The Partnership for Action Against Wildlife Crime UK (PAW UK) helps statutory and non-government organisations to work together to reduce wildlife crime.</a:t>
            </a:r>
          </a:p>
          <a:p>
            <a:r>
              <a:rPr lang="en-GB" sz="2000" dirty="0"/>
              <a:t>PAW’s objectives are to:</a:t>
            </a:r>
            <a:endParaRPr lang="en-GB" dirty="0"/>
          </a:p>
          <a:p>
            <a:pPr lvl="1"/>
            <a:r>
              <a:rPr lang="en-GB" sz="1800" dirty="0">
                <a:solidFill>
                  <a:schemeClr val="accent1">
                    <a:lumMod val="60000"/>
                    <a:lumOff val="40000"/>
                  </a:schemeClr>
                </a:solidFill>
              </a:rPr>
              <a:t>raise awareness of wildlife legislation and the impacts of wildlife crime</a:t>
            </a:r>
          </a:p>
          <a:p>
            <a:pPr lvl="1"/>
            <a:r>
              <a:rPr lang="en-GB" sz="1800" dirty="0">
                <a:solidFill>
                  <a:schemeClr val="accent1">
                    <a:lumMod val="60000"/>
                    <a:lumOff val="40000"/>
                  </a:schemeClr>
                </a:solidFill>
              </a:rPr>
              <a:t>help and advise on wildlife crime and regulatory issues</a:t>
            </a:r>
          </a:p>
          <a:p>
            <a:pPr lvl="1"/>
            <a:r>
              <a:rPr lang="en-GB" sz="1800" dirty="0">
                <a:solidFill>
                  <a:schemeClr val="accent1">
                    <a:lumMod val="60000"/>
                    <a:lumOff val="40000"/>
                  </a:schemeClr>
                </a:solidFill>
              </a:rPr>
              <a:t>make sure wildlife crime is tackled effectively</a:t>
            </a:r>
          </a:p>
          <a:p>
            <a:r>
              <a:rPr lang="en-GB" sz="2000" dirty="0"/>
              <a:t>The UK’s wildlife crime priorities are set every 2 years. The current wildlife crime priorities are:</a:t>
            </a:r>
          </a:p>
          <a:p>
            <a:pPr lvl="1"/>
            <a:r>
              <a:rPr lang="en-GB" sz="1600" dirty="0">
                <a:solidFill>
                  <a:schemeClr val="accent1">
                    <a:lumMod val="60000"/>
                    <a:lumOff val="40000"/>
                  </a:schemeClr>
                </a:solidFill>
              </a:rPr>
              <a:t>badger persecution</a:t>
            </a:r>
          </a:p>
          <a:p>
            <a:pPr lvl="1"/>
            <a:r>
              <a:rPr lang="en-GB" sz="1600" dirty="0">
                <a:solidFill>
                  <a:schemeClr val="accent1">
                    <a:lumMod val="60000"/>
                    <a:lumOff val="40000"/>
                  </a:schemeClr>
                </a:solidFill>
              </a:rPr>
              <a:t>bat persecution</a:t>
            </a:r>
          </a:p>
          <a:p>
            <a:pPr lvl="1"/>
            <a:r>
              <a:rPr lang="en-GB" sz="1600" dirty="0">
                <a:solidFill>
                  <a:schemeClr val="accent1">
                    <a:lumMod val="60000"/>
                    <a:lumOff val="40000"/>
                  </a:schemeClr>
                </a:solidFill>
              </a:rPr>
              <a:t>illegal trade in CITES species</a:t>
            </a:r>
          </a:p>
          <a:p>
            <a:pPr lvl="1"/>
            <a:r>
              <a:rPr lang="en-GB" sz="1600" dirty="0">
                <a:solidFill>
                  <a:schemeClr val="accent1">
                    <a:lumMod val="60000"/>
                    <a:lumOff val="40000"/>
                  </a:schemeClr>
                </a:solidFill>
              </a:rPr>
              <a:t>freshwater pearl mussels</a:t>
            </a:r>
          </a:p>
          <a:p>
            <a:pPr lvl="1"/>
            <a:r>
              <a:rPr lang="en-GB" sz="1600" dirty="0">
                <a:solidFill>
                  <a:schemeClr val="accent1">
                    <a:lumMod val="60000"/>
                    <a:lumOff val="40000"/>
                  </a:schemeClr>
                </a:solidFill>
              </a:rPr>
              <a:t>poaching (deer, fish &amp; hare coursing)</a:t>
            </a:r>
          </a:p>
          <a:p>
            <a:pPr lvl="1"/>
            <a:r>
              <a:rPr lang="en-GB" sz="1600" dirty="0">
                <a:solidFill>
                  <a:schemeClr val="accent1">
                    <a:lumMod val="60000"/>
                    <a:lumOff val="40000"/>
                  </a:schemeClr>
                </a:solidFill>
              </a:rPr>
              <a:t>raptor persecution</a:t>
            </a:r>
          </a:p>
          <a:p>
            <a:pPr marL="393700" lvl="1" indent="0">
              <a:buNone/>
            </a:pPr>
            <a:r>
              <a:rPr lang="en-GB" sz="1800" dirty="0">
                <a:solidFill>
                  <a:srgbClr val="FF0000"/>
                </a:solidFill>
                <a:hlinkClick r:id="rId2"/>
              </a:rPr>
              <a:t>DISCUSS video 4 </a:t>
            </a:r>
            <a:r>
              <a:rPr lang="en-GB" sz="1800" dirty="0" err="1">
                <a:solidFill>
                  <a:srgbClr val="FF0000"/>
                </a:solidFill>
                <a:hlinkClick r:id="rId2"/>
              </a:rPr>
              <a:t>mins</a:t>
            </a:r>
            <a:endParaRPr lang="en-GB" sz="1800" dirty="0">
              <a:solidFill>
                <a:srgbClr val="FF00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23</a:t>
            </a:fld>
            <a:endParaRPr lang="en-GB" altLang="en-US"/>
          </a:p>
        </p:txBody>
      </p:sp>
    </p:spTree>
    <p:extLst>
      <p:ext uri="{BB962C8B-B14F-4D97-AF65-F5344CB8AC3E}">
        <p14:creationId xmlns:p14="http://schemas.microsoft.com/office/powerpoint/2010/main" val="264044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2" end="2"/>
                                            </p:tx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2000"/>
                                        <p:tgtEl>
                                          <p:spTgt spid="3">
                                            <p:txEl>
                                              <p:pRg st="3" end="3"/>
                                            </p:txEl>
                                          </p:spTgt>
                                        </p:tgtEl>
                                      </p:cBhvr>
                                    </p:animEffect>
                                    <p:anim calcmode="lin" valueType="num">
                                      <p:cBhvr>
                                        <p:cTn id="2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3" end="3"/>
                                            </p:txEl>
                                          </p:spTgt>
                                        </p:tgtEl>
                                        <p:attrNameLst>
                                          <p:attrName>ppt_h</p:attrName>
                                        </p:attrNameLst>
                                      </p:cBhvr>
                                      <p:tavLst>
                                        <p:tav tm="0">
                                          <p:val>
                                            <p:strVal val="#ppt_h"/>
                                          </p:val>
                                        </p:tav>
                                        <p:tav tm="100000">
                                          <p:val>
                                            <p:strVal val="#ppt_h"/>
                                          </p:val>
                                        </p:tav>
                                      </p:tavLst>
                                    </p:anim>
                                  </p:childTnLst>
                                </p:cTn>
                              </p:par>
                              <p:par>
                                <p:cTn id="27" presetID="45"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2000"/>
                                        <p:tgtEl>
                                          <p:spTgt spid="3">
                                            <p:txEl>
                                              <p:pRg st="4" end="4"/>
                                            </p:txEl>
                                          </p:spTgt>
                                        </p:tgtEl>
                                      </p:cBhvr>
                                    </p:animEffect>
                                    <p:anim calcmode="lin" valueType="num">
                                      <p:cBhvr>
                                        <p:cTn id="3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45"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000"/>
                                        <p:tgtEl>
                                          <p:spTgt spid="3">
                                            <p:txEl>
                                              <p:pRg st="5" end="5"/>
                                            </p:txEl>
                                          </p:spTgt>
                                        </p:tgtEl>
                                      </p:cBhvr>
                                    </p:animEffect>
                                    <p:anim calcmode="lin" valueType="num">
                                      <p:cBhvr>
                                        <p:cTn id="3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5" end="5"/>
                                            </p:txEl>
                                          </p:spTgt>
                                        </p:tgtEl>
                                        <p:attrNameLst>
                                          <p:attrName>ppt_h</p:attrName>
                                        </p:attrNameLst>
                                      </p:cBhvr>
                                      <p:tavLst>
                                        <p:tav tm="0">
                                          <p:val>
                                            <p:strVal val="#ppt_h"/>
                                          </p:val>
                                        </p:tav>
                                        <p:tav tm="100000">
                                          <p:val>
                                            <p:strVal val="#ppt_h"/>
                                          </p:val>
                                        </p:tav>
                                      </p:tavLst>
                                    </p:anim>
                                  </p:childTnLst>
                                </p:cTn>
                              </p:par>
                              <p:par>
                                <p:cTn id="39" presetID="45"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2000"/>
                                        <p:tgtEl>
                                          <p:spTgt spid="3">
                                            <p:txEl>
                                              <p:pRg st="6" end="6"/>
                                            </p:txEl>
                                          </p:spTgt>
                                        </p:tgtEl>
                                      </p:cBhvr>
                                    </p:animEffect>
                                    <p:anim calcmode="lin" valueType="num">
                                      <p:cBhvr>
                                        <p:cTn id="42"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6" end="6"/>
                                            </p:txEl>
                                          </p:spTgt>
                                        </p:tgtEl>
                                        <p:attrNameLst>
                                          <p:attrName>ppt_h</p:attrName>
                                        </p:attrNameLst>
                                      </p:cBhvr>
                                      <p:tavLst>
                                        <p:tav tm="0">
                                          <p:val>
                                            <p:strVal val="#ppt_h"/>
                                          </p:val>
                                        </p:tav>
                                        <p:tav tm="100000">
                                          <p:val>
                                            <p:strVal val="#ppt_h"/>
                                          </p:val>
                                        </p:tav>
                                      </p:tavLst>
                                    </p:anim>
                                  </p:childTnLst>
                                </p:cTn>
                              </p:par>
                              <p:par>
                                <p:cTn id="44" presetID="45" presetClass="entr" presetSubtype="0"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2000"/>
                                        <p:tgtEl>
                                          <p:spTgt spid="3">
                                            <p:txEl>
                                              <p:pRg st="7" end="7"/>
                                            </p:txEl>
                                          </p:spTgt>
                                        </p:tgtEl>
                                      </p:cBhvr>
                                    </p:animEffect>
                                    <p:anim calcmode="lin" valueType="num">
                                      <p:cBhvr>
                                        <p:cTn id="47"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7" end="7"/>
                                            </p:txEl>
                                          </p:spTgt>
                                        </p:tgtEl>
                                        <p:attrNameLst>
                                          <p:attrName>ppt_h</p:attrName>
                                        </p:attrNameLst>
                                      </p:cBhvr>
                                      <p:tavLst>
                                        <p:tav tm="0">
                                          <p:val>
                                            <p:strVal val="#ppt_h"/>
                                          </p:val>
                                        </p:tav>
                                        <p:tav tm="100000">
                                          <p:val>
                                            <p:strVal val="#ppt_h"/>
                                          </p:val>
                                        </p:tav>
                                      </p:tavLst>
                                    </p:anim>
                                  </p:childTnLst>
                                </p:cTn>
                              </p:par>
                              <p:par>
                                <p:cTn id="49" presetID="45" presetClass="entr" presetSubtype="0" fill="hold" grpId="0"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2000"/>
                                        <p:tgtEl>
                                          <p:spTgt spid="3">
                                            <p:txEl>
                                              <p:pRg st="8" end="8"/>
                                            </p:txEl>
                                          </p:spTgt>
                                        </p:tgtEl>
                                      </p:cBhvr>
                                    </p:animEffect>
                                    <p:anim calcmode="lin" valueType="num">
                                      <p:cBhvr>
                                        <p:cTn id="52"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53" dur="2000" fill="hold"/>
                                        <p:tgtEl>
                                          <p:spTgt spid="3">
                                            <p:txEl>
                                              <p:pRg st="8" end="8"/>
                                            </p:txEl>
                                          </p:spTgt>
                                        </p:tgtEl>
                                        <p:attrNameLst>
                                          <p:attrName>ppt_h</p:attrName>
                                        </p:attrNameLst>
                                      </p:cBhvr>
                                      <p:tavLst>
                                        <p:tav tm="0">
                                          <p:val>
                                            <p:strVal val="#ppt_h"/>
                                          </p:val>
                                        </p:tav>
                                        <p:tav tm="100000">
                                          <p:val>
                                            <p:strVal val="#ppt_h"/>
                                          </p:val>
                                        </p:tav>
                                      </p:tavLst>
                                    </p:anim>
                                  </p:childTnLst>
                                </p:cTn>
                              </p:par>
                              <p:par>
                                <p:cTn id="54" presetID="45" presetClass="entr" presetSubtype="0" fill="hold" grpId="0" nodeType="with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2000"/>
                                        <p:tgtEl>
                                          <p:spTgt spid="3">
                                            <p:txEl>
                                              <p:pRg st="9" end="9"/>
                                            </p:txEl>
                                          </p:spTgt>
                                        </p:tgtEl>
                                      </p:cBhvr>
                                    </p:animEffect>
                                    <p:anim calcmode="lin" valueType="num">
                                      <p:cBhvr>
                                        <p:cTn id="57" dur="2000" fill="hold"/>
                                        <p:tgtEl>
                                          <p:spTgt spid="3">
                                            <p:txEl>
                                              <p:pRg st="9" end="9"/>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9" end="9"/>
                                            </p:txEl>
                                          </p:spTgt>
                                        </p:tgtEl>
                                        <p:attrNameLst>
                                          <p:attrName>ppt_h</p:attrName>
                                        </p:attrNameLst>
                                      </p:cBhvr>
                                      <p:tavLst>
                                        <p:tav tm="0">
                                          <p:val>
                                            <p:strVal val="#ppt_h"/>
                                          </p:val>
                                        </p:tav>
                                        <p:tav tm="100000">
                                          <p:val>
                                            <p:strVal val="#ppt_h"/>
                                          </p:val>
                                        </p:tav>
                                      </p:tavLst>
                                    </p:anim>
                                  </p:childTnLst>
                                </p:cTn>
                              </p:par>
                              <p:par>
                                <p:cTn id="59" presetID="45" presetClass="entr" presetSubtype="0" fill="hold" grpId="0" nodeType="with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2000"/>
                                        <p:tgtEl>
                                          <p:spTgt spid="3">
                                            <p:txEl>
                                              <p:pRg st="10" end="10"/>
                                            </p:txEl>
                                          </p:spTgt>
                                        </p:tgtEl>
                                      </p:cBhvr>
                                    </p:animEffect>
                                    <p:anim calcmode="lin" valueType="num">
                                      <p:cBhvr>
                                        <p:cTn id="62" dur="2000" fill="hold"/>
                                        <p:tgtEl>
                                          <p:spTgt spid="3">
                                            <p:txEl>
                                              <p:pRg st="10" end="10"/>
                                            </p:txEl>
                                          </p:spTgt>
                                        </p:tgtEl>
                                        <p:attrNameLst>
                                          <p:attrName>ppt_w</p:attrName>
                                        </p:attrNameLst>
                                      </p:cBhvr>
                                      <p:tavLst>
                                        <p:tav tm="0" fmla="#ppt_w*sin(2.5*pi*$)">
                                          <p:val>
                                            <p:fltVal val="0"/>
                                          </p:val>
                                        </p:tav>
                                        <p:tav tm="100000">
                                          <p:val>
                                            <p:fltVal val="1"/>
                                          </p:val>
                                        </p:tav>
                                      </p:tavLst>
                                    </p:anim>
                                    <p:anim calcmode="lin" valueType="num">
                                      <p:cBhvr>
                                        <p:cTn id="63" dur="2000" fill="hold"/>
                                        <p:tgtEl>
                                          <p:spTgt spid="3">
                                            <p:txEl>
                                              <p:pRg st="10" end="10"/>
                                            </p:txEl>
                                          </p:spTgt>
                                        </p:tgtEl>
                                        <p:attrNameLst>
                                          <p:attrName>ppt_h</p:attrName>
                                        </p:attrNameLst>
                                      </p:cBhvr>
                                      <p:tavLst>
                                        <p:tav tm="0">
                                          <p:val>
                                            <p:strVal val="#ppt_h"/>
                                          </p:val>
                                        </p:tav>
                                        <p:tav tm="100000">
                                          <p:val>
                                            <p:strVal val="#ppt_h"/>
                                          </p:val>
                                        </p:tav>
                                      </p:tavLst>
                                    </p:anim>
                                  </p:childTnLst>
                                </p:cTn>
                              </p:par>
                              <p:par>
                                <p:cTn id="64" presetID="45" presetClass="entr" presetSubtype="0" fill="hold" grpId="0"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2000"/>
                                        <p:tgtEl>
                                          <p:spTgt spid="3">
                                            <p:txEl>
                                              <p:pRg st="11" end="11"/>
                                            </p:txEl>
                                          </p:spTgt>
                                        </p:tgtEl>
                                      </p:cBhvr>
                                    </p:animEffect>
                                    <p:anim calcmode="lin" valueType="num">
                                      <p:cBhvr>
                                        <p:cTn id="67" dur="2000" fill="hold"/>
                                        <p:tgtEl>
                                          <p:spTgt spid="3">
                                            <p:txEl>
                                              <p:pRg st="11" end="11"/>
                                            </p:txEl>
                                          </p:spTgt>
                                        </p:tgtEl>
                                        <p:attrNameLst>
                                          <p:attrName>ppt_w</p:attrName>
                                        </p:attrNameLst>
                                      </p:cBhvr>
                                      <p:tavLst>
                                        <p:tav tm="0" fmla="#ppt_w*sin(2.5*pi*$)">
                                          <p:val>
                                            <p:fltVal val="0"/>
                                          </p:val>
                                        </p:tav>
                                        <p:tav tm="100000">
                                          <p:val>
                                            <p:fltVal val="1"/>
                                          </p:val>
                                        </p:tav>
                                      </p:tavLst>
                                    </p:anim>
                                    <p:anim calcmode="lin" valueType="num">
                                      <p:cBhvr>
                                        <p:cTn id="68" dur="2000" fill="hold"/>
                                        <p:tgtEl>
                                          <p:spTgt spid="3">
                                            <p:txEl>
                                              <p:pRg st="11" end="11"/>
                                            </p:txEl>
                                          </p:spTgt>
                                        </p:tgtEl>
                                        <p:attrNameLst>
                                          <p:attrName>ppt_h</p:attrName>
                                        </p:attrNameLst>
                                      </p:cBhvr>
                                      <p:tavLst>
                                        <p:tav tm="0">
                                          <p:val>
                                            <p:strVal val="#ppt_h"/>
                                          </p:val>
                                        </p:tav>
                                        <p:tav tm="100000">
                                          <p:val>
                                            <p:strVal val="#ppt_h"/>
                                          </p:val>
                                        </p:tav>
                                      </p:tavLst>
                                    </p:anim>
                                  </p:childTnLst>
                                </p:cTn>
                              </p:par>
                              <p:par>
                                <p:cTn id="69" presetID="45" presetClass="entr" presetSubtype="0" fill="hold" grpId="0"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Effect transition="in" filter="fade">
                                      <p:cBhvr>
                                        <p:cTn id="71" dur="2000"/>
                                        <p:tgtEl>
                                          <p:spTgt spid="3">
                                            <p:txEl>
                                              <p:pRg st="12" end="12"/>
                                            </p:txEl>
                                          </p:spTgt>
                                        </p:tgtEl>
                                      </p:cBhvr>
                                    </p:animEffect>
                                    <p:anim calcmode="lin" valueType="num">
                                      <p:cBhvr>
                                        <p:cTn id="72" dur="2000" fill="hold"/>
                                        <p:tgtEl>
                                          <p:spTgt spid="3">
                                            <p:txEl>
                                              <p:pRg st="12" end="12"/>
                                            </p:txEl>
                                          </p:spTgt>
                                        </p:tgtEl>
                                        <p:attrNameLst>
                                          <p:attrName>ppt_w</p:attrName>
                                        </p:attrNameLst>
                                      </p:cBhvr>
                                      <p:tavLst>
                                        <p:tav tm="0" fmla="#ppt_w*sin(2.5*pi*$)">
                                          <p:val>
                                            <p:fltVal val="0"/>
                                          </p:val>
                                        </p:tav>
                                        <p:tav tm="100000">
                                          <p:val>
                                            <p:fltVal val="1"/>
                                          </p:val>
                                        </p:tav>
                                      </p:tavLst>
                                    </p:anim>
                                    <p:anim calcmode="lin" valueType="num">
                                      <p:cBhvr>
                                        <p:cTn id="73" dur="2000" fill="hold"/>
                                        <p:tgtEl>
                                          <p:spTgt spid="3">
                                            <p:txEl>
                                              <p:pRg st="12" end="1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Levels of Governance</a:t>
            </a:r>
          </a:p>
        </p:txBody>
      </p:sp>
      <p:sp>
        <p:nvSpPr>
          <p:cNvPr id="23555" name="Rectangle 3"/>
          <p:cNvSpPr>
            <a:spLocks noGrp="1" noChangeArrowheads="1"/>
          </p:cNvSpPr>
          <p:nvPr>
            <p:ph idx="1"/>
          </p:nvPr>
        </p:nvSpPr>
        <p:spPr>
          <a:xfrm>
            <a:off x="323850" y="2205038"/>
            <a:ext cx="5538788" cy="4114800"/>
          </a:xfrm>
        </p:spPr>
        <p:txBody>
          <a:bodyPr/>
          <a:lstStyle/>
          <a:p>
            <a:pPr eaLnBrk="1" hangingPunct="1">
              <a:lnSpc>
                <a:spcPct val="90000"/>
              </a:lnSpc>
            </a:pPr>
            <a:r>
              <a:rPr lang="en-US" altLang="en-US" sz="2400" dirty="0"/>
              <a:t>Local/Regional</a:t>
            </a:r>
          </a:p>
          <a:p>
            <a:pPr lvl="1" eaLnBrk="1" hangingPunct="1">
              <a:lnSpc>
                <a:spcPct val="90000"/>
              </a:lnSpc>
            </a:pPr>
            <a:r>
              <a:rPr lang="en-US" altLang="en-US" sz="2000" dirty="0"/>
              <a:t>UK / US</a:t>
            </a:r>
          </a:p>
          <a:p>
            <a:pPr lvl="1" eaLnBrk="1" hangingPunct="1">
              <a:lnSpc>
                <a:spcPct val="90000"/>
              </a:lnSpc>
            </a:pPr>
            <a:r>
              <a:rPr lang="en-US" altLang="en-US" sz="2000" dirty="0"/>
              <a:t>Unitary/ Federal</a:t>
            </a:r>
          </a:p>
          <a:p>
            <a:pPr lvl="1" eaLnBrk="1" hangingPunct="1">
              <a:lnSpc>
                <a:spcPct val="90000"/>
              </a:lnSpc>
            </a:pPr>
            <a:r>
              <a:rPr lang="en-US" altLang="en-US" sz="2000" dirty="0"/>
              <a:t>Why important?</a:t>
            </a:r>
          </a:p>
          <a:p>
            <a:pPr eaLnBrk="1" hangingPunct="1">
              <a:lnSpc>
                <a:spcPct val="90000"/>
              </a:lnSpc>
            </a:pPr>
            <a:r>
              <a:rPr lang="en-US" altLang="en-US" sz="2400" dirty="0"/>
              <a:t>National</a:t>
            </a:r>
          </a:p>
          <a:p>
            <a:pPr lvl="1" eaLnBrk="1" hangingPunct="1">
              <a:lnSpc>
                <a:spcPct val="90000"/>
              </a:lnSpc>
            </a:pPr>
            <a:r>
              <a:rPr lang="en-US" altLang="en-US" sz="2000" dirty="0"/>
              <a:t>Nation state</a:t>
            </a:r>
          </a:p>
          <a:p>
            <a:pPr eaLnBrk="1" hangingPunct="1">
              <a:lnSpc>
                <a:spcPct val="90000"/>
              </a:lnSpc>
            </a:pPr>
            <a:r>
              <a:rPr lang="en-US" altLang="en-US" sz="2400" dirty="0"/>
              <a:t>Supranational</a:t>
            </a:r>
          </a:p>
          <a:p>
            <a:pPr lvl="1" eaLnBrk="1" hangingPunct="1">
              <a:lnSpc>
                <a:spcPct val="90000"/>
              </a:lnSpc>
            </a:pPr>
            <a:r>
              <a:rPr lang="en-US" altLang="en-US" sz="2000" dirty="0"/>
              <a:t>e.g. EU</a:t>
            </a:r>
          </a:p>
          <a:p>
            <a:pPr eaLnBrk="1" hangingPunct="1">
              <a:lnSpc>
                <a:spcPct val="90000"/>
              </a:lnSpc>
            </a:pPr>
            <a:r>
              <a:rPr lang="en-US" altLang="en-US" sz="2400" dirty="0"/>
              <a:t>They vary between states and therefore influence conservation in different ways.</a:t>
            </a:r>
          </a:p>
          <a:p>
            <a:pPr eaLnBrk="1" hangingPunct="1">
              <a:lnSpc>
                <a:spcPct val="90000"/>
              </a:lnSpc>
            </a:pPr>
            <a:r>
              <a:rPr lang="en-US" altLang="en-US" sz="2400" dirty="0"/>
              <a:t>Quiz </a:t>
            </a:r>
          </a:p>
          <a:p>
            <a:pPr lvl="1" eaLnBrk="1" hangingPunct="1">
              <a:lnSpc>
                <a:spcPct val="90000"/>
              </a:lnSpc>
            </a:pPr>
            <a:r>
              <a:rPr lang="en-US" altLang="en-US" sz="2000" dirty="0"/>
              <a:t>Discussion</a:t>
            </a:r>
          </a:p>
          <a:p>
            <a:pPr eaLnBrk="1" hangingPunct="1">
              <a:lnSpc>
                <a:spcPct val="90000"/>
              </a:lnSpc>
            </a:pPr>
            <a:endParaRPr lang="en-GB" altLang="en-US" sz="2400" dirty="0"/>
          </a:p>
        </p:txBody>
      </p:sp>
      <p:sp>
        <p:nvSpPr>
          <p:cNvPr id="2355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3F14B5-FCEB-467E-B283-E556112F4155}" type="slidenum">
              <a:rPr lang="en-GB" altLang="en-US" sz="1100" smtClean="0">
                <a:solidFill>
                  <a:srgbClr val="4D4D4D"/>
                </a:solidFill>
                <a:latin typeface="Times New Roman" panose="02020603050405020304" pitchFamily="18" charset="0"/>
              </a:rPr>
              <a:pPr>
                <a:spcBef>
                  <a:spcPct val="0"/>
                </a:spcBef>
                <a:buClrTx/>
                <a:buSzTx/>
                <a:buFontTx/>
                <a:buNone/>
              </a:pPr>
              <a:t>24</a:t>
            </a:fld>
            <a:endParaRPr lang="en-GB" altLang="en-US" sz="1100">
              <a:solidFill>
                <a:srgbClr val="4D4D4D"/>
              </a:solidFill>
              <a:latin typeface="Times New Roman" panose="02020603050405020304" pitchFamily="18" charset="0"/>
            </a:endParaRPr>
          </a:p>
        </p:txBody>
      </p:sp>
      <p:pic>
        <p:nvPicPr>
          <p:cNvPr id="23557" name="Picture 4" descr="UNUPress_EmergingFor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1233" y="4280512"/>
            <a:ext cx="1669133" cy="251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3635896" y="1988840"/>
            <a:ext cx="4923989" cy="26125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heel(1)">
                                      <p:cBhvr>
                                        <p:cTn id="7" dur="2000"/>
                                        <p:tgtEl>
                                          <p:spTgt spid="23555">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23555">
                                            <p:txEl>
                                              <p:pRg st="1" end="1"/>
                                            </p:txEl>
                                          </p:spTgt>
                                        </p:tgtEl>
                                        <p:attrNameLst>
                                          <p:attrName>style.visibility</p:attrName>
                                        </p:attrNameLst>
                                      </p:cBhvr>
                                      <p:to>
                                        <p:strVal val="visible"/>
                                      </p:to>
                                    </p:set>
                                    <p:animEffect transition="in" filter="wheel(1)">
                                      <p:cBhvr>
                                        <p:cTn id="10" dur="2000"/>
                                        <p:tgtEl>
                                          <p:spTgt spid="23555">
                                            <p:txEl>
                                              <p:pRg st="1" end="1"/>
                                            </p:tx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Effect transition="in" filter="wheel(1)">
                                      <p:cBhvr>
                                        <p:cTn id="13" dur="2000"/>
                                        <p:tgtEl>
                                          <p:spTgt spid="23555">
                                            <p:txEl>
                                              <p:pRg st="2" end="2"/>
                                            </p:tx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23555">
                                            <p:txEl>
                                              <p:pRg st="3" end="3"/>
                                            </p:txEl>
                                          </p:spTgt>
                                        </p:tgtEl>
                                        <p:attrNameLst>
                                          <p:attrName>style.visibility</p:attrName>
                                        </p:attrNameLst>
                                      </p:cBhvr>
                                      <p:to>
                                        <p:strVal val="visible"/>
                                      </p:to>
                                    </p:set>
                                    <p:animEffect transition="in" filter="wheel(1)">
                                      <p:cBhvr>
                                        <p:cTn id="16" dur="2000"/>
                                        <p:tgtEl>
                                          <p:spTgt spid="2355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Effect transition="in" filter="wheel(1)">
                                      <p:cBhvr>
                                        <p:cTn id="21" dur="2000"/>
                                        <p:tgtEl>
                                          <p:spTgt spid="23555">
                                            <p:txEl>
                                              <p:pRg st="4" end="4"/>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23555">
                                            <p:txEl>
                                              <p:pRg st="5" end="5"/>
                                            </p:txEl>
                                          </p:spTgt>
                                        </p:tgtEl>
                                        <p:attrNameLst>
                                          <p:attrName>style.visibility</p:attrName>
                                        </p:attrNameLst>
                                      </p:cBhvr>
                                      <p:to>
                                        <p:strVal val="visible"/>
                                      </p:to>
                                    </p:set>
                                    <p:animEffect transition="in" filter="wheel(1)">
                                      <p:cBhvr>
                                        <p:cTn id="24" dur="2000"/>
                                        <p:tgtEl>
                                          <p:spTgt spid="2355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23555">
                                            <p:txEl>
                                              <p:pRg st="6" end="6"/>
                                            </p:txEl>
                                          </p:spTgt>
                                        </p:tgtEl>
                                        <p:attrNameLst>
                                          <p:attrName>style.visibility</p:attrName>
                                        </p:attrNameLst>
                                      </p:cBhvr>
                                      <p:to>
                                        <p:strVal val="visible"/>
                                      </p:to>
                                    </p:set>
                                    <p:animEffect transition="in" filter="wheel(1)">
                                      <p:cBhvr>
                                        <p:cTn id="29" dur="2000"/>
                                        <p:tgtEl>
                                          <p:spTgt spid="23555">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23555">
                                            <p:txEl>
                                              <p:pRg st="7" end="7"/>
                                            </p:txEl>
                                          </p:spTgt>
                                        </p:tgtEl>
                                        <p:attrNameLst>
                                          <p:attrName>style.visibility</p:attrName>
                                        </p:attrNameLst>
                                      </p:cBhvr>
                                      <p:to>
                                        <p:strVal val="visible"/>
                                      </p:to>
                                    </p:set>
                                    <p:animEffect transition="in" filter="wheel(1)">
                                      <p:cBhvr>
                                        <p:cTn id="32" dur="2000"/>
                                        <p:tgtEl>
                                          <p:spTgt spid="23555">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23555">
                                            <p:txEl>
                                              <p:pRg st="8" end="8"/>
                                            </p:txEl>
                                          </p:spTgt>
                                        </p:tgtEl>
                                        <p:attrNameLst>
                                          <p:attrName>style.visibility</p:attrName>
                                        </p:attrNameLst>
                                      </p:cBhvr>
                                      <p:to>
                                        <p:strVal val="visible"/>
                                      </p:to>
                                    </p:set>
                                    <p:animEffect transition="in" filter="wheel(1)">
                                      <p:cBhvr>
                                        <p:cTn id="37" dur="2000"/>
                                        <p:tgtEl>
                                          <p:spTgt spid="23555">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23555">
                                            <p:txEl>
                                              <p:pRg st="9" end="9"/>
                                            </p:txEl>
                                          </p:spTgt>
                                        </p:tgtEl>
                                        <p:attrNameLst>
                                          <p:attrName>style.visibility</p:attrName>
                                        </p:attrNameLst>
                                      </p:cBhvr>
                                      <p:to>
                                        <p:strVal val="visible"/>
                                      </p:to>
                                    </p:set>
                                    <p:animEffect transition="in" filter="wheel(1)">
                                      <p:cBhvr>
                                        <p:cTn id="42" dur="2000"/>
                                        <p:tgtEl>
                                          <p:spTgt spid="23555">
                                            <p:txEl>
                                              <p:pRg st="9" end="9"/>
                                            </p:txEl>
                                          </p:spTgt>
                                        </p:tgtEl>
                                      </p:cBhvr>
                                    </p:animEffect>
                                  </p:childTnLst>
                                </p:cTn>
                              </p:par>
                              <p:par>
                                <p:cTn id="43" presetID="21" presetClass="entr" presetSubtype="1" fill="hold" grpId="0" nodeType="withEffect">
                                  <p:stCondLst>
                                    <p:cond delay="0"/>
                                  </p:stCondLst>
                                  <p:childTnLst>
                                    <p:set>
                                      <p:cBhvr>
                                        <p:cTn id="44" dur="1" fill="hold">
                                          <p:stCondLst>
                                            <p:cond delay="0"/>
                                          </p:stCondLst>
                                        </p:cTn>
                                        <p:tgtEl>
                                          <p:spTgt spid="23555">
                                            <p:txEl>
                                              <p:pRg st="10" end="10"/>
                                            </p:txEl>
                                          </p:spTgt>
                                        </p:tgtEl>
                                        <p:attrNameLst>
                                          <p:attrName>style.visibility</p:attrName>
                                        </p:attrNameLst>
                                      </p:cBhvr>
                                      <p:to>
                                        <p:strVal val="visible"/>
                                      </p:to>
                                    </p:set>
                                    <p:animEffect transition="in" filter="wheel(1)">
                                      <p:cBhvr>
                                        <p:cTn id="45" dur="2000"/>
                                        <p:tgtEl>
                                          <p:spTgt spid="2355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404813"/>
            <a:ext cx="8229600" cy="1143000"/>
          </a:xfrm>
        </p:spPr>
        <p:txBody>
          <a:bodyPr/>
          <a:lstStyle/>
          <a:p>
            <a:pPr eaLnBrk="1" hangingPunct="1"/>
            <a:r>
              <a:rPr lang="en-GB" altLang="en-US"/>
              <a:t>Subsidiarity</a:t>
            </a:r>
          </a:p>
        </p:txBody>
      </p:sp>
      <p:sp>
        <p:nvSpPr>
          <p:cNvPr id="25603" name="Content Placeholder 1"/>
          <p:cNvSpPr>
            <a:spLocks noGrp="1"/>
          </p:cNvSpPr>
          <p:nvPr>
            <p:ph idx="1"/>
          </p:nvPr>
        </p:nvSpPr>
        <p:spPr>
          <a:xfrm>
            <a:off x="109538" y="1557338"/>
            <a:ext cx="8929687" cy="3455987"/>
          </a:xfrm>
        </p:spPr>
        <p:txBody>
          <a:bodyPr/>
          <a:lstStyle/>
          <a:p>
            <a:pPr eaLnBrk="1" hangingPunct="1"/>
            <a:r>
              <a:rPr lang="en-GB" altLang="en-US" sz="1800"/>
              <a:t>It’s a system of </a:t>
            </a:r>
            <a:r>
              <a:rPr lang="en-GB" altLang="en-US" sz="1800" b="1"/>
              <a:t>Co-responsibility</a:t>
            </a:r>
          </a:p>
          <a:p>
            <a:pPr eaLnBrk="1" hangingPunct="1"/>
            <a:r>
              <a:rPr lang="en-GB" altLang="en-US" sz="1800"/>
              <a:t>The principle of subsidiarity is defined in Article 5 of the Treaty on European Union. It aims to ensure that decisions are taken as closely as possible to the citizen and that constant checks are made to verify that action at EU level is justified in light of the possibilities available at national, regional or local level.</a:t>
            </a:r>
          </a:p>
          <a:p>
            <a:pPr eaLnBrk="1" hangingPunct="1"/>
            <a:r>
              <a:rPr lang="en-GB" altLang="en-US" sz="1800"/>
              <a:t>Specifically, it is the principle whereby the EU does not take action (except in the areas that fall within its exclusive competence), unless it is </a:t>
            </a:r>
            <a:r>
              <a:rPr lang="en-GB" altLang="en-US" sz="1800" b="1"/>
              <a:t>more effective </a:t>
            </a:r>
            <a:r>
              <a:rPr lang="en-GB" altLang="en-US" sz="1800"/>
              <a:t>than action taken at national, regional or local level. It is closely bound up with the principle of </a:t>
            </a:r>
            <a:r>
              <a:rPr lang="en-GB" altLang="en-US" sz="1800" b="1"/>
              <a:t>proportionality, </a:t>
            </a:r>
            <a:r>
              <a:rPr lang="en-GB" altLang="en-US" sz="1800"/>
              <a:t>which requires that any action by the EU should not go beyond what is necessary to achieve the objectives of the Treaties. </a:t>
            </a:r>
          </a:p>
          <a:p>
            <a:pPr algn="r" eaLnBrk="1" hangingPunct="1"/>
            <a:r>
              <a:rPr lang="en-GB" altLang="en-US" sz="1800"/>
              <a:t>(EUR-Lex, 2016: 4).</a:t>
            </a:r>
          </a:p>
          <a:p>
            <a:pPr eaLnBrk="1" hangingPunct="1"/>
            <a:endParaRPr lang="en-GB" altLang="en-US"/>
          </a:p>
        </p:txBody>
      </p:sp>
      <p:sp>
        <p:nvSpPr>
          <p:cNvPr id="2560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A0816C5-0688-4F58-B09B-0C0B49AD8445}" type="slidenum">
              <a:rPr lang="en-GB" altLang="en-US" sz="1200" smtClean="0">
                <a:solidFill>
                  <a:srgbClr val="045C75"/>
                </a:solidFill>
                <a:latin typeface="Times New Roman" panose="02020603050405020304" pitchFamily="18" charset="0"/>
              </a:rPr>
              <a:pPr>
                <a:spcBef>
                  <a:spcPct val="0"/>
                </a:spcBef>
                <a:buClrTx/>
                <a:buSzTx/>
                <a:buFontTx/>
                <a:buNone/>
              </a:pPr>
              <a:t>25</a:t>
            </a:fld>
            <a:endParaRPr lang="en-GB" altLang="en-US" sz="1200">
              <a:solidFill>
                <a:srgbClr val="045C75"/>
              </a:solidFill>
              <a:latin typeface="Times New Roman" panose="02020603050405020304" pitchFamily="18" charset="0"/>
            </a:endParaRPr>
          </a:p>
        </p:txBody>
      </p:sp>
      <p:pic>
        <p:nvPicPr>
          <p:cNvPr id="2560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115888"/>
            <a:ext cx="4068763" cy="1766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6"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4365625"/>
            <a:ext cx="2657475" cy="2347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7"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213" y="5013325"/>
            <a:ext cx="2024062" cy="141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Local Councillors Swansea</a:t>
            </a:r>
          </a:p>
        </p:txBody>
      </p:sp>
      <p:sp>
        <p:nvSpPr>
          <p:cNvPr id="7172" name="Rectangle 3"/>
          <p:cNvSpPr>
            <a:spLocks noGrp="1" noChangeArrowheads="1"/>
          </p:cNvSpPr>
          <p:nvPr>
            <p:ph idx="1"/>
          </p:nvPr>
        </p:nvSpPr>
        <p:spPr/>
        <p:txBody>
          <a:bodyPr rtlCol="0">
            <a:normAutofit/>
          </a:bodyPr>
          <a:lstStyle/>
          <a:p>
            <a:pPr marL="274320" indent="-274320" eaLnBrk="1" fontAlgn="auto" hangingPunct="1">
              <a:lnSpc>
                <a:spcPct val="80000"/>
              </a:lnSpc>
              <a:spcAft>
                <a:spcPts val="0"/>
              </a:spcAft>
              <a:buClr>
                <a:schemeClr val="accent3"/>
              </a:buClr>
              <a:buFont typeface="Wingdings 2"/>
              <a:buChar char=""/>
              <a:defRPr/>
            </a:pPr>
            <a:r>
              <a:rPr lang="en-GB" sz="1400" b="1" dirty="0">
                <a:solidFill>
                  <a:schemeClr val="accent1">
                    <a:lumMod val="60000"/>
                    <a:lumOff val="40000"/>
                  </a:schemeClr>
                </a:solidFill>
              </a:rPr>
              <a:t>District Name Party </a:t>
            </a:r>
            <a:r>
              <a:rPr lang="en-GB" sz="1400" dirty="0">
                <a:solidFill>
                  <a:schemeClr val="accent1">
                    <a:lumMod val="60000"/>
                    <a:lumOff val="40000"/>
                  </a:schemeClr>
                </a:solidFill>
              </a:rPr>
              <a:t>Councillors: </a:t>
            </a:r>
            <a:r>
              <a:rPr lang="en-GB" sz="1400" b="1" dirty="0" err="1"/>
              <a:t>Bishopston</a:t>
            </a:r>
            <a:r>
              <a:rPr lang="en-GB" sz="1400" dirty="0" err="1"/>
              <a:t>Marsh</a:t>
            </a:r>
            <a:r>
              <a:rPr lang="en-GB" sz="1400" dirty="0"/>
              <a:t>, </a:t>
            </a:r>
            <a:r>
              <a:rPr lang="en-GB" sz="1400" dirty="0" err="1"/>
              <a:t>KeithIndependent</a:t>
            </a:r>
            <a:r>
              <a:rPr lang="en-GB" sz="1400" b="1" dirty="0" err="1"/>
              <a:t>Bonymaen</a:t>
            </a:r>
            <a:r>
              <a:rPr lang="en-GB" sz="1400" dirty="0" err="1"/>
              <a:t>Gibbs</a:t>
            </a:r>
            <a:r>
              <a:rPr lang="en-GB" sz="1400" dirty="0"/>
              <a:t>, </a:t>
            </a:r>
            <a:r>
              <a:rPr lang="en-GB" sz="1400" dirty="0" err="1"/>
              <a:t>Mair</a:t>
            </a:r>
            <a:r>
              <a:rPr lang="en-GB" sz="1400" dirty="0"/>
              <a:t> </a:t>
            </a:r>
            <a:r>
              <a:rPr lang="en-GB" sz="1400" dirty="0" err="1"/>
              <a:t>ELabourHague</a:t>
            </a:r>
            <a:r>
              <a:rPr lang="en-GB" sz="1400" dirty="0"/>
              <a:t>, </a:t>
            </a:r>
            <a:r>
              <a:rPr lang="en-GB" sz="1400" dirty="0" err="1"/>
              <a:t>JohnIndependent</a:t>
            </a:r>
            <a:r>
              <a:rPr lang="en-GB" sz="1400" b="1" dirty="0" err="1"/>
              <a:t>Castle</a:t>
            </a:r>
            <a:r>
              <a:rPr lang="en-GB" sz="1400" dirty="0" err="1"/>
              <a:t>Hynes</a:t>
            </a:r>
            <a:r>
              <a:rPr lang="en-GB" sz="1400" dirty="0"/>
              <a:t>, Barbara </a:t>
            </a:r>
            <a:r>
              <a:rPr lang="en-GB" sz="1400" dirty="0" err="1"/>
              <a:t>JLabourKirchner</a:t>
            </a:r>
            <a:r>
              <a:rPr lang="en-GB" sz="1400" dirty="0"/>
              <a:t>, </a:t>
            </a:r>
            <a:r>
              <a:rPr lang="en-GB" sz="1400" dirty="0" err="1"/>
              <a:t>ErikaLabourLloyd</a:t>
            </a:r>
            <a:r>
              <a:rPr lang="en-GB" sz="1400" dirty="0"/>
              <a:t>, </a:t>
            </a:r>
            <a:r>
              <a:rPr lang="en-GB" sz="1400" dirty="0" err="1"/>
              <a:t>AlanLabourPhillips</a:t>
            </a:r>
            <a:r>
              <a:rPr lang="en-GB" sz="1400" dirty="0"/>
              <a:t>, </a:t>
            </a:r>
            <a:r>
              <a:rPr lang="en-GB" sz="1400" dirty="0" err="1"/>
              <a:t>DavidLabour</a:t>
            </a:r>
            <a:r>
              <a:rPr lang="en-GB" sz="1400" b="1" dirty="0" err="1"/>
              <a:t>Clydach</a:t>
            </a:r>
            <a:r>
              <a:rPr lang="en-GB" sz="1400" dirty="0" err="1"/>
              <a:t>Lewis</a:t>
            </a:r>
            <a:r>
              <a:rPr lang="en-GB" sz="1400" dirty="0"/>
              <a:t>, Sylvia </a:t>
            </a:r>
            <a:r>
              <a:rPr lang="en-GB" sz="1400" dirty="0" err="1"/>
              <a:t>MLiberal</a:t>
            </a:r>
            <a:r>
              <a:rPr lang="en-GB" sz="1400" dirty="0"/>
              <a:t> </a:t>
            </a:r>
            <a:r>
              <a:rPr lang="en-GB" sz="1400" dirty="0" err="1"/>
              <a:t>DemocratSmith</a:t>
            </a:r>
            <a:r>
              <a:rPr lang="en-GB" sz="1400" dirty="0"/>
              <a:t>, Roger </a:t>
            </a:r>
            <a:r>
              <a:rPr lang="en-GB" sz="1400" dirty="0" err="1"/>
              <a:t>LLabour</a:t>
            </a:r>
            <a:r>
              <a:rPr lang="en-GB" sz="1400" b="1" dirty="0" err="1"/>
              <a:t>Cockett</a:t>
            </a:r>
            <a:r>
              <a:rPr lang="en-GB" sz="1400" dirty="0" err="1"/>
              <a:t>Morgan</a:t>
            </a:r>
            <a:r>
              <a:rPr lang="en-GB" sz="1400" dirty="0"/>
              <a:t>, </a:t>
            </a:r>
            <a:r>
              <a:rPr lang="en-GB" sz="1400" dirty="0" err="1"/>
              <a:t>KeithLiberal</a:t>
            </a:r>
            <a:r>
              <a:rPr lang="en-GB" sz="1400" dirty="0"/>
              <a:t> </a:t>
            </a:r>
            <a:r>
              <a:rPr lang="en-GB" sz="1400" dirty="0" err="1"/>
              <a:t>DemocratRees</a:t>
            </a:r>
            <a:r>
              <a:rPr lang="en-GB" sz="1400" dirty="0"/>
              <a:t>, </a:t>
            </a:r>
            <a:r>
              <a:rPr lang="en-GB" sz="1400" dirty="0" err="1"/>
              <a:t>AdrianPlaid</a:t>
            </a:r>
            <a:r>
              <a:rPr lang="en-GB" sz="1400" dirty="0"/>
              <a:t> </a:t>
            </a:r>
            <a:r>
              <a:rPr lang="en-GB" sz="1400" dirty="0" err="1"/>
              <a:t>CymruThomas</a:t>
            </a:r>
            <a:r>
              <a:rPr lang="en-GB" sz="1400" dirty="0"/>
              <a:t>, </a:t>
            </a:r>
            <a:r>
              <a:rPr lang="en-GB" sz="1400" dirty="0" err="1"/>
              <a:t>RhodriPlaid</a:t>
            </a:r>
            <a:r>
              <a:rPr lang="en-GB" sz="1400" dirty="0"/>
              <a:t> </a:t>
            </a:r>
            <a:r>
              <a:rPr lang="en-GB" sz="1400" dirty="0" err="1"/>
              <a:t>CymruWebb</a:t>
            </a:r>
            <a:r>
              <a:rPr lang="en-GB" sz="1400" dirty="0"/>
              <a:t>, </a:t>
            </a:r>
            <a:r>
              <a:rPr lang="en-GB" sz="1400" dirty="0" err="1"/>
              <a:t>VanessaPlaid</a:t>
            </a:r>
            <a:r>
              <a:rPr lang="en-GB" sz="1400" dirty="0"/>
              <a:t> </a:t>
            </a:r>
            <a:r>
              <a:rPr lang="en-GB" sz="1400" dirty="0" err="1"/>
              <a:t>Cymru</a:t>
            </a:r>
            <a:r>
              <a:rPr lang="en-GB" sz="1400" b="1" dirty="0" err="1"/>
              <a:t>Cwmbwrla</a:t>
            </a:r>
            <a:r>
              <a:rPr lang="en-GB" sz="1400" dirty="0" err="1"/>
              <a:t>Black</a:t>
            </a:r>
            <a:r>
              <a:rPr lang="en-GB" sz="1400" dirty="0"/>
              <a:t>, </a:t>
            </a:r>
            <a:r>
              <a:rPr lang="en-GB" sz="1400" dirty="0" err="1"/>
              <a:t>PeterLiberal</a:t>
            </a:r>
            <a:r>
              <a:rPr lang="en-GB" sz="1400" dirty="0"/>
              <a:t> </a:t>
            </a:r>
            <a:r>
              <a:rPr lang="en-GB" sz="1400" dirty="0" err="1"/>
              <a:t>DemocratHolley</a:t>
            </a:r>
            <a:r>
              <a:rPr lang="en-GB" sz="1400" dirty="0"/>
              <a:t>, </a:t>
            </a:r>
            <a:r>
              <a:rPr lang="en-GB" sz="1400" dirty="0" err="1"/>
              <a:t>ChristopherLiberal</a:t>
            </a:r>
            <a:r>
              <a:rPr lang="en-GB" sz="1400" dirty="0"/>
              <a:t> </a:t>
            </a:r>
            <a:r>
              <a:rPr lang="en-GB" sz="1400" dirty="0" err="1"/>
              <a:t>DemocratThomas</a:t>
            </a:r>
            <a:r>
              <a:rPr lang="en-GB" sz="1400" dirty="0"/>
              <a:t>, </a:t>
            </a:r>
            <a:r>
              <a:rPr lang="en-GB" sz="1400" dirty="0" err="1"/>
              <a:t>GrahamLiberal</a:t>
            </a:r>
            <a:r>
              <a:rPr lang="en-GB" sz="1400" dirty="0"/>
              <a:t> </a:t>
            </a:r>
            <a:r>
              <a:rPr lang="en-GB" sz="1400" dirty="0" err="1"/>
              <a:t>Democrat</a:t>
            </a:r>
            <a:r>
              <a:rPr lang="en-GB" sz="1400" b="1" dirty="0" err="1"/>
              <a:t>Dunvant</a:t>
            </a:r>
            <a:r>
              <a:rPr lang="en-GB" sz="1400" dirty="0" err="1"/>
              <a:t>Newbury</a:t>
            </a:r>
            <a:r>
              <a:rPr lang="en-GB" sz="1400" dirty="0"/>
              <a:t>, </a:t>
            </a:r>
            <a:r>
              <a:rPr lang="en-GB" sz="1400" dirty="0" err="1"/>
              <a:t>JohnLiberal</a:t>
            </a:r>
            <a:r>
              <a:rPr lang="en-GB" sz="1400" dirty="0"/>
              <a:t> </a:t>
            </a:r>
            <a:r>
              <a:rPr lang="en-GB" sz="1400" dirty="0" err="1"/>
              <a:t>DemocratTregoning</a:t>
            </a:r>
            <a:r>
              <a:rPr lang="en-GB" sz="1400" dirty="0"/>
              <a:t>, </a:t>
            </a:r>
            <a:r>
              <a:rPr lang="en-GB" sz="1400" dirty="0" err="1"/>
              <a:t>NicholasLiberal</a:t>
            </a:r>
            <a:r>
              <a:rPr lang="en-GB" sz="1400" dirty="0"/>
              <a:t> </a:t>
            </a:r>
            <a:r>
              <a:rPr lang="en-GB" sz="1400" dirty="0" err="1"/>
              <a:t>Democrat</a:t>
            </a:r>
            <a:r>
              <a:rPr lang="en-GB" sz="1400" b="1" dirty="0" err="1"/>
              <a:t>Fairwood</a:t>
            </a:r>
            <a:r>
              <a:rPr lang="en-GB" sz="1400" dirty="0" err="1"/>
              <a:t>Hood</a:t>
            </a:r>
            <a:r>
              <a:rPr lang="en-GB" sz="1400" dirty="0"/>
              <a:t>-Williams, Paxton </a:t>
            </a:r>
            <a:r>
              <a:rPr lang="en-GB" sz="1400" dirty="0" err="1"/>
              <a:t>RConservative</a:t>
            </a:r>
            <a:r>
              <a:rPr lang="en-GB" sz="1400" b="1" dirty="0" err="1"/>
              <a:t>Gorseinon</a:t>
            </a:r>
            <a:r>
              <a:rPr lang="en-GB" sz="1400" dirty="0" err="1"/>
              <a:t>Seabourne</a:t>
            </a:r>
            <a:r>
              <a:rPr lang="en-GB" sz="1400" dirty="0"/>
              <a:t>, </a:t>
            </a:r>
            <a:r>
              <a:rPr lang="en-GB" sz="1400" dirty="0" err="1"/>
              <a:t>GlynLabour</a:t>
            </a:r>
            <a:r>
              <a:rPr lang="en-GB" sz="1400" b="1" dirty="0" err="1"/>
              <a:t>Gower</a:t>
            </a:r>
            <a:r>
              <a:rPr lang="en-GB" sz="1400" dirty="0" err="1"/>
              <a:t>Lewis</a:t>
            </a:r>
            <a:r>
              <a:rPr lang="en-GB" sz="1400" dirty="0"/>
              <a:t>, Richard </a:t>
            </a:r>
            <a:r>
              <a:rPr lang="en-GB" sz="1400" dirty="0" err="1"/>
              <a:t>DIndependent</a:t>
            </a:r>
            <a:r>
              <a:rPr lang="en-GB" sz="1400" b="1" dirty="0" err="1"/>
              <a:t>Gowerton</a:t>
            </a:r>
            <a:r>
              <a:rPr lang="en-GB" sz="1400" dirty="0" err="1"/>
              <a:t>Thomas</a:t>
            </a:r>
            <a:r>
              <a:rPr lang="en-GB" sz="1400" dirty="0"/>
              <a:t>, Ronald </a:t>
            </a:r>
            <a:r>
              <a:rPr lang="en-GB" sz="1400" dirty="0" err="1"/>
              <a:t>MLabour</a:t>
            </a:r>
            <a:r>
              <a:rPr lang="en-GB" sz="1400" b="1" dirty="0" err="1"/>
              <a:t>Killay</a:t>
            </a:r>
            <a:r>
              <a:rPr lang="en-GB" sz="1400" b="1" dirty="0"/>
              <a:t> </a:t>
            </a:r>
            <a:r>
              <a:rPr lang="en-GB" sz="1400" b="1" dirty="0" err="1"/>
              <a:t>North</a:t>
            </a:r>
            <a:r>
              <a:rPr lang="en-GB" sz="1400" dirty="0" err="1"/>
              <a:t>Jones</a:t>
            </a:r>
            <a:r>
              <a:rPr lang="en-GB" sz="1400" dirty="0"/>
              <a:t>, </a:t>
            </a:r>
            <a:r>
              <a:rPr lang="en-GB" sz="1400" dirty="0" err="1"/>
              <a:t>MaryLiberal</a:t>
            </a:r>
            <a:r>
              <a:rPr lang="en-GB" sz="1400" dirty="0"/>
              <a:t> </a:t>
            </a:r>
            <a:r>
              <a:rPr lang="en-GB" sz="1400" dirty="0" err="1"/>
              <a:t>Democrat</a:t>
            </a:r>
            <a:r>
              <a:rPr lang="en-GB" sz="1400" b="1" dirty="0" err="1"/>
              <a:t>Killay</a:t>
            </a:r>
            <a:r>
              <a:rPr lang="en-GB" sz="1400" b="1" dirty="0"/>
              <a:t> </a:t>
            </a:r>
            <a:r>
              <a:rPr lang="en-GB" sz="1400" b="1" dirty="0" err="1"/>
              <a:t>South</a:t>
            </a:r>
            <a:r>
              <a:rPr lang="en-GB" sz="1400" dirty="0" err="1"/>
              <a:t>Clement</a:t>
            </a:r>
            <a:r>
              <a:rPr lang="en-GB" sz="1400" dirty="0"/>
              <a:t>, </a:t>
            </a:r>
            <a:r>
              <a:rPr lang="en-GB" sz="1400" dirty="0" err="1"/>
              <a:t>GeraldLiberal</a:t>
            </a:r>
            <a:r>
              <a:rPr lang="en-GB" sz="1400" dirty="0"/>
              <a:t> </a:t>
            </a:r>
            <a:r>
              <a:rPr lang="en-GB" sz="1400" dirty="0" err="1"/>
              <a:t>Democrat</a:t>
            </a:r>
            <a:r>
              <a:rPr lang="en-GB" sz="1400" b="1" dirty="0" err="1"/>
              <a:t>Kingsbridge</a:t>
            </a:r>
            <a:r>
              <a:rPr lang="en-GB" sz="1400" dirty="0" err="1"/>
              <a:t>Evans</a:t>
            </a:r>
            <a:r>
              <a:rPr lang="en-GB" sz="1400" dirty="0"/>
              <a:t>, W </a:t>
            </a:r>
            <a:r>
              <a:rPr lang="en-GB" sz="1400" dirty="0" err="1"/>
              <a:t>GethinLabour</a:t>
            </a:r>
            <a:r>
              <a:rPr lang="en-GB" sz="1400" b="1" dirty="0" err="1"/>
              <a:t>Landore</a:t>
            </a:r>
            <a:r>
              <a:rPr lang="en-GB" sz="1400" dirty="0" err="1"/>
              <a:t>Abbott</a:t>
            </a:r>
            <a:r>
              <a:rPr lang="en-GB" sz="1400" dirty="0"/>
              <a:t>, </a:t>
            </a:r>
            <a:r>
              <a:rPr lang="en-GB" sz="1400" dirty="0" err="1"/>
              <a:t>VivLiberal</a:t>
            </a:r>
            <a:r>
              <a:rPr lang="en-GB" sz="1400" dirty="0"/>
              <a:t> </a:t>
            </a:r>
            <a:r>
              <a:rPr lang="en-GB" sz="1400" dirty="0" err="1"/>
              <a:t>DemocratSpeht</a:t>
            </a:r>
            <a:r>
              <a:rPr lang="en-GB" sz="1400" dirty="0"/>
              <a:t>, </a:t>
            </a:r>
            <a:r>
              <a:rPr lang="en-GB" sz="1400" dirty="0" err="1"/>
              <a:t>RobertLiberal</a:t>
            </a:r>
            <a:r>
              <a:rPr lang="en-GB" sz="1400" dirty="0"/>
              <a:t> </a:t>
            </a:r>
            <a:r>
              <a:rPr lang="en-GB" sz="1400" dirty="0" err="1"/>
              <a:t>Democrat</a:t>
            </a:r>
            <a:r>
              <a:rPr lang="en-GB" sz="1400" b="1" dirty="0" err="1"/>
              <a:t>Llangyfelach</a:t>
            </a:r>
            <a:r>
              <a:rPr lang="en-GB" sz="1400" dirty="0" err="1"/>
              <a:t>Sullivan</a:t>
            </a:r>
            <a:r>
              <a:rPr lang="en-GB" sz="1400" dirty="0"/>
              <a:t>, </a:t>
            </a:r>
            <a:r>
              <a:rPr lang="en-GB" sz="1400" dirty="0" err="1"/>
              <a:t>GarethIndependent</a:t>
            </a:r>
            <a:r>
              <a:rPr lang="en-GB" sz="1400" b="1" dirty="0" err="1"/>
              <a:t>Llansamlet</a:t>
            </a:r>
            <a:r>
              <a:rPr lang="en-GB" sz="1400" dirty="0" err="1"/>
              <a:t>Bailey</a:t>
            </a:r>
            <a:r>
              <a:rPr lang="en-GB" sz="1400" dirty="0"/>
              <a:t>, Lawrence </a:t>
            </a:r>
            <a:r>
              <a:rPr lang="en-GB" sz="1400" dirty="0" err="1"/>
              <a:t>DLabourEvans</a:t>
            </a:r>
            <a:r>
              <a:rPr lang="en-GB" sz="1400" dirty="0"/>
              <a:t>, </a:t>
            </a:r>
            <a:r>
              <a:rPr lang="en-GB" sz="1400" dirty="0" err="1"/>
              <a:t>JuneIndependentJames</a:t>
            </a:r>
            <a:r>
              <a:rPr lang="en-GB" sz="1400" dirty="0"/>
              <a:t>, Dennis </a:t>
            </a:r>
            <a:r>
              <a:rPr lang="en-GB" sz="1400" dirty="0" err="1"/>
              <a:t>HLabourJardine</a:t>
            </a:r>
            <a:r>
              <a:rPr lang="en-GB" sz="1400" dirty="0"/>
              <a:t>, Yvonne </a:t>
            </a:r>
            <a:r>
              <a:rPr lang="en-GB" sz="1400" dirty="0" err="1"/>
              <a:t>VLabour</a:t>
            </a:r>
            <a:r>
              <a:rPr lang="en-GB" sz="1400" b="1" dirty="0" err="1"/>
              <a:t>Loughor</a:t>
            </a:r>
            <a:r>
              <a:rPr lang="en-GB" sz="1400" b="1" dirty="0"/>
              <a:t> </a:t>
            </a:r>
            <a:r>
              <a:rPr lang="en-GB" sz="1400" b="1" dirty="0" err="1"/>
              <a:t>Lower</a:t>
            </a:r>
            <a:r>
              <a:rPr lang="en-GB" sz="1400" dirty="0" err="1"/>
              <a:t>James</a:t>
            </a:r>
            <a:r>
              <a:rPr lang="en-GB" sz="1400" dirty="0"/>
              <a:t>, D </a:t>
            </a:r>
            <a:r>
              <a:rPr lang="en-GB" sz="1400" dirty="0" err="1"/>
              <a:t>RaymondLabour</a:t>
            </a:r>
            <a:r>
              <a:rPr lang="en-GB" sz="1400" b="1" dirty="0" err="1"/>
              <a:t>Loughor</a:t>
            </a:r>
            <a:r>
              <a:rPr lang="en-GB" sz="1400" b="1" dirty="0"/>
              <a:t> </a:t>
            </a:r>
            <a:r>
              <a:rPr lang="en-GB" sz="1400" b="1" dirty="0" err="1"/>
              <a:t>Upper</a:t>
            </a:r>
            <a:r>
              <a:rPr lang="en-GB" sz="1400" dirty="0" err="1"/>
              <a:t>Price</a:t>
            </a:r>
            <a:r>
              <a:rPr lang="en-GB" sz="1400" dirty="0"/>
              <a:t>, </a:t>
            </a:r>
            <a:r>
              <a:rPr lang="en-GB" sz="1400" dirty="0" err="1"/>
              <a:t>DarrenPlaid</a:t>
            </a:r>
            <a:r>
              <a:rPr lang="en-GB" sz="1400" dirty="0"/>
              <a:t> </a:t>
            </a:r>
            <a:r>
              <a:rPr lang="en-GB" sz="1400" dirty="0" err="1"/>
              <a:t>Cymru</a:t>
            </a:r>
            <a:r>
              <a:rPr lang="en-GB" sz="1400" b="1" dirty="0" err="1"/>
              <a:t>Mawr</a:t>
            </a:r>
            <a:r>
              <a:rPr lang="en-GB" sz="1400" dirty="0" err="1"/>
              <a:t>Richard</a:t>
            </a:r>
            <a:r>
              <a:rPr lang="en-GB" sz="1400" dirty="0"/>
              <a:t>, </a:t>
            </a:r>
            <a:r>
              <a:rPr lang="en-GB" sz="1400" dirty="0" err="1"/>
              <a:t>Ioan</a:t>
            </a:r>
            <a:r>
              <a:rPr lang="en-GB" sz="1400" dirty="0"/>
              <a:t> </a:t>
            </a:r>
            <a:r>
              <a:rPr lang="en-GB" sz="1400" dirty="0" err="1"/>
              <a:t>MOther</a:t>
            </a:r>
            <a:r>
              <a:rPr lang="en-GB" sz="1400" b="1" dirty="0" err="1"/>
              <a:t>Mayals</a:t>
            </a:r>
            <a:r>
              <a:rPr lang="en-GB" sz="1400" dirty="0" err="1"/>
              <a:t>Kinzett</a:t>
            </a:r>
            <a:r>
              <a:rPr lang="en-GB" sz="1400" dirty="0"/>
              <a:t>, </a:t>
            </a:r>
            <a:r>
              <a:rPr lang="en-GB" sz="1400" dirty="0" err="1"/>
              <a:t>ReneLiberal</a:t>
            </a:r>
            <a:r>
              <a:rPr lang="en-GB" sz="1400" dirty="0"/>
              <a:t> </a:t>
            </a:r>
            <a:r>
              <a:rPr lang="en-GB" sz="1400" dirty="0" err="1"/>
              <a:t>Democrat</a:t>
            </a:r>
            <a:r>
              <a:rPr lang="en-GB" sz="1400" b="1" dirty="0" err="1"/>
              <a:t>Morriston</a:t>
            </a:r>
            <a:r>
              <a:rPr lang="en-GB" sz="1400" dirty="0" err="1"/>
              <a:t>Davies</a:t>
            </a:r>
            <a:r>
              <a:rPr lang="en-GB" sz="1400" dirty="0"/>
              <a:t>, </a:t>
            </a:r>
            <a:r>
              <a:rPr lang="en-GB" sz="1400" dirty="0" err="1"/>
              <a:t>JohnLabourFrancis</a:t>
            </a:r>
            <a:r>
              <a:rPr lang="en-GB" sz="1400" dirty="0"/>
              <a:t>-Davies, </a:t>
            </a:r>
            <a:r>
              <a:rPr lang="en-GB" sz="1400" dirty="0" err="1"/>
              <a:t>RobertLabourHedges</a:t>
            </a:r>
            <a:r>
              <a:rPr lang="en-GB" sz="1400" dirty="0"/>
              <a:t>, </a:t>
            </a:r>
            <a:r>
              <a:rPr lang="en-GB" sz="1400" dirty="0" err="1"/>
              <a:t>MichaelLabourLloyd</a:t>
            </a:r>
            <a:r>
              <a:rPr lang="en-GB" sz="1400" dirty="0"/>
              <a:t>, </a:t>
            </a:r>
            <a:r>
              <a:rPr lang="en-GB" sz="1400" dirty="0" err="1"/>
              <a:t>BobLabourStewart</a:t>
            </a:r>
            <a:r>
              <a:rPr lang="en-GB" sz="1400" dirty="0"/>
              <a:t>, </a:t>
            </a:r>
            <a:r>
              <a:rPr lang="en-GB" sz="1400" dirty="0" err="1"/>
              <a:t>RobertLabour</a:t>
            </a:r>
            <a:r>
              <a:rPr lang="en-GB" sz="1400" b="1" dirty="0" err="1"/>
              <a:t>Mynyddbach</a:t>
            </a:r>
            <a:r>
              <a:rPr lang="en-GB" sz="1400" dirty="0" err="1"/>
              <a:t>Clement</a:t>
            </a:r>
            <a:r>
              <a:rPr lang="en-GB" sz="1400" dirty="0"/>
              <a:t>, </a:t>
            </a:r>
            <a:r>
              <a:rPr lang="en-GB" sz="1400" dirty="0" err="1"/>
              <a:t>AudreyIndependentThomas</a:t>
            </a:r>
            <a:r>
              <a:rPr lang="en-GB" sz="1400" dirty="0"/>
              <a:t>, </a:t>
            </a:r>
            <a:r>
              <a:rPr lang="en-GB" sz="1400" dirty="0" err="1"/>
              <a:t>CeinwenLabourWelsby</a:t>
            </a:r>
            <a:r>
              <a:rPr lang="en-GB" sz="1400" dirty="0"/>
              <a:t>, </a:t>
            </a:r>
            <a:r>
              <a:rPr lang="en-GB" sz="1400" dirty="0" err="1"/>
              <a:t>RayIndependent</a:t>
            </a:r>
            <a:r>
              <a:rPr lang="en-GB" sz="1400" b="1" dirty="0" err="1"/>
              <a:t>Newton</a:t>
            </a:r>
            <a:r>
              <a:rPr lang="en-GB" sz="1400" dirty="0" err="1"/>
              <a:t>Waller</a:t>
            </a:r>
            <a:r>
              <a:rPr lang="en-GB" sz="1400" dirty="0"/>
              <a:t>, Susan </a:t>
            </a:r>
            <a:r>
              <a:rPr lang="en-GB" sz="1400" dirty="0" err="1"/>
              <a:t>MLiberal</a:t>
            </a:r>
            <a:r>
              <a:rPr lang="en-GB" sz="1400" dirty="0"/>
              <a:t> </a:t>
            </a:r>
            <a:r>
              <a:rPr lang="en-GB" sz="1400" dirty="0" err="1"/>
              <a:t>Democrat</a:t>
            </a:r>
            <a:r>
              <a:rPr lang="en-GB" sz="1400" b="1" dirty="0" err="1"/>
              <a:t>Oystermouth</a:t>
            </a:r>
            <a:r>
              <a:rPr lang="en-GB" sz="1400" dirty="0" err="1"/>
              <a:t>Peters</a:t>
            </a:r>
            <a:r>
              <a:rPr lang="en-GB" sz="1400" dirty="0"/>
              <a:t>, </a:t>
            </a:r>
            <a:r>
              <a:rPr lang="en-GB" sz="1400" dirty="0" err="1"/>
              <a:t>JoanConservative</a:t>
            </a:r>
            <a:r>
              <a:rPr lang="en-GB" sz="1400" b="1" dirty="0" err="1"/>
              <a:t>Penclawdd</a:t>
            </a:r>
            <a:r>
              <a:rPr lang="en-GB" sz="1400" dirty="0" err="1"/>
              <a:t>Tucker</a:t>
            </a:r>
            <a:r>
              <a:rPr lang="en-GB" sz="1400" dirty="0"/>
              <a:t>, </a:t>
            </a:r>
            <a:r>
              <a:rPr lang="en-GB" sz="1400" dirty="0" err="1"/>
              <a:t>PaulIndependent</a:t>
            </a:r>
            <a:r>
              <a:rPr lang="en-GB" sz="1400" b="1" dirty="0" err="1"/>
              <a:t>Penderry</a:t>
            </a:r>
            <a:r>
              <a:rPr lang="en-GB" sz="1400" dirty="0" err="1"/>
              <a:t>Burtonshaw</a:t>
            </a:r>
            <a:r>
              <a:rPr lang="en-GB" sz="1400" dirty="0"/>
              <a:t>, June </a:t>
            </a:r>
            <a:r>
              <a:rPr lang="en-GB" sz="1400" dirty="0" err="1"/>
              <a:t>ELabourJones</a:t>
            </a:r>
            <a:r>
              <a:rPr lang="en-GB" sz="1400" dirty="0"/>
              <a:t>, </a:t>
            </a:r>
            <a:r>
              <a:rPr lang="en-GB" sz="1400" dirty="0" err="1"/>
              <a:t>DoreenLabourPhillips</a:t>
            </a:r>
            <a:r>
              <a:rPr lang="en-GB" sz="1400" dirty="0"/>
              <a:t>, </a:t>
            </a:r>
            <a:r>
              <a:rPr lang="en-GB" sz="1400" dirty="0" err="1"/>
              <a:t>GrenvilleLabour</a:t>
            </a:r>
            <a:r>
              <a:rPr lang="en-GB" sz="1400" b="1" dirty="0" err="1"/>
              <a:t>Penllergaer</a:t>
            </a:r>
            <a:r>
              <a:rPr lang="en-GB" sz="1400" dirty="0" err="1"/>
              <a:t>Fitzgerald</a:t>
            </a:r>
            <a:r>
              <a:rPr lang="en-GB" sz="1400" dirty="0"/>
              <a:t>, </a:t>
            </a:r>
            <a:r>
              <a:rPr lang="en-GB" sz="1400" dirty="0" err="1"/>
              <a:t>WendyIndependent</a:t>
            </a:r>
            <a:r>
              <a:rPr lang="en-GB" sz="1400" b="1" dirty="0" err="1"/>
              <a:t>Pennard</a:t>
            </a:r>
            <a:r>
              <a:rPr lang="en-GB" sz="1400" dirty="0" err="1"/>
              <a:t>Smith</a:t>
            </a:r>
            <a:r>
              <a:rPr lang="en-GB" sz="1400" dirty="0"/>
              <a:t>, </a:t>
            </a:r>
            <a:r>
              <a:rPr lang="en-GB" sz="1400" dirty="0" err="1"/>
              <a:t>MargaretIndependent</a:t>
            </a:r>
            <a:r>
              <a:rPr lang="en-GB" sz="1400" b="1" dirty="0" err="1"/>
              <a:t>Penyrheol</a:t>
            </a:r>
            <a:r>
              <a:rPr lang="en-GB" sz="1400" dirty="0" err="1"/>
              <a:t>Jones</a:t>
            </a:r>
            <a:r>
              <a:rPr lang="en-GB" sz="1400" dirty="0"/>
              <a:t>, David I </a:t>
            </a:r>
            <a:r>
              <a:rPr lang="en-GB" sz="1400" dirty="0" err="1"/>
              <a:t>ELabourSeabourne</a:t>
            </a:r>
            <a:r>
              <a:rPr lang="en-GB" sz="1400" dirty="0"/>
              <a:t>, Alison </a:t>
            </a:r>
            <a:r>
              <a:rPr lang="en-GB" sz="1400" dirty="0" err="1"/>
              <a:t>MLabour</a:t>
            </a:r>
            <a:r>
              <a:rPr lang="en-GB" sz="1400" b="1" dirty="0" err="1"/>
              <a:t>Pontarddulais</a:t>
            </a:r>
            <a:r>
              <a:rPr lang="en-GB" sz="1400" dirty="0" err="1"/>
              <a:t>Downing</a:t>
            </a:r>
            <a:r>
              <a:rPr lang="en-GB" sz="1400" dirty="0"/>
              <a:t>, </a:t>
            </a:r>
            <a:r>
              <a:rPr lang="en-GB" sz="1400" dirty="0" err="1"/>
              <a:t>PhilipLabourMiles</a:t>
            </a:r>
            <a:r>
              <a:rPr lang="en-GB" sz="1400" dirty="0"/>
              <a:t>, John </a:t>
            </a:r>
            <a:r>
              <a:rPr lang="en-GB" sz="1400" dirty="0" err="1"/>
              <a:t>TLabour</a:t>
            </a:r>
            <a:r>
              <a:rPr lang="en-GB" sz="1400" b="1" dirty="0" err="1"/>
              <a:t>Sketty</a:t>
            </a:r>
            <a:r>
              <a:rPr lang="en-GB" sz="1400" dirty="0" err="1"/>
              <a:t>Day</a:t>
            </a:r>
            <a:r>
              <a:rPr lang="en-GB" sz="1400" dirty="0"/>
              <a:t>, </a:t>
            </a:r>
            <a:r>
              <a:rPr lang="en-GB" sz="1400" dirty="0" err="1"/>
              <a:t>MikeLiberal</a:t>
            </a:r>
            <a:r>
              <a:rPr lang="en-GB" sz="1400" dirty="0"/>
              <a:t> </a:t>
            </a:r>
            <a:r>
              <a:rPr lang="en-GB" sz="1400" dirty="0" err="1"/>
              <a:t>DemocratLloyd</a:t>
            </a:r>
            <a:r>
              <a:rPr lang="en-GB" sz="1400" dirty="0"/>
              <a:t>, </a:t>
            </a:r>
            <a:r>
              <a:rPr lang="en-GB" sz="1400" dirty="0" err="1"/>
              <a:t>AnthonyConservativePhilpott</a:t>
            </a:r>
            <a:r>
              <a:rPr lang="en-GB" sz="1400" dirty="0"/>
              <a:t>, Cheryl </a:t>
            </a:r>
            <a:r>
              <a:rPr lang="en-GB" sz="1400" dirty="0" err="1"/>
              <a:t>LLiberal</a:t>
            </a:r>
            <a:r>
              <a:rPr lang="en-GB" sz="1400" dirty="0"/>
              <a:t> </a:t>
            </a:r>
            <a:r>
              <a:rPr lang="en-GB" sz="1400" dirty="0" err="1"/>
              <a:t>DemocratRees</a:t>
            </a:r>
            <a:r>
              <a:rPr lang="en-GB" sz="1400" dirty="0"/>
              <a:t>, </a:t>
            </a:r>
            <a:r>
              <a:rPr lang="en-GB" sz="1400" dirty="0" err="1"/>
              <a:t>HuwConservativeStanton</a:t>
            </a:r>
            <a:r>
              <a:rPr lang="en-GB" sz="1400" dirty="0"/>
              <a:t>, </a:t>
            </a:r>
            <a:r>
              <a:rPr lang="en-GB" sz="1400" dirty="0" err="1"/>
              <a:t>JuneLiberal</a:t>
            </a:r>
            <a:r>
              <a:rPr lang="en-GB" sz="1400" dirty="0"/>
              <a:t> </a:t>
            </a:r>
            <a:r>
              <a:rPr lang="en-GB" sz="1400" dirty="0" err="1"/>
              <a:t>Democrat</a:t>
            </a:r>
            <a:r>
              <a:rPr lang="en-GB" sz="1400" b="1" dirty="0" err="1"/>
              <a:t>St</a:t>
            </a:r>
            <a:r>
              <a:rPr lang="en-GB" sz="1400" b="1" dirty="0"/>
              <a:t> </a:t>
            </a:r>
            <a:r>
              <a:rPr lang="en-GB" sz="1400" b="1" dirty="0" err="1"/>
              <a:t>Thomas</a:t>
            </a:r>
            <a:r>
              <a:rPr lang="en-GB" sz="1400" dirty="0" err="1"/>
              <a:t>Richards</a:t>
            </a:r>
            <a:r>
              <a:rPr lang="en-GB" sz="1400" dirty="0"/>
              <a:t>, Alan </a:t>
            </a:r>
            <a:r>
              <a:rPr lang="en-GB" sz="1400" dirty="0" err="1"/>
              <a:t>RLabourRobinson</a:t>
            </a:r>
            <a:r>
              <a:rPr lang="en-GB" sz="1400" dirty="0"/>
              <a:t>, </a:t>
            </a:r>
            <a:r>
              <a:rPr lang="en-GB" sz="1400" dirty="0" err="1"/>
              <a:t>AlanIndependent</a:t>
            </a:r>
            <a:r>
              <a:rPr lang="en-GB" sz="1400" b="1" dirty="0" err="1"/>
              <a:t>Townhill</a:t>
            </a:r>
            <a:r>
              <a:rPr lang="en-GB" sz="1400" dirty="0" err="1"/>
              <a:t>Burtonshaw</a:t>
            </a:r>
            <a:r>
              <a:rPr lang="en-GB" sz="1400" dirty="0"/>
              <a:t>, Geoffrey </a:t>
            </a:r>
            <a:r>
              <a:rPr lang="en-GB" sz="1400" dirty="0" err="1"/>
              <a:t>HLabourHopkins</a:t>
            </a:r>
            <a:r>
              <a:rPr lang="en-GB" sz="1400" dirty="0"/>
              <a:t>, David </a:t>
            </a:r>
            <a:r>
              <a:rPr lang="en-GB" sz="1400" dirty="0" err="1"/>
              <a:t>HLabourJones</a:t>
            </a:r>
            <a:r>
              <a:rPr lang="en-GB" sz="1400" dirty="0"/>
              <a:t>, </a:t>
            </a:r>
            <a:r>
              <a:rPr lang="en-GB" sz="1400" dirty="0" err="1"/>
              <a:t>BillyLabour</a:t>
            </a:r>
            <a:r>
              <a:rPr lang="en-GB" sz="1400" b="1" dirty="0" err="1"/>
              <a:t>Uplands</a:t>
            </a:r>
            <a:r>
              <a:rPr lang="en-GB" sz="1400" dirty="0" err="1"/>
              <a:t>May</a:t>
            </a:r>
            <a:r>
              <a:rPr lang="en-GB" sz="1400" dirty="0"/>
              <a:t>, </a:t>
            </a:r>
            <a:r>
              <a:rPr lang="en-GB" sz="1400" dirty="0" err="1"/>
              <a:t>PeterLiberal</a:t>
            </a:r>
            <a:r>
              <a:rPr lang="en-GB" sz="1400" dirty="0"/>
              <a:t> </a:t>
            </a:r>
            <a:r>
              <a:rPr lang="en-GB" sz="1400" dirty="0" err="1"/>
              <a:t>DemocratRice</a:t>
            </a:r>
            <a:r>
              <a:rPr lang="en-GB" sz="1400" dirty="0"/>
              <a:t>, Stuart </a:t>
            </a:r>
            <a:r>
              <a:rPr lang="en-GB" sz="1400" dirty="0" err="1"/>
              <a:t>JLiberal</a:t>
            </a:r>
            <a:r>
              <a:rPr lang="en-GB" sz="1400" dirty="0"/>
              <a:t> </a:t>
            </a:r>
            <a:r>
              <a:rPr lang="en-GB" sz="1400" dirty="0" err="1"/>
              <a:t>DemocratWaller</a:t>
            </a:r>
            <a:r>
              <a:rPr lang="en-GB" sz="1400" dirty="0"/>
              <a:t>, Claire </a:t>
            </a:r>
            <a:r>
              <a:rPr lang="en-GB" sz="1400" dirty="0" err="1"/>
              <a:t>MLiberal</a:t>
            </a:r>
            <a:r>
              <a:rPr lang="en-GB" sz="1400" dirty="0"/>
              <a:t> </a:t>
            </a:r>
            <a:r>
              <a:rPr lang="en-GB" sz="1400" dirty="0" err="1"/>
              <a:t>DemocratWoodman</a:t>
            </a:r>
            <a:r>
              <a:rPr lang="en-GB" sz="1400" dirty="0"/>
              <a:t>, </a:t>
            </a:r>
            <a:r>
              <a:rPr lang="en-GB" sz="1400" dirty="0" err="1"/>
              <a:t>JayneLiberal</a:t>
            </a:r>
            <a:r>
              <a:rPr lang="en-GB" sz="1400" dirty="0"/>
              <a:t> </a:t>
            </a:r>
            <a:r>
              <a:rPr lang="en-GB" sz="1400" dirty="0" err="1"/>
              <a:t>Democrat</a:t>
            </a:r>
            <a:r>
              <a:rPr lang="en-GB" sz="1400" b="1" dirty="0" err="1"/>
              <a:t>West</a:t>
            </a:r>
            <a:r>
              <a:rPr lang="en-GB" sz="1400" b="1" dirty="0"/>
              <a:t> </a:t>
            </a:r>
            <a:r>
              <a:rPr lang="en-GB" sz="1400" b="1" dirty="0" err="1"/>
              <a:t>Cross</a:t>
            </a:r>
            <a:r>
              <a:rPr lang="en-GB" sz="1400" dirty="0" err="1"/>
              <a:t>Child</a:t>
            </a:r>
            <a:r>
              <a:rPr lang="en-GB" sz="1400" dirty="0"/>
              <a:t>, Mark </a:t>
            </a:r>
            <a:r>
              <a:rPr lang="en-GB" sz="1400" dirty="0" err="1"/>
              <a:t>CLabourThomas</a:t>
            </a:r>
            <a:r>
              <a:rPr lang="en-GB" sz="1400" dirty="0"/>
              <a:t>, </a:t>
            </a:r>
            <a:r>
              <a:rPr lang="en-GB" sz="1400" dirty="0" err="1"/>
              <a:t>DesLabour</a:t>
            </a:r>
            <a:endParaRPr lang="en-GB" sz="1400" dirty="0"/>
          </a:p>
        </p:txBody>
      </p:sp>
      <p:sp>
        <p:nvSpPr>
          <p:cNvPr id="266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A537D13-C993-45A5-812B-8136BB068EA9}" type="slidenum">
              <a:rPr lang="en-GB" altLang="en-US" sz="1100" smtClean="0">
                <a:solidFill>
                  <a:srgbClr val="4D4D4D"/>
                </a:solidFill>
                <a:latin typeface="Times New Roman" panose="02020603050405020304" pitchFamily="18" charset="0"/>
              </a:rPr>
              <a:pPr>
                <a:spcBef>
                  <a:spcPct val="0"/>
                </a:spcBef>
                <a:buClrTx/>
                <a:buSzTx/>
                <a:buFontTx/>
                <a:buNone/>
              </a:pPr>
              <a:t>26</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17500" y="222250"/>
            <a:ext cx="8637588" cy="1262063"/>
          </a:xfrm>
        </p:spPr>
        <p:txBody>
          <a:bodyPr>
            <a:normAutofit fontScale="90000"/>
          </a:bodyPr>
          <a:lstStyle/>
          <a:p>
            <a:pPr eaLnBrk="1" fontAlgn="auto" hangingPunct="1">
              <a:spcAft>
                <a:spcPts val="0"/>
              </a:spcAft>
              <a:defRPr/>
            </a:pPr>
            <a:r>
              <a:rPr lang="en-GB" altLang="en-US"/>
              <a:t>Link to Council sites </a:t>
            </a:r>
            <a:br>
              <a:rPr lang="en-GB" altLang="en-US"/>
            </a:br>
            <a:r>
              <a:rPr lang="en-GB" altLang="en-US" sz="3200">
                <a:hlinkClick r:id="rId3"/>
              </a:rPr>
              <a:t>Swansea's Politicians</a:t>
            </a:r>
            <a:r>
              <a:rPr lang="en-GB" altLang="en-US" sz="3200"/>
              <a:t> &amp; </a:t>
            </a:r>
            <a:r>
              <a:rPr lang="en-GB" altLang="en-US" sz="3200">
                <a:hlinkClick r:id="rId4"/>
              </a:rPr>
              <a:t>NPT Politicians</a:t>
            </a:r>
            <a:endParaRPr lang="en-GB" altLang="en-US"/>
          </a:p>
        </p:txBody>
      </p:sp>
      <p:graphicFrame>
        <p:nvGraphicFramePr>
          <p:cNvPr id="145479" name="Group 71"/>
          <p:cNvGraphicFramePr>
            <a:graphicFrameLocks noGrp="1"/>
          </p:cNvGraphicFramePr>
          <p:nvPr>
            <p:ph type="tbl" idx="1"/>
          </p:nvPr>
        </p:nvGraphicFramePr>
        <p:xfrm>
          <a:off x="323850" y="1725613"/>
          <a:ext cx="8208962" cy="5132436"/>
        </p:xfrm>
        <a:graphic>
          <a:graphicData uri="http://schemas.openxmlformats.org/drawingml/2006/table">
            <a:tbl>
              <a:tblPr/>
              <a:tblGrid>
                <a:gridCol w="1081087">
                  <a:extLst>
                    <a:ext uri="{9D8B030D-6E8A-4147-A177-3AD203B41FA5}">
                      <a16:colId xmlns:a16="http://schemas.microsoft.com/office/drawing/2014/main" val="20000"/>
                    </a:ext>
                  </a:extLst>
                </a:gridCol>
                <a:gridCol w="3527425">
                  <a:extLst>
                    <a:ext uri="{9D8B030D-6E8A-4147-A177-3AD203B41FA5}">
                      <a16:colId xmlns:a16="http://schemas.microsoft.com/office/drawing/2014/main" val="20001"/>
                    </a:ext>
                  </a:extLst>
                </a:gridCol>
                <a:gridCol w="3600450">
                  <a:extLst>
                    <a:ext uri="{9D8B030D-6E8A-4147-A177-3AD203B41FA5}">
                      <a16:colId xmlns:a16="http://schemas.microsoft.com/office/drawing/2014/main" val="20002"/>
                    </a:ext>
                  </a:extLst>
                </a:gridCol>
              </a:tblGrid>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East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Sian James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Mike Hedges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West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Geraint Davies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Julie James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MP  </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Gower</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Martin </a:t>
                      </a:r>
                      <a:r>
                        <a:rPr kumimoji="0" lang="en-GB" sz="1400" b="0" i="0" u="none" strike="noStrike" cap="none" normalizeH="0" baseline="0" dirty="0" err="1">
                          <a:ln>
                            <a:noFill/>
                          </a:ln>
                          <a:solidFill>
                            <a:schemeClr val="tx1"/>
                          </a:solidFill>
                          <a:effectLst/>
                          <a:latin typeface="Arial" charset="0"/>
                        </a:rPr>
                        <a:t>Caton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Edwina Hart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Neath</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Peter </a:t>
                      </a:r>
                      <a:r>
                        <a:rPr kumimoji="0" lang="en-GB" sz="1400" b="0" i="0" u="none" strike="noStrike" cap="none" normalizeH="0" baseline="0" dirty="0" err="1">
                          <a:ln>
                            <a:noFill/>
                          </a:ln>
                          <a:solidFill>
                            <a:schemeClr val="tx1"/>
                          </a:solidFill>
                          <a:effectLst/>
                          <a:latin typeface="Arial" charset="0"/>
                        </a:rPr>
                        <a:t>Hain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Gwenda</a:t>
                      </a:r>
                      <a:r>
                        <a:rPr kumimoji="0" lang="en-GB" sz="1400" b="0" i="0" u="none" strike="noStrike" cap="none" normalizeH="0" baseline="0" dirty="0">
                          <a:ln>
                            <a:noFill/>
                          </a:ln>
                          <a:solidFill>
                            <a:schemeClr val="tx1"/>
                          </a:solidFill>
                          <a:effectLst/>
                          <a:latin typeface="Arial" charset="0"/>
                        </a:rPr>
                        <a:t> Thomas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Aberavon</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Hywel</a:t>
                      </a:r>
                      <a:r>
                        <a:rPr kumimoji="0" lang="en-GB" sz="1400" b="0" i="0" u="none" strike="noStrike" cap="none" normalizeH="0" baseline="0" dirty="0">
                          <a:ln>
                            <a:noFill/>
                          </a:ln>
                          <a:solidFill>
                            <a:schemeClr val="tx1"/>
                          </a:solidFill>
                          <a:effectLst/>
                          <a:latin typeface="Arial" charset="0"/>
                        </a:rPr>
                        <a:t> Francis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Dave Rees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Conservative 145,193</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Kay </a:t>
                      </a:r>
                      <a:r>
                        <a:rPr kumimoji="0" lang="en-GB" sz="1400" b="0" i="0" u="none" strike="noStrike" cap="none" normalizeH="0" baseline="0" dirty="0" err="1">
                          <a:ln>
                            <a:noFill/>
                          </a:ln>
                          <a:solidFill>
                            <a:srgbClr val="00B0F0"/>
                          </a:solidFill>
                          <a:effectLst/>
                          <a:latin typeface="Arial" charset="0"/>
                        </a:rPr>
                        <a:t>Swinbourne</a:t>
                      </a: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Labour 138,852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Derek Vaughan</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Plaid 126,702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rgbClr val="00B0F0"/>
                          </a:solidFill>
                          <a:effectLst/>
                          <a:latin typeface="Arial" charset="0"/>
                        </a:rPr>
                        <a:t>Jill Evans</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56078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UKIP 87,585</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Greens got 38,160 (2009) next 2014</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John </a:t>
                      </a:r>
                      <a:r>
                        <a:rPr kumimoji="0" lang="en-GB" sz="1400" b="0" i="0" u="none" strike="noStrike" cap="none" normalizeH="0" baseline="0" dirty="0" err="1">
                          <a:ln>
                            <a:noFill/>
                          </a:ln>
                          <a:solidFill>
                            <a:srgbClr val="00B0F0"/>
                          </a:solidFill>
                          <a:effectLst/>
                          <a:latin typeface="Arial" charset="0"/>
                        </a:rPr>
                        <a:t>Bufton</a:t>
                      </a:r>
                      <a:endParaRPr kumimoji="0" lang="en-GB" sz="1400" b="0" i="0" u="none" strike="noStrike" cap="none" normalizeH="0" baseline="0" dirty="0">
                        <a:ln>
                          <a:noFill/>
                        </a:ln>
                        <a:solidFill>
                          <a:srgbClr val="00B0F0"/>
                        </a:solidFill>
                        <a:effectLst/>
                        <a:latin typeface="Arial" charset="0"/>
                      </a:endParaRP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2769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166BBC8-4D54-4486-9AFF-11501A663D63}" type="slidenum">
              <a:rPr lang="en-GB" altLang="en-US" sz="1100" smtClean="0">
                <a:solidFill>
                  <a:srgbClr val="4D4D4D"/>
                </a:solidFill>
                <a:latin typeface="Times New Roman" panose="02020603050405020304" pitchFamily="18" charset="0"/>
              </a:rPr>
              <a:pPr>
                <a:spcBef>
                  <a:spcPct val="0"/>
                </a:spcBef>
                <a:buClrTx/>
                <a:buSzTx/>
                <a:buFontTx/>
                <a:buNone/>
              </a:pPr>
              <a:t>27</a:t>
            </a:fld>
            <a:endParaRPr lang="en-GB" altLang="en-US" sz="1100">
              <a:solidFill>
                <a:srgbClr val="4D4D4D"/>
              </a:solidFill>
              <a:latin typeface="Times New Roman" panose="02020603050405020304" pitchFamily="18" charset="0"/>
            </a:endParaRPr>
          </a:p>
        </p:txBody>
      </p:sp>
      <p:sp>
        <p:nvSpPr>
          <p:cNvPr id="27694" name="Rectangle 3"/>
          <p:cNvSpPr>
            <a:spLocks noGrp="1" noChangeArrowheads="1"/>
          </p:cNvSpPr>
          <p:nvPr>
            <p:ph type="body" idx="4294967295"/>
          </p:nvPr>
        </p:nvSpPr>
        <p:spPr>
          <a:xfrm>
            <a:off x="0" y="1941513"/>
            <a:ext cx="8208963" cy="4114800"/>
          </a:xfrm>
        </p:spPr>
        <p:txBody>
          <a:bodyPr/>
          <a:lstStyle/>
          <a:p>
            <a:pPr eaLnBrk="1" hangingPunct="1">
              <a:buFont typeface="Wingdings" panose="05000000000000000000" pitchFamily="2" charset="2"/>
              <a:buNone/>
            </a:pPr>
            <a:r>
              <a:rPr lang="en-GB" altLang="en-US"/>
              <a:t>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58775" y="1407181"/>
            <a:ext cx="8637588" cy="762000"/>
          </a:xfrm>
        </p:spPr>
        <p:txBody>
          <a:bodyPr>
            <a:normAutofit fontScale="90000"/>
          </a:bodyPr>
          <a:lstStyle/>
          <a:p>
            <a:pPr eaLnBrk="1" fontAlgn="auto" hangingPunct="1">
              <a:spcAft>
                <a:spcPts val="0"/>
              </a:spcAft>
              <a:defRPr/>
            </a:pPr>
            <a:r>
              <a:rPr lang="en-GB" altLang="en-US" dirty="0" smtClean="0"/>
              <a:t>Assembly</a:t>
            </a:r>
            <a:br>
              <a:rPr lang="en-GB" altLang="en-US" dirty="0" smtClean="0"/>
            </a:br>
            <a:r>
              <a:rPr lang="en-GB" altLang="en-US" dirty="0" smtClean="0"/>
              <a:t>Government</a:t>
            </a:r>
            <a:endParaRPr lang="en-GB" altLang="en-US" dirty="0"/>
          </a:p>
        </p:txBody>
      </p:sp>
      <p:sp>
        <p:nvSpPr>
          <p:cNvPr id="2969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4F062316-81D4-4B1D-B729-46E6EECCC18B}" type="slidenum">
              <a:rPr lang="en-GB" altLang="en-US" sz="1100" smtClean="0">
                <a:solidFill>
                  <a:srgbClr val="4D4D4D"/>
                </a:solidFill>
                <a:latin typeface="Times New Roman" panose="02020603050405020304" pitchFamily="18" charset="0"/>
              </a:rPr>
              <a:pPr>
                <a:spcBef>
                  <a:spcPct val="0"/>
                </a:spcBef>
                <a:buClrTx/>
                <a:buSzTx/>
                <a:buFontTx/>
                <a:buNone/>
              </a:pPr>
              <a:t>28</a:t>
            </a:fld>
            <a:endParaRPr lang="en-GB" altLang="en-US" sz="1100">
              <a:solidFill>
                <a:srgbClr val="4D4D4D"/>
              </a:solidFill>
              <a:latin typeface="Times New Roman" panose="02020603050405020304" pitchFamily="18" charset="0"/>
            </a:endParaRPr>
          </a:p>
        </p:txBody>
      </p:sp>
      <p:sp>
        <p:nvSpPr>
          <p:cNvPr id="29701" name="TextBox 8"/>
          <p:cNvSpPr txBox="1">
            <a:spLocks noChangeArrowheads="1"/>
          </p:cNvSpPr>
          <p:nvPr/>
        </p:nvSpPr>
        <p:spPr bwMode="auto">
          <a:xfrm>
            <a:off x="971550" y="2349500"/>
            <a:ext cx="2447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dirty="0">
                <a:solidFill>
                  <a:schemeClr val="hlink"/>
                </a:solidFill>
                <a:latin typeface="Times New Roman" panose="02020603050405020304" pitchFamily="18" charset="0"/>
                <a:hlinkClick r:id="rId2"/>
              </a:rPr>
              <a:t>Assembly Cabinet</a:t>
            </a:r>
            <a:endParaRPr lang="en-GB" altLang="en-US" sz="2400" dirty="0">
              <a:solidFill>
                <a:schemeClr val="hlink"/>
              </a:solidFill>
              <a:latin typeface="Times New Roman" panose="02020603050405020304" pitchFamily="18" charset="0"/>
            </a:endParaRPr>
          </a:p>
        </p:txBody>
      </p:sp>
      <p:pic>
        <p:nvPicPr>
          <p:cNvPr id="29702" name="Picture 3" descr="http://3.bp.blogspot.com/_hgy7qyl0wUo/S6pzwC3Cp3I/AAAAAAAABFY/o_Zhok_V5Go/s1600/national-assembly-for-wales00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268413"/>
            <a:ext cx="4495800"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5" descr="http://www.rfpconnect.com/Content/images/userimages/2cbb5b18-0727-4688-a83f-91cde51af53a_2093.13600.file.eng.Welsh-Assembly-Government-Logo.195.15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2667" y="136525"/>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7" descr="http://blog.sciencecampaign.org.uk/wp-content/uploads/2011/04/welsh_assembl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00438"/>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8" descr="A map of Wales showing its political make u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4292600"/>
            <a:ext cx="2232025" cy="231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7963" y="879475"/>
            <a:ext cx="8637587" cy="762000"/>
          </a:xfrm>
        </p:spPr>
        <p:txBody>
          <a:bodyPr>
            <a:normAutofit fontScale="90000"/>
          </a:bodyPr>
          <a:lstStyle/>
          <a:p>
            <a:pPr eaLnBrk="1" fontAlgn="auto" hangingPunct="1">
              <a:spcAft>
                <a:spcPts val="0"/>
              </a:spcAft>
              <a:defRPr/>
            </a:pPr>
            <a:r>
              <a:rPr lang="en-GB" altLang="en-US" dirty="0"/>
              <a:t>Quango</a:t>
            </a:r>
          </a:p>
        </p:txBody>
      </p:sp>
      <p:sp>
        <p:nvSpPr>
          <p:cNvPr id="27651" name="Rectangle 3"/>
          <p:cNvSpPr>
            <a:spLocks noGrp="1" noChangeArrowheads="1"/>
          </p:cNvSpPr>
          <p:nvPr>
            <p:ph type="body" sz="half" idx="1"/>
          </p:nvPr>
        </p:nvSpPr>
        <p:spPr>
          <a:xfrm>
            <a:off x="0" y="2420938"/>
            <a:ext cx="4027488"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sz="2400" dirty="0">
                <a:latin typeface="+mj-lt"/>
              </a:rPr>
              <a:t>The acronyms </a:t>
            </a:r>
            <a:r>
              <a:rPr lang="en-GB" altLang="en-US" sz="2400" b="1" dirty="0" err="1">
                <a:latin typeface="+mj-lt"/>
              </a:rPr>
              <a:t>Qango</a:t>
            </a:r>
            <a:r>
              <a:rPr lang="en-GB" altLang="en-US" sz="2400" dirty="0">
                <a:latin typeface="+mj-lt"/>
              </a:rPr>
              <a:t> and </a:t>
            </a:r>
            <a:r>
              <a:rPr lang="en-GB" altLang="en-US" sz="2400" b="1" dirty="0">
                <a:latin typeface="+mj-lt"/>
              </a:rPr>
              <a:t>Quango</a:t>
            </a:r>
            <a:r>
              <a:rPr lang="en-GB" altLang="en-US" sz="2400" dirty="0">
                <a:latin typeface="+mj-lt"/>
              </a:rPr>
              <a:t>, variously spelt out as </a:t>
            </a:r>
            <a:r>
              <a:rPr lang="en-GB" altLang="en-US" sz="2400" dirty="0" err="1">
                <a:latin typeface="+mj-lt"/>
              </a:rPr>
              <a:t>QUAsi</a:t>
            </a:r>
            <a:r>
              <a:rPr lang="en-GB" altLang="en-US" sz="2400" dirty="0">
                <a:latin typeface="+mj-lt"/>
              </a:rPr>
              <a:t> Non Governmental Organisation, </a:t>
            </a:r>
            <a:r>
              <a:rPr lang="en-GB" altLang="en-US" sz="2400" b="1" dirty="0">
                <a:latin typeface="+mj-lt"/>
              </a:rPr>
              <a:t>Quasi-Autonomous Non-Governmental Organisation</a:t>
            </a:r>
            <a:r>
              <a:rPr lang="en-GB" altLang="en-US" sz="2400" dirty="0">
                <a:latin typeface="+mj-lt"/>
              </a:rPr>
              <a:t>, and </a:t>
            </a:r>
            <a:r>
              <a:rPr lang="en-GB" altLang="en-US" sz="2400" b="1" dirty="0">
                <a:latin typeface="+mj-lt"/>
              </a:rPr>
              <a:t>Quasi-Autonomous National Government Organisation</a:t>
            </a:r>
            <a:r>
              <a:rPr lang="en-GB" altLang="en-US" sz="2400" dirty="0">
                <a:latin typeface="+mj-lt"/>
              </a:rPr>
              <a:t> </a:t>
            </a:r>
          </a:p>
        </p:txBody>
      </p:sp>
      <p:pic>
        <p:nvPicPr>
          <p:cNvPr id="2" name="Content Placeholder 1"/>
          <p:cNvPicPr>
            <a:picLocks noGrp="1" noChangeAspect="1"/>
          </p:cNvPicPr>
          <p:nvPr>
            <p:ph sz="half" idx="2"/>
          </p:nvPr>
        </p:nvPicPr>
        <p:blipFill>
          <a:blip r:embed="rId2"/>
          <a:stretch>
            <a:fillRect/>
          </a:stretch>
        </p:blipFill>
        <p:spPr>
          <a:xfrm>
            <a:off x="4332288" y="1529557"/>
            <a:ext cx="2133600" cy="2143125"/>
          </a:xfrm>
          <a:prstGeom prst="rect">
            <a:avLst/>
          </a:prstGeom>
        </p:spPr>
      </p:pic>
      <p:sp>
        <p:nvSpPr>
          <p:cNvPr id="307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CD272C8-7D59-4335-8308-42CA3AB0D169}" type="slidenum">
              <a:rPr lang="en-GB" altLang="en-US" sz="1100" smtClean="0">
                <a:solidFill>
                  <a:srgbClr val="4D4D4D"/>
                </a:solidFill>
                <a:latin typeface="Times New Roman" panose="02020603050405020304" pitchFamily="18" charset="0"/>
              </a:rPr>
              <a:pPr>
                <a:spcBef>
                  <a:spcPct val="0"/>
                </a:spcBef>
                <a:buClrTx/>
                <a:buSzTx/>
                <a:buFontTx/>
                <a:buNone/>
              </a:pPr>
              <a:t>29</a:t>
            </a:fld>
            <a:endParaRPr lang="en-GB" altLang="en-US" sz="1100">
              <a:solidFill>
                <a:srgbClr val="4D4D4D"/>
              </a:solidFill>
              <a:latin typeface="Times New Roman" panose="02020603050405020304" pitchFamily="18" charset="0"/>
            </a:endParaRPr>
          </a:p>
        </p:txBody>
      </p:sp>
      <p:pic>
        <p:nvPicPr>
          <p:cNvPr id="30726" name="Picture 5" descr="_40414541_pic2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3429000"/>
            <a:ext cx="4321175" cy="342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0" descr="Rhodri Morg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0"/>
            <a:ext cx="2952750" cy="228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6" name="Text Box 11"/>
          <p:cNvSpPr txBox="1">
            <a:spLocks noChangeArrowheads="1"/>
          </p:cNvSpPr>
          <p:nvPr/>
        </p:nvSpPr>
        <p:spPr bwMode="auto">
          <a:xfrm>
            <a:off x="2411413" y="476250"/>
            <a:ext cx="3313112" cy="1570038"/>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spcBef>
                <a:spcPct val="50000"/>
              </a:spcBef>
              <a:defRPr/>
            </a:pPr>
            <a:r>
              <a:rPr lang="en-GB" altLang="en-US" sz="1600" dirty="0">
                <a:solidFill>
                  <a:schemeClr val="accent6">
                    <a:lumMod val="75000"/>
                  </a:schemeClr>
                </a:solidFill>
              </a:rPr>
              <a:t>The Welsh Language Board, the qualifications and curriculum authority ACCAC and Health Professions Wales will have their duties and staff transferred to the assembly government </a:t>
            </a:r>
          </a:p>
        </p:txBody>
      </p:sp>
      <p:pic>
        <p:nvPicPr>
          <p:cNvPr id="30729" name="Picture 11" descr="Carwyn Jones 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9000" y="2060575"/>
            <a:ext cx="1905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a:t>Environment and Countryside</a:t>
            </a:r>
          </a:p>
        </p:txBody>
      </p:sp>
      <p:sp>
        <p:nvSpPr>
          <p:cNvPr id="31747" name="Text Placeholder 2"/>
          <p:cNvSpPr>
            <a:spLocks noGrp="1"/>
          </p:cNvSpPr>
          <p:nvPr>
            <p:ph type="body" sz="half" idx="1"/>
          </p:nvPr>
        </p:nvSpPr>
        <p:spPr/>
        <p:txBody>
          <a:bodyPr/>
          <a:lstStyle/>
          <a:p>
            <a:r>
              <a:rPr lang="en-GB" altLang="en-US">
                <a:hlinkClick r:id="rId2"/>
              </a:rPr>
              <a:t>http://gov.wales/topics/environmentcountryside/?lang=en</a:t>
            </a:r>
            <a:endParaRPr lang="en-GB" altLang="en-US"/>
          </a:p>
          <a:p>
            <a:r>
              <a:rPr lang="en-GB" altLang="en-US"/>
              <a:t>Using this www create a hierarchy schematic of how the environment is governed in Wales</a:t>
            </a:r>
          </a:p>
        </p:txBody>
      </p:sp>
      <p:graphicFrame>
        <p:nvGraphicFramePr>
          <p:cNvPr id="6" name="Content Placeholder 5"/>
          <p:cNvGraphicFramePr>
            <a:graphicFrameLocks noGrp="1"/>
          </p:cNvGraphicFramePr>
          <p:nvPr>
            <p:ph sz="half" idx="2"/>
          </p:nvPr>
        </p:nvGraphicFramePr>
        <p:xfrm>
          <a:off x="4508500" y="1941513"/>
          <a:ext cx="40290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174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00B0001-1DB3-499B-A8A2-C2EE0F31279F}" type="slidenum">
              <a:rPr lang="en-GB" altLang="en-US" sz="1200" smtClean="0">
                <a:solidFill>
                  <a:srgbClr val="045C75"/>
                </a:solidFill>
                <a:latin typeface="Times New Roman" panose="02020603050405020304" pitchFamily="18" charset="0"/>
              </a:rPr>
              <a:pPr>
                <a:spcBef>
                  <a:spcPct val="0"/>
                </a:spcBef>
                <a:buClrTx/>
                <a:buSzTx/>
                <a:buFontTx/>
                <a:buNone/>
              </a:pPr>
              <a:t>30</a:t>
            </a:fld>
            <a:endParaRPr lang="en-GB" altLang="en-US" sz="1200">
              <a:solidFill>
                <a:srgbClr val="045C75"/>
              </a:solidFill>
              <a:latin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defRPr/>
            </a:pPr>
            <a:r>
              <a:rPr lang="en-GB" altLang="en-US" smtClean="0"/>
              <a:t>Environment and Countryside</a:t>
            </a:r>
          </a:p>
        </p:txBody>
      </p:sp>
      <p:sp>
        <p:nvSpPr>
          <p:cNvPr id="22531" name="Text Placeholder 2"/>
          <p:cNvSpPr>
            <a:spLocks noGrp="1"/>
          </p:cNvSpPr>
          <p:nvPr>
            <p:ph type="body" sz="half" idx="1"/>
          </p:nvPr>
        </p:nvSpPr>
        <p:spPr/>
        <p:txBody>
          <a:bodyPr/>
          <a:lstStyle/>
          <a:p>
            <a:pPr>
              <a:buFont typeface="Arial" charset="0"/>
              <a:buChar char="•"/>
              <a:defRPr/>
            </a:pPr>
            <a:r>
              <a:rPr lang="en-GB" altLang="en-US" dirty="0" smtClean="0">
                <a:hlinkClick r:id="rId2"/>
              </a:rPr>
              <a:t>http://gov.wales/topics/environmentcountryside/?lang=en</a:t>
            </a:r>
            <a:endParaRPr lang="en-GB" altLang="en-US" dirty="0" smtClean="0"/>
          </a:p>
          <a:p>
            <a:pPr>
              <a:buFont typeface="Arial" charset="0"/>
              <a:buChar char="•"/>
              <a:defRPr/>
            </a:pPr>
            <a:r>
              <a:rPr lang="en-GB" altLang="en-US" dirty="0" smtClean="0"/>
              <a:t>Using this www create a hierarchy schematic of how the environment is governed in Wales</a:t>
            </a:r>
          </a:p>
          <a:p>
            <a:pPr>
              <a:buFont typeface="Arial" charset="0"/>
              <a:buChar char="•"/>
              <a:defRPr/>
            </a:pPr>
            <a:r>
              <a:rPr lang="en-GB" dirty="0" smtClean="0"/>
              <a:t>Well-being of Future Generations (Wales) Act 2015</a:t>
            </a:r>
          </a:p>
          <a:p>
            <a:pPr lvl="1">
              <a:buFont typeface="Arial" charset="0"/>
              <a:buChar char="•"/>
              <a:defRPr/>
            </a:pPr>
            <a:r>
              <a:rPr lang="en-GB" dirty="0" smtClean="0">
                <a:hlinkClick r:id="rId3"/>
              </a:rPr>
              <a:t>4 min video: How does this Act influence SD in Wales?</a:t>
            </a:r>
            <a:endParaRPr lang="en-GB" dirty="0" smtClean="0"/>
          </a:p>
          <a:p>
            <a:pPr>
              <a:buFont typeface="Arial" charset="0"/>
              <a:buChar char="•"/>
              <a:defRPr/>
            </a:pPr>
            <a:endParaRPr lang="en-GB" altLang="en-US" dirty="0" smtClean="0"/>
          </a:p>
        </p:txBody>
      </p:sp>
      <p:sp>
        <p:nvSpPr>
          <p:cNvPr id="2150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D7D5A97-234D-4DC5-8495-EE4269E39C9A}" type="slidenum">
              <a:rPr lang="en-GB" altLang="en-US" sz="1100">
                <a:latin typeface="Tahoma" panose="020B0604030504040204" pitchFamily="34" charset="0"/>
              </a:rPr>
              <a:pPr>
                <a:spcBef>
                  <a:spcPct val="0"/>
                </a:spcBef>
                <a:spcAft>
                  <a:spcPct val="0"/>
                </a:spcAft>
                <a:buClrTx/>
                <a:buFontTx/>
                <a:buNone/>
              </a:pPr>
              <a:t>31</a:t>
            </a:fld>
            <a:endParaRPr lang="en-GB" altLang="en-US" sz="1100">
              <a:latin typeface="Tahoma" panose="020B0604030504040204" pitchFamily="34" charset="0"/>
            </a:endParaRPr>
          </a:p>
        </p:txBody>
      </p:sp>
      <p:sp>
        <p:nvSpPr>
          <p:cNvPr id="2" name="Footer Placeholder 1"/>
          <p:cNvSpPr>
            <a:spLocks noGrp="1"/>
          </p:cNvSpPr>
          <p:nvPr>
            <p:ph type="ftr" sz="quarter" idx="11"/>
          </p:nvPr>
        </p:nvSpPr>
        <p:spPr/>
        <p:txBody>
          <a:bodyPr/>
          <a:lstStyle/>
          <a:p>
            <a:pPr>
              <a:defRPr/>
            </a:pPr>
            <a:r>
              <a:rPr lang="en-GB" smtClean="0"/>
              <a:t>CH2020</a:t>
            </a:r>
            <a:endParaRPr lang="en-GB"/>
          </a:p>
        </p:txBody>
      </p:sp>
      <p:sp>
        <p:nvSpPr>
          <p:cNvPr id="3" name="Content Placeholder 2"/>
          <p:cNvSpPr>
            <a:spLocks noGrp="1"/>
          </p:cNvSpPr>
          <p:nvPr>
            <p:ph sz="half" idx="2"/>
          </p:nvPr>
        </p:nvSpPr>
        <p:spPr/>
        <p:txBody>
          <a:bodyPr/>
          <a:lstStyle/>
          <a:p>
            <a:endParaRPr lang="en-GB"/>
          </a:p>
        </p:txBody>
      </p:sp>
      <p:pic>
        <p:nvPicPr>
          <p:cNvPr id="4" name="Picture 3"/>
          <p:cNvPicPr>
            <a:picLocks noChangeAspect="1"/>
          </p:cNvPicPr>
          <p:nvPr/>
        </p:nvPicPr>
        <p:blipFill>
          <a:blip r:embed="rId4"/>
          <a:stretch>
            <a:fillRect/>
          </a:stretch>
        </p:blipFill>
        <p:spPr>
          <a:xfrm>
            <a:off x="5076056" y="2132856"/>
            <a:ext cx="3384376" cy="3384376"/>
          </a:xfrm>
          <a:prstGeom prst="rect">
            <a:avLst/>
          </a:prstGeom>
        </p:spPr>
      </p:pic>
      <p:pic>
        <p:nvPicPr>
          <p:cNvPr id="6" name="Picture 5"/>
          <p:cNvPicPr>
            <a:picLocks noChangeAspect="1"/>
          </p:cNvPicPr>
          <p:nvPr/>
        </p:nvPicPr>
        <p:blipFill>
          <a:blip r:embed="rId5"/>
          <a:stretch>
            <a:fillRect/>
          </a:stretch>
        </p:blipFill>
        <p:spPr>
          <a:xfrm>
            <a:off x="7754491" y="5331482"/>
            <a:ext cx="1350640" cy="1449661"/>
          </a:xfrm>
          <a:prstGeom prst="rect">
            <a:avLst/>
          </a:prstGeom>
        </p:spPr>
      </p:pic>
    </p:spTree>
    <p:extLst>
      <p:ext uri="{BB962C8B-B14F-4D97-AF65-F5344CB8AC3E}">
        <p14:creationId xmlns:p14="http://schemas.microsoft.com/office/powerpoint/2010/main" val="7376727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p:cNvCxnSpPr/>
          <p:nvPr/>
        </p:nvCxnSpPr>
        <p:spPr bwMode="auto">
          <a:xfrm flipH="1">
            <a:off x="3576638" y="2563813"/>
            <a:ext cx="1873250" cy="714375"/>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sp>
        <p:nvSpPr>
          <p:cNvPr id="9219" name="Title 1"/>
          <p:cNvSpPr>
            <a:spLocks noGrp="1"/>
          </p:cNvSpPr>
          <p:nvPr>
            <p:ph type="title"/>
          </p:nvPr>
        </p:nvSpPr>
        <p:spPr>
          <a:xfrm>
            <a:off x="106583" y="75800"/>
            <a:ext cx="8637588" cy="762000"/>
          </a:xfrm>
        </p:spPr>
        <p:txBody>
          <a:bodyPr/>
          <a:lstStyle/>
          <a:p>
            <a:pPr eaLnBrk="1" fontAlgn="auto" hangingPunct="1">
              <a:spcAft>
                <a:spcPts val="0"/>
              </a:spcAft>
              <a:defRPr/>
            </a:pPr>
            <a:r>
              <a:rPr lang="en-GB" altLang="en-US" sz="4000" dirty="0" smtClean="0">
                <a:solidFill>
                  <a:schemeClr val="tx2"/>
                </a:solidFill>
              </a:rPr>
              <a:t>Natural Resources Wales from 2019</a:t>
            </a:r>
          </a:p>
        </p:txBody>
      </p:sp>
      <p:sp>
        <p:nvSpPr>
          <p:cNvPr id="9220" name="Text Placeholder 2"/>
          <p:cNvSpPr>
            <a:spLocks noGrp="1"/>
          </p:cNvSpPr>
          <p:nvPr>
            <p:ph type="body" sz="half" idx="1"/>
          </p:nvPr>
        </p:nvSpPr>
        <p:spPr>
          <a:xfrm>
            <a:off x="-48198" y="5309210"/>
            <a:ext cx="4473575" cy="1096962"/>
          </a:xfrm>
        </p:spPr>
        <p:txBody>
          <a:bodyPr>
            <a:normAutofit lnSpcReduction="10000"/>
          </a:bodyPr>
          <a:lstStyle/>
          <a:p>
            <a:pPr eaLnBrk="1" fontAlgn="auto" hangingPunct="1">
              <a:defRPr/>
            </a:pPr>
            <a:r>
              <a:rPr lang="en-GB" altLang="en-US" sz="1800" dirty="0" smtClean="0"/>
              <a:t>Emyr Roberts said Natural Resources Wales will be different from other bodies under the Welsh government (Retired CEO). CEO Clare </a:t>
            </a:r>
            <a:r>
              <a:rPr lang="en-GB" altLang="en-US" sz="1800" dirty="0" err="1" smtClean="0"/>
              <a:t>Pillman</a:t>
            </a:r>
            <a:r>
              <a:rPr lang="en-GB" altLang="en-US" sz="1800" dirty="0" smtClean="0"/>
              <a:t> (2018)</a:t>
            </a:r>
          </a:p>
        </p:txBody>
      </p:sp>
      <p:sp>
        <p:nvSpPr>
          <p:cNvPr id="9221" name="Content Placeholder 3"/>
          <p:cNvSpPr>
            <a:spLocks noGrp="1"/>
          </p:cNvSpPr>
          <p:nvPr>
            <p:ph sz="half" idx="2"/>
          </p:nvPr>
        </p:nvSpPr>
        <p:spPr/>
        <p:txBody>
          <a:bodyPr/>
          <a:lstStyle/>
          <a:p>
            <a:pPr eaLnBrk="1" fontAlgn="auto" hangingPunct="1">
              <a:defRPr/>
            </a:pPr>
            <a:endParaRPr lang="en-GB" altLang="en-US" smtClean="0"/>
          </a:p>
        </p:txBody>
      </p:sp>
      <p:sp>
        <p:nvSpPr>
          <p:cNvPr id="2048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401E4B6-A224-48E4-80C0-11620AEA94A6}" type="slidenum">
              <a:rPr lang="en-GB" altLang="en-US" sz="1100">
                <a:latin typeface="Tahoma" panose="020B0604030504040204" pitchFamily="34" charset="0"/>
              </a:rPr>
              <a:pPr>
                <a:spcBef>
                  <a:spcPct val="0"/>
                </a:spcBef>
                <a:spcAft>
                  <a:spcPct val="0"/>
                </a:spcAft>
                <a:buClrTx/>
                <a:buFontTx/>
                <a:buNone/>
              </a:pPr>
              <a:t>32</a:t>
            </a:fld>
            <a:endParaRPr lang="en-GB" altLang="en-US" sz="1100">
              <a:latin typeface="Tahoma" panose="020B0604030504040204" pitchFamily="34" charset="0"/>
            </a:endParaRPr>
          </a:p>
        </p:txBody>
      </p:sp>
      <p:pic>
        <p:nvPicPr>
          <p:cNvPr id="20487" name="Picture 2" descr="http://www.alanarnott.net/meirionnydd/graphics/CCW.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1025" y="5307013"/>
            <a:ext cx="19050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4" descr="http://t2.gstatic.com/images?q=tbn:ANd9GcQgHad1cioknZCx0xb1psWPJ3RyCUsKRz-KMOAnJLEZ2gEus3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025" y="3775075"/>
            <a:ext cx="3810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9" name="Picture 6" descr="http://t0.gstatic.com/images?q=tbn:ANd9GcTKCdBRzuqI06Dms0ElUCIsmoac738U2kjkrltqPn0xVvQfhg6nr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425" y="1849438"/>
            <a:ext cx="28956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Straight Arrow Connector 11"/>
          <p:cNvCxnSpPr/>
          <p:nvPr/>
        </p:nvCxnSpPr>
        <p:spPr bwMode="auto">
          <a:xfrm flipH="1" flipV="1">
            <a:off x="3517900" y="3992563"/>
            <a:ext cx="1508125" cy="71437"/>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p:nvPr/>
        </p:nvCxnSpPr>
        <p:spPr bwMode="auto">
          <a:xfrm flipH="1" flipV="1">
            <a:off x="3419475" y="4840288"/>
            <a:ext cx="3313113" cy="965200"/>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pic>
        <p:nvPicPr>
          <p:cNvPr id="20493" name="Picture 5" descr="http://www.rfpconnect.com/Content/images/userimages/2cbb5b18-0727-4688-a83f-91cde51af53a_2093.13600.file.eng.Welsh-Assembly-Government-Logo.195.15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9458" y="176213"/>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pPr>
              <a:defRPr/>
            </a:pPr>
            <a:r>
              <a:rPr lang="en-GB" smtClean="0"/>
              <a:t>CH2020</a:t>
            </a:r>
            <a:endParaRPr lang="en-GB"/>
          </a:p>
        </p:txBody>
      </p:sp>
      <p:pic>
        <p:nvPicPr>
          <p:cNvPr id="3" name="Picture 2"/>
          <p:cNvPicPr>
            <a:picLocks noChangeAspect="1"/>
          </p:cNvPicPr>
          <p:nvPr/>
        </p:nvPicPr>
        <p:blipFill>
          <a:blip r:embed="rId6"/>
          <a:stretch>
            <a:fillRect/>
          </a:stretch>
        </p:blipFill>
        <p:spPr>
          <a:xfrm>
            <a:off x="653054" y="3282019"/>
            <a:ext cx="2387803" cy="1690806"/>
          </a:xfrm>
          <a:prstGeom prst="rect">
            <a:avLst/>
          </a:prstGeom>
        </p:spPr>
      </p:pic>
      <p:pic>
        <p:nvPicPr>
          <p:cNvPr id="5" name="Picture 4"/>
          <p:cNvPicPr>
            <a:picLocks noChangeAspect="1"/>
          </p:cNvPicPr>
          <p:nvPr/>
        </p:nvPicPr>
        <p:blipFill>
          <a:blip r:embed="rId7"/>
          <a:stretch>
            <a:fillRect/>
          </a:stretch>
        </p:blipFill>
        <p:spPr>
          <a:xfrm>
            <a:off x="416667" y="1080403"/>
            <a:ext cx="2860576" cy="1609074"/>
          </a:xfrm>
          <a:prstGeom prst="rect">
            <a:avLst/>
          </a:prstGeom>
        </p:spPr>
      </p:pic>
    </p:spTree>
    <p:extLst>
      <p:ext uri="{BB962C8B-B14F-4D97-AF65-F5344CB8AC3E}">
        <p14:creationId xmlns:p14="http://schemas.microsoft.com/office/powerpoint/2010/main" val="216428478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637588" cy="762000"/>
          </a:xfrm>
        </p:spPr>
        <p:txBody>
          <a:bodyPr/>
          <a:lstStyle/>
          <a:p>
            <a:r>
              <a:rPr lang="en-GB" dirty="0" smtClean="0"/>
              <a:t>Environment Act (Wales) 2016</a:t>
            </a:r>
            <a:endParaRPr lang="en-GB" dirty="0"/>
          </a:p>
        </p:txBody>
      </p:sp>
      <p:sp>
        <p:nvSpPr>
          <p:cNvPr id="3" name="Text Placeholder 2"/>
          <p:cNvSpPr>
            <a:spLocks noGrp="1"/>
          </p:cNvSpPr>
          <p:nvPr>
            <p:ph type="body" sz="half" idx="1"/>
          </p:nvPr>
        </p:nvSpPr>
        <p:spPr>
          <a:xfrm>
            <a:off x="683568" y="1131342"/>
            <a:ext cx="9577064" cy="4114800"/>
          </a:xfrm>
        </p:spPr>
        <p:txBody>
          <a:bodyPr/>
          <a:lstStyle/>
          <a:p>
            <a:r>
              <a:rPr lang="en-GB" dirty="0" smtClean="0">
                <a:hlinkClick r:id="rId2"/>
              </a:rPr>
              <a:t>The Act 3min overview</a:t>
            </a:r>
            <a:endParaRPr lang="en-GB" dirty="0" smtClean="0"/>
          </a:p>
          <a:p>
            <a:pPr marL="0" indent="0">
              <a:buNone/>
            </a:pPr>
            <a:endParaRPr lang="en-GB" sz="1600" dirty="0"/>
          </a:p>
        </p:txBody>
      </p:sp>
      <p:sp>
        <p:nvSpPr>
          <p:cNvPr id="4" name="Content Placeholder 3"/>
          <p:cNvSpPr>
            <a:spLocks noGrp="1"/>
          </p:cNvSpPr>
          <p:nvPr>
            <p:ph sz="half" idx="2"/>
          </p:nvPr>
        </p:nvSpPr>
        <p:spPr>
          <a:xfrm>
            <a:off x="251520" y="1686446"/>
            <a:ext cx="8640960" cy="4114800"/>
          </a:xfrm>
        </p:spPr>
        <p:txBody>
          <a:bodyPr/>
          <a:lstStyle/>
          <a:p>
            <a:pPr marL="0" indent="0">
              <a:spcBef>
                <a:spcPts val="0"/>
              </a:spcBef>
              <a:buNone/>
            </a:pPr>
            <a:r>
              <a:rPr lang="en-GB" sz="2400" b="1" dirty="0" smtClean="0"/>
              <a:t>Sections</a:t>
            </a:r>
          </a:p>
          <a:p>
            <a:pPr>
              <a:spcBef>
                <a:spcPts val="0"/>
              </a:spcBef>
            </a:pPr>
            <a:r>
              <a:rPr lang="en-GB" sz="2400" dirty="0" smtClean="0"/>
              <a:t>Part 1 </a:t>
            </a:r>
            <a:r>
              <a:rPr lang="en-GB" sz="2400" i="1" dirty="0" smtClean="0"/>
              <a:t>sustainable management of natural resources</a:t>
            </a:r>
          </a:p>
          <a:p>
            <a:pPr marL="0" indent="0">
              <a:spcBef>
                <a:spcPts val="0"/>
              </a:spcBef>
              <a:buNone/>
            </a:pPr>
            <a:endParaRPr lang="en-GB" sz="2400" dirty="0" smtClean="0"/>
          </a:p>
          <a:p>
            <a:pPr>
              <a:spcBef>
                <a:spcPts val="0"/>
              </a:spcBef>
            </a:pPr>
            <a:r>
              <a:rPr lang="en-GB" sz="2400" dirty="0" smtClean="0">
                <a:solidFill>
                  <a:srgbClr val="00B050"/>
                </a:solidFill>
              </a:rPr>
              <a:t>Part 2 </a:t>
            </a:r>
            <a:r>
              <a:rPr lang="en-GB" sz="2400" i="1" dirty="0" smtClean="0">
                <a:solidFill>
                  <a:srgbClr val="00B050"/>
                </a:solidFill>
              </a:rPr>
              <a:t>climate change</a:t>
            </a:r>
          </a:p>
          <a:p>
            <a:pPr marL="0" indent="0">
              <a:spcBef>
                <a:spcPts val="0"/>
              </a:spcBef>
              <a:buNone/>
            </a:pPr>
            <a:endParaRPr lang="en-GB" sz="2400" dirty="0" smtClean="0"/>
          </a:p>
          <a:p>
            <a:pPr>
              <a:spcBef>
                <a:spcPts val="0"/>
              </a:spcBef>
            </a:pPr>
            <a:r>
              <a:rPr lang="en-GB" sz="2400" dirty="0" smtClean="0"/>
              <a:t>Part 3 </a:t>
            </a:r>
            <a:r>
              <a:rPr lang="en-GB" sz="2400" i="1" dirty="0" smtClean="0"/>
              <a:t>charges for carrier bags</a:t>
            </a:r>
          </a:p>
          <a:p>
            <a:pPr marL="0" indent="0">
              <a:spcBef>
                <a:spcPts val="0"/>
              </a:spcBef>
              <a:buNone/>
            </a:pPr>
            <a:endParaRPr lang="en-GB" sz="2400" dirty="0" smtClean="0"/>
          </a:p>
          <a:p>
            <a:pPr>
              <a:spcBef>
                <a:spcPts val="0"/>
              </a:spcBef>
            </a:pPr>
            <a:r>
              <a:rPr lang="en-GB" sz="2400" dirty="0" smtClean="0">
                <a:solidFill>
                  <a:srgbClr val="00B050"/>
                </a:solidFill>
              </a:rPr>
              <a:t>Part 4 </a:t>
            </a:r>
            <a:r>
              <a:rPr lang="en-GB" sz="2400" i="1" dirty="0" smtClean="0">
                <a:solidFill>
                  <a:srgbClr val="00B050"/>
                </a:solidFill>
              </a:rPr>
              <a:t>collection and disposal of waste</a:t>
            </a:r>
          </a:p>
          <a:p>
            <a:pPr marL="0" indent="0">
              <a:spcBef>
                <a:spcPts val="0"/>
              </a:spcBef>
              <a:buNone/>
            </a:pPr>
            <a:endParaRPr lang="en-GB" sz="2400" dirty="0" smtClean="0"/>
          </a:p>
          <a:p>
            <a:pPr>
              <a:spcBef>
                <a:spcPts val="0"/>
              </a:spcBef>
            </a:pPr>
            <a:r>
              <a:rPr lang="en-GB" sz="2400" dirty="0" smtClean="0"/>
              <a:t>Part 5 </a:t>
            </a:r>
            <a:r>
              <a:rPr lang="en-GB" sz="2400" i="1" dirty="0" smtClean="0"/>
              <a:t>fisheries for shellfish</a:t>
            </a:r>
          </a:p>
          <a:p>
            <a:pPr marL="0" indent="0">
              <a:spcBef>
                <a:spcPts val="0"/>
              </a:spcBef>
              <a:buNone/>
            </a:pPr>
            <a:endParaRPr lang="en-GB" sz="2400" dirty="0" smtClean="0">
              <a:solidFill>
                <a:srgbClr val="00B050"/>
              </a:solidFill>
            </a:endParaRPr>
          </a:p>
          <a:p>
            <a:pPr>
              <a:spcBef>
                <a:spcPts val="0"/>
              </a:spcBef>
            </a:pPr>
            <a:r>
              <a:rPr lang="en-GB" sz="2400" dirty="0" smtClean="0">
                <a:solidFill>
                  <a:srgbClr val="00B050"/>
                </a:solidFill>
              </a:rPr>
              <a:t>Part 6 </a:t>
            </a:r>
            <a:r>
              <a:rPr lang="en-GB" sz="2400" i="1" dirty="0" smtClean="0">
                <a:solidFill>
                  <a:srgbClr val="00B050"/>
                </a:solidFill>
              </a:rPr>
              <a:t>marine licensing</a:t>
            </a:r>
          </a:p>
          <a:p>
            <a:pPr>
              <a:spcBef>
                <a:spcPts val="0"/>
              </a:spcBef>
            </a:pPr>
            <a:r>
              <a:rPr lang="en-GB" sz="2400" dirty="0">
                <a:hlinkClick r:id="rId3"/>
              </a:rPr>
              <a:t>https://www.legislation.gov.uk/anaw/2016/3/contents/enacted</a:t>
            </a:r>
            <a:r>
              <a:rPr lang="en-GB" sz="2400" dirty="0"/>
              <a:t> (Document</a:t>
            </a:r>
            <a:r>
              <a:rPr lang="en-GB" sz="2400" dirty="0" smtClean="0"/>
              <a:t>) Overview</a:t>
            </a:r>
            <a:endParaRPr lang="en-GB" sz="2400" dirty="0"/>
          </a:p>
          <a:p>
            <a:pPr>
              <a:spcBef>
                <a:spcPts val="0"/>
              </a:spcBef>
            </a:pPr>
            <a:endParaRPr lang="en-GB" sz="2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33</a:t>
            </a:fld>
            <a:endParaRPr lang="en-GB" altLang="en-US"/>
          </a:p>
        </p:txBody>
      </p:sp>
      <p:pic>
        <p:nvPicPr>
          <p:cNvPr id="6" name="Picture 5"/>
          <p:cNvPicPr>
            <a:picLocks noChangeAspect="1"/>
          </p:cNvPicPr>
          <p:nvPr/>
        </p:nvPicPr>
        <p:blipFill>
          <a:blip r:embed="rId4"/>
          <a:stretch>
            <a:fillRect/>
          </a:stretch>
        </p:blipFill>
        <p:spPr>
          <a:xfrm>
            <a:off x="5896598" y="2708920"/>
            <a:ext cx="3027957" cy="1703226"/>
          </a:xfrm>
          <a:prstGeom prst="rect">
            <a:avLst/>
          </a:prstGeom>
        </p:spPr>
      </p:pic>
    </p:spTree>
    <p:extLst>
      <p:ext uri="{BB962C8B-B14F-4D97-AF65-F5344CB8AC3E}">
        <p14:creationId xmlns:p14="http://schemas.microsoft.com/office/powerpoint/2010/main" val="127061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circle(in)">
                                      <p:cBhvr>
                                        <p:cTn id="17" dur="20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circle(in)">
                                      <p:cBhvr>
                                        <p:cTn id="22" dur="20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circle(in)">
                                      <p:cBhvr>
                                        <p:cTn id="27" dur="20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9" end="9"/>
                                            </p:txEl>
                                          </p:spTgt>
                                        </p:tgtEl>
                                        <p:attrNameLst>
                                          <p:attrName>style.visibility</p:attrName>
                                        </p:attrNameLst>
                                      </p:cBhvr>
                                      <p:to>
                                        <p:strVal val="visible"/>
                                      </p:to>
                                    </p:set>
                                    <p:animEffect transition="in" filter="circle(in)">
                                      <p:cBhvr>
                                        <p:cTn id="32" dur="2000"/>
                                        <p:tgtEl>
                                          <p:spTgt spid="4">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Effect transition="in" filter="circle(in)">
                                      <p:cBhvr>
                                        <p:cTn id="37" dur="2000"/>
                                        <p:tgtEl>
                                          <p:spTgt spid="4">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12" end="12"/>
                                            </p:txEl>
                                          </p:spTgt>
                                        </p:tgtEl>
                                        <p:attrNameLst>
                                          <p:attrName>style.visibility</p:attrName>
                                        </p:attrNameLst>
                                      </p:cBhvr>
                                      <p:to>
                                        <p:strVal val="visible"/>
                                      </p:to>
                                    </p:set>
                                    <p:animEffect transition="in" filter="circle(in)">
                                      <p:cBhvr>
                                        <p:cTn id="42" dur="20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157" y="862461"/>
            <a:ext cx="8637588" cy="762000"/>
          </a:xfrm>
        </p:spPr>
        <p:txBody>
          <a:bodyPr/>
          <a:lstStyle/>
          <a:p>
            <a:r>
              <a:rPr lang="en-GB" sz="3200" dirty="0"/>
              <a:t>How does the Act help to plan and manage Wales’ </a:t>
            </a:r>
            <a:r>
              <a:rPr lang="en-GB" sz="3200" dirty="0" smtClean="0"/>
              <a:t>natural resources </a:t>
            </a:r>
            <a:r>
              <a:rPr lang="en-GB" sz="3200" dirty="0"/>
              <a:t>better?</a:t>
            </a:r>
          </a:p>
        </p:txBody>
      </p:sp>
      <p:sp>
        <p:nvSpPr>
          <p:cNvPr id="3" name="Text Placeholder 2"/>
          <p:cNvSpPr>
            <a:spLocks noGrp="1"/>
          </p:cNvSpPr>
          <p:nvPr>
            <p:ph type="body" sz="half" idx="1"/>
          </p:nvPr>
        </p:nvSpPr>
        <p:spPr>
          <a:xfrm>
            <a:off x="179512" y="2086771"/>
            <a:ext cx="8761485" cy="1487487"/>
          </a:xfrm>
        </p:spPr>
        <p:txBody>
          <a:bodyPr/>
          <a:lstStyle/>
          <a:p>
            <a:pPr marL="0" indent="0">
              <a:buNone/>
            </a:pPr>
            <a:r>
              <a:rPr lang="en-GB" dirty="0" smtClean="0"/>
              <a:t>Helps Wales</a:t>
            </a:r>
            <a:r>
              <a:rPr lang="en-GB" dirty="0"/>
              <a:t>’ resources to be managed in a </a:t>
            </a:r>
            <a:r>
              <a:rPr lang="en-GB" dirty="0" smtClean="0"/>
              <a:t>more proactive</a:t>
            </a:r>
            <a:r>
              <a:rPr lang="en-GB" dirty="0"/>
              <a:t>, sustainable and joined-up way and to establish the legislative framework necessary </a:t>
            </a:r>
            <a:r>
              <a:rPr lang="en-GB" dirty="0" smtClean="0"/>
              <a:t>to tackle </a:t>
            </a:r>
            <a:r>
              <a:rPr lang="en-GB" dirty="0"/>
              <a:t>climate </a:t>
            </a:r>
            <a:r>
              <a:rPr lang="en-GB" dirty="0" smtClean="0"/>
              <a:t>change through: </a:t>
            </a:r>
            <a:endParaRPr lang="en-GB" dirty="0"/>
          </a:p>
        </p:txBody>
      </p:sp>
      <p:sp>
        <p:nvSpPr>
          <p:cNvPr id="4" name="Content Placeholder 3"/>
          <p:cNvSpPr>
            <a:spLocks noGrp="1"/>
          </p:cNvSpPr>
          <p:nvPr>
            <p:ph sz="half" idx="2"/>
          </p:nvPr>
        </p:nvSpPr>
        <p:spPr>
          <a:xfrm rot="20982261">
            <a:off x="825482" y="4298948"/>
            <a:ext cx="7998023" cy="4114800"/>
          </a:xfrm>
        </p:spPr>
        <p:txBody>
          <a:bodyPr/>
          <a:lstStyle/>
          <a:p>
            <a:pPr marL="0" indent="0">
              <a:buNone/>
            </a:pPr>
            <a:r>
              <a:rPr lang="en-GB" sz="2000" dirty="0" smtClean="0">
                <a:solidFill>
                  <a:schemeClr val="tx2">
                    <a:lumMod val="60000"/>
                    <a:lumOff val="40000"/>
                  </a:schemeClr>
                </a:solidFill>
              </a:rPr>
              <a:t>1. The </a:t>
            </a:r>
            <a:r>
              <a:rPr lang="en-GB" sz="2000" dirty="0">
                <a:solidFill>
                  <a:schemeClr val="tx2">
                    <a:lumMod val="60000"/>
                    <a:lumOff val="40000"/>
                  </a:schemeClr>
                </a:solidFill>
              </a:rPr>
              <a:t>State of Natural Resources Report </a:t>
            </a:r>
            <a:r>
              <a:rPr lang="en-GB" sz="2000" dirty="0"/>
              <a:t>NRW </a:t>
            </a:r>
            <a:r>
              <a:rPr lang="en-GB" sz="2000" dirty="0" smtClean="0"/>
              <a:t>leads </a:t>
            </a:r>
            <a:r>
              <a:rPr lang="en-GB" sz="2000" dirty="0"/>
              <a:t>on this report, which </a:t>
            </a:r>
            <a:r>
              <a:rPr lang="en-GB" sz="2000" dirty="0" smtClean="0"/>
              <a:t>provides </a:t>
            </a:r>
            <a:r>
              <a:rPr lang="en-GB" sz="2000" dirty="0"/>
              <a:t>an assessment of the state of natural resources in Wales. It </a:t>
            </a:r>
            <a:r>
              <a:rPr lang="en-GB" sz="2000" dirty="0" smtClean="0"/>
              <a:t>tracks the </a:t>
            </a:r>
            <a:r>
              <a:rPr lang="en-GB" sz="2000" dirty="0"/>
              <a:t>progress being made towards achieving the sustainable management of natural resources </a:t>
            </a:r>
            <a:r>
              <a:rPr lang="en-GB" sz="2000" dirty="0" smtClean="0"/>
              <a:t>and </a:t>
            </a:r>
            <a:r>
              <a:rPr lang="en-GB" sz="2000" dirty="0"/>
              <a:t>also </a:t>
            </a:r>
            <a:r>
              <a:rPr lang="en-GB" sz="2000" dirty="0" smtClean="0"/>
              <a:t>serves </a:t>
            </a:r>
            <a:r>
              <a:rPr lang="en-GB" sz="2000" dirty="0"/>
              <a:t>as essential evidence base to underpin the National Natural Resources Policy</a:t>
            </a:r>
            <a:r>
              <a:rPr lang="en-GB" sz="2000" dirty="0" smtClean="0"/>
              <a:t>. 2016 and 2020.</a:t>
            </a:r>
            <a:endParaRPr lang="en-GB" sz="2000"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34</a:t>
            </a:fld>
            <a:endParaRPr lang="en-GB" altLang="en-US"/>
          </a:p>
        </p:txBody>
      </p:sp>
      <p:sp>
        <p:nvSpPr>
          <p:cNvPr id="6" name="Rectangle 5"/>
          <p:cNvSpPr/>
          <p:nvPr/>
        </p:nvSpPr>
        <p:spPr>
          <a:xfrm rot="1884362">
            <a:off x="6694334" y="1399035"/>
            <a:ext cx="2460930" cy="923330"/>
          </a:xfrm>
          <a:prstGeom prst="rect">
            <a:avLst/>
          </a:prstGeom>
          <a:noFill/>
        </p:spPr>
        <p:txBody>
          <a:bodyPr wrap="none" lIns="91440" tIns="45720" rIns="91440" bIns="45720">
            <a:spAutoFit/>
          </a:bodyPr>
          <a:lstStyle/>
          <a:p>
            <a:pPr algn="ctr"/>
            <a:r>
              <a:rPr lang="en-US" sz="5400"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rPr>
              <a:t>SoNaRR</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endParaRPr>
          </a:p>
        </p:txBody>
      </p:sp>
    </p:spTree>
    <p:extLst>
      <p:ext uri="{BB962C8B-B14F-4D97-AF65-F5344CB8AC3E}">
        <p14:creationId xmlns:p14="http://schemas.microsoft.com/office/powerpoint/2010/main" val="32957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3164"/>
            <a:ext cx="8637588" cy="762000"/>
          </a:xfrm>
        </p:spPr>
        <p:txBody>
          <a:bodyPr/>
          <a:lstStyle/>
          <a:p>
            <a:r>
              <a:rPr lang="en-GB" sz="2400" dirty="0"/>
              <a:t>How does the Act help to plan and manage Wales’ natural</a:t>
            </a:r>
            <a:br>
              <a:rPr lang="en-GB" sz="2400" dirty="0"/>
            </a:br>
            <a:r>
              <a:rPr lang="en-GB" sz="2400" dirty="0"/>
              <a:t>resources better?</a:t>
            </a:r>
          </a:p>
        </p:txBody>
      </p:sp>
      <p:sp>
        <p:nvSpPr>
          <p:cNvPr id="4" name="Content Placeholder 3"/>
          <p:cNvSpPr>
            <a:spLocks noGrp="1"/>
          </p:cNvSpPr>
          <p:nvPr>
            <p:ph sz="half" idx="2"/>
          </p:nvPr>
        </p:nvSpPr>
        <p:spPr>
          <a:xfrm rot="21090697">
            <a:off x="638788" y="2175447"/>
            <a:ext cx="7998023" cy="4114800"/>
          </a:xfrm>
        </p:spPr>
        <p:txBody>
          <a:bodyPr/>
          <a:lstStyle/>
          <a:p>
            <a:pPr marL="0" indent="0">
              <a:buNone/>
            </a:pPr>
            <a:r>
              <a:rPr lang="en-GB" dirty="0" smtClean="0">
                <a:solidFill>
                  <a:schemeClr val="tx2">
                    <a:lumMod val="60000"/>
                    <a:lumOff val="40000"/>
                  </a:schemeClr>
                </a:solidFill>
              </a:rPr>
              <a:t>2. The </a:t>
            </a:r>
            <a:r>
              <a:rPr lang="en-GB" dirty="0">
                <a:solidFill>
                  <a:schemeClr val="tx2">
                    <a:lumMod val="60000"/>
                    <a:lumOff val="40000"/>
                  </a:schemeClr>
                </a:solidFill>
              </a:rPr>
              <a:t>National Natural Resources Policy </a:t>
            </a:r>
            <a:endParaRPr lang="en-GB" dirty="0" smtClean="0">
              <a:solidFill>
                <a:schemeClr val="tx2">
                  <a:lumMod val="60000"/>
                  <a:lumOff val="40000"/>
                </a:schemeClr>
              </a:solidFill>
            </a:endParaRPr>
          </a:p>
          <a:p>
            <a:pPr marL="0" indent="0">
              <a:buNone/>
            </a:pPr>
            <a:r>
              <a:rPr lang="en-GB" dirty="0" smtClean="0"/>
              <a:t>The </a:t>
            </a:r>
            <a:r>
              <a:rPr lang="en-GB" dirty="0"/>
              <a:t>Welsh Ministers </a:t>
            </a:r>
            <a:r>
              <a:rPr lang="en-GB" dirty="0" smtClean="0"/>
              <a:t>sets </a:t>
            </a:r>
            <a:r>
              <a:rPr lang="en-GB" dirty="0"/>
              <a:t>out key priorities, risks and opportunities for the joined-up management of our natural resources, to optimise social, economic and environmental benefits at the national level. The Welsh Ministers </a:t>
            </a:r>
            <a:r>
              <a:rPr lang="en-GB" dirty="0" smtClean="0"/>
              <a:t>is </a:t>
            </a:r>
            <a:r>
              <a:rPr lang="en-GB" b="1" dirty="0"/>
              <a:t>required</a:t>
            </a:r>
            <a:r>
              <a:rPr lang="en-GB" dirty="0"/>
              <a:t> to have regard to the State of Natural Resources Report in the preparation and review of the National Policy</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35</a:t>
            </a:fld>
            <a:endParaRPr lang="en-GB" altLang="en-US"/>
          </a:p>
        </p:txBody>
      </p:sp>
      <p:pic>
        <p:nvPicPr>
          <p:cNvPr id="3" name="Picture 2"/>
          <p:cNvPicPr>
            <a:picLocks noChangeAspect="1"/>
          </p:cNvPicPr>
          <p:nvPr/>
        </p:nvPicPr>
        <p:blipFill>
          <a:blip r:embed="rId2"/>
          <a:stretch>
            <a:fillRect/>
          </a:stretch>
        </p:blipFill>
        <p:spPr>
          <a:xfrm>
            <a:off x="5940152" y="5089202"/>
            <a:ext cx="2479767" cy="1449710"/>
          </a:xfrm>
          <a:prstGeom prst="rect">
            <a:avLst/>
          </a:prstGeom>
        </p:spPr>
      </p:pic>
    </p:spTree>
    <p:extLst>
      <p:ext uri="{BB962C8B-B14F-4D97-AF65-F5344CB8AC3E}">
        <p14:creationId xmlns:p14="http://schemas.microsoft.com/office/powerpoint/2010/main" val="428662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3164"/>
            <a:ext cx="8637588" cy="762000"/>
          </a:xfrm>
        </p:spPr>
        <p:txBody>
          <a:bodyPr/>
          <a:lstStyle/>
          <a:p>
            <a:r>
              <a:rPr lang="en-GB" sz="2400" dirty="0"/>
              <a:t>How does the Act help to plan and manage Wales’ natural</a:t>
            </a:r>
            <a:br>
              <a:rPr lang="en-GB" sz="2400" dirty="0"/>
            </a:br>
            <a:r>
              <a:rPr lang="en-GB" sz="2400" dirty="0"/>
              <a:t>resources better?</a:t>
            </a:r>
          </a:p>
        </p:txBody>
      </p:sp>
      <p:sp>
        <p:nvSpPr>
          <p:cNvPr id="4" name="Content Placeholder 3"/>
          <p:cNvSpPr>
            <a:spLocks noGrp="1"/>
          </p:cNvSpPr>
          <p:nvPr>
            <p:ph sz="half" idx="2"/>
          </p:nvPr>
        </p:nvSpPr>
        <p:spPr>
          <a:xfrm rot="21090697">
            <a:off x="428892" y="1764505"/>
            <a:ext cx="7998023" cy="4114800"/>
          </a:xfrm>
        </p:spPr>
        <p:txBody>
          <a:bodyPr/>
          <a:lstStyle/>
          <a:p>
            <a:pPr marL="0" indent="0">
              <a:buNone/>
            </a:pPr>
            <a:r>
              <a:rPr lang="en-GB" dirty="0" smtClean="0">
                <a:solidFill>
                  <a:schemeClr val="tx2">
                    <a:lumMod val="60000"/>
                    <a:lumOff val="40000"/>
                  </a:schemeClr>
                </a:solidFill>
              </a:rPr>
              <a:t>3. Area </a:t>
            </a:r>
            <a:r>
              <a:rPr lang="en-GB" dirty="0">
                <a:solidFill>
                  <a:schemeClr val="tx2">
                    <a:lumMod val="60000"/>
                    <a:lumOff val="40000"/>
                  </a:schemeClr>
                </a:solidFill>
              </a:rPr>
              <a:t>Statements </a:t>
            </a:r>
            <a:endParaRPr lang="en-GB" dirty="0" smtClean="0">
              <a:solidFill>
                <a:schemeClr val="tx2">
                  <a:lumMod val="60000"/>
                  <a:lumOff val="40000"/>
                </a:schemeClr>
              </a:solidFill>
            </a:endParaRPr>
          </a:p>
          <a:p>
            <a:r>
              <a:rPr lang="en-GB" sz="2000" dirty="0" smtClean="0"/>
              <a:t>NRW, </a:t>
            </a:r>
            <a:r>
              <a:rPr lang="en-GB" sz="2000" dirty="0"/>
              <a:t>in collaboration with others, </a:t>
            </a:r>
            <a:r>
              <a:rPr lang="en-GB" sz="2000" dirty="0" smtClean="0"/>
              <a:t>prepares </a:t>
            </a:r>
            <a:r>
              <a:rPr lang="en-GB" sz="2000" dirty="0"/>
              <a:t>and </a:t>
            </a:r>
            <a:r>
              <a:rPr lang="en-GB" sz="2000" dirty="0" smtClean="0"/>
              <a:t>publishes </a:t>
            </a:r>
            <a:r>
              <a:rPr lang="en-GB" sz="2000" dirty="0"/>
              <a:t>area statements, </a:t>
            </a:r>
            <a:r>
              <a:rPr lang="en-GB" sz="2000" dirty="0" smtClean="0"/>
              <a:t>which </a:t>
            </a:r>
            <a:r>
              <a:rPr lang="en-GB" sz="2000" dirty="0"/>
              <a:t>facilitate the implementation of the National Natural Resources Policy. Area statements </a:t>
            </a:r>
            <a:r>
              <a:rPr lang="en-GB" sz="2000" dirty="0" smtClean="0"/>
              <a:t>are </a:t>
            </a:r>
            <a:r>
              <a:rPr lang="en-GB" sz="2000" dirty="0"/>
              <a:t>an important evidence base for bodies operating within an area as </a:t>
            </a:r>
            <a:r>
              <a:rPr lang="en-GB" sz="2000" dirty="0" smtClean="0"/>
              <a:t>they </a:t>
            </a:r>
            <a:r>
              <a:rPr lang="en-GB" sz="2000" dirty="0"/>
              <a:t>include information on the natural resources and the priorities, risks and opportunities for sustainably manage natural resources. </a:t>
            </a:r>
            <a:endParaRPr lang="en-GB" sz="2000" dirty="0" smtClean="0"/>
          </a:p>
          <a:p>
            <a:endParaRPr lang="en-GB" sz="2000" dirty="0"/>
          </a:p>
          <a:p>
            <a:r>
              <a:rPr lang="en-GB" sz="2000" dirty="0" smtClean="0"/>
              <a:t>NRW’s purpose is </a:t>
            </a:r>
            <a:r>
              <a:rPr lang="en-GB" sz="2000" dirty="0"/>
              <a:t>to pursue sustainable management of natural resources and apply the supporting </a:t>
            </a:r>
            <a:r>
              <a:rPr lang="en-GB" sz="2000" dirty="0" smtClean="0"/>
              <a:t>principles.  </a:t>
            </a:r>
          </a:p>
          <a:p>
            <a:endParaRPr lang="en-GB" sz="2000" dirty="0" smtClean="0"/>
          </a:p>
          <a:p>
            <a:r>
              <a:rPr lang="en-GB" sz="2000" dirty="0" smtClean="0"/>
              <a:t>The statements requires </a:t>
            </a:r>
            <a:r>
              <a:rPr lang="en-GB" sz="2000" dirty="0"/>
              <a:t>NRW to deliver all of their functions in a way that achieves the sustainable management of natural resources</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36</a:t>
            </a:fld>
            <a:endParaRPr lang="en-GB" altLang="en-US"/>
          </a:p>
        </p:txBody>
      </p:sp>
      <p:sp>
        <p:nvSpPr>
          <p:cNvPr id="3" name="TextBox 2"/>
          <p:cNvSpPr txBox="1"/>
          <p:nvPr/>
        </p:nvSpPr>
        <p:spPr>
          <a:xfrm>
            <a:off x="6444208" y="6237312"/>
            <a:ext cx="1872208" cy="338554"/>
          </a:xfrm>
          <a:prstGeom prst="rect">
            <a:avLst/>
          </a:prstGeom>
          <a:noFill/>
        </p:spPr>
        <p:txBody>
          <a:bodyPr wrap="square" rtlCol="0">
            <a:spAutoFit/>
          </a:bodyPr>
          <a:lstStyle/>
          <a:p>
            <a:r>
              <a:rPr lang="en-GB" sz="1600" dirty="0" smtClean="0"/>
              <a:t>Gov. Wales 2020</a:t>
            </a:r>
            <a:endParaRPr lang="en-GB" sz="1600" dirty="0"/>
          </a:p>
        </p:txBody>
      </p:sp>
    </p:spTree>
    <p:extLst>
      <p:ext uri="{BB962C8B-B14F-4D97-AF65-F5344CB8AC3E}">
        <p14:creationId xmlns:p14="http://schemas.microsoft.com/office/powerpoint/2010/main" val="254281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circle(in)">
                                      <p:cBhvr>
                                        <p:cTn id="7" dur="2000"/>
                                        <p:tgtEl>
                                          <p:spTgt spid="4">
                                            <p:txEl>
                                              <p:pRg st="1" end="1"/>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circle(in)">
                                      <p:cBhvr>
                                        <p:cTn id="10" dur="2000"/>
                                        <p:tgtEl>
                                          <p:spTgt spid="4">
                                            <p:txEl>
                                              <p:pRg st="3" end="3"/>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Effect transition="in" filter="circle(in)">
                                      <p:cBhvr>
                                        <p:cTn id="13" dur="2000"/>
                                        <p:tgtEl>
                                          <p:spTgt spid="4">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circle(in)">
                                      <p:cBhvr>
                                        <p:cTn id="18" dur="2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circle(in)">
                                      <p:cBhvr>
                                        <p:cTn id="23" dur="20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circle(in)">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circle(in)">
                                      <p:cBhvr>
                                        <p:cTn id="33"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52736"/>
            <a:ext cx="8637588" cy="504056"/>
          </a:xfrm>
        </p:spPr>
        <p:txBody>
          <a:bodyPr/>
          <a:lstStyle/>
          <a:p>
            <a:r>
              <a:rPr lang="en-GB" dirty="0" smtClean="0"/>
              <a:t>Environment Act Wales 2016 </a:t>
            </a:r>
            <a:br>
              <a:rPr lang="en-GB" dirty="0" smtClean="0"/>
            </a:br>
            <a:endParaRPr lang="en-GB" sz="2800" dirty="0"/>
          </a:p>
        </p:txBody>
      </p:sp>
      <p:sp>
        <p:nvSpPr>
          <p:cNvPr id="3" name="Text Placeholder 2"/>
          <p:cNvSpPr>
            <a:spLocks noGrp="1"/>
          </p:cNvSpPr>
          <p:nvPr>
            <p:ph type="body" sz="half" idx="1"/>
          </p:nvPr>
        </p:nvSpPr>
        <p:spPr>
          <a:xfrm>
            <a:off x="239768" y="1193941"/>
            <a:ext cx="8618824" cy="4114800"/>
          </a:xfrm>
        </p:spPr>
        <p:txBody>
          <a:bodyPr/>
          <a:lstStyle/>
          <a:p>
            <a:r>
              <a:rPr lang="en-GB" dirty="0" smtClean="0"/>
              <a:t>Split into 3 groups</a:t>
            </a:r>
          </a:p>
          <a:p>
            <a:r>
              <a:rPr lang="en-GB" dirty="0" smtClean="0"/>
              <a:t>Read through the FAQs sheet </a:t>
            </a:r>
            <a:r>
              <a:rPr lang="en-GB" sz="2400" dirty="0">
                <a:hlinkClick r:id="rId2" action="ppaction://hlinkfile"/>
              </a:rPr>
              <a:t>FAQs link</a:t>
            </a:r>
            <a:endParaRPr lang="en-GB" dirty="0" smtClean="0"/>
          </a:p>
          <a:p>
            <a:r>
              <a:rPr lang="en-GB" dirty="0" smtClean="0"/>
              <a:t>Answer the following questions by using the sheet plus a search for the situation now.</a:t>
            </a:r>
          </a:p>
          <a:p>
            <a:r>
              <a:rPr lang="en-GB" dirty="0"/>
              <a:t>P</a:t>
            </a:r>
            <a:r>
              <a:rPr lang="en-GB" dirty="0" smtClean="0"/>
              <a:t>resent back to the class</a:t>
            </a:r>
          </a:p>
          <a:p>
            <a:r>
              <a:rPr lang="en-GB" dirty="0" smtClean="0"/>
              <a:t>From the material construct an essay plan for the following:</a:t>
            </a:r>
          </a:p>
          <a:p>
            <a:r>
              <a:rPr lang="en-GB" i="1" dirty="0" smtClean="0">
                <a:solidFill>
                  <a:schemeClr val="accent2">
                    <a:lumMod val="75000"/>
                  </a:schemeClr>
                </a:solidFill>
              </a:rPr>
              <a:t>Describe and assess the role of the Environment Act (Wales) 2016 </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37</a:t>
            </a:fld>
            <a:endParaRPr lang="en-GB" altLang="en-US" dirty="0"/>
          </a:p>
        </p:txBody>
      </p:sp>
      <p:pic>
        <p:nvPicPr>
          <p:cNvPr id="7" name="Picture 6"/>
          <p:cNvPicPr>
            <a:picLocks noChangeAspect="1"/>
          </p:cNvPicPr>
          <p:nvPr/>
        </p:nvPicPr>
        <p:blipFill>
          <a:blip r:embed="rId3"/>
          <a:stretch>
            <a:fillRect/>
          </a:stretch>
        </p:blipFill>
        <p:spPr>
          <a:xfrm>
            <a:off x="899592" y="4896681"/>
            <a:ext cx="7299176" cy="1824794"/>
          </a:xfrm>
          <a:prstGeom prst="rect">
            <a:avLst/>
          </a:prstGeom>
        </p:spPr>
      </p:pic>
    </p:spTree>
    <p:extLst>
      <p:ext uri="{BB962C8B-B14F-4D97-AF65-F5344CB8AC3E}">
        <p14:creationId xmlns:p14="http://schemas.microsoft.com/office/powerpoint/2010/main" val="181060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89856" y="2636912"/>
            <a:ext cx="4032448" cy="4114800"/>
          </a:xfrm>
        </p:spPr>
        <p:txBody>
          <a:bodyPr/>
          <a:lstStyle/>
          <a:p>
            <a:pPr marL="0" indent="0">
              <a:buNone/>
            </a:pPr>
            <a:r>
              <a:rPr lang="en-GB" b="1" dirty="0" smtClean="0">
                <a:solidFill>
                  <a:schemeClr val="tx2">
                    <a:lumMod val="60000"/>
                    <a:lumOff val="40000"/>
                  </a:schemeClr>
                </a:solidFill>
              </a:rPr>
              <a:t>Group 2</a:t>
            </a:r>
          </a:p>
          <a:p>
            <a:pPr marL="514350" indent="-514350">
              <a:buFont typeface="+mj-lt"/>
              <a:buAutoNum type="arabicPeriod"/>
            </a:pPr>
            <a:r>
              <a:rPr lang="en-GB" sz="1800" dirty="0"/>
              <a:t>How does the Act help to halt declining biodiversity</a:t>
            </a:r>
            <a:r>
              <a:rPr lang="en-GB" sz="1800" dirty="0" smtClean="0"/>
              <a:t>? Success?</a:t>
            </a:r>
            <a:endParaRPr lang="en-GB" sz="1800" dirty="0"/>
          </a:p>
          <a:p>
            <a:pPr marL="514350" indent="-514350">
              <a:buFont typeface="+mj-lt"/>
              <a:buAutoNum type="arabicPeriod"/>
            </a:pPr>
            <a:r>
              <a:rPr lang="en-GB" sz="1800" dirty="0">
                <a:solidFill>
                  <a:schemeClr val="accent2">
                    <a:lumMod val="75000"/>
                  </a:schemeClr>
                </a:solidFill>
              </a:rPr>
              <a:t>Why does the Act strengthen the existing biodiversity duty</a:t>
            </a:r>
            <a:r>
              <a:rPr lang="en-GB" sz="1800" dirty="0" smtClean="0">
                <a:solidFill>
                  <a:schemeClr val="accent2">
                    <a:lumMod val="75000"/>
                  </a:schemeClr>
                </a:solidFill>
              </a:rPr>
              <a:t>?</a:t>
            </a:r>
          </a:p>
          <a:p>
            <a:pPr marL="514350" indent="-514350">
              <a:buFont typeface="+mj-lt"/>
              <a:buAutoNum type="arabicPeriod"/>
            </a:pPr>
            <a:r>
              <a:rPr lang="en-GB" sz="1800" dirty="0"/>
              <a:t>How was the cost and benefits of the provisions been assessed? </a:t>
            </a:r>
          </a:p>
          <a:p>
            <a:pPr marL="514350" indent="-514350">
              <a:buFont typeface="+mj-lt"/>
              <a:buAutoNum type="arabicPeriod"/>
            </a:pPr>
            <a:r>
              <a:rPr lang="en-GB" sz="1800" dirty="0">
                <a:solidFill>
                  <a:schemeClr val="accent2">
                    <a:lumMod val="75000"/>
                  </a:schemeClr>
                </a:solidFill>
              </a:rPr>
              <a:t>How did they consider views of stakeholders?</a:t>
            </a:r>
          </a:p>
          <a:p>
            <a:pPr marL="514350" indent="-514350">
              <a:buFont typeface="+mj-lt"/>
              <a:buAutoNum type="arabicPeriod"/>
            </a:pPr>
            <a:r>
              <a:rPr lang="en-GB" sz="1800" dirty="0"/>
              <a:t>How do </a:t>
            </a:r>
            <a:r>
              <a:rPr lang="en-GB" sz="1800" dirty="0" smtClean="0"/>
              <a:t>businesses benefit </a:t>
            </a:r>
            <a:r>
              <a:rPr lang="en-GB" sz="1800" dirty="0"/>
              <a:t>from the Act?</a:t>
            </a:r>
          </a:p>
          <a:p>
            <a:pPr marL="457200" indent="-457200">
              <a:buFont typeface="+mj-lt"/>
              <a:buAutoNum type="arabicPeriod"/>
            </a:pPr>
            <a:r>
              <a:rPr lang="en-GB" sz="1800" dirty="0">
                <a:solidFill>
                  <a:schemeClr val="accent2">
                    <a:lumMod val="75000"/>
                  </a:schemeClr>
                </a:solidFill>
              </a:rPr>
              <a:t>How have Wales’ communities </a:t>
            </a:r>
            <a:r>
              <a:rPr lang="en-GB" sz="1800" dirty="0" smtClean="0">
                <a:solidFill>
                  <a:schemeClr val="accent2">
                    <a:lumMod val="75000"/>
                  </a:schemeClr>
                </a:solidFill>
              </a:rPr>
              <a:t>benefited </a:t>
            </a:r>
            <a:r>
              <a:rPr lang="en-GB" sz="1800" dirty="0">
                <a:solidFill>
                  <a:schemeClr val="accent2">
                    <a:lumMod val="75000"/>
                  </a:schemeClr>
                </a:solidFill>
              </a:rPr>
              <a:t>from the Act</a:t>
            </a:r>
          </a:p>
          <a:p>
            <a:pPr marL="0" indent="0">
              <a:buNone/>
            </a:pPr>
            <a:endParaRPr lang="en-GB" dirty="0"/>
          </a:p>
          <a:p>
            <a:endParaRPr lang="en-GB" dirty="0" smtClean="0"/>
          </a:p>
        </p:txBody>
      </p:sp>
      <p:sp>
        <p:nvSpPr>
          <p:cNvPr id="4" name="Content Placeholder 3"/>
          <p:cNvSpPr>
            <a:spLocks noGrp="1"/>
          </p:cNvSpPr>
          <p:nvPr>
            <p:ph sz="half" idx="2"/>
          </p:nvPr>
        </p:nvSpPr>
        <p:spPr>
          <a:xfrm>
            <a:off x="4427647" y="2743200"/>
            <a:ext cx="4464496" cy="4114800"/>
          </a:xfrm>
        </p:spPr>
        <p:txBody>
          <a:bodyPr/>
          <a:lstStyle/>
          <a:p>
            <a:pPr marL="0" indent="0">
              <a:buNone/>
            </a:pPr>
            <a:r>
              <a:rPr lang="en-GB" b="1" dirty="0" smtClean="0">
                <a:solidFill>
                  <a:schemeClr val="accent6">
                    <a:lumMod val="75000"/>
                  </a:schemeClr>
                </a:solidFill>
              </a:rPr>
              <a:t>Group 3</a:t>
            </a:r>
          </a:p>
          <a:p>
            <a:pPr marL="514350" indent="-514350">
              <a:buFont typeface="+mj-lt"/>
              <a:buAutoNum type="arabicPeriod"/>
            </a:pPr>
            <a:r>
              <a:rPr lang="en-GB" sz="1800" dirty="0"/>
              <a:t>How was NRW affected by the Act?</a:t>
            </a:r>
          </a:p>
          <a:p>
            <a:pPr marL="514350" indent="-514350">
              <a:buFont typeface="+mj-lt"/>
              <a:buAutoNum type="arabicPeriod"/>
            </a:pPr>
            <a:r>
              <a:rPr lang="en-GB" sz="1800" dirty="0">
                <a:solidFill>
                  <a:schemeClr val="accent2">
                    <a:lumMod val="75000"/>
                  </a:schemeClr>
                </a:solidFill>
              </a:rPr>
              <a:t>What is the role of Wales’ National Park Authorities in implementing the Act?</a:t>
            </a:r>
          </a:p>
          <a:p>
            <a:pPr marL="514350" indent="-514350">
              <a:buFont typeface="+mj-lt"/>
              <a:buAutoNum type="arabicPeriod"/>
            </a:pPr>
            <a:r>
              <a:rPr lang="en-GB" sz="1800" dirty="0"/>
              <a:t>What is the role of local authorities in implementing the Act</a:t>
            </a:r>
            <a:r>
              <a:rPr lang="en-GB" sz="1800" dirty="0" smtClean="0"/>
              <a:t>?</a:t>
            </a:r>
            <a:endParaRPr lang="en-GB" sz="1800" dirty="0"/>
          </a:p>
          <a:p>
            <a:pPr marL="514350" indent="-514350">
              <a:buFont typeface="+mj-lt"/>
              <a:buAutoNum type="arabicPeriod"/>
            </a:pPr>
            <a:r>
              <a:rPr lang="en-GB" sz="1800" dirty="0">
                <a:solidFill>
                  <a:schemeClr val="accent2">
                    <a:lumMod val="75000"/>
                  </a:schemeClr>
                </a:solidFill>
              </a:rPr>
              <a:t>Why did we seek to change the Carrier Bag Charging Scheme?</a:t>
            </a:r>
          </a:p>
          <a:p>
            <a:pPr marL="514350" indent="-514350">
              <a:buFont typeface="+mj-lt"/>
              <a:buAutoNum type="arabicPeriod"/>
            </a:pPr>
            <a:r>
              <a:rPr lang="en-GB" sz="1800" dirty="0"/>
              <a:t>How did the Act affect marine planning and Wales’ fishing industry</a:t>
            </a:r>
            <a:r>
              <a:rPr lang="en-GB" sz="1800" dirty="0" smtClean="0"/>
              <a:t>?</a:t>
            </a:r>
          </a:p>
          <a:p>
            <a:pPr marL="514350" indent="-514350">
              <a:buFont typeface="+mj-lt"/>
              <a:buAutoNum type="arabicPeriod"/>
            </a:pPr>
            <a:r>
              <a:rPr lang="en-GB" sz="1800" dirty="0" smtClean="0"/>
              <a:t>Are there any criticisms of the Act?</a:t>
            </a:r>
            <a:endParaRPr lang="en-GB" sz="1800" dirty="0"/>
          </a:p>
          <a:p>
            <a:pPr marL="0" indent="0">
              <a:buNone/>
            </a:pPr>
            <a:endParaRPr lang="en-GB" dirty="0" smtClean="0"/>
          </a:p>
          <a:p>
            <a:pPr marL="0" indent="0">
              <a:buNone/>
            </a:pPr>
            <a:endParaRPr lang="en-GB" dirty="0"/>
          </a:p>
          <a:p>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38</a:t>
            </a:fld>
            <a:endParaRPr lang="en-GB" altLang="en-US" dirty="0"/>
          </a:p>
        </p:txBody>
      </p:sp>
      <p:sp>
        <p:nvSpPr>
          <p:cNvPr id="6" name="Content Placeholder 3"/>
          <p:cNvSpPr txBox="1">
            <a:spLocks/>
          </p:cNvSpPr>
          <p:nvPr/>
        </p:nvSpPr>
        <p:spPr bwMode="auto">
          <a:xfrm>
            <a:off x="2055113" y="-67031"/>
            <a:ext cx="7056784" cy="2567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Font typeface="Wingdings 2" panose="05020102010507070707" pitchFamily="18" charset="2"/>
              <a:buNone/>
            </a:pPr>
            <a:r>
              <a:rPr lang="en-GB" b="1" dirty="0" smtClean="0">
                <a:solidFill>
                  <a:srgbClr val="FFFF00"/>
                </a:solidFill>
              </a:rPr>
              <a:t>Group 1</a:t>
            </a:r>
          </a:p>
          <a:p>
            <a:pPr marL="514350" indent="-514350">
              <a:buFont typeface="+mj-lt"/>
              <a:buAutoNum type="arabicPeriod"/>
            </a:pPr>
            <a:r>
              <a:rPr lang="en-GB" sz="1800" dirty="0" smtClean="0"/>
              <a:t>What was the Act designed to do?</a:t>
            </a:r>
          </a:p>
          <a:p>
            <a:pPr marL="514350" indent="-514350">
              <a:buFont typeface="+mj-lt"/>
              <a:buAutoNum type="arabicPeriod"/>
            </a:pPr>
            <a:r>
              <a:rPr lang="en-GB" sz="1800" dirty="0" smtClean="0">
                <a:solidFill>
                  <a:schemeClr val="accent2">
                    <a:lumMod val="75000"/>
                  </a:schemeClr>
                </a:solidFill>
              </a:rPr>
              <a:t>Why did we need this Act and is it working?</a:t>
            </a:r>
          </a:p>
          <a:p>
            <a:pPr marL="514350" indent="-514350">
              <a:buFont typeface="+mj-lt"/>
              <a:buAutoNum type="arabicPeriod"/>
            </a:pPr>
            <a:r>
              <a:rPr lang="en-GB" sz="1800" dirty="0" smtClean="0"/>
              <a:t>How does the Act help tackle climate change?</a:t>
            </a:r>
          </a:p>
          <a:p>
            <a:pPr marL="514350" indent="-514350">
              <a:buFont typeface="+mj-lt"/>
              <a:buAutoNum type="arabicPeriod"/>
            </a:pPr>
            <a:r>
              <a:rPr lang="en-GB" sz="1800" dirty="0" smtClean="0">
                <a:solidFill>
                  <a:schemeClr val="accent2">
                    <a:lumMod val="75000"/>
                  </a:schemeClr>
                </a:solidFill>
              </a:rPr>
              <a:t>What were climate change targets introduced in the Act?</a:t>
            </a:r>
          </a:p>
          <a:p>
            <a:pPr marL="514350" indent="-514350">
              <a:buFont typeface="+mj-lt"/>
              <a:buAutoNum type="arabicPeriod"/>
            </a:pPr>
            <a:r>
              <a:rPr lang="en-GB" sz="1800" dirty="0" smtClean="0"/>
              <a:t>What happens if climate change targets in the Act are not achieved?</a:t>
            </a:r>
          </a:p>
          <a:p>
            <a:pPr marL="514350" indent="-514350">
              <a:buFont typeface="+mj-lt"/>
              <a:buAutoNum type="arabicPeriod"/>
            </a:pPr>
            <a:r>
              <a:rPr lang="en-GB" sz="1800" dirty="0" smtClean="0">
                <a:solidFill>
                  <a:schemeClr val="accent2">
                    <a:lumMod val="75000"/>
                  </a:schemeClr>
                </a:solidFill>
              </a:rPr>
              <a:t>Do they comply with international obligations?</a:t>
            </a:r>
          </a:p>
          <a:p>
            <a:pPr marL="0" indent="0">
              <a:buFont typeface="Wingdings 2" panose="05020102010507070707" pitchFamily="18" charset="2"/>
              <a:buNone/>
            </a:pPr>
            <a:endParaRPr lang="en-GB" dirty="0" smtClean="0"/>
          </a:p>
          <a:p>
            <a:pPr marL="0" indent="0">
              <a:buNone/>
            </a:pPr>
            <a:endParaRPr lang="en-GB" dirty="0"/>
          </a:p>
        </p:txBody>
      </p:sp>
      <p:pic>
        <p:nvPicPr>
          <p:cNvPr id="7" name="Picture 6"/>
          <p:cNvPicPr>
            <a:picLocks noChangeAspect="1"/>
          </p:cNvPicPr>
          <p:nvPr/>
        </p:nvPicPr>
        <p:blipFill>
          <a:blip r:embed="rId2"/>
          <a:stretch>
            <a:fillRect/>
          </a:stretch>
        </p:blipFill>
        <p:spPr>
          <a:xfrm>
            <a:off x="95158" y="980728"/>
            <a:ext cx="1942808" cy="1296144"/>
          </a:xfrm>
          <a:prstGeom prst="rect">
            <a:avLst/>
          </a:prstGeom>
        </p:spPr>
      </p:pic>
    </p:spTree>
    <p:extLst>
      <p:ext uri="{BB962C8B-B14F-4D97-AF65-F5344CB8AC3E}">
        <p14:creationId xmlns:p14="http://schemas.microsoft.com/office/powerpoint/2010/main" val="79237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par>
                                <p:cTn id="29" presetID="26" presetClass="entr" presetSubtype="0" fill="hold" grpId="0"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wipe(down)">
                                      <p:cBhvr>
                                        <p:cTn id="31" dur="580">
                                          <p:stCondLst>
                                            <p:cond delay="0"/>
                                          </p:stCondLst>
                                        </p:cTn>
                                        <p:tgtEl>
                                          <p:spTgt spid="3">
                                            <p:txEl>
                                              <p:pRg st="1" end="1"/>
                                            </p:txEl>
                                          </p:spTgt>
                                        </p:tgtEl>
                                      </p:cBhvr>
                                    </p:animEffect>
                                    <p:anim calcmode="lin" valueType="num">
                                      <p:cBhvr>
                                        <p:cTn id="3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1" end="1"/>
                                            </p:txEl>
                                          </p:spTgt>
                                        </p:tgtEl>
                                      </p:cBhvr>
                                      <p:to x="100000" y="60000"/>
                                    </p:animScale>
                                    <p:animScale>
                                      <p:cBhvr>
                                        <p:cTn id="38" dur="166" decel="50000">
                                          <p:stCondLst>
                                            <p:cond delay="676"/>
                                          </p:stCondLst>
                                        </p:cTn>
                                        <p:tgtEl>
                                          <p:spTgt spid="3">
                                            <p:txEl>
                                              <p:pRg st="1" end="1"/>
                                            </p:txEl>
                                          </p:spTgt>
                                        </p:tgtEl>
                                      </p:cBhvr>
                                      <p:to x="100000" y="100000"/>
                                    </p:animScale>
                                    <p:animScale>
                                      <p:cBhvr>
                                        <p:cTn id="39" dur="26">
                                          <p:stCondLst>
                                            <p:cond delay="1312"/>
                                          </p:stCondLst>
                                        </p:cTn>
                                        <p:tgtEl>
                                          <p:spTgt spid="3">
                                            <p:txEl>
                                              <p:pRg st="1" end="1"/>
                                            </p:txEl>
                                          </p:spTgt>
                                        </p:tgtEl>
                                      </p:cBhvr>
                                      <p:to x="100000" y="80000"/>
                                    </p:animScale>
                                    <p:animScale>
                                      <p:cBhvr>
                                        <p:cTn id="40" dur="166" decel="50000">
                                          <p:stCondLst>
                                            <p:cond delay="1338"/>
                                          </p:stCondLst>
                                        </p:cTn>
                                        <p:tgtEl>
                                          <p:spTgt spid="3">
                                            <p:txEl>
                                              <p:pRg st="1" end="1"/>
                                            </p:txEl>
                                          </p:spTgt>
                                        </p:tgtEl>
                                      </p:cBhvr>
                                      <p:to x="100000" y="100000"/>
                                    </p:animScale>
                                    <p:animScale>
                                      <p:cBhvr>
                                        <p:cTn id="41" dur="26">
                                          <p:stCondLst>
                                            <p:cond delay="1642"/>
                                          </p:stCondLst>
                                        </p:cTn>
                                        <p:tgtEl>
                                          <p:spTgt spid="3">
                                            <p:txEl>
                                              <p:pRg st="1" end="1"/>
                                            </p:txEl>
                                          </p:spTgt>
                                        </p:tgtEl>
                                      </p:cBhvr>
                                      <p:to x="100000" y="90000"/>
                                    </p:animScale>
                                    <p:animScale>
                                      <p:cBhvr>
                                        <p:cTn id="42" dur="166" decel="50000">
                                          <p:stCondLst>
                                            <p:cond delay="1668"/>
                                          </p:stCondLst>
                                        </p:cTn>
                                        <p:tgtEl>
                                          <p:spTgt spid="3">
                                            <p:txEl>
                                              <p:pRg st="1" end="1"/>
                                            </p:txEl>
                                          </p:spTgt>
                                        </p:tgtEl>
                                      </p:cBhvr>
                                      <p:to x="100000" y="100000"/>
                                    </p:animScale>
                                    <p:animScale>
                                      <p:cBhvr>
                                        <p:cTn id="43" dur="26">
                                          <p:stCondLst>
                                            <p:cond delay="1808"/>
                                          </p:stCondLst>
                                        </p:cTn>
                                        <p:tgtEl>
                                          <p:spTgt spid="3">
                                            <p:txEl>
                                              <p:pRg st="1" end="1"/>
                                            </p:txEl>
                                          </p:spTgt>
                                        </p:tgtEl>
                                      </p:cBhvr>
                                      <p:to x="100000" y="95000"/>
                                    </p:animScale>
                                    <p:animScale>
                                      <p:cBhvr>
                                        <p:cTn id="44" dur="166" decel="50000">
                                          <p:stCondLst>
                                            <p:cond delay="1834"/>
                                          </p:stCondLst>
                                        </p:cTn>
                                        <p:tgtEl>
                                          <p:spTgt spid="3">
                                            <p:txEl>
                                              <p:pRg st="1" end="1"/>
                                            </p:txEl>
                                          </p:spTgt>
                                        </p:tgtEl>
                                      </p:cBhvr>
                                      <p:to x="100000" y="100000"/>
                                    </p:animScale>
                                  </p:childTnLst>
                                </p:cTn>
                              </p:par>
                              <p:par>
                                <p:cTn id="45" presetID="26" presetClass="entr" presetSubtype="0" fill="hold" grpId="0"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wipe(down)">
                                      <p:cBhvr>
                                        <p:cTn id="47" dur="580">
                                          <p:stCondLst>
                                            <p:cond delay="0"/>
                                          </p:stCondLst>
                                        </p:cTn>
                                        <p:tgtEl>
                                          <p:spTgt spid="3">
                                            <p:txEl>
                                              <p:pRg st="2" end="2"/>
                                            </p:txEl>
                                          </p:spTgt>
                                        </p:tgtEl>
                                      </p:cBhvr>
                                    </p:animEffect>
                                    <p:anim calcmode="lin" valueType="num">
                                      <p:cBhvr>
                                        <p:cTn id="4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2" end="2"/>
                                            </p:txEl>
                                          </p:spTgt>
                                        </p:tgtEl>
                                      </p:cBhvr>
                                      <p:to x="100000" y="60000"/>
                                    </p:animScale>
                                    <p:animScale>
                                      <p:cBhvr>
                                        <p:cTn id="54" dur="166" decel="50000">
                                          <p:stCondLst>
                                            <p:cond delay="676"/>
                                          </p:stCondLst>
                                        </p:cTn>
                                        <p:tgtEl>
                                          <p:spTgt spid="3">
                                            <p:txEl>
                                              <p:pRg st="2" end="2"/>
                                            </p:txEl>
                                          </p:spTgt>
                                        </p:tgtEl>
                                      </p:cBhvr>
                                      <p:to x="100000" y="100000"/>
                                    </p:animScale>
                                    <p:animScale>
                                      <p:cBhvr>
                                        <p:cTn id="55" dur="26">
                                          <p:stCondLst>
                                            <p:cond delay="1312"/>
                                          </p:stCondLst>
                                        </p:cTn>
                                        <p:tgtEl>
                                          <p:spTgt spid="3">
                                            <p:txEl>
                                              <p:pRg st="2" end="2"/>
                                            </p:txEl>
                                          </p:spTgt>
                                        </p:tgtEl>
                                      </p:cBhvr>
                                      <p:to x="100000" y="80000"/>
                                    </p:animScale>
                                    <p:animScale>
                                      <p:cBhvr>
                                        <p:cTn id="56" dur="166" decel="50000">
                                          <p:stCondLst>
                                            <p:cond delay="1338"/>
                                          </p:stCondLst>
                                        </p:cTn>
                                        <p:tgtEl>
                                          <p:spTgt spid="3">
                                            <p:txEl>
                                              <p:pRg st="2" end="2"/>
                                            </p:txEl>
                                          </p:spTgt>
                                        </p:tgtEl>
                                      </p:cBhvr>
                                      <p:to x="100000" y="100000"/>
                                    </p:animScale>
                                    <p:animScale>
                                      <p:cBhvr>
                                        <p:cTn id="57" dur="26">
                                          <p:stCondLst>
                                            <p:cond delay="1642"/>
                                          </p:stCondLst>
                                        </p:cTn>
                                        <p:tgtEl>
                                          <p:spTgt spid="3">
                                            <p:txEl>
                                              <p:pRg st="2" end="2"/>
                                            </p:txEl>
                                          </p:spTgt>
                                        </p:tgtEl>
                                      </p:cBhvr>
                                      <p:to x="100000" y="90000"/>
                                    </p:animScale>
                                    <p:animScale>
                                      <p:cBhvr>
                                        <p:cTn id="58" dur="166" decel="50000">
                                          <p:stCondLst>
                                            <p:cond delay="1668"/>
                                          </p:stCondLst>
                                        </p:cTn>
                                        <p:tgtEl>
                                          <p:spTgt spid="3">
                                            <p:txEl>
                                              <p:pRg st="2" end="2"/>
                                            </p:txEl>
                                          </p:spTgt>
                                        </p:tgtEl>
                                      </p:cBhvr>
                                      <p:to x="100000" y="100000"/>
                                    </p:animScale>
                                    <p:animScale>
                                      <p:cBhvr>
                                        <p:cTn id="59" dur="26">
                                          <p:stCondLst>
                                            <p:cond delay="1808"/>
                                          </p:stCondLst>
                                        </p:cTn>
                                        <p:tgtEl>
                                          <p:spTgt spid="3">
                                            <p:txEl>
                                              <p:pRg st="2" end="2"/>
                                            </p:txEl>
                                          </p:spTgt>
                                        </p:tgtEl>
                                      </p:cBhvr>
                                      <p:to x="100000" y="95000"/>
                                    </p:animScale>
                                    <p:animScale>
                                      <p:cBhvr>
                                        <p:cTn id="60" dur="166" decel="50000">
                                          <p:stCondLst>
                                            <p:cond delay="1834"/>
                                          </p:stCondLst>
                                        </p:cTn>
                                        <p:tgtEl>
                                          <p:spTgt spid="3">
                                            <p:txEl>
                                              <p:pRg st="2" end="2"/>
                                            </p:txEl>
                                          </p:spTgt>
                                        </p:tgtEl>
                                      </p:cBhvr>
                                      <p:to x="100000" y="100000"/>
                                    </p:animScale>
                                  </p:childTnLst>
                                </p:cTn>
                              </p:par>
                              <p:par>
                                <p:cTn id="61" presetID="26" presetClass="entr" presetSubtype="0" fill="hold" grpId="0" nodeType="withEffect">
                                  <p:stCondLst>
                                    <p:cond delay="0"/>
                                  </p:stCondLst>
                                  <p:childTnLst>
                                    <p:set>
                                      <p:cBhvr>
                                        <p:cTn id="62" dur="1" fill="hold">
                                          <p:stCondLst>
                                            <p:cond delay="0"/>
                                          </p:stCondLst>
                                        </p:cTn>
                                        <p:tgtEl>
                                          <p:spTgt spid="3">
                                            <p:txEl>
                                              <p:pRg st="3" end="3"/>
                                            </p:txEl>
                                          </p:spTgt>
                                        </p:tgtEl>
                                        <p:attrNameLst>
                                          <p:attrName>style.visibility</p:attrName>
                                        </p:attrNameLst>
                                      </p:cBhvr>
                                      <p:to>
                                        <p:strVal val="visible"/>
                                      </p:to>
                                    </p:set>
                                    <p:animEffect transition="in" filter="wipe(down)">
                                      <p:cBhvr>
                                        <p:cTn id="63" dur="580">
                                          <p:stCondLst>
                                            <p:cond delay="0"/>
                                          </p:stCondLst>
                                        </p:cTn>
                                        <p:tgtEl>
                                          <p:spTgt spid="3">
                                            <p:txEl>
                                              <p:pRg st="3" end="3"/>
                                            </p:txEl>
                                          </p:spTgt>
                                        </p:tgtEl>
                                      </p:cBhvr>
                                    </p:animEffect>
                                    <p:anim calcmode="lin" valueType="num">
                                      <p:cBhvr>
                                        <p:cTn id="6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9" dur="26">
                                          <p:stCondLst>
                                            <p:cond delay="650"/>
                                          </p:stCondLst>
                                        </p:cTn>
                                        <p:tgtEl>
                                          <p:spTgt spid="3">
                                            <p:txEl>
                                              <p:pRg st="3" end="3"/>
                                            </p:txEl>
                                          </p:spTgt>
                                        </p:tgtEl>
                                      </p:cBhvr>
                                      <p:to x="100000" y="60000"/>
                                    </p:animScale>
                                    <p:animScale>
                                      <p:cBhvr>
                                        <p:cTn id="70" dur="166" decel="50000">
                                          <p:stCondLst>
                                            <p:cond delay="676"/>
                                          </p:stCondLst>
                                        </p:cTn>
                                        <p:tgtEl>
                                          <p:spTgt spid="3">
                                            <p:txEl>
                                              <p:pRg st="3" end="3"/>
                                            </p:txEl>
                                          </p:spTgt>
                                        </p:tgtEl>
                                      </p:cBhvr>
                                      <p:to x="100000" y="100000"/>
                                    </p:animScale>
                                    <p:animScale>
                                      <p:cBhvr>
                                        <p:cTn id="71" dur="26">
                                          <p:stCondLst>
                                            <p:cond delay="1312"/>
                                          </p:stCondLst>
                                        </p:cTn>
                                        <p:tgtEl>
                                          <p:spTgt spid="3">
                                            <p:txEl>
                                              <p:pRg st="3" end="3"/>
                                            </p:txEl>
                                          </p:spTgt>
                                        </p:tgtEl>
                                      </p:cBhvr>
                                      <p:to x="100000" y="80000"/>
                                    </p:animScale>
                                    <p:animScale>
                                      <p:cBhvr>
                                        <p:cTn id="72" dur="166" decel="50000">
                                          <p:stCondLst>
                                            <p:cond delay="1338"/>
                                          </p:stCondLst>
                                        </p:cTn>
                                        <p:tgtEl>
                                          <p:spTgt spid="3">
                                            <p:txEl>
                                              <p:pRg st="3" end="3"/>
                                            </p:txEl>
                                          </p:spTgt>
                                        </p:tgtEl>
                                      </p:cBhvr>
                                      <p:to x="100000" y="100000"/>
                                    </p:animScale>
                                    <p:animScale>
                                      <p:cBhvr>
                                        <p:cTn id="73" dur="26">
                                          <p:stCondLst>
                                            <p:cond delay="1642"/>
                                          </p:stCondLst>
                                        </p:cTn>
                                        <p:tgtEl>
                                          <p:spTgt spid="3">
                                            <p:txEl>
                                              <p:pRg st="3" end="3"/>
                                            </p:txEl>
                                          </p:spTgt>
                                        </p:tgtEl>
                                      </p:cBhvr>
                                      <p:to x="100000" y="90000"/>
                                    </p:animScale>
                                    <p:animScale>
                                      <p:cBhvr>
                                        <p:cTn id="74" dur="166" decel="50000">
                                          <p:stCondLst>
                                            <p:cond delay="1668"/>
                                          </p:stCondLst>
                                        </p:cTn>
                                        <p:tgtEl>
                                          <p:spTgt spid="3">
                                            <p:txEl>
                                              <p:pRg st="3" end="3"/>
                                            </p:txEl>
                                          </p:spTgt>
                                        </p:tgtEl>
                                      </p:cBhvr>
                                      <p:to x="100000" y="100000"/>
                                    </p:animScale>
                                    <p:animScale>
                                      <p:cBhvr>
                                        <p:cTn id="75" dur="26">
                                          <p:stCondLst>
                                            <p:cond delay="1808"/>
                                          </p:stCondLst>
                                        </p:cTn>
                                        <p:tgtEl>
                                          <p:spTgt spid="3">
                                            <p:txEl>
                                              <p:pRg st="3" end="3"/>
                                            </p:txEl>
                                          </p:spTgt>
                                        </p:tgtEl>
                                      </p:cBhvr>
                                      <p:to x="100000" y="95000"/>
                                    </p:animScale>
                                    <p:animScale>
                                      <p:cBhvr>
                                        <p:cTn id="76" dur="166" decel="50000">
                                          <p:stCondLst>
                                            <p:cond delay="1834"/>
                                          </p:stCondLst>
                                        </p:cTn>
                                        <p:tgtEl>
                                          <p:spTgt spid="3">
                                            <p:txEl>
                                              <p:pRg st="3" end="3"/>
                                            </p:txEl>
                                          </p:spTgt>
                                        </p:tgtEl>
                                      </p:cBhvr>
                                      <p:to x="100000" y="100000"/>
                                    </p:animScale>
                                  </p:childTnLst>
                                </p:cTn>
                              </p:par>
                              <p:par>
                                <p:cTn id="77" presetID="26" presetClass="entr" presetSubtype="0" fill="hold" grpId="0" nodeType="with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par>
                                <p:cTn id="93" presetID="26" presetClass="entr" presetSubtype="0" fill="hold" grpId="0" nodeType="withEffect">
                                  <p:stCondLst>
                                    <p:cond delay="0"/>
                                  </p:stCondLst>
                                  <p:childTnLst>
                                    <p:set>
                                      <p:cBhvr>
                                        <p:cTn id="94" dur="1" fill="hold">
                                          <p:stCondLst>
                                            <p:cond delay="0"/>
                                          </p:stCondLst>
                                        </p:cTn>
                                        <p:tgtEl>
                                          <p:spTgt spid="3">
                                            <p:txEl>
                                              <p:pRg st="5" end="5"/>
                                            </p:txEl>
                                          </p:spTgt>
                                        </p:tgtEl>
                                        <p:attrNameLst>
                                          <p:attrName>style.visibility</p:attrName>
                                        </p:attrNameLst>
                                      </p:cBhvr>
                                      <p:to>
                                        <p:strVal val="visible"/>
                                      </p:to>
                                    </p:set>
                                    <p:animEffect transition="in" filter="wipe(down)">
                                      <p:cBhvr>
                                        <p:cTn id="95" dur="580">
                                          <p:stCondLst>
                                            <p:cond delay="0"/>
                                          </p:stCondLst>
                                        </p:cTn>
                                        <p:tgtEl>
                                          <p:spTgt spid="3">
                                            <p:txEl>
                                              <p:pRg st="5" end="5"/>
                                            </p:txEl>
                                          </p:spTgt>
                                        </p:tgtEl>
                                      </p:cBhvr>
                                    </p:animEffect>
                                    <p:anim calcmode="lin" valueType="num">
                                      <p:cBhvr>
                                        <p:cTn id="9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1" dur="26">
                                          <p:stCondLst>
                                            <p:cond delay="650"/>
                                          </p:stCondLst>
                                        </p:cTn>
                                        <p:tgtEl>
                                          <p:spTgt spid="3">
                                            <p:txEl>
                                              <p:pRg st="5" end="5"/>
                                            </p:txEl>
                                          </p:spTgt>
                                        </p:tgtEl>
                                      </p:cBhvr>
                                      <p:to x="100000" y="60000"/>
                                    </p:animScale>
                                    <p:animScale>
                                      <p:cBhvr>
                                        <p:cTn id="102" dur="166" decel="50000">
                                          <p:stCondLst>
                                            <p:cond delay="676"/>
                                          </p:stCondLst>
                                        </p:cTn>
                                        <p:tgtEl>
                                          <p:spTgt spid="3">
                                            <p:txEl>
                                              <p:pRg st="5" end="5"/>
                                            </p:txEl>
                                          </p:spTgt>
                                        </p:tgtEl>
                                      </p:cBhvr>
                                      <p:to x="100000" y="100000"/>
                                    </p:animScale>
                                    <p:animScale>
                                      <p:cBhvr>
                                        <p:cTn id="103" dur="26">
                                          <p:stCondLst>
                                            <p:cond delay="1312"/>
                                          </p:stCondLst>
                                        </p:cTn>
                                        <p:tgtEl>
                                          <p:spTgt spid="3">
                                            <p:txEl>
                                              <p:pRg st="5" end="5"/>
                                            </p:txEl>
                                          </p:spTgt>
                                        </p:tgtEl>
                                      </p:cBhvr>
                                      <p:to x="100000" y="80000"/>
                                    </p:animScale>
                                    <p:animScale>
                                      <p:cBhvr>
                                        <p:cTn id="104" dur="166" decel="50000">
                                          <p:stCondLst>
                                            <p:cond delay="1338"/>
                                          </p:stCondLst>
                                        </p:cTn>
                                        <p:tgtEl>
                                          <p:spTgt spid="3">
                                            <p:txEl>
                                              <p:pRg st="5" end="5"/>
                                            </p:txEl>
                                          </p:spTgt>
                                        </p:tgtEl>
                                      </p:cBhvr>
                                      <p:to x="100000" y="100000"/>
                                    </p:animScale>
                                    <p:animScale>
                                      <p:cBhvr>
                                        <p:cTn id="105" dur="26">
                                          <p:stCondLst>
                                            <p:cond delay="1642"/>
                                          </p:stCondLst>
                                        </p:cTn>
                                        <p:tgtEl>
                                          <p:spTgt spid="3">
                                            <p:txEl>
                                              <p:pRg st="5" end="5"/>
                                            </p:txEl>
                                          </p:spTgt>
                                        </p:tgtEl>
                                      </p:cBhvr>
                                      <p:to x="100000" y="90000"/>
                                    </p:animScale>
                                    <p:animScale>
                                      <p:cBhvr>
                                        <p:cTn id="106" dur="166" decel="50000">
                                          <p:stCondLst>
                                            <p:cond delay="1668"/>
                                          </p:stCondLst>
                                        </p:cTn>
                                        <p:tgtEl>
                                          <p:spTgt spid="3">
                                            <p:txEl>
                                              <p:pRg st="5" end="5"/>
                                            </p:txEl>
                                          </p:spTgt>
                                        </p:tgtEl>
                                      </p:cBhvr>
                                      <p:to x="100000" y="100000"/>
                                    </p:animScale>
                                    <p:animScale>
                                      <p:cBhvr>
                                        <p:cTn id="107" dur="26">
                                          <p:stCondLst>
                                            <p:cond delay="1808"/>
                                          </p:stCondLst>
                                        </p:cTn>
                                        <p:tgtEl>
                                          <p:spTgt spid="3">
                                            <p:txEl>
                                              <p:pRg st="5" end="5"/>
                                            </p:txEl>
                                          </p:spTgt>
                                        </p:tgtEl>
                                      </p:cBhvr>
                                      <p:to x="100000" y="95000"/>
                                    </p:animScale>
                                    <p:animScale>
                                      <p:cBhvr>
                                        <p:cTn id="108" dur="166" decel="50000">
                                          <p:stCondLst>
                                            <p:cond delay="1834"/>
                                          </p:stCondLst>
                                        </p:cTn>
                                        <p:tgtEl>
                                          <p:spTgt spid="3">
                                            <p:txEl>
                                              <p:pRg st="5" end="5"/>
                                            </p:txEl>
                                          </p:spTgt>
                                        </p:tgtEl>
                                      </p:cBhvr>
                                      <p:to x="100000" y="100000"/>
                                    </p:animScale>
                                  </p:childTnLst>
                                </p:cTn>
                              </p:par>
                              <p:par>
                                <p:cTn id="109" presetID="26" presetClass="entr" presetSubtype="0" fill="hold" grpId="0" nodeType="withEffect">
                                  <p:stCondLst>
                                    <p:cond delay="0"/>
                                  </p:stCondLst>
                                  <p:childTnLst>
                                    <p:set>
                                      <p:cBhvr>
                                        <p:cTn id="110" dur="1" fill="hold">
                                          <p:stCondLst>
                                            <p:cond delay="0"/>
                                          </p:stCondLst>
                                        </p:cTn>
                                        <p:tgtEl>
                                          <p:spTgt spid="3">
                                            <p:txEl>
                                              <p:pRg st="6" end="6"/>
                                            </p:txEl>
                                          </p:spTgt>
                                        </p:tgtEl>
                                        <p:attrNameLst>
                                          <p:attrName>style.visibility</p:attrName>
                                        </p:attrNameLst>
                                      </p:cBhvr>
                                      <p:to>
                                        <p:strVal val="visible"/>
                                      </p:to>
                                    </p:set>
                                    <p:animEffect transition="in" filter="wipe(down)">
                                      <p:cBhvr>
                                        <p:cTn id="111" dur="580">
                                          <p:stCondLst>
                                            <p:cond delay="0"/>
                                          </p:stCondLst>
                                        </p:cTn>
                                        <p:tgtEl>
                                          <p:spTgt spid="3">
                                            <p:txEl>
                                              <p:pRg st="6" end="6"/>
                                            </p:txEl>
                                          </p:spTgt>
                                        </p:tgtEl>
                                      </p:cBhvr>
                                    </p:animEffect>
                                    <p:anim calcmode="lin" valueType="num">
                                      <p:cBhvr>
                                        <p:cTn id="112"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3">
                                            <p:txEl>
                                              <p:pRg st="6" end="6"/>
                                            </p:txEl>
                                          </p:spTgt>
                                        </p:tgtEl>
                                      </p:cBhvr>
                                      <p:to x="100000" y="60000"/>
                                    </p:animScale>
                                    <p:animScale>
                                      <p:cBhvr>
                                        <p:cTn id="118" dur="166" decel="50000">
                                          <p:stCondLst>
                                            <p:cond delay="676"/>
                                          </p:stCondLst>
                                        </p:cTn>
                                        <p:tgtEl>
                                          <p:spTgt spid="3">
                                            <p:txEl>
                                              <p:pRg st="6" end="6"/>
                                            </p:txEl>
                                          </p:spTgt>
                                        </p:tgtEl>
                                      </p:cBhvr>
                                      <p:to x="100000" y="100000"/>
                                    </p:animScale>
                                    <p:animScale>
                                      <p:cBhvr>
                                        <p:cTn id="119" dur="26">
                                          <p:stCondLst>
                                            <p:cond delay="1312"/>
                                          </p:stCondLst>
                                        </p:cTn>
                                        <p:tgtEl>
                                          <p:spTgt spid="3">
                                            <p:txEl>
                                              <p:pRg st="6" end="6"/>
                                            </p:txEl>
                                          </p:spTgt>
                                        </p:tgtEl>
                                      </p:cBhvr>
                                      <p:to x="100000" y="80000"/>
                                    </p:animScale>
                                    <p:animScale>
                                      <p:cBhvr>
                                        <p:cTn id="120" dur="166" decel="50000">
                                          <p:stCondLst>
                                            <p:cond delay="1338"/>
                                          </p:stCondLst>
                                        </p:cTn>
                                        <p:tgtEl>
                                          <p:spTgt spid="3">
                                            <p:txEl>
                                              <p:pRg st="6" end="6"/>
                                            </p:txEl>
                                          </p:spTgt>
                                        </p:tgtEl>
                                      </p:cBhvr>
                                      <p:to x="100000" y="100000"/>
                                    </p:animScale>
                                    <p:animScale>
                                      <p:cBhvr>
                                        <p:cTn id="121" dur="26">
                                          <p:stCondLst>
                                            <p:cond delay="1642"/>
                                          </p:stCondLst>
                                        </p:cTn>
                                        <p:tgtEl>
                                          <p:spTgt spid="3">
                                            <p:txEl>
                                              <p:pRg st="6" end="6"/>
                                            </p:txEl>
                                          </p:spTgt>
                                        </p:tgtEl>
                                      </p:cBhvr>
                                      <p:to x="100000" y="90000"/>
                                    </p:animScale>
                                    <p:animScale>
                                      <p:cBhvr>
                                        <p:cTn id="122" dur="166" decel="50000">
                                          <p:stCondLst>
                                            <p:cond delay="1668"/>
                                          </p:stCondLst>
                                        </p:cTn>
                                        <p:tgtEl>
                                          <p:spTgt spid="3">
                                            <p:txEl>
                                              <p:pRg st="6" end="6"/>
                                            </p:txEl>
                                          </p:spTgt>
                                        </p:tgtEl>
                                      </p:cBhvr>
                                      <p:to x="100000" y="100000"/>
                                    </p:animScale>
                                    <p:animScale>
                                      <p:cBhvr>
                                        <p:cTn id="123" dur="26">
                                          <p:stCondLst>
                                            <p:cond delay="1808"/>
                                          </p:stCondLst>
                                        </p:cTn>
                                        <p:tgtEl>
                                          <p:spTgt spid="3">
                                            <p:txEl>
                                              <p:pRg st="6" end="6"/>
                                            </p:txEl>
                                          </p:spTgt>
                                        </p:tgtEl>
                                      </p:cBhvr>
                                      <p:to x="100000" y="95000"/>
                                    </p:animScale>
                                    <p:animScale>
                                      <p:cBhvr>
                                        <p:cTn id="124" dur="166" decel="50000">
                                          <p:stCondLst>
                                            <p:cond delay="1834"/>
                                          </p:stCondLst>
                                        </p:cTn>
                                        <p:tgtEl>
                                          <p:spTgt spid="3">
                                            <p:txEl>
                                              <p:pRg st="6" end="6"/>
                                            </p:txEl>
                                          </p:spTgt>
                                        </p:tgtEl>
                                      </p:cBhvr>
                                      <p:to x="100000" y="100000"/>
                                    </p:animScale>
                                  </p:childTnLst>
                                </p:cTn>
                              </p:par>
                            </p:childTnLst>
                          </p:cTn>
                        </p:par>
                      </p:childTnLst>
                    </p:cTn>
                  </p:par>
                  <p:par>
                    <p:cTn id="125" fill="hold">
                      <p:stCondLst>
                        <p:cond delay="indefinite"/>
                      </p:stCondLst>
                      <p:childTnLst>
                        <p:par>
                          <p:cTn id="126" fill="hold">
                            <p:stCondLst>
                              <p:cond delay="0"/>
                            </p:stCondLst>
                            <p:childTnLst>
                              <p:par>
                                <p:cTn id="127" presetID="45" presetClass="entr" presetSubtype="0" fill="hold" grpId="0" nodeType="clickEffect">
                                  <p:stCondLst>
                                    <p:cond delay="0"/>
                                  </p:stCondLst>
                                  <p:childTnLst>
                                    <p:set>
                                      <p:cBhvr>
                                        <p:cTn id="128" dur="1" fill="hold">
                                          <p:stCondLst>
                                            <p:cond delay="0"/>
                                          </p:stCondLst>
                                        </p:cTn>
                                        <p:tgtEl>
                                          <p:spTgt spid="4">
                                            <p:txEl>
                                              <p:pRg st="0" end="0"/>
                                            </p:txEl>
                                          </p:spTgt>
                                        </p:tgtEl>
                                        <p:attrNameLst>
                                          <p:attrName>style.visibility</p:attrName>
                                        </p:attrNameLst>
                                      </p:cBhvr>
                                      <p:to>
                                        <p:strVal val="visible"/>
                                      </p:to>
                                    </p:set>
                                    <p:animEffect transition="in" filter="fade">
                                      <p:cBhvr>
                                        <p:cTn id="129" dur="2000"/>
                                        <p:tgtEl>
                                          <p:spTgt spid="4">
                                            <p:txEl>
                                              <p:pRg st="0" end="0"/>
                                            </p:txEl>
                                          </p:spTgt>
                                        </p:tgtEl>
                                      </p:cBhvr>
                                    </p:animEffect>
                                    <p:anim calcmode="lin" valueType="num">
                                      <p:cBhvr>
                                        <p:cTn id="130"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131" dur="2000" fill="hold"/>
                                        <p:tgtEl>
                                          <p:spTgt spid="4">
                                            <p:txEl>
                                              <p:pRg st="0" end="0"/>
                                            </p:txEl>
                                          </p:spTgt>
                                        </p:tgtEl>
                                        <p:attrNameLst>
                                          <p:attrName>ppt_h</p:attrName>
                                        </p:attrNameLst>
                                      </p:cBhvr>
                                      <p:tavLst>
                                        <p:tav tm="0">
                                          <p:val>
                                            <p:strVal val="#ppt_h"/>
                                          </p:val>
                                        </p:tav>
                                        <p:tav tm="100000">
                                          <p:val>
                                            <p:strVal val="#ppt_h"/>
                                          </p:val>
                                        </p:tav>
                                      </p:tavLst>
                                    </p:anim>
                                  </p:childTnLst>
                                </p:cTn>
                              </p:par>
                              <p:par>
                                <p:cTn id="132" presetID="45" presetClass="entr" presetSubtype="0" fill="hold" grpId="0" nodeType="withEffect">
                                  <p:stCondLst>
                                    <p:cond delay="0"/>
                                  </p:stCondLst>
                                  <p:childTnLst>
                                    <p:set>
                                      <p:cBhvr>
                                        <p:cTn id="133" dur="1" fill="hold">
                                          <p:stCondLst>
                                            <p:cond delay="0"/>
                                          </p:stCondLst>
                                        </p:cTn>
                                        <p:tgtEl>
                                          <p:spTgt spid="4">
                                            <p:txEl>
                                              <p:pRg st="1" end="1"/>
                                            </p:txEl>
                                          </p:spTgt>
                                        </p:tgtEl>
                                        <p:attrNameLst>
                                          <p:attrName>style.visibility</p:attrName>
                                        </p:attrNameLst>
                                      </p:cBhvr>
                                      <p:to>
                                        <p:strVal val="visible"/>
                                      </p:to>
                                    </p:set>
                                    <p:animEffect transition="in" filter="fade">
                                      <p:cBhvr>
                                        <p:cTn id="134" dur="2000"/>
                                        <p:tgtEl>
                                          <p:spTgt spid="4">
                                            <p:txEl>
                                              <p:pRg st="1" end="1"/>
                                            </p:txEl>
                                          </p:spTgt>
                                        </p:tgtEl>
                                      </p:cBhvr>
                                    </p:animEffect>
                                    <p:anim calcmode="lin" valueType="num">
                                      <p:cBhvr>
                                        <p:cTn id="135"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136" dur="2000" fill="hold"/>
                                        <p:tgtEl>
                                          <p:spTgt spid="4">
                                            <p:txEl>
                                              <p:pRg st="1" end="1"/>
                                            </p:txEl>
                                          </p:spTgt>
                                        </p:tgtEl>
                                        <p:attrNameLst>
                                          <p:attrName>ppt_h</p:attrName>
                                        </p:attrNameLst>
                                      </p:cBhvr>
                                      <p:tavLst>
                                        <p:tav tm="0">
                                          <p:val>
                                            <p:strVal val="#ppt_h"/>
                                          </p:val>
                                        </p:tav>
                                        <p:tav tm="100000">
                                          <p:val>
                                            <p:strVal val="#ppt_h"/>
                                          </p:val>
                                        </p:tav>
                                      </p:tavLst>
                                    </p:anim>
                                  </p:childTnLst>
                                </p:cTn>
                              </p:par>
                              <p:par>
                                <p:cTn id="137" presetID="45" presetClass="entr" presetSubtype="0" fill="hold" grpId="0" nodeType="withEffect">
                                  <p:stCondLst>
                                    <p:cond delay="0"/>
                                  </p:stCondLst>
                                  <p:childTnLst>
                                    <p:set>
                                      <p:cBhvr>
                                        <p:cTn id="138" dur="1" fill="hold">
                                          <p:stCondLst>
                                            <p:cond delay="0"/>
                                          </p:stCondLst>
                                        </p:cTn>
                                        <p:tgtEl>
                                          <p:spTgt spid="4">
                                            <p:txEl>
                                              <p:pRg st="2" end="2"/>
                                            </p:txEl>
                                          </p:spTgt>
                                        </p:tgtEl>
                                        <p:attrNameLst>
                                          <p:attrName>style.visibility</p:attrName>
                                        </p:attrNameLst>
                                      </p:cBhvr>
                                      <p:to>
                                        <p:strVal val="visible"/>
                                      </p:to>
                                    </p:set>
                                    <p:animEffect transition="in" filter="fade">
                                      <p:cBhvr>
                                        <p:cTn id="139" dur="2000"/>
                                        <p:tgtEl>
                                          <p:spTgt spid="4">
                                            <p:txEl>
                                              <p:pRg st="2" end="2"/>
                                            </p:txEl>
                                          </p:spTgt>
                                        </p:tgtEl>
                                      </p:cBhvr>
                                    </p:animEffect>
                                    <p:anim calcmode="lin" valueType="num">
                                      <p:cBhvr>
                                        <p:cTn id="140"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141" dur="2000" fill="hold"/>
                                        <p:tgtEl>
                                          <p:spTgt spid="4">
                                            <p:txEl>
                                              <p:pRg st="2" end="2"/>
                                            </p:txEl>
                                          </p:spTgt>
                                        </p:tgtEl>
                                        <p:attrNameLst>
                                          <p:attrName>ppt_h</p:attrName>
                                        </p:attrNameLst>
                                      </p:cBhvr>
                                      <p:tavLst>
                                        <p:tav tm="0">
                                          <p:val>
                                            <p:strVal val="#ppt_h"/>
                                          </p:val>
                                        </p:tav>
                                        <p:tav tm="100000">
                                          <p:val>
                                            <p:strVal val="#ppt_h"/>
                                          </p:val>
                                        </p:tav>
                                      </p:tavLst>
                                    </p:anim>
                                  </p:childTnLst>
                                </p:cTn>
                              </p:par>
                              <p:par>
                                <p:cTn id="142" presetID="45" presetClass="entr" presetSubtype="0" fill="hold" grpId="0" nodeType="withEffect">
                                  <p:stCondLst>
                                    <p:cond delay="0"/>
                                  </p:stCondLst>
                                  <p:childTnLst>
                                    <p:set>
                                      <p:cBhvr>
                                        <p:cTn id="143" dur="1" fill="hold">
                                          <p:stCondLst>
                                            <p:cond delay="0"/>
                                          </p:stCondLst>
                                        </p:cTn>
                                        <p:tgtEl>
                                          <p:spTgt spid="4">
                                            <p:txEl>
                                              <p:pRg st="3" end="3"/>
                                            </p:txEl>
                                          </p:spTgt>
                                        </p:tgtEl>
                                        <p:attrNameLst>
                                          <p:attrName>style.visibility</p:attrName>
                                        </p:attrNameLst>
                                      </p:cBhvr>
                                      <p:to>
                                        <p:strVal val="visible"/>
                                      </p:to>
                                    </p:set>
                                    <p:animEffect transition="in" filter="fade">
                                      <p:cBhvr>
                                        <p:cTn id="144" dur="2000"/>
                                        <p:tgtEl>
                                          <p:spTgt spid="4">
                                            <p:txEl>
                                              <p:pRg st="3" end="3"/>
                                            </p:txEl>
                                          </p:spTgt>
                                        </p:tgtEl>
                                      </p:cBhvr>
                                    </p:animEffect>
                                    <p:anim calcmode="lin" valueType="num">
                                      <p:cBhvr>
                                        <p:cTn id="145"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146" dur="2000" fill="hold"/>
                                        <p:tgtEl>
                                          <p:spTgt spid="4">
                                            <p:txEl>
                                              <p:pRg st="3" end="3"/>
                                            </p:txEl>
                                          </p:spTgt>
                                        </p:tgtEl>
                                        <p:attrNameLst>
                                          <p:attrName>ppt_h</p:attrName>
                                        </p:attrNameLst>
                                      </p:cBhvr>
                                      <p:tavLst>
                                        <p:tav tm="0">
                                          <p:val>
                                            <p:strVal val="#ppt_h"/>
                                          </p:val>
                                        </p:tav>
                                        <p:tav tm="100000">
                                          <p:val>
                                            <p:strVal val="#ppt_h"/>
                                          </p:val>
                                        </p:tav>
                                      </p:tavLst>
                                    </p:anim>
                                  </p:childTnLst>
                                </p:cTn>
                              </p:par>
                              <p:par>
                                <p:cTn id="147" presetID="45" presetClass="entr" presetSubtype="0" fill="hold" grpId="0" nodeType="withEffect">
                                  <p:stCondLst>
                                    <p:cond delay="0"/>
                                  </p:stCondLst>
                                  <p:childTnLst>
                                    <p:set>
                                      <p:cBhvr>
                                        <p:cTn id="148" dur="1" fill="hold">
                                          <p:stCondLst>
                                            <p:cond delay="0"/>
                                          </p:stCondLst>
                                        </p:cTn>
                                        <p:tgtEl>
                                          <p:spTgt spid="4">
                                            <p:txEl>
                                              <p:pRg st="4" end="4"/>
                                            </p:txEl>
                                          </p:spTgt>
                                        </p:tgtEl>
                                        <p:attrNameLst>
                                          <p:attrName>style.visibility</p:attrName>
                                        </p:attrNameLst>
                                      </p:cBhvr>
                                      <p:to>
                                        <p:strVal val="visible"/>
                                      </p:to>
                                    </p:set>
                                    <p:animEffect transition="in" filter="fade">
                                      <p:cBhvr>
                                        <p:cTn id="149" dur="2000"/>
                                        <p:tgtEl>
                                          <p:spTgt spid="4">
                                            <p:txEl>
                                              <p:pRg st="4" end="4"/>
                                            </p:txEl>
                                          </p:spTgt>
                                        </p:tgtEl>
                                      </p:cBhvr>
                                    </p:animEffect>
                                    <p:anim calcmode="lin" valueType="num">
                                      <p:cBhvr>
                                        <p:cTn id="150"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151" dur="2000" fill="hold"/>
                                        <p:tgtEl>
                                          <p:spTgt spid="4">
                                            <p:txEl>
                                              <p:pRg st="4" end="4"/>
                                            </p:txEl>
                                          </p:spTgt>
                                        </p:tgtEl>
                                        <p:attrNameLst>
                                          <p:attrName>ppt_h</p:attrName>
                                        </p:attrNameLst>
                                      </p:cBhvr>
                                      <p:tavLst>
                                        <p:tav tm="0">
                                          <p:val>
                                            <p:strVal val="#ppt_h"/>
                                          </p:val>
                                        </p:tav>
                                        <p:tav tm="100000">
                                          <p:val>
                                            <p:strVal val="#ppt_h"/>
                                          </p:val>
                                        </p:tav>
                                      </p:tavLst>
                                    </p:anim>
                                  </p:childTnLst>
                                </p:cTn>
                              </p:par>
                              <p:par>
                                <p:cTn id="152" presetID="45" presetClass="entr" presetSubtype="0" fill="hold" grpId="0" nodeType="withEffect">
                                  <p:stCondLst>
                                    <p:cond delay="0"/>
                                  </p:stCondLst>
                                  <p:childTnLst>
                                    <p:set>
                                      <p:cBhvr>
                                        <p:cTn id="153" dur="1" fill="hold">
                                          <p:stCondLst>
                                            <p:cond delay="0"/>
                                          </p:stCondLst>
                                        </p:cTn>
                                        <p:tgtEl>
                                          <p:spTgt spid="4">
                                            <p:txEl>
                                              <p:pRg st="5" end="5"/>
                                            </p:txEl>
                                          </p:spTgt>
                                        </p:tgtEl>
                                        <p:attrNameLst>
                                          <p:attrName>style.visibility</p:attrName>
                                        </p:attrNameLst>
                                      </p:cBhvr>
                                      <p:to>
                                        <p:strVal val="visible"/>
                                      </p:to>
                                    </p:set>
                                    <p:animEffect transition="in" filter="fade">
                                      <p:cBhvr>
                                        <p:cTn id="154" dur="2000"/>
                                        <p:tgtEl>
                                          <p:spTgt spid="4">
                                            <p:txEl>
                                              <p:pRg st="5" end="5"/>
                                            </p:txEl>
                                          </p:spTgt>
                                        </p:tgtEl>
                                      </p:cBhvr>
                                    </p:animEffect>
                                    <p:anim calcmode="lin" valueType="num">
                                      <p:cBhvr>
                                        <p:cTn id="155" dur="2000" fill="hold"/>
                                        <p:tgtEl>
                                          <p:spTgt spid="4">
                                            <p:txEl>
                                              <p:pRg st="5" end="5"/>
                                            </p:txEl>
                                          </p:spTgt>
                                        </p:tgtEl>
                                        <p:attrNameLst>
                                          <p:attrName>ppt_w</p:attrName>
                                        </p:attrNameLst>
                                      </p:cBhvr>
                                      <p:tavLst>
                                        <p:tav tm="0" fmla="#ppt_w*sin(2.5*pi*$)">
                                          <p:val>
                                            <p:fltVal val="0"/>
                                          </p:val>
                                        </p:tav>
                                        <p:tav tm="100000">
                                          <p:val>
                                            <p:fltVal val="1"/>
                                          </p:val>
                                        </p:tav>
                                      </p:tavLst>
                                    </p:anim>
                                    <p:anim calcmode="lin" valueType="num">
                                      <p:cBhvr>
                                        <p:cTn id="156" dur="2000" fill="hold"/>
                                        <p:tgtEl>
                                          <p:spTgt spid="4">
                                            <p:txEl>
                                              <p:pRg st="5" end="5"/>
                                            </p:txEl>
                                          </p:spTgt>
                                        </p:tgtEl>
                                        <p:attrNameLst>
                                          <p:attrName>ppt_h</p:attrName>
                                        </p:attrNameLst>
                                      </p:cBhvr>
                                      <p:tavLst>
                                        <p:tav tm="0">
                                          <p:val>
                                            <p:strVal val="#ppt_h"/>
                                          </p:val>
                                        </p:tav>
                                        <p:tav tm="100000">
                                          <p:val>
                                            <p:strVal val="#ppt_h"/>
                                          </p:val>
                                        </p:tav>
                                      </p:tavLst>
                                    </p:anim>
                                  </p:childTnLst>
                                </p:cTn>
                              </p:par>
                              <p:par>
                                <p:cTn id="157" presetID="45" presetClass="entr" presetSubtype="0" fill="hold" grpId="0" nodeType="withEffect">
                                  <p:stCondLst>
                                    <p:cond delay="0"/>
                                  </p:stCondLst>
                                  <p:childTnLst>
                                    <p:set>
                                      <p:cBhvr>
                                        <p:cTn id="158" dur="1" fill="hold">
                                          <p:stCondLst>
                                            <p:cond delay="0"/>
                                          </p:stCondLst>
                                        </p:cTn>
                                        <p:tgtEl>
                                          <p:spTgt spid="4">
                                            <p:txEl>
                                              <p:pRg st="6" end="6"/>
                                            </p:txEl>
                                          </p:spTgt>
                                        </p:tgtEl>
                                        <p:attrNameLst>
                                          <p:attrName>style.visibility</p:attrName>
                                        </p:attrNameLst>
                                      </p:cBhvr>
                                      <p:to>
                                        <p:strVal val="visible"/>
                                      </p:to>
                                    </p:set>
                                    <p:animEffect transition="in" filter="fade">
                                      <p:cBhvr>
                                        <p:cTn id="159" dur="2000"/>
                                        <p:tgtEl>
                                          <p:spTgt spid="4">
                                            <p:txEl>
                                              <p:pRg st="6" end="6"/>
                                            </p:txEl>
                                          </p:spTgt>
                                        </p:tgtEl>
                                      </p:cBhvr>
                                    </p:animEffect>
                                    <p:anim calcmode="lin" valueType="num">
                                      <p:cBhvr>
                                        <p:cTn id="160" dur="2000" fill="hold"/>
                                        <p:tgtEl>
                                          <p:spTgt spid="4">
                                            <p:txEl>
                                              <p:pRg st="6" end="6"/>
                                            </p:txEl>
                                          </p:spTgt>
                                        </p:tgtEl>
                                        <p:attrNameLst>
                                          <p:attrName>ppt_w</p:attrName>
                                        </p:attrNameLst>
                                      </p:cBhvr>
                                      <p:tavLst>
                                        <p:tav tm="0" fmla="#ppt_w*sin(2.5*pi*$)">
                                          <p:val>
                                            <p:fltVal val="0"/>
                                          </p:val>
                                        </p:tav>
                                        <p:tav tm="100000">
                                          <p:val>
                                            <p:fltVal val="1"/>
                                          </p:val>
                                        </p:tav>
                                      </p:tavLst>
                                    </p:anim>
                                    <p:anim calcmode="lin" valueType="num">
                                      <p:cBhvr>
                                        <p:cTn id="161" dur="2000" fill="hold"/>
                                        <p:tgtEl>
                                          <p:spTgt spid="4">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1196753"/>
            <a:ext cx="8637588" cy="648072"/>
          </a:xfrm>
        </p:spPr>
        <p:txBody>
          <a:bodyPr/>
          <a:lstStyle/>
          <a:p>
            <a:r>
              <a:rPr lang="en-GB" dirty="0"/>
              <a:t>What </a:t>
            </a:r>
            <a:r>
              <a:rPr lang="en-GB" dirty="0" err="1"/>
              <a:t>SoNaRR</a:t>
            </a:r>
            <a:r>
              <a:rPr lang="en-GB" dirty="0"/>
              <a:t> can do?</a:t>
            </a:r>
            <a:br>
              <a:rPr lang="en-GB" dirty="0"/>
            </a:br>
            <a:endParaRPr lang="en-GB" dirty="0"/>
          </a:p>
        </p:txBody>
      </p:sp>
      <p:sp>
        <p:nvSpPr>
          <p:cNvPr id="3" name="Text Placeholder 2"/>
          <p:cNvSpPr>
            <a:spLocks noGrp="1"/>
          </p:cNvSpPr>
          <p:nvPr>
            <p:ph type="body" sz="half" idx="1"/>
          </p:nvPr>
        </p:nvSpPr>
        <p:spPr>
          <a:xfrm>
            <a:off x="184597" y="1556792"/>
            <a:ext cx="5107483" cy="4114800"/>
          </a:xfrm>
        </p:spPr>
        <p:txBody>
          <a:bodyPr/>
          <a:lstStyle/>
          <a:p>
            <a:r>
              <a:rPr lang="en-GB" sz="2000" dirty="0"/>
              <a:t>C</a:t>
            </a:r>
            <a:r>
              <a:rPr lang="en-GB" sz="2000" dirty="0" smtClean="0"/>
              <a:t>an </a:t>
            </a:r>
            <a:r>
              <a:rPr lang="en-GB" sz="2000" dirty="0"/>
              <a:t>be used by anyone looking to lessen Wales' impact on natural resources at the same time as we benefit from them</a:t>
            </a:r>
            <a:r>
              <a:rPr lang="en-GB" sz="2000" dirty="0" smtClean="0"/>
              <a:t>.</a:t>
            </a:r>
            <a:endParaRPr lang="en-GB" sz="2000" dirty="0"/>
          </a:p>
          <a:p>
            <a:r>
              <a:rPr lang="en-GB" sz="2000" dirty="0">
                <a:solidFill>
                  <a:schemeClr val="accent1">
                    <a:lumMod val="60000"/>
                    <a:lumOff val="40000"/>
                  </a:schemeClr>
                </a:solidFill>
              </a:rPr>
              <a:t>H</a:t>
            </a:r>
            <a:r>
              <a:rPr lang="en-GB" sz="2000" dirty="0" smtClean="0">
                <a:solidFill>
                  <a:schemeClr val="accent1">
                    <a:lumMod val="60000"/>
                    <a:lumOff val="40000"/>
                  </a:schemeClr>
                </a:solidFill>
              </a:rPr>
              <a:t>elps </a:t>
            </a:r>
            <a:r>
              <a:rPr lang="en-GB" sz="2000" dirty="0">
                <a:solidFill>
                  <a:schemeClr val="accent1">
                    <a:lumMod val="60000"/>
                    <a:lumOff val="40000"/>
                  </a:schemeClr>
                </a:solidFill>
              </a:rPr>
              <a:t>to influence Welsh Government's </a:t>
            </a:r>
            <a:r>
              <a:rPr lang="en-GB" sz="2000" b="1" dirty="0">
                <a:solidFill>
                  <a:schemeClr val="accent1">
                    <a:lumMod val="60000"/>
                    <a:lumOff val="40000"/>
                  </a:schemeClr>
                </a:solidFill>
              </a:rPr>
              <a:t>Natural Resources Policy</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It enables progress against Wales' wellbeing goals</a:t>
            </a:r>
            <a:r>
              <a:rPr lang="en-GB" sz="2000" dirty="0" smtClean="0"/>
              <a:t>.</a:t>
            </a:r>
            <a:endParaRPr lang="en-GB" sz="2000" dirty="0"/>
          </a:p>
          <a:p>
            <a:r>
              <a:rPr lang="en-GB" sz="2000" dirty="0">
                <a:solidFill>
                  <a:schemeClr val="accent1">
                    <a:lumMod val="60000"/>
                    <a:lumOff val="40000"/>
                  </a:schemeClr>
                </a:solidFill>
              </a:rPr>
              <a:t>U</a:t>
            </a:r>
            <a:r>
              <a:rPr lang="en-GB" sz="2000" dirty="0" smtClean="0">
                <a:solidFill>
                  <a:schemeClr val="accent1">
                    <a:lumMod val="60000"/>
                    <a:lumOff val="40000"/>
                  </a:schemeClr>
                </a:solidFill>
              </a:rPr>
              <a:t>sed </a:t>
            </a:r>
            <a:r>
              <a:rPr lang="en-GB" sz="2000" dirty="0">
                <a:solidFill>
                  <a:schemeClr val="accent1">
                    <a:lumMod val="60000"/>
                    <a:lumOff val="40000"/>
                  </a:schemeClr>
                </a:solidFill>
              </a:rPr>
              <a:t>by the </a:t>
            </a:r>
            <a:r>
              <a:rPr lang="en-GB" sz="2000" b="1" dirty="0">
                <a:solidFill>
                  <a:schemeClr val="accent1">
                    <a:lumMod val="60000"/>
                    <a:lumOff val="40000"/>
                  </a:schemeClr>
                </a:solidFill>
              </a:rPr>
              <a:t>Public Service Boards </a:t>
            </a:r>
            <a:r>
              <a:rPr lang="en-GB" sz="2000" dirty="0">
                <a:solidFill>
                  <a:schemeClr val="accent1">
                    <a:lumMod val="60000"/>
                    <a:lumOff val="40000"/>
                  </a:schemeClr>
                </a:solidFill>
              </a:rPr>
              <a:t>as they work across all public services in each local authority area in Wales</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U</a:t>
            </a:r>
            <a:r>
              <a:rPr lang="en-GB" sz="2000" dirty="0" smtClean="0"/>
              <a:t>sed </a:t>
            </a:r>
            <a:r>
              <a:rPr lang="en-GB" sz="2000" dirty="0"/>
              <a:t>by local planning authorities to help make local planning decisions</a:t>
            </a:r>
            <a:r>
              <a:rPr lang="en-GB" sz="2000" dirty="0" smtClean="0"/>
              <a:t>.</a:t>
            </a:r>
            <a:endParaRPr lang="en-GB" sz="2000" dirty="0"/>
          </a:p>
          <a:p>
            <a:r>
              <a:rPr lang="en-GB" sz="2000" dirty="0" smtClean="0">
                <a:solidFill>
                  <a:schemeClr val="accent1">
                    <a:lumMod val="60000"/>
                    <a:lumOff val="40000"/>
                  </a:schemeClr>
                </a:solidFill>
              </a:rPr>
              <a:t>Informs </a:t>
            </a:r>
            <a:r>
              <a:rPr lang="en-GB" sz="2000" dirty="0">
                <a:solidFill>
                  <a:schemeClr val="accent1">
                    <a:lumMod val="60000"/>
                    <a:lumOff val="40000"/>
                  </a:schemeClr>
                </a:solidFill>
              </a:rPr>
              <a:t>the development of Area </a:t>
            </a:r>
            <a:r>
              <a:rPr lang="en-GB" sz="2000" dirty="0" smtClean="0">
                <a:solidFill>
                  <a:schemeClr val="accent1">
                    <a:lumMod val="60000"/>
                    <a:lumOff val="40000"/>
                  </a:schemeClr>
                </a:solidFill>
              </a:rPr>
              <a:t>Statements</a:t>
            </a:r>
            <a:endParaRPr lang="en-GB" sz="2000" dirty="0">
              <a:solidFill>
                <a:schemeClr val="accent1">
                  <a:lumMod val="60000"/>
                  <a:lumOff val="40000"/>
                </a:schemeClr>
              </a:solidFill>
            </a:endParaRPr>
          </a:p>
        </p:txBody>
      </p:sp>
      <p:pic>
        <p:nvPicPr>
          <p:cNvPr id="6" name="Content Placeholder 5"/>
          <p:cNvPicPr>
            <a:picLocks noGrp="1" noChangeAspect="1"/>
          </p:cNvPicPr>
          <p:nvPr>
            <p:ph sz="half" idx="2"/>
          </p:nvPr>
        </p:nvPicPr>
        <p:blipFill>
          <a:blip r:embed="rId2"/>
          <a:stretch>
            <a:fillRect/>
          </a:stretch>
        </p:blipFill>
        <p:spPr>
          <a:xfrm>
            <a:off x="5292080" y="2564904"/>
            <a:ext cx="3663008" cy="2724150"/>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39</a:t>
            </a:fld>
            <a:endParaRPr lang="en-GB" altLang="en-US"/>
          </a:p>
        </p:txBody>
      </p:sp>
      <p:sp>
        <p:nvSpPr>
          <p:cNvPr id="7" name="Right Arrow 6"/>
          <p:cNvSpPr/>
          <p:nvPr/>
        </p:nvSpPr>
        <p:spPr>
          <a:xfrm>
            <a:off x="5292080" y="3356992"/>
            <a:ext cx="432048"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08807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SoNaRR</a:t>
            </a:r>
            <a:r>
              <a:rPr lang="en-GB" dirty="0" smtClean="0"/>
              <a:t> </a:t>
            </a:r>
            <a:r>
              <a:rPr lang="en-GB" sz="5400" dirty="0"/>
              <a:t>Interim report </a:t>
            </a:r>
            <a:r>
              <a:rPr lang="en-GB" sz="5400" dirty="0" smtClean="0"/>
              <a:t>2019</a:t>
            </a:r>
            <a:r>
              <a:rPr lang="en-GB" dirty="0" smtClean="0"/>
              <a:t> </a:t>
            </a:r>
            <a:endParaRPr lang="en-GB" dirty="0"/>
          </a:p>
        </p:txBody>
      </p:sp>
      <p:sp>
        <p:nvSpPr>
          <p:cNvPr id="3" name="Text Placeholder 2"/>
          <p:cNvSpPr>
            <a:spLocks noGrp="1"/>
          </p:cNvSpPr>
          <p:nvPr>
            <p:ph type="body" sz="half" idx="1"/>
          </p:nvPr>
        </p:nvSpPr>
        <p:spPr>
          <a:xfrm>
            <a:off x="328613" y="1941513"/>
            <a:ext cx="5467523" cy="4114800"/>
          </a:xfrm>
        </p:spPr>
        <p:txBody>
          <a:bodyPr/>
          <a:lstStyle/>
          <a:p>
            <a:r>
              <a:rPr lang="en-GB" sz="2000" dirty="0" smtClean="0"/>
              <a:t>Assess </a:t>
            </a:r>
            <a:r>
              <a:rPr lang="en-GB" sz="2000" dirty="0"/>
              <a:t>Wales' natural resources - air, land, water, wildlife, forests, fisheries, plants and soil</a:t>
            </a:r>
            <a:r>
              <a:rPr lang="en-GB" sz="2000" dirty="0" smtClean="0"/>
              <a:t>.</a:t>
            </a:r>
            <a:endParaRPr lang="en-GB" sz="2000" dirty="0"/>
          </a:p>
          <a:p>
            <a:r>
              <a:rPr lang="en-GB" sz="2000" dirty="0">
                <a:solidFill>
                  <a:schemeClr val="accent1">
                    <a:lumMod val="60000"/>
                    <a:lumOff val="40000"/>
                  </a:schemeClr>
                </a:solidFill>
              </a:rPr>
              <a:t>M</a:t>
            </a:r>
            <a:r>
              <a:rPr lang="en-GB" sz="2000" dirty="0" smtClean="0">
                <a:solidFill>
                  <a:schemeClr val="accent1">
                    <a:lumMod val="60000"/>
                    <a:lumOff val="40000"/>
                  </a:schemeClr>
                </a:solidFill>
              </a:rPr>
              <a:t>easure </a:t>
            </a:r>
            <a:r>
              <a:rPr lang="en-GB" sz="2000" dirty="0">
                <a:solidFill>
                  <a:schemeClr val="accent1">
                    <a:lumMod val="60000"/>
                    <a:lumOff val="40000"/>
                  </a:schemeClr>
                </a:solidFill>
              </a:rPr>
              <a:t>how </a:t>
            </a:r>
            <a:r>
              <a:rPr lang="en-GB" sz="2000" dirty="0" smtClean="0">
                <a:solidFill>
                  <a:schemeClr val="accent1">
                    <a:lumMod val="60000"/>
                    <a:lumOff val="40000"/>
                  </a:schemeClr>
                </a:solidFill>
              </a:rPr>
              <a:t>well they are managed </a:t>
            </a:r>
            <a:r>
              <a:rPr lang="en-GB" sz="2000" dirty="0">
                <a:solidFill>
                  <a:schemeClr val="accent1">
                    <a:lumMod val="60000"/>
                    <a:lumOff val="40000"/>
                  </a:schemeClr>
                </a:solidFill>
              </a:rPr>
              <a:t>in a sustainable way</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In this interim report, </a:t>
            </a:r>
            <a:r>
              <a:rPr lang="en-GB" sz="2000" dirty="0" smtClean="0"/>
              <a:t>they </a:t>
            </a:r>
            <a:r>
              <a:rPr lang="en-GB" sz="2000" dirty="0"/>
              <a:t>focus on the main </a:t>
            </a:r>
            <a:r>
              <a:rPr lang="en-GB" sz="2000" dirty="0" smtClean="0"/>
              <a:t>challenges</a:t>
            </a:r>
            <a:endParaRPr lang="en-GB" sz="2000" dirty="0"/>
          </a:p>
          <a:p>
            <a:r>
              <a:rPr lang="en-GB" sz="2000" dirty="0" smtClean="0">
                <a:solidFill>
                  <a:schemeClr val="accent1">
                    <a:lumMod val="60000"/>
                    <a:lumOff val="40000"/>
                  </a:schemeClr>
                </a:solidFill>
              </a:rPr>
              <a:t>Outlines </a:t>
            </a:r>
            <a:r>
              <a:rPr lang="en-GB" sz="2000" dirty="0">
                <a:solidFill>
                  <a:schemeClr val="accent1">
                    <a:lumMod val="60000"/>
                    <a:lumOff val="40000"/>
                  </a:schemeClr>
                </a:solidFill>
              </a:rPr>
              <a:t>two integrated opportunities to manage </a:t>
            </a:r>
            <a:r>
              <a:rPr lang="en-GB" sz="2000" dirty="0" smtClean="0">
                <a:solidFill>
                  <a:schemeClr val="accent1">
                    <a:lumMod val="60000"/>
                    <a:lumOff val="40000"/>
                  </a:schemeClr>
                </a:solidFill>
              </a:rPr>
              <a:t>resources</a:t>
            </a:r>
            <a:endParaRPr lang="en-GB" sz="2000" dirty="0">
              <a:solidFill>
                <a:schemeClr val="accent1">
                  <a:lumMod val="60000"/>
                  <a:lumOff val="40000"/>
                </a:schemeClr>
              </a:solidFill>
            </a:endParaRPr>
          </a:p>
          <a:p>
            <a:r>
              <a:rPr lang="en-GB" sz="2000" dirty="0" smtClean="0"/>
              <a:t>Identifies </a:t>
            </a:r>
            <a:r>
              <a:rPr lang="en-GB" sz="2000" dirty="0"/>
              <a:t>gaps in the </a:t>
            </a:r>
            <a:r>
              <a:rPr lang="en-GB" sz="2000" dirty="0" smtClean="0"/>
              <a:t>evidence and propose solutions</a:t>
            </a:r>
            <a:endParaRPr lang="en-GB" sz="2000" dirty="0"/>
          </a:p>
          <a:p>
            <a:r>
              <a:rPr lang="en-GB" sz="2000" dirty="0">
                <a:solidFill>
                  <a:schemeClr val="accent1">
                    <a:lumMod val="60000"/>
                    <a:lumOff val="40000"/>
                  </a:schemeClr>
                </a:solidFill>
              </a:rPr>
              <a:t>The report sets out how the second state of natural resources report will develop in 2020</a:t>
            </a:r>
            <a:r>
              <a:rPr lang="en-GB" sz="2000" dirty="0" smtClean="0"/>
              <a:t>.</a:t>
            </a:r>
          </a:p>
          <a:p>
            <a:r>
              <a:rPr lang="en-GB" sz="2000" dirty="0" smtClean="0">
                <a:hlinkClick r:id="rId2"/>
              </a:rPr>
              <a:t>Interim report 2019</a:t>
            </a:r>
            <a:endParaRPr lang="en-GB" sz="2000" dirty="0"/>
          </a:p>
        </p:txBody>
      </p:sp>
      <p:pic>
        <p:nvPicPr>
          <p:cNvPr id="6" name="Content Placeholder 5"/>
          <p:cNvPicPr>
            <a:picLocks noGrp="1" noChangeAspect="1"/>
          </p:cNvPicPr>
          <p:nvPr>
            <p:ph sz="half" idx="2"/>
          </p:nvPr>
        </p:nvPicPr>
        <p:blipFill>
          <a:blip r:embed="rId3"/>
          <a:stretch>
            <a:fillRect/>
          </a:stretch>
        </p:blipFill>
        <p:spPr>
          <a:xfrm>
            <a:off x="6089940" y="2132856"/>
            <a:ext cx="2888589" cy="4114800"/>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40</a:t>
            </a:fld>
            <a:endParaRPr lang="en-GB" altLang="en-US"/>
          </a:p>
        </p:txBody>
      </p:sp>
    </p:spTree>
    <p:extLst>
      <p:ext uri="{BB962C8B-B14F-4D97-AF65-F5344CB8AC3E}">
        <p14:creationId xmlns:p14="http://schemas.microsoft.com/office/powerpoint/2010/main" val="33639944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560425"/>
            <a:ext cx="8637588" cy="762000"/>
          </a:xfrm>
        </p:spPr>
        <p:txBody>
          <a:bodyPr/>
          <a:lstStyle/>
          <a:p>
            <a:r>
              <a:rPr lang="en-GB" dirty="0" smtClean="0"/>
              <a:t>Area Statements</a:t>
            </a:r>
            <a:endParaRPr lang="en-GB" dirty="0"/>
          </a:p>
        </p:txBody>
      </p:sp>
      <p:sp>
        <p:nvSpPr>
          <p:cNvPr id="3" name="Text Placeholder 2"/>
          <p:cNvSpPr>
            <a:spLocks noGrp="1"/>
          </p:cNvSpPr>
          <p:nvPr>
            <p:ph type="body" sz="half" idx="1"/>
          </p:nvPr>
        </p:nvSpPr>
        <p:spPr>
          <a:xfrm>
            <a:off x="323529" y="1484784"/>
            <a:ext cx="8064896" cy="2808312"/>
          </a:xfrm>
        </p:spPr>
        <p:txBody>
          <a:bodyPr/>
          <a:lstStyle/>
          <a:p>
            <a:r>
              <a:rPr lang="en-GB" sz="2000" dirty="0" smtClean="0"/>
              <a:t>Joined-up approach</a:t>
            </a:r>
          </a:p>
          <a:p>
            <a:r>
              <a:rPr lang="en-GB" sz="2000" dirty="0" smtClean="0"/>
              <a:t>Collaborative response to the Natural Resources Policy 2017</a:t>
            </a:r>
          </a:p>
          <a:p>
            <a:r>
              <a:rPr lang="en-GB" sz="2000" dirty="0" smtClean="0"/>
              <a:t>Innovative </a:t>
            </a:r>
            <a:r>
              <a:rPr lang="en-GB" sz="2000" dirty="0"/>
              <a:t>Area </a:t>
            </a:r>
            <a:r>
              <a:rPr lang="en-GB" sz="2000" dirty="0" smtClean="0"/>
              <a:t>Statements</a:t>
            </a:r>
          </a:p>
          <a:p>
            <a:r>
              <a:rPr lang="en-GB" sz="2000" dirty="0" smtClean="0"/>
              <a:t>7 areas in Wales</a:t>
            </a:r>
          </a:p>
          <a:p>
            <a:r>
              <a:rPr lang="en-GB" sz="2000" dirty="0" smtClean="0"/>
              <a:t>Aim</a:t>
            </a:r>
          </a:p>
          <a:p>
            <a:pPr marL="850900" lvl="1" indent="-457200">
              <a:buFont typeface="+mj-lt"/>
              <a:buAutoNum type="arabicPeriod"/>
            </a:pPr>
            <a:r>
              <a:rPr lang="en-GB" sz="2000" dirty="0" smtClean="0"/>
              <a:t>Key </a:t>
            </a:r>
            <a:r>
              <a:rPr lang="en-GB" sz="2000" dirty="0"/>
              <a:t>challenges facing that particular locality, </a:t>
            </a:r>
            <a:endParaRPr lang="en-GB" sz="2000" dirty="0" smtClean="0"/>
          </a:p>
          <a:p>
            <a:pPr marL="850900" lvl="1" indent="-457200">
              <a:buFont typeface="+mj-lt"/>
              <a:buAutoNum type="arabicPeriod"/>
            </a:pPr>
            <a:r>
              <a:rPr lang="en-GB" sz="2000" dirty="0"/>
              <a:t>W</a:t>
            </a:r>
            <a:r>
              <a:rPr lang="en-GB" sz="2000" dirty="0" smtClean="0"/>
              <a:t>hat </a:t>
            </a:r>
            <a:r>
              <a:rPr lang="en-GB" sz="2000" dirty="0"/>
              <a:t>we can all do to meet those challenges, and </a:t>
            </a:r>
            <a:endParaRPr lang="en-GB" sz="2000" dirty="0" smtClean="0"/>
          </a:p>
          <a:p>
            <a:pPr marL="850900" lvl="1" indent="-457200">
              <a:buFont typeface="+mj-lt"/>
              <a:buAutoNum type="arabicPeriod"/>
            </a:pPr>
            <a:r>
              <a:rPr lang="en-GB" sz="2000" dirty="0"/>
              <a:t>H</a:t>
            </a:r>
            <a:r>
              <a:rPr lang="en-GB" sz="2000" dirty="0" smtClean="0"/>
              <a:t>ow </a:t>
            </a:r>
            <a:r>
              <a:rPr lang="en-GB" sz="2000" dirty="0"/>
              <a:t>we can better manage our natural resources for the benefit of future </a:t>
            </a:r>
            <a:r>
              <a:rPr lang="en-GB" sz="2000" dirty="0" smtClean="0"/>
              <a:t>generations</a:t>
            </a:r>
          </a:p>
          <a:p>
            <a:pPr marL="484187" indent="-457200">
              <a:buFont typeface="+mj-lt"/>
              <a:buAutoNum type="arabicPeriod"/>
            </a:pPr>
            <a:endParaRPr lang="en-GB" sz="2200" dirty="0" smtClean="0"/>
          </a:p>
          <a:p>
            <a:r>
              <a:rPr lang="en-GB" dirty="0" smtClean="0">
                <a:hlinkClick r:id="rId2"/>
              </a:rPr>
              <a:t>Wales environmental information GIS</a:t>
            </a:r>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41</a:t>
            </a:fld>
            <a:endParaRPr lang="en-GB" altLang="en-US"/>
          </a:p>
        </p:txBody>
      </p:sp>
    </p:spTree>
    <p:extLst>
      <p:ext uri="{BB962C8B-B14F-4D97-AF65-F5344CB8AC3E}">
        <p14:creationId xmlns:p14="http://schemas.microsoft.com/office/powerpoint/2010/main" val="505752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 Statements practical</a:t>
            </a:r>
            <a:endParaRPr lang="en-GB" dirty="0"/>
          </a:p>
        </p:txBody>
      </p:sp>
      <p:sp>
        <p:nvSpPr>
          <p:cNvPr id="3" name="Text Placeholder 2"/>
          <p:cNvSpPr>
            <a:spLocks noGrp="1"/>
          </p:cNvSpPr>
          <p:nvPr>
            <p:ph type="body" sz="half" idx="1"/>
          </p:nvPr>
        </p:nvSpPr>
        <p:spPr>
          <a:xfrm>
            <a:off x="304429" y="1628800"/>
            <a:ext cx="4027487" cy="4114800"/>
          </a:xfrm>
        </p:spPr>
        <p:txBody>
          <a:bodyPr/>
          <a:lstStyle/>
          <a:p>
            <a:r>
              <a:rPr lang="en-GB" dirty="0" smtClean="0"/>
              <a:t>South East</a:t>
            </a:r>
          </a:p>
          <a:p>
            <a:r>
              <a:rPr lang="en-GB" dirty="0" smtClean="0"/>
              <a:t>South central</a:t>
            </a:r>
          </a:p>
          <a:p>
            <a:r>
              <a:rPr lang="en-GB" dirty="0" smtClean="0"/>
              <a:t>South West</a:t>
            </a:r>
          </a:p>
          <a:p>
            <a:r>
              <a:rPr lang="en-GB" dirty="0" smtClean="0"/>
              <a:t>Mid Wales</a:t>
            </a:r>
          </a:p>
          <a:p>
            <a:r>
              <a:rPr lang="en-GB" dirty="0" smtClean="0"/>
              <a:t>North East </a:t>
            </a:r>
          </a:p>
          <a:p>
            <a:r>
              <a:rPr lang="en-GB" dirty="0" smtClean="0"/>
              <a:t>North west</a:t>
            </a:r>
          </a:p>
          <a:p>
            <a:r>
              <a:rPr lang="en-GB" dirty="0" smtClean="0"/>
              <a:t>Marine area</a:t>
            </a:r>
          </a:p>
          <a:p>
            <a:r>
              <a:rPr lang="en-GB" dirty="0" smtClean="0"/>
              <a:t>Sector specific statement</a:t>
            </a:r>
          </a:p>
          <a:p>
            <a:pPr lvl="0"/>
            <a:r>
              <a:rPr lang="en-GB" dirty="0" smtClean="0">
                <a:solidFill>
                  <a:prstClr val="black"/>
                </a:solidFill>
                <a:hlinkClick r:id="rId2"/>
              </a:rPr>
              <a:t>State of area statements</a:t>
            </a:r>
            <a:endParaRPr lang="en-GB" dirty="0">
              <a:solidFill>
                <a:prstClr val="black"/>
              </a:solidFill>
            </a:endParaRPr>
          </a:p>
          <a:p>
            <a:pPr lvl="1">
              <a:buClr>
                <a:srgbClr val="0F6FC6"/>
              </a:buClr>
            </a:pPr>
            <a:r>
              <a:rPr lang="en-GB" dirty="0">
                <a:solidFill>
                  <a:prstClr val="black"/>
                </a:solidFill>
              </a:rPr>
              <a:t>Choose an area and present an overview</a:t>
            </a:r>
          </a:p>
          <a:p>
            <a:endParaRPr lang="en-GB" dirty="0"/>
          </a:p>
        </p:txBody>
      </p:sp>
      <p:pic>
        <p:nvPicPr>
          <p:cNvPr id="6" name="Content Placeholder 5"/>
          <p:cNvPicPr>
            <a:picLocks noGrp="1" noChangeAspect="1"/>
          </p:cNvPicPr>
          <p:nvPr>
            <p:ph sz="half" idx="2"/>
          </p:nvPr>
        </p:nvPicPr>
        <p:blipFill>
          <a:blip r:embed="rId3"/>
          <a:stretch>
            <a:fillRect/>
          </a:stretch>
        </p:blipFill>
        <p:spPr>
          <a:xfrm>
            <a:off x="4508500" y="2011784"/>
            <a:ext cx="4029075" cy="3974257"/>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42</a:t>
            </a:fld>
            <a:endParaRPr lang="en-GB" altLang="en-US"/>
          </a:p>
        </p:txBody>
      </p:sp>
    </p:spTree>
    <p:extLst>
      <p:ext uri="{BB962C8B-B14F-4D97-AF65-F5344CB8AC3E}">
        <p14:creationId xmlns:p14="http://schemas.microsoft.com/office/powerpoint/2010/main" val="204386520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24744"/>
            <a:ext cx="9036496" cy="762000"/>
          </a:xfrm>
        </p:spPr>
        <p:txBody>
          <a:bodyPr/>
          <a:lstStyle/>
          <a:p>
            <a:r>
              <a:rPr lang="en-GB" dirty="0" smtClean="0"/>
              <a:t>Is the US election of 2020 is important to the environment?</a:t>
            </a:r>
            <a:endParaRPr lang="en-GB" dirty="0"/>
          </a:p>
        </p:txBody>
      </p:sp>
      <p:pic>
        <p:nvPicPr>
          <p:cNvPr id="7" name="Picture 6"/>
          <p:cNvPicPr>
            <a:picLocks noChangeAspect="1"/>
          </p:cNvPicPr>
          <p:nvPr/>
        </p:nvPicPr>
        <p:blipFill>
          <a:blip r:embed="rId2"/>
          <a:stretch>
            <a:fillRect/>
          </a:stretch>
        </p:blipFill>
        <p:spPr>
          <a:xfrm>
            <a:off x="1547664" y="1930400"/>
            <a:ext cx="6067425" cy="4791075"/>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43</a:t>
            </a:fld>
            <a:endParaRPr lang="en-GB" altLang="en-US"/>
          </a:p>
        </p:txBody>
      </p:sp>
    </p:spTree>
    <p:extLst>
      <p:ext uri="{BB962C8B-B14F-4D97-AF65-F5344CB8AC3E}">
        <p14:creationId xmlns:p14="http://schemas.microsoft.com/office/powerpoint/2010/main" val="176154019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 Election</a:t>
            </a:r>
            <a:endParaRPr lang="en-GB" dirty="0"/>
          </a:p>
        </p:txBody>
      </p:sp>
      <p:sp>
        <p:nvSpPr>
          <p:cNvPr id="3" name="Text Placeholder 2"/>
          <p:cNvSpPr>
            <a:spLocks noGrp="1"/>
          </p:cNvSpPr>
          <p:nvPr>
            <p:ph type="body" sz="half" idx="1"/>
          </p:nvPr>
        </p:nvSpPr>
        <p:spPr>
          <a:xfrm>
            <a:off x="328613" y="1941513"/>
            <a:ext cx="4531419" cy="4114800"/>
          </a:xfrm>
        </p:spPr>
        <p:txBody>
          <a:bodyPr/>
          <a:lstStyle/>
          <a:p>
            <a:r>
              <a:rPr lang="en-GB" dirty="0" smtClean="0"/>
              <a:t>Split into 2 groups</a:t>
            </a:r>
          </a:p>
          <a:p>
            <a:pPr marL="514350" indent="-514350">
              <a:buFont typeface="+mj-lt"/>
              <a:buAutoNum type="arabicPeriod"/>
            </a:pPr>
            <a:r>
              <a:rPr lang="en-GB" dirty="0" smtClean="0"/>
              <a:t>Trump</a:t>
            </a:r>
          </a:p>
          <a:p>
            <a:pPr marL="514350" indent="-514350">
              <a:buFont typeface="+mj-lt"/>
              <a:buAutoNum type="arabicPeriod"/>
            </a:pPr>
            <a:r>
              <a:rPr lang="en-GB" dirty="0" smtClean="0"/>
              <a:t>Biden</a:t>
            </a:r>
          </a:p>
          <a:p>
            <a:pPr marL="0" indent="0">
              <a:buNone/>
            </a:pPr>
            <a:endParaRPr lang="en-GB" dirty="0" smtClean="0"/>
          </a:p>
          <a:p>
            <a:r>
              <a:rPr lang="en-GB" dirty="0" smtClean="0"/>
              <a:t>What are their environmental strategies</a:t>
            </a:r>
          </a:p>
          <a:p>
            <a:r>
              <a:rPr lang="en-GB" dirty="0" smtClean="0"/>
              <a:t>What impact will this have on the global environment?</a:t>
            </a:r>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44</a:t>
            </a:fld>
            <a:endParaRPr lang="en-GB" altLang="en-US"/>
          </a:p>
        </p:txBody>
      </p:sp>
      <p:pic>
        <p:nvPicPr>
          <p:cNvPr id="6" name="Picture 5"/>
          <p:cNvPicPr>
            <a:picLocks noChangeAspect="1"/>
          </p:cNvPicPr>
          <p:nvPr/>
        </p:nvPicPr>
        <p:blipFill>
          <a:blip r:embed="rId2"/>
          <a:stretch>
            <a:fillRect/>
          </a:stretch>
        </p:blipFill>
        <p:spPr>
          <a:xfrm>
            <a:off x="5289240" y="908720"/>
            <a:ext cx="3397560" cy="2265040"/>
          </a:xfrm>
          <a:prstGeom prst="rect">
            <a:avLst/>
          </a:prstGeom>
        </p:spPr>
      </p:pic>
      <p:pic>
        <p:nvPicPr>
          <p:cNvPr id="7" name="Picture 6"/>
          <p:cNvPicPr>
            <a:picLocks noChangeAspect="1"/>
          </p:cNvPicPr>
          <p:nvPr/>
        </p:nvPicPr>
        <p:blipFill>
          <a:blip r:embed="rId3"/>
          <a:stretch>
            <a:fillRect/>
          </a:stretch>
        </p:blipFill>
        <p:spPr>
          <a:xfrm>
            <a:off x="5335252" y="3842689"/>
            <a:ext cx="3351548" cy="2513661"/>
          </a:xfrm>
          <a:prstGeom prst="rect">
            <a:avLst/>
          </a:prstGeom>
        </p:spPr>
      </p:pic>
    </p:spTree>
    <p:extLst>
      <p:ext uri="{BB962C8B-B14F-4D97-AF65-F5344CB8AC3E}">
        <p14:creationId xmlns:p14="http://schemas.microsoft.com/office/powerpoint/2010/main" val="120679675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23528" y="1410495"/>
            <a:ext cx="8637588" cy="762000"/>
          </a:xfrm>
        </p:spPr>
        <p:txBody>
          <a:bodyPr>
            <a:normAutofit fontScale="90000"/>
          </a:bodyPr>
          <a:lstStyle/>
          <a:p>
            <a:pPr eaLnBrk="1" fontAlgn="auto" hangingPunct="1">
              <a:spcAft>
                <a:spcPts val="0"/>
              </a:spcAft>
              <a:defRPr/>
            </a:pPr>
            <a:r>
              <a:rPr lang="en-GB" altLang="en-US" dirty="0"/>
              <a:t>UK </a:t>
            </a:r>
            <a:r>
              <a:rPr lang="en-GB" altLang="en-US" dirty="0" smtClean="0"/>
              <a:t>Governance of </a:t>
            </a:r>
            <a:br>
              <a:rPr lang="en-GB" altLang="en-US" dirty="0" smtClean="0"/>
            </a:br>
            <a:r>
              <a:rPr lang="en-GB" altLang="en-US" dirty="0" smtClean="0"/>
              <a:t>the Environment</a:t>
            </a:r>
            <a:endParaRPr lang="en-GB" altLang="en-US" dirty="0"/>
          </a:p>
        </p:txBody>
      </p:sp>
      <p:sp>
        <p:nvSpPr>
          <p:cNvPr id="33795" name="Text Placeholder 2"/>
          <p:cNvSpPr>
            <a:spLocks noGrp="1"/>
          </p:cNvSpPr>
          <p:nvPr>
            <p:ph type="body" sz="half" idx="1"/>
          </p:nvPr>
        </p:nvSpPr>
        <p:spPr>
          <a:xfrm>
            <a:off x="206375" y="2607245"/>
            <a:ext cx="4027487" cy="4114800"/>
          </a:xfrm>
        </p:spPr>
        <p:txBody>
          <a:bodyPr/>
          <a:lstStyle/>
          <a:p>
            <a:pPr eaLnBrk="1" hangingPunct="1"/>
            <a:r>
              <a:rPr lang="en-GB" altLang="en-US" dirty="0" smtClean="0">
                <a:hlinkClick r:id="rId3"/>
              </a:rPr>
              <a:t>System</a:t>
            </a:r>
            <a:endParaRPr lang="en-GB" altLang="en-US" dirty="0" smtClean="0"/>
          </a:p>
          <a:p>
            <a:pPr eaLnBrk="1" hangingPunct="1"/>
            <a:r>
              <a:rPr lang="en-GB" altLang="en-US" dirty="0" smtClean="0">
                <a:hlinkClick r:id="rId4"/>
              </a:rPr>
              <a:t>The environment and countryside</a:t>
            </a:r>
            <a:endParaRPr lang="en-GB" altLang="en-US" dirty="0" smtClean="0"/>
          </a:p>
          <a:p>
            <a:pPr eaLnBrk="1" hangingPunct="1"/>
            <a:r>
              <a:rPr lang="en-GB" altLang="en-US" dirty="0" smtClean="0">
                <a:hlinkClick r:id="rId5"/>
              </a:rPr>
              <a:t>George Eustice 2020</a:t>
            </a:r>
            <a:endParaRPr lang="en-GB" altLang="en-US" dirty="0" smtClean="0"/>
          </a:p>
          <a:p>
            <a:pPr eaLnBrk="1" hangingPunct="1"/>
            <a:endParaRPr lang="en-GB" altLang="en-US" sz="1200" dirty="0" smtClean="0"/>
          </a:p>
          <a:p>
            <a:pPr eaLnBrk="1" hangingPunct="1"/>
            <a:endParaRPr lang="en-GB" altLang="en-US" dirty="0"/>
          </a:p>
        </p:txBody>
      </p:sp>
      <p:sp>
        <p:nvSpPr>
          <p:cNvPr id="33796" name="Content Placeholder 3"/>
          <p:cNvSpPr>
            <a:spLocks noGrp="1"/>
          </p:cNvSpPr>
          <p:nvPr>
            <p:ph sz="half" idx="2"/>
          </p:nvPr>
        </p:nvSpPr>
        <p:spPr/>
        <p:txBody>
          <a:bodyPr/>
          <a:lstStyle/>
          <a:p>
            <a:pPr eaLnBrk="1" hangingPunct="1"/>
            <a:endParaRPr lang="en-GB" altLang="en-US"/>
          </a:p>
        </p:txBody>
      </p:sp>
      <p:sp>
        <p:nvSpPr>
          <p:cNvPr id="337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7DBEEBE-B6E4-41A6-ADBF-4CEF39E31D5A}" type="slidenum">
              <a:rPr lang="en-GB" altLang="en-US" sz="1100" smtClean="0">
                <a:solidFill>
                  <a:srgbClr val="4D4D4D"/>
                </a:solidFill>
                <a:latin typeface="Times New Roman" panose="02020603050405020304" pitchFamily="18" charset="0"/>
              </a:rPr>
              <a:pPr>
                <a:spcBef>
                  <a:spcPct val="0"/>
                </a:spcBef>
                <a:buClrTx/>
                <a:buSzTx/>
                <a:buFontTx/>
                <a:buNone/>
              </a:pPr>
              <a:t>45</a:t>
            </a:fld>
            <a:endParaRPr lang="en-GB" altLang="en-US" sz="1100">
              <a:solidFill>
                <a:srgbClr val="4D4D4D"/>
              </a:solidFill>
              <a:latin typeface="Times New Roman" panose="02020603050405020304" pitchFamily="18" charset="0"/>
            </a:endParaRPr>
          </a:p>
        </p:txBody>
      </p:sp>
      <p:pic>
        <p:nvPicPr>
          <p:cNvPr id="33799" name="Picture 6" descr="http://wzeu.search-results.com/r?t=a&amp;d=apn&amp;s=zuk&amp;c=p&amp;app=aoth&amp;ti=1&amp;ai=30751&amp;l=dis&amp;o=14899&amp;sv=0a652929&amp;ip=5c1a4804&amp;cu.wz=0&amp;u=http%3A%2F%2Fwww.retailstoragesolutions.co.uk%2Fsitefiles%2Flinkretail%2Fenvironment-policy.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6375" y="4855975"/>
            <a:ext cx="1872903" cy="186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7"/>
          <a:stretch>
            <a:fillRect/>
          </a:stretch>
        </p:blipFill>
        <p:spPr>
          <a:xfrm>
            <a:off x="5006255" y="-15185"/>
            <a:ext cx="4137745" cy="2758497"/>
          </a:xfrm>
          <a:prstGeom prst="rect">
            <a:avLst/>
          </a:prstGeom>
        </p:spPr>
      </p:pic>
      <p:pic>
        <p:nvPicPr>
          <p:cNvPr id="3" name="Picture 2"/>
          <p:cNvPicPr>
            <a:picLocks noChangeAspect="1"/>
          </p:cNvPicPr>
          <p:nvPr/>
        </p:nvPicPr>
        <p:blipFill>
          <a:blip r:embed="rId8"/>
          <a:stretch>
            <a:fillRect/>
          </a:stretch>
        </p:blipFill>
        <p:spPr>
          <a:xfrm>
            <a:off x="3722146" y="2970164"/>
            <a:ext cx="5419133" cy="3593444"/>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DEFRA </a:t>
            </a:r>
            <a:r>
              <a:rPr lang="en-GB" altLang="en-US">
                <a:hlinkClick r:id="rId2"/>
              </a:rPr>
              <a:t>website</a:t>
            </a:r>
            <a:endParaRPr lang="en-GB" altLang="en-US"/>
          </a:p>
        </p:txBody>
      </p:sp>
      <p:sp>
        <p:nvSpPr>
          <p:cNvPr id="34819" name="Rectangle 3"/>
          <p:cNvSpPr>
            <a:spLocks noGrp="1" noChangeArrowheads="1"/>
          </p:cNvSpPr>
          <p:nvPr>
            <p:ph idx="1"/>
          </p:nvPr>
        </p:nvSpPr>
        <p:spPr/>
        <p:txBody>
          <a:bodyPr/>
          <a:lstStyle/>
          <a:p>
            <a:pPr eaLnBrk="1" hangingPunct="1">
              <a:lnSpc>
                <a:spcPct val="80000"/>
              </a:lnSpc>
              <a:buFont typeface="Wingdings" panose="05000000000000000000" pitchFamily="2" charset="2"/>
              <a:buNone/>
            </a:pPr>
            <a:endParaRPr lang="en-GB" altLang="en-US" sz="2400" dirty="0"/>
          </a:p>
          <a:p>
            <a:pPr eaLnBrk="1" hangingPunct="1">
              <a:lnSpc>
                <a:spcPct val="80000"/>
              </a:lnSpc>
            </a:pPr>
            <a:r>
              <a:rPr lang="en-GB" altLang="en-US" sz="2400" dirty="0"/>
              <a:t>Defra (Department for Environment, Food and Rural Affairs) is a UK Government Department.</a:t>
            </a:r>
            <a:endParaRPr lang="en-GB" altLang="en-US" sz="2400" dirty="0">
              <a:cs typeface="Calibri"/>
            </a:endParaRPr>
          </a:p>
          <a:p>
            <a:pPr eaLnBrk="1" hangingPunct="1">
              <a:lnSpc>
                <a:spcPct val="80000"/>
              </a:lnSpc>
            </a:pPr>
            <a:r>
              <a:rPr lang="en-GB" altLang="en-US" sz="2400" dirty="0"/>
              <a:t>The overarching challenge for Defra is to enable everyone to live within our environmental means. This is most clearly exemplified by the need to:</a:t>
            </a:r>
            <a:endParaRPr lang="en-GB" altLang="en-US" sz="2400" dirty="0">
              <a:cs typeface="Calibri"/>
            </a:endParaRPr>
          </a:p>
          <a:p>
            <a:pPr lvl="1" eaLnBrk="1" hangingPunct="1">
              <a:lnSpc>
                <a:spcPct val="80000"/>
              </a:lnSpc>
            </a:pPr>
            <a:r>
              <a:rPr lang="en-GB" altLang="en-US" sz="2200" dirty="0"/>
              <a:t>tackle climate change internationally and through domestic action to reduce greenhouse gas emissions, and </a:t>
            </a:r>
            <a:endParaRPr lang="en-GB" altLang="en-US" sz="2200" dirty="0">
              <a:cs typeface="Calibri"/>
            </a:endParaRPr>
          </a:p>
          <a:p>
            <a:pPr lvl="1" eaLnBrk="1" hangingPunct="1">
              <a:lnSpc>
                <a:spcPct val="80000"/>
              </a:lnSpc>
            </a:pPr>
            <a:r>
              <a:rPr lang="en-GB" altLang="en-US" sz="2200" dirty="0"/>
              <a:t>secure a healthy, resilient, productive and diverse natural environment. </a:t>
            </a:r>
            <a:endParaRPr lang="en-GB" altLang="en-US" sz="2200" dirty="0">
              <a:cs typeface="Calibri"/>
            </a:endParaRPr>
          </a:p>
          <a:p>
            <a:pPr eaLnBrk="1" hangingPunct="1">
              <a:lnSpc>
                <a:spcPct val="80000"/>
              </a:lnSpc>
            </a:pPr>
            <a:r>
              <a:rPr lang="en-GB" altLang="en-US" sz="2400" dirty="0">
                <a:solidFill>
                  <a:srgbClr val="FF0000"/>
                </a:solidFill>
              </a:rPr>
              <a:t>Assess how the </a:t>
            </a:r>
            <a:r>
              <a:rPr lang="en-GB" altLang="en-US" sz="2400" dirty="0" smtClean="0">
                <a:solidFill>
                  <a:srgbClr val="FF0000"/>
                </a:solidFill>
              </a:rPr>
              <a:t>Environment Bill  </a:t>
            </a:r>
            <a:r>
              <a:rPr lang="en-GB" altLang="en-US" sz="2400" dirty="0">
                <a:solidFill>
                  <a:srgbClr val="FF0000"/>
                </a:solidFill>
              </a:rPr>
              <a:t>reforms influenced environmental governance in England.</a:t>
            </a:r>
            <a:endParaRPr lang="en-GB" altLang="en-US" sz="2400" dirty="0">
              <a:solidFill>
                <a:srgbClr val="FF0000"/>
              </a:solidFill>
              <a:cs typeface="Calibri"/>
            </a:endParaRPr>
          </a:p>
          <a:p>
            <a:pPr eaLnBrk="1" hangingPunct="1">
              <a:lnSpc>
                <a:spcPct val="80000"/>
              </a:lnSpc>
              <a:buFont typeface="Wingdings" panose="05000000000000000000" pitchFamily="2" charset="2"/>
              <a:buNone/>
            </a:pPr>
            <a:endParaRPr lang="en-GB" altLang="en-US" sz="2400" dirty="0"/>
          </a:p>
        </p:txBody>
      </p:sp>
      <p:sp>
        <p:nvSpPr>
          <p:cNvPr id="3482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BCD6D-7B6A-49DC-9BE9-3AAF2D436307}" type="slidenum">
              <a:rPr lang="en-GB" altLang="en-US" sz="1100" smtClean="0">
                <a:solidFill>
                  <a:srgbClr val="4D4D4D"/>
                </a:solidFill>
                <a:latin typeface="Times New Roman" panose="02020603050405020304" pitchFamily="18" charset="0"/>
              </a:rPr>
              <a:pPr>
                <a:spcBef>
                  <a:spcPct val="0"/>
                </a:spcBef>
                <a:buClrTx/>
                <a:buSzTx/>
                <a:buFontTx/>
                <a:buNone/>
              </a:pPr>
              <a:t>46</a:t>
            </a:fld>
            <a:endParaRPr lang="en-GB" altLang="en-US" sz="1100">
              <a:solidFill>
                <a:srgbClr val="4D4D4D"/>
              </a:solidFill>
              <a:latin typeface="Times New Roman" panose="02020603050405020304" pitchFamily="18" charset="0"/>
            </a:endParaRPr>
          </a:p>
        </p:txBody>
      </p:sp>
      <p:pic>
        <p:nvPicPr>
          <p:cNvPr id="34821" name="Picture 8" descr="defra.gi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9563" y="188913"/>
            <a:ext cx="2227262"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a:t>
            </a:r>
          </a:p>
        </p:txBody>
      </p:sp>
      <p:sp>
        <p:nvSpPr>
          <p:cNvPr id="153603" name="Rectangle 3"/>
          <p:cNvSpPr>
            <a:spLocks noGrp="1" noChangeArrowheads="1"/>
          </p:cNvSpPr>
          <p:nvPr>
            <p:ph type="body" sz="half" idx="2"/>
          </p:nvPr>
        </p:nvSpPr>
        <p:spPr>
          <a:xfrm>
            <a:off x="395536" y="1350168"/>
            <a:ext cx="4608512" cy="2627313"/>
          </a:xfrm>
        </p:spPr>
        <p:txBody>
          <a:bodyPr>
            <a:normAutofit fontScale="92500" lnSpcReduction="10000"/>
          </a:bodyPr>
          <a:lstStyle/>
          <a:p>
            <a:pPr eaLnBrk="1" fontAlgn="auto" hangingPunct="1">
              <a:lnSpc>
                <a:spcPct val="80000"/>
              </a:lnSpc>
              <a:defRPr/>
            </a:pPr>
            <a:r>
              <a:rPr lang="en-US" sz="2800" b="1" dirty="0" smtClean="0">
                <a:latin typeface="Calibri" panose="020F0502020204030204" pitchFamily="34" charset="0"/>
                <a:cs typeface="Calibri" panose="020F0502020204030204" pitchFamily="34" charset="0"/>
              </a:rPr>
              <a:t>The Commissioner for the Environment DG </a:t>
            </a:r>
            <a:r>
              <a:rPr lang="en-US" sz="2800" b="1" dirty="0" smtClean="0">
                <a:latin typeface="Calibri" panose="020F0502020204030204" pitchFamily="34" charset="0"/>
                <a:cs typeface="Calibri" panose="020F0502020204030204" pitchFamily="34" charset="0"/>
                <a:hlinkClick r:id="rId3"/>
              </a:rPr>
              <a:t>I</a:t>
            </a:r>
            <a:endParaRPr lang="en-US" sz="2800" b="1" dirty="0" smtClean="0">
              <a:latin typeface="Calibri" panose="020F0502020204030204" pitchFamily="34" charset="0"/>
              <a:cs typeface="Calibri" panose="020F0502020204030204" pitchFamily="34" charset="0"/>
            </a:endParaRPr>
          </a:p>
          <a:p>
            <a:pPr eaLnBrk="1" fontAlgn="auto" hangingPunct="1">
              <a:lnSpc>
                <a:spcPct val="80000"/>
              </a:lnSpc>
              <a:defRPr/>
            </a:pPr>
            <a:r>
              <a:rPr lang="en-GB" sz="2800" b="1" dirty="0">
                <a:latin typeface="Calibri" panose="020F0502020204030204" pitchFamily="34" charset="0"/>
                <a:cs typeface="Calibri" panose="020F0502020204030204" pitchFamily="34" charset="0"/>
              </a:rPr>
              <a:t>Mission statement </a:t>
            </a:r>
          </a:p>
          <a:p>
            <a:pPr eaLnBrk="1" fontAlgn="auto" hangingPunct="1">
              <a:lnSpc>
                <a:spcPct val="80000"/>
              </a:lnSpc>
              <a:defRPr/>
            </a:pPr>
            <a:r>
              <a:rPr lang="en-GB" sz="1600" b="1" dirty="0">
                <a:solidFill>
                  <a:schemeClr val="accent1">
                    <a:lumMod val="60000"/>
                    <a:lumOff val="40000"/>
                  </a:schemeClr>
                </a:solidFill>
                <a:latin typeface="Calibri" panose="020F0502020204030204" pitchFamily="34" charset="0"/>
                <a:cs typeface="Calibri" panose="020F0502020204030204" pitchFamily="34" charset="0"/>
              </a:rPr>
              <a:t>To develop and facilitate the implementation of policies and legislation that contribute to enabling EU citizens to live well, within the planet's ecological limits, based on an innovative, circular economy, where biodiversity is protected, valued and restored and environment-related health risks are minimized in ways to enhance our society's resilience, and where growth has been decoupled from resource </a:t>
            </a:r>
            <a:r>
              <a:rPr lang="en-GB" sz="1600" b="1" dirty="0" smtClean="0">
                <a:solidFill>
                  <a:schemeClr val="accent1">
                    <a:lumMod val="60000"/>
                    <a:lumOff val="40000"/>
                  </a:schemeClr>
                </a:solidFill>
                <a:latin typeface="Calibri" panose="020F0502020204030204" pitchFamily="34" charset="0"/>
                <a:cs typeface="Calibri" panose="020F0502020204030204" pitchFamily="34" charset="0"/>
              </a:rPr>
              <a:t>use</a:t>
            </a: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47</a:t>
            </a:fld>
            <a:endParaRPr lang="en-GB" altLang="en-US" sz="1200">
              <a:latin typeface="Tahoma" panose="020B0604030504040204" pitchFamily="34" charset="0"/>
            </a:endParaRPr>
          </a:p>
        </p:txBody>
      </p:sp>
      <p:graphicFrame>
        <p:nvGraphicFramePr>
          <p:cNvPr id="22536" name="Object 8">
            <a:hlinkClick r:id="rId4" action="ppaction://hlinkpres?slideindex=1&amp;slidetitle=Environmental Policy within the EU:  An Assessment of the Institutional Structure"/>
          </p:cNvPr>
          <p:cNvGraphicFramePr>
            <a:graphicFrameLocks noChangeAspect="1"/>
          </p:cNvGraphicFramePr>
          <p:nvPr>
            <p:extLst/>
          </p:nvPr>
        </p:nvGraphicFramePr>
        <p:xfrm>
          <a:off x="683568" y="4473681"/>
          <a:ext cx="2184400" cy="1638300"/>
        </p:xfrm>
        <a:graphic>
          <a:graphicData uri="http://schemas.openxmlformats.org/presentationml/2006/ole">
            <mc:AlternateContent xmlns:mc="http://schemas.openxmlformats.org/markup-compatibility/2006">
              <mc:Choice xmlns:v="urn:schemas-microsoft-com:vml" Requires="v">
                <p:oleObj spid="_x0000_s2051" name="Presentation" r:id="rId5" imgW="2183998" imgH="1638309" progId="PowerPoint.Show.12">
                  <p:embed/>
                </p:oleObj>
              </mc:Choice>
              <mc:Fallback>
                <p:oleObj name="Presentation" r:id="rId5" imgW="2183998" imgH="1638309" progId="PowerPoint.Show.12">
                  <p:embed/>
                  <p:pic>
                    <p:nvPicPr>
                      <p:cNvPr id="22536" name="Object 8">
                        <a:hlinkClick r:id="rId4" action="ppaction://hlinkpres?slideindex=1&amp;slidetitle=Environmental Policy within the EU:  An Assessment of the Institutional Structure"/>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4473681"/>
                        <a:ext cx="2184400" cy="1638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 name="Picture 2"/>
          <p:cNvPicPr>
            <a:picLocks noChangeAspect="1"/>
          </p:cNvPicPr>
          <p:nvPr/>
        </p:nvPicPr>
        <p:blipFill>
          <a:blip r:embed="rId7"/>
          <a:stretch>
            <a:fillRect/>
          </a:stretch>
        </p:blipFill>
        <p:spPr>
          <a:xfrm>
            <a:off x="6444208" y="980728"/>
            <a:ext cx="2095500" cy="2714625"/>
          </a:xfrm>
          <a:prstGeom prst="rect">
            <a:avLst/>
          </a:prstGeom>
        </p:spPr>
      </p:pic>
      <p:sp>
        <p:nvSpPr>
          <p:cNvPr id="4" name="Rectangle 3"/>
          <p:cNvSpPr/>
          <p:nvPr/>
        </p:nvSpPr>
        <p:spPr>
          <a:xfrm>
            <a:off x="4860032" y="4373991"/>
            <a:ext cx="4572000" cy="1200329"/>
          </a:xfrm>
          <a:prstGeom prst="rect">
            <a:avLst/>
          </a:prstGeom>
        </p:spPr>
        <p:txBody>
          <a:bodyPr>
            <a:spAutoFit/>
          </a:bodyPr>
          <a:lstStyle/>
          <a:p>
            <a:r>
              <a:rPr lang="en-GB" dirty="0">
                <a:solidFill>
                  <a:schemeClr val="tx1"/>
                </a:solidFill>
                <a:latin typeface="+mn-lt"/>
              </a:rPr>
              <a:t>European Commissioner for the Environment &amp; Oceans and Fisheries</a:t>
            </a:r>
          </a:p>
        </p:txBody>
      </p:sp>
      <p:sp>
        <p:nvSpPr>
          <p:cNvPr id="5" name="Rectangle 4"/>
          <p:cNvSpPr/>
          <p:nvPr/>
        </p:nvSpPr>
        <p:spPr>
          <a:xfrm>
            <a:off x="5994648" y="3741732"/>
            <a:ext cx="2753061" cy="461665"/>
          </a:xfrm>
          <a:prstGeom prst="rect">
            <a:avLst/>
          </a:prstGeom>
        </p:spPr>
        <p:txBody>
          <a:bodyPr wrap="none">
            <a:spAutoFit/>
          </a:bodyPr>
          <a:lstStyle/>
          <a:p>
            <a:r>
              <a:rPr lang="en-GB" dirty="0" err="1">
                <a:solidFill>
                  <a:schemeClr val="tx1"/>
                </a:solidFill>
                <a:latin typeface="+mn-lt"/>
              </a:rPr>
              <a:t>Virginijus</a:t>
            </a:r>
            <a:r>
              <a:rPr lang="en-GB" dirty="0">
                <a:solidFill>
                  <a:schemeClr val="tx1"/>
                </a:solidFill>
                <a:latin typeface="+mn-lt"/>
              </a:rPr>
              <a:t> </a:t>
            </a:r>
            <a:r>
              <a:rPr lang="en-GB" dirty="0" err="1">
                <a:solidFill>
                  <a:schemeClr val="tx1"/>
                </a:solidFill>
                <a:latin typeface="+mn-lt"/>
              </a:rPr>
              <a:t>Sinkevičius</a:t>
            </a:r>
            <a:endParaRPr lang="en-GB" dirty="0">
              <a:solidFill>
                <a:schemeClr val="tx1"/>
              </a:solidFill>
              <a:latin typeface="+mn-lt"/>
            </a:endParaRPr>
          </a:p>
        </p:txBody>
      </p:sp>
      <p:sp>
        <p:nvSpPr>
          <p:cNvPr id="6" name="Rectangle 5"/>
          <p:cNvSpPr/>
          <p:nvPr/>
        </p:nvSpPr>
        <p:spPr>
          <a:xfrm>
            <a:off x="3635896" y="5574320"/>
            <a:ext cx="4572000" cy="1169551"/>
          </a:xfrm>
          <a:prstGeom prst="rect">
            <a:avLst/>
          </a:prstGeom>
        </p:spPr>
        <p:txBody>
          <a:bodyPr>
            <a:spAutoFit/>
          </a:bodyPr>
          <a:lstStyle/>
          <a:p>
            <a:r>
              <a:rPr lang="lt-LT" sz="1400" dirty="0">
                <a:solidFill>
                  <a:schemeClr val="tx1"/>
                </a:solidFill>
                <a:latin typeface="+mn-lt"/>
              </a:rPr>
              <a:t>In 2009, Virginijus Sinkevičius graduated from Salomėja Nėris Gymnasium (Vilnius, Lithuania). He then pursued his undergraduate studies in Aberystwyth University (UK) from where he received a Bachelor of Economic and Social Studies degree in 2012</a:t>
            </a:r>
            <a:endParaRPr lang="en-GB" sz="1400" dirty="0">
              <a:solidFill>
                <a:schemeClr val="tx1"/>
              </a:solidFill>
              <a:latin typeface="+mn-lt"/>
            </a:endParaRPr>
          </a:p>
        </p:txBody>
      </p:sp>
    </p:spTree>
    <p:extLst>
      <p:ext uri="{BB962C8B-B14F-4D97-AF65-F5344CB8AC3E}">
        <p14:creationId xmlns:p14="http://schemas.microsoft.com/office/powerpoint/2010/main" val="81811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683568" y="404664"/>
            <a:ext cx="8229600" cy="1143000"/>
          </a:xfrm>
        </p:spPr>
        <p:txBody>
          <a:bodyPr/>
          <a:lstStyle/>
          <a:p>
            <a:pPr eaLnBrk="1" fontAlgn="auto" hangingPunct="1">
              <a:spcAft>
                <a:spcPts val="0"/>
              </a:spcAft>
              <a:defRPr/>
            </a:pPr>
            <a:r>
              <a:rPr lang="en-GB" b="1" dirty="0" smtClean="0">
                <a:solidFill>
                  <a:schemeClr val="tx2"/>
                </a:solidFill>
              </a:rPr>
              <a:t>EU Organisation</a:t>
            </a:r>
          </a:p>
        </p:txBody>
      </p:sp>
      <p:sp>
        <p:nvSpPr>
          <p:cNvPr id="153603" name="Rectangle 3"/>
          <p:cNvSpPr>
            <a:spLocks noGrp="1" noChangeArrowheads="1"/>
          </p:cNvSpPr>
          <p:nvPr>
            <p:ph type="body" sz="half" idx="2"/>
          </p:nvPr>
        </p:nvSpPr>
        <p:spPr>
          <a:xfrm>
            <a:off x="1331640" y="2104259"/>
            <a:ext cx="5976664" cy="2627313"/>
          </a:xfrm>
        </p:spPr>
        <p:txBody>
          <a:bodyPr>
            <a:normAutofit/>
          </a:bodyPr>
          <a:lstStyle/>
          <a:p>
            <a:pPr eaLnBrk="1" fontAlgn="auto" hangingPunct="1">
              <a:lnSpc>
                <a:spcPct val="80000"/>
              </a:lnSpc>
              <a:defRPr/>
            </a:pPr>
            <a:r>
              <a:rPr lang="en-US" sz="1800" b="1" dirty="0" smtClean="0"/>
              <a:t>The fundamentals of the EU</a:t>
            </a:r>
          </a:p>
          <a:p>
            <a:pPr marL="0" indent="0" eaLnBrk="1" fontAlgn="auto" hangingPunct="1">
              <a:lnSpc>
                <a:spcPct val="80000"/>
              </a:lnSpc>
              <a:buNone/>
              <a:defRPr/>
            </a:pPr>
            <a:r>
              <a:rPr lang="en-US" sz="1800" b="1" dirty="0">
                <a:hlinkClick r:id="rId3"/>
              </a:rPr>
              <a:t>https://</a:t>
            </a:r>
            <a:r>
              <a:rPr lang="en-US" sz="1800" b="1" dirty="0" smtClean="0">
                <a:hlinkClick r:id="rId3"/>
              </a:rPr>
              <a:t>europa.eu/european-union/about-eu/eu-in-brief_en</a:t>
            </a:r>
            <a:endParaRPr lang="en-US" sz="1800" b="1" dirty="0" smtClean="0"/>
          </a:p>
          <a:p>
            <a:pPr marL="0" indent="0" eaLnBrk="1" fontAlgn="auto" hangingPunct="1">
              <a:lnSpc>
                <a:spcPct val="80000"/>
              </a:lnSpc>
              <a:buNone/>
              <a:defRPr/>
            </a:pPr>
            <a:endParaRPr lang="en-US" sz="1800" b="1" dirty="0" smtClean="0"/>
          </a:p>
          <a:p>
            <a:pPr eaLnBrk="1" fontAlgn="auto" hangingPunct="1">
              <a:lnSpc>
                <a:spcPct val="80000"/>
              </a:lnSpc>
              <a:defRPr/>
            </a:pPr>
            <a:r>
              <a:rPr lang="en-US" sz="1800" b="1" dirty="0" smtClean="0"/>
              <a:t>Go onto the EU environment Basics website</a:t>
            </a:r>
          </a:p>
          <a:p>
            <a:pPr marL="0" indent="0" eaLnBrk="1" fontAlgn="auto" hangingPunct="1">
              <a:lnSpc>
                <a:spcPct val="80000"/>
              </a:lnSpc>
              <a:buNone/>
              <a:defRPr/>
            </a:pPr>
            <a:r>
              <a:rPr lang="en-US" sz="1800" b="1" dirty="0">
                <a:hlinkClick r:id="rId4"/>
              </a:rPr>
              <a:t>https://</a:t>
            </a:r>
            <a:r>
              <a:rPr lang="en-US" sz="1800" b="1" dirty="0" smtClean="0">
                <a:hlinkClick r:id="rId4"/>
              </a:rPr>
              <a:t>europa.eu/european-union/index_en</a:t>
            </a:r>
            <a:endParaRPr lang="en-US" sz="1800" b="1" dirty="0" smtClean="0"/>
          </a:p>
          <a:p>
            <a:pPr marL="0" indent="0" eaLnBrk="1" fontAlgn="auto" hangingPunct="1">
              <a:lnSpc>
                <a:spcPct val="80000"/>
              </a:lnSpc>
              <a:buNone/>
              <a:defRPr/>
            </a:pPr>
            <a:endParaRPr lang="en-US" sz="1800" b="1" dirty="0"/>
          </a:p>
          <a:p>
            <a:pPr eaLnBrk="1" fontAlgn="auto" hangingPunct="1">
              <a:lnSpc>
                <a:spcPct val="80000"/>
              </a:lnSpc>
              <a:defRPr/>
            </a:pPr>
            <a:r>
              <a:rPr lang="en-US" sz="1800" b="1" dirty="0" smtClean="0"/>
              <a:t>Choose one of the sub headings e.g. circular economy and give a brief overview of allocated sub section.  </a:t>
            </a:r>
            <a:endParaRPr lang="en-US" sz="1800" b="1" dirty="0"/>
          </a:p>
          <a:p>
            <a:pPr marL="0" indent="0" eaLnBrk="1" fontAlgn="auto" hangingPunct="1">
              <a:lnSpc>
                <a:spcPct val="80000"/>
              </a:lnSpc>
              <a:buNone/>
              <a:defRPr/>
            </a:pPr>
            <a:r>
              <a:rPr lang="en-US" sz="1600" b="1" dirty="0">
                <a:solidFill>
                  <a:srgbClr val="FFFF00"/>
                </a:solidFill>
                <a:hlinkClick r:id="rId5"/>
              </a:rPr>
              <a:t>https://</a:t>
            </a:r>
            <a:r>
              <a:rPr lang="en-US" sz="1600" b="1" dirty="0" smtClean="0">
                <a:solidFill>
                  <a:srgbClr val="FFFF00"/>
                </a:solidFill>
                <a:hlinkClick r:id="rId5"/>
              </a:rPr>
              <a:t>ec.europa.eu/environment/index_en</a:t>
            </a:r>
            <a:endParaRPr lang="en-US" sz="1600" b="1" dirty="0" smtClean="0">
              <a:solidFill>
                <a:srgbClr val="FFFF00"/>
              </a:solidFill>
            </a:endParaRPr>
          </a:p>
          <a:p>
            <a:pPr eaLnBrk="1" fontAlgn="auto" hangingPunct="1">
              <a:lnSpc>
                <a:spcPct val="80000"/>
              </a:lnSpc>
              <a:defRPr/>
            </a:pPr>
            <a:endParaRPr lang="en-US" sz="1600" b="1" dirty="0" smtClean="0">
              <a:solidFill>
                <a:srgbClr val="FFFF00"/>
              </a:solidFill>
            </a:endParaRPr>
          </a:p>
          <a:p>
            <a:pPr marL="0" indent="0" eaLnBrk="1" fontAlgn="auto" hangingPunct="1">
              <a:lnSpc>
                <a:spcPct val="80000"/>
              </a:lnSpc>
              <a:buNone/>
              <a:defRPr/>
            </a:pPr>
            <a:endParaRPr lang="en-US" sz="1600" b="1" dirty="0">
              <a:solidFill>
                <a:srgbClr val="FFFF00"/>
              </a:solidFill>
            </a:endParaRPr>
          </a:p>
          <a:p>
            <a:pPr eaLnBrk="1" fontAlgn="auto" hangingPunct="1">
              <a:lnSpc>
                <a:spcPct val="80000"/>
              </a:lnSpc>
              <a:defRPr/>
            </a:pPr>
            <a:endParaRPr lang="en-US" sz="1600" b="1" dirty="0" smtClean="0"/>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48</a:t>
            </a:fld>
            <a:endParaRPr lang="en-GB" altLang="en-US" sz="1200">
              <a:latin typeface="Tahoma" panose="020B0604030504040204" pitchFamily="34" charset="0"/>
            </a:endParaRPr>
          </a:p>
        </p:txBody>
      </p:sp>
      <p:pic>
        <p:nvPicPr>
          <p:cNvPr id="4" name="Picture 3"/>
          <p:cNvPicPr>
            <a:picLocks noChangeAspect="1"/>
          </p:cNvPicPr>
          <p:nvPr/>
        </p:nvPicPr>
        <p:blipFill>
          <a:blip r:embed="rId6"/>
          <a:stretch>
            <a:fillRect/>
          </a:stretch>
        </p:blipFill>
        <p:spPr>
          <a:xfrm>
            <a:off x="418195" y="4731572"/>
            <a:ext cx="7850410" cy="1624778"/>
          </a:xfrm>
          <a:prstGeom prst="rect">
            <a:avLst/>
          </a:prstGeom>
        </p:spPr>
      </p:pic>
    </p:spTree>
    <p:extLst>
      <p:ext uri="{BB962C8B-B14F-4D97-AF65-F5344CB8AC3E}">
        <p14:creationId xmlns:p14="http://schemas.microsoft.com/office/powerpoint/2010/main" val="798264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0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1331640" y="260648"/>
            <a:ext cx="8229600" cy="1143000"/>
          </a:xfrm>
        </p:spPr>
        <p:txBody>
          <a:bodyPr/>
          <a:lstStyle/>
          <a:p>
            <a:pPr eaLnBrk="1" fontAlgn="auto" hangingPunct="1">
              <a:spcAft>
                <a:spcPts val="0"/>
              </a:spcAft>
              <a:defRPr/>
            </a:pPr>
            <a:r>
              <a:rPr lang="en-GB" b="1" dirty="0" smtClean="0">
                <a:solidFill>
                  <a:schemeClr val="tx2"/>
                </a:solidFill>
              </a:rPr>
              <a:t>EU News</a:t>
            </a:r>
          </a:p>
        </p:txBody>
      </p:sp>
      <p:sp>
        <p:nvSpPr>
          <p:cNvPr id="153603" name="Rectangle 3"/>
          <p:cNvSpPr>
            <a:spLocks noGrp="1" noChangeArrowheads="1"/>
          </p:cNvSpPr>
          <p:nvPr>
            <p:ph type="body" sz="half" idx="2"/>
          </p:nvPr>
        </p:nvSpPr>
        <p:spPr>
          <a:xfrm>
            <a:off x="827584" y="1732445"/>
            <a:ext cx="5976664" cy="1584176"/>
          </a:xfrm>
        </p:spPr>
        <p:txBody>
          <a:bodyPr>
            <a:normAutofit/>
          </a:bodyPr>
          <a:lstStyle/>
          <a:p>
            <a:pPr eaLnBrk="1" fontAlgn="auto" hangingPunct="1">
              <a:lnSpc>
                <a:spcPct val="80000"/>
              </a:lnSpc>
              <a:defRPr/>
            </a:pPr>
            <a:endParaRPr lang="en-US" sz="1600" b="1" dirty="0" smtClean="0"/>
          </a:p>
          <a:p>
            <a:pPr eaLnBrk="1" fontAlgn="auto" hangingPunct="1">
              <a:lnSpc>
                <a:spcPct val="80000"/>
              </a:lnSpc>
              <a:defRPr/>
            </a:pPr>
            <a:endParaRPr lang="en-US" sz="1600" b="1" dirty="0" smtClean="0">
              <a:hlinkClick r:id="rId2"/>
            </a:endParaRPr>
          </a:p>
          <a:p>
            <a:pPr eaLnBrk="1" fontAlgn="auto" hangingPunct="1">
              <a:lnSpc>
                <a:spcPct val="80000"/>
              </a:lnSpc>
              <a:defRPr/>
            </a:pPr>
            <a:r>
              <a:rPr lang="en-US" sz="2000" b="1" dirty="0" smtClean="0">
                <a:solidFill>
                  <a:srgbClr val="FFFF00"/>
                </a:solidFill>
                <a:hlinkClick r:id="rId2"/>
              </a:rPr>
              <a:t>EU Environment Directorate News</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3"/>
              </a:rPr>
              <a:t>EU environment Magazine</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4"/>
              </a:rPr>
              <a:t>European Implementation 2019 2 min video</a:t>
            </a:r>
            <a:endParaRPr lang="en-US" sz="2000" b="1" dirty="0">
              <a:solidFill>
                <a:srgbClr val="FFFF00"/>
              </a:solidFill>
              <a:hlinkClick r:id="rId5"/>
            </a:endParaRP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49</a:t>
            </a:fld>
            <a:endParaRPr lang="en-GB" altLang="en-US" sz="1200">
              <a:latin typeface="Tahoma" panose="020B0604030504040204" pitchFamily="34" charset="0"/>
            </a:endParaRPr>
          </a:p>
        </p:txBody>
      </p:sp>
      <p:pic>
        <p:nvPicPr>
          <p:cNvPr id="5" name="Picture 4"/>
          <p:cNvPicPr>
            <a:picLocks noChangeAspect="1"/>
          </p:cNvPicPr>
          <p:nvPr/>
        </p:nvPicPr>
        <p:blipFill>
          <a:blip r:embed="rId6"/>
          <a:stretch>
            <a:fillRect/>
          </a:stretch>
        </p:blipFill>
        <p:spPr>
          <a:xfrm>
            <a:off x="1835696" y="3316621"/>
            <a:ext cx="5282158" cy="2995190"/>
          </a:xfrm>
          <a:prstGeom prst="rect">
            <a:avLst/>
          </a:prstGeom>
        </p:spPr>
      </p:pic>
    </p:spTree>
    <p:extLst>
      <p:ext uri="{BB962C8B-B14F-4D97-AF65-F5344CB8AC3E}">
        <p14:creationId xmlns:p14="http://schemas.microsoft.com/office/powerpoint/2010/main" val="193074559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50</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804310"/>
            <a:ext cx="8961438" cy="2016770"/>
          </a:xfrm>
        </p:spPr>
        <p:txBody>
          <a:bodyPr>
            <a:normAutofit/>
          </a:bodyPr>
          <a:lstStyle/>
          <a:p>
            <a:pPr eaLnBrk="1" fontAlgn="auto" hangingPunct="1">
              <a:lnSpc>
                <a:spcPct val="80000"/>
              </a:lnSpc>
              <a:defRPr/>
            </a:pPr>
            <a:endParaRPr lang="en-GB" sz="2000" b="1" dirty="0" smtClean="0"/>
          </a:p>
          <a:p>
            <a:pPr eaLnBrk="1" fontAlgn="auto" hangingPunct="1">
              <a:lnSpc>
                <a:spcPct val="80000"/>
              </a:lnSpc>
              <a:defRPr/>
            </a:pPr>
            <a:r>
              <a:rPr lang="en-GB" sz="2000" b="1" dirty="0" smtClean="0"/>
              <a:t>Seven Environmental Thematic Strategies </a:t>
            </a:r>
          </a:p>
          <a:p>
            <a:pPr eaLnBrk="1" fontAlgn="auto" hangingPunct="1">
              <a:lnSpc>
                <a:spcPct val="80000"/>
              </a:lnSpc>
              <a:defRPr/>
            </a:pPr>
            <a:r>
              <a:rPr lang="en-GB" sz="2000" dirty="0" smtClean="0"/>
              <a:t>The Sixth Environment Action Programme (6th EAP), which was adopted by the European Parliament and Council in 2002 and ran until 2012, covered seven areas:</a:t>
            </a:r>
          </a:p>
          <a:p>
            <a:pPr eaLnBrk="1" fontAlgn="auto" hangingPunct="1">
              <a:lnSpc>
                <a:spcPct val="80000"/>
              </a:lnSpc>
              <a:defRPr/>
            </a:pPr>
            <a:endParaRPr lang="en-GB" sz="2000" dirty="0" smtClean="0"/>
          </a:p>
          <a:p>
            <a:pPr eaLnBrk="1" fontAlgn="auto" hangingPunct="1">
              <a:lnSpc>
                <a:spcPct val="80000"/>
              </a:lnSpc>
              <a:defRPr/>
            </a:pPr>
            <a:endParaRPr lang="en-GB" sz="1600" dirty="0" smtClean="0"/>
          </a:p>
          <a:p>
            <a:pPr marL="0" indent="0" eaLnBrk="1" fontAlgn="auto" hangingPunct="1">
              <a:lnSpc>
                <a:spcPct val="80000"/>
              </a:lnSpc>
              <a:buNone/>
              <a:defRPr/>
            </a:pPr>
            <a:endParaRPr lang="en-GB" sz="1600" dirty="0" smtClean="0"/>
          </a:p>
        </p:txBody>
      </p:sp>
      <p:pic>
        <p:nvPicPr>
          <p:cNvPr id="2" name="Picture 1"/>
          <p:cNvPicPr>
            <a:picLocks noChangeAspect="1"/>
          </p:cNvPicPr>
          <p:nvPr/>
        </p:nvPicPr>
        <p:blipFill>
          <a:blip r:embed="rId2"/>
          <a:stretch>
            <a:fillRect/>
          </a:stretch>
        </p:blipFill>
        <p:spPr>
          <a:xfrm>
            <a:off x="35496" y="2863391"/>
            <a:ext cx="3603475" cy="2952328"/>
          </a:xfrm>
          <a:prstGeom prst="rect">
            <a:avLst/>
          </a:prstGeom>
        </p:spPr>
      </p:pic>
      <p:sp>
        <p:nvSpPr>
          <p:cNvPr id="3" name="TextBox 2"/>
          <p:cNvSpPr txBox="1"/>
          <p:nvPr/>
        </p:nvSpPr>
        <p:spPr>
          <a:xfrm>
            <a:off x="3275856" y="2276872"/>
            <a:ext cx="5832648" cy="4154984"/>
          </a:xfrm>
          <a:prstGeom prst="rect">
            <a:avLst/>
          </a:prstGeom>
          <a:noFill/>
        </p:spPr>
        <p:txBody>
          <a:bodyPr wrap="square" rtlCol="0">
            <a:spAutoFit/>
          </a:bodyPr>
          <a:lstStyle/>
          <a:p>
            <a:pPr marL="342900" indent="-342900">
              <a:buFont typeface="+mj-lt"/>
              <a:buAutoNum type="arabicPeriod"/>
            </a:pPr>
            <a:r>
              <a:rPr lang="en-GB" dirty="0">
                <a:solidFill>
                  <a:schemeClr val="accent1">
                    <a:lumMod val="75000"/>
                  </a:schemeClr>
                </a:solidFill>
                <a:latin typeface="+mn-lt"/>
              </a:rPr>
              <a:t>Air Pollution (adopted 21/09/2005) </a:t>
            </a:r>
          </a:p>
          <a:p>
            <a:pPr marL="342900" indent="-342900">
              <a:buFont typeface="+mj-lt"/>
              <a:buAutoNum type="arabicPeriod"/>
            </a:pPr>
            <a:r>
              <a:rPr lang="en-GB" dirty="0">
                <a:solidFill>
                  <a:schemeClr val="accent1">
                    <a:lumMod val="75000"/>
                  </a:schemeClr>
                </a:solidFill>
                <a:latin typeface="+mn-lt"/>
              </a:rPr>
              <a:t>Prevention and Recycling of Waste (adopted 21/12/2005) </a:t>
            </a:r>
          </a:p>
          <a:p>
            <a:pPr marL="342900" indent="-342900">
              <a:buFont typeface="+mj-lt"/>
              <a:buAutoNum type="arabicPeriod"/>
            </a:pPr>
            <a:r>
              <a:rPr lang="en-GB" dirty="0">
                <a:solidFill>
                  <a:schemeClr val="accent1">
                    <a:lumMod val="75000"/>
                  </a:schemeClr>
                </a:solidFill>
                <a:latin typeface="+mn-lt"/>
              </a:rPr>
              <a:t>Protection and Conservation of the Marine Environment (adopted 24/10/2005) </a:t>
            </a:r>
          </a:p>
          <a:p>
            <a:pPr marL="342900" indent="-342900">
              <a:buFont typeface="+mj-lt"/>
              <a:buAutoNum type="arabicPeriod"/>
            </a:pPr>
            <a:r>
              <a:rPr lang="en-GB" dirty="0">
                <a:solidFill>
                  <a:schemeClr val="accent1">
                    <a:lumMod val="75000"/>
                  </a:schemeClr>
                </a:solidFill>
                <a:latin typeface="+mn-lt"/>
              </a:rPr>
              <a:t>Soil (adopted 22/09/2006) </a:t>
            </a:r>
          </a:p>
          <a:p>
            <a:pPr marL="342900" indent="-342900">
              <a:buFont typeface="+mj-lt"/>
              <a:buAutoNum type="arabicPeriod"/>
            </a:pPr>
            <a:r>
              <a:rPr lang="en-GB" dirty="0">
                <a:solidFill>
                  <a:schemeClr val="accent1">
                    <a:lumMod val="75000"/>
                  </a:schemeClr>
                </a:solidFill>
                <a:latin typeface="+mn-lt"/>
              </a:rPr>
              <a:t>Sustainable Use of Pesticides (adopted 12/07/2006) </a:t>
            </a:r>
          </a:p>
          <a:p>
            <a:pPr marL="342900" indent="-342900">
              <a:buFont typeface="+mj-lt"/>
              <a:buAutoNum type="arabicPeriod"/>
            </a:pPr>
            <a:r>
              <a:rPr lang="en-GB" dirty="0">
                <a:solidFill>
                  <a:schemeClr val="accent1">
                    <a:lumMod val="75000"/>
                  </a:schemeClr>
                </a:solidFill>
                <a:latin typeface="+mn-lt"/>
              </a:rPr>
              <a:t>Sustainable Use of Resources (adopted 21/12/2005) </a:t>
            </a:r>
          </a:p>
          <a:p>
            <a:pPr marL="342900" indent="-342900">
              <a:buFont typeface="+mj-lt"/>
              <a:buAutoNum type="arabicPeriod"/>
            </a:pPr>
            <a:r>
              <a:rPr lang="en-GB" dirty="0">
                <a:solidFill>
                  <a:schemeClr val="accent1">
                    <a:lumMod val="75000"/>
                  </a:schemeClr>
                </a:solidFill>
                <a:latin typeface="+mn-lt"/>
              </a:rPr>
              <a:t>Urban Environment (adopted 11/01/2006) </a:t>
            </a:r>
          </a:p>
        </p:txBody>
      </p:sp>
    </p:spTree>
    <p:extLst>
      <p:ext uri="{BB962C8B-B14F-4D97-AF65-F5344CB8AC3E}">
        <p14:creationId xmlns:p14="http://schemas.microsoft.com/office/powerpoint/2010/main" val="236260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95536" y="692696"/>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51</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1744662"/>
            <a:ext cx="6012160" cy="5113338"/>
          </a:xfrm>
        </p:spPr>
        <p:txBody>
          <a:bodyPr>
            <a:normAutofit/>
          </a:bodyPr>
          <a:lstStyle/>
          <a:p>
            <a:pPr eaLnBrk="1" fontAlgn="auto" hangingPunct="1">
              <a:lnSpc>
                <a:spcPct val="80000"/>
              </a:lnSpc>
              <a:defRPr/>
            </a:pPr>
            <a:r>
              <a:rPr lang="en-GB" sz="2000" dirty="0" smtClean="0"/>
              <a:t>The Sixth Environment Action Programme (6th EAP), </a:t>
            </a:r>
          </a:p>
          <a:p>
            <a:pPr eaLnBrk="1" fontAlgn="auto" hangingPunct="1">
              <a:lnSpc>
                <a:spcPct val="80000"/>
              </a:lnSpc>
              <a:defRPr/>
            </a:pPr>
            <a:r>
              <a:rPr lang="en-GB" sz="2000" dirty="0" smtClean="0"/>
              <a:t>In response to criticism on previous approaches this strategy:</a:t>
            </a:r>
          </a:p>
          <a:p>
            <a:pPr marL="914400" lvl="1" indent="-457200" eaLnBrk="1" fontAlgn="auto" hangingPunct="1">
              <a:lnSpc>
                <a:spcPct val="80000"/>
              </a:lnSpc>
              <a:buFont typeface="+mj-lt"/>
              <a:buAutoNum type="arabicPeriod"/>
              <a:defRPr/>
            </a:pPr>
            <a:r>
              <a:rPr lang="en-GB" sz="2000" dirty="0" smtClean="0">
                <a:solidFill>
                  <a:schemeClr val="accent1">
                    <a:lumMod val="60000"/>
                    <a:lumOff val="40000"/>
                  </a:schemeClr>
                </a:solidFill>
              </a:rPr>
              <a:t>Based on themes not specific issues e.g. Acid Rain</a:t>
            </a:r>
          </a:p>
          <a:p>
            <a:pPr marL="914400" lvl="1" indent="-457200" eaLnBrk="1" fontAlgn="auto" hangingPunct="1">
              <a:lnSpc>
                <a:spcPct val="80000"/>
              </a:lnSpc>
              <a:buFont typeface="+mj-lt"/>
              <a:buAutoNum type="arabicPeriod"/>
              <a:defRPr/>
            </a:pPr>
            <a:r>
              <a:rPr lang="en-GB" sz="2000" dirty="0" smtClean="0"/>
              <a:t>Long term timeframe</a:t>
            </a:r>
          </a:p>
          <a:p>
            <a:pPr marL="914400" lvl="1" indent="-457200" eaLnBrk="1" fontAlgn="auto" hangingPunct="1">
              <a:lnSpc>
                <a:spcPct val="80000"/>
              </a:lnSpc>
              <a:buFont typeface="+mj-lt"/>
              <a:buAutoNum type="arabicPeriod"/>
              <a:defRPr/>
            </a:pPr>
            <a:r>
              <a:rPr lang="en-GB" sz="2000" dirty="0" smtClean="0">
                <a:solidFill>
                  <a:schemeClr val="accent1">
                    <a:lumMod val="60000"/>
                    <a:lumOff val="40000"/>
                  </a:schemeClr>
                </a:solidFill>
              </a:rPr>
              <a:t>They focused on the best instruments to achieve goals</a:t>
            </a:r>
          </a:p>
          <a:p>
            <a:pPr marL="914400" lvl="1" indent="-457200" eaLnBrk="1" fontAlgn="auto" hangingPunct="1">
              <a:lnSpc>
                <a:spcPct val="80000"/>
              </a:lnSpc>
              <a:buFont typeface="+mj-lt"/>
              <a:buAutoNum type="arabicPeriod"/>
              <a:defRPr/>
            </a:pPr>
            <a:r>
              <a:rPr lang="en-GB" sz="2000" dirty="0" smtClean="0"/>
              <a:t>Cost effective</a:t>
            </a:r>
          </a:p>
          <a:p>
            <a:pPr marL="914400" lvl="1" indent="-457200" eaLnBrk="1" fontAlgn="auto" hangingPunct="1">
              <a:lnSpc>
                <a:spcPct val="80000"/>
              </a:lnSpc>
              <a:buFont typeface="+mj-lt"/>
              <a:buAutoNum type="arabicPeriod"/>
              <a:defRPr/>
            </a:pPr>
            <a:r>
              <a:rPr lang="en-GB" sz="2000" dirty="0" smtClean="0">
                <a:solidFill>
                  <a:schemeClr val="accent1">
                    <a:lumMod val="60000"/>
                    <a:lumOff val="40000"/>
                  </a:schemeClr>
                </a:solidFill>
              </a:rPr>
              <a:t>Based on scientific research</a:t>
            </a:r>
          </a:p>
          <a:p>
            <a:pPr marL="914400" lvl="1" indent="-457200" eaLnBrk="1" fontAlgn="auto" hangingPunct="1">
              <a:lnSpc>
                <a:spcPct val="80000"/>
              </a:lnSpc>
              <a:buFont typeface="+mj-lt"/>
              <a:buAutoNum type="arabicPeriod"/>
              <a:defRPr/>
            </a:pPr>
            <a:r>
              <a:rPr lang="en-GB" sz="2000" dirty="0" smtClean="0"/>
              <a:t>Stakeholder consultation</a:t>
            </a:r>
          </a:p>
          <a:p>
            <a:pPr marL="914400" lvl="1" indent="-457200" eaLnBrk="1" fontAlgn="auto" hangingPunct="1">
              <a:lnSpc>
                <a:spcPct val="80000"/>
              </a:lnSpc>
              <a:buFont typeface="+mj-lt"/>
              <a:buAutoNum type="arabicPeriod"/>
              <a:defRPr/>
            </a:pPr>
            <a:r>
              <a:rPr lang="en-GB" sz="2000" dirty="0" smtClean="0">
                <a:solidFill>
                  <a:schemeClr val="accent1">
                    <a:lumMod val="60000"/>
                    <a:lumOff val="40000"/>
                  </a:schemeClr>
                </a:solidFill>
              </a:rPr>
              <a:t>Integrated with other EU strategies e.g. SD Strategy</a:t>
            </a:r>
          </a:p>
          <a:p>
            <a:pPr marL="914400" lvl="1" indent="-457200" eaLnBrk="1" fontAlgn="auto" hangingPunct="1">
              <a:lnSpc>
                <a:spcPct val="80000"/>
              </a:lnSpc>
              <a:buFont typeface="+mj-lt"/>
              <a:buAutoNum type="arabicPeriod"/>
              <a:defRPr/>
            </a:pPr>
            <a:r>
              <a:rPr lang="en-GB" sz="2000" dirty="0" smtClean="0"/>
              <a:t>They simplify and clarify existing legislation and propose proportionate legislation where new laws are deemed necessary. </a:t>
            </a:r>
            <a:r>
              <a:rPr lang="en-GB" sz="1600" dirty="0" smtClean="0">
                <a:solidFill>
                  <a:srgbClr val="FFFF00"/>
                </a:solidFill>
              </a:rPr>
              <a:t/>
            </a:r>
            <a:br>
              <a:rPr lang="en-GB" sz="1600" dirty="0" smtClean="0">
                <a:solidFill>
                  <a:srgbClr val="FFFF00"/>
                </a:solidFill>
              </a:rPr>
            </a:br>
            <a:endParaRPr lang="en-GB" sz="1600" dirty="0" smtClean="0">
              <a:solidFill>
                <a:srgbClr val="FFFF00"/>
              </a:solidFill>
            </a:endParaRPr>
          </a:p>
        </p:txBody>
      </p:sp>
      <p:pic>
        <p:nvPicPr>
          <p:cNvPr id="2" name="Picture 1"/>
          <p:cNvPicPr>
            <a:picLocks noChangeAspect="1"/>
          </p:cNvPicPr>
          <p:nvPr/>
        </p:nvPicPr>
        <p:blipFill>
          <a:blip r:embed="rId2"/>
          <a:stretch>
            <a:fillRect/>
          </a:stretch>
        </p:blipFill>
        <p:spPr>
          <a:xfrm>
            <a:off x="6372200" y="1988840"/>
            <a:ext cx="2143125" cy="2143125"/>
          </a:xfrm>
          <a:prstGeom prst="rect">
            <a:avLst/>
          </a:prstGeom>
        </p:spPr>
      </p:pic>
    </p:spTree>
    <p:extLst>
      <p:ext uri="{BB962C8B-B14F-4D97-AF65-F5344CB8AC3E}">
        <p14:creationId xmlns:p14="http://schemas.microsoft.com/office/powerpoint/2010/main" val="177879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62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462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462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62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62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462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462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627">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4627">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4627">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4627">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4627">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462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4627">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54627">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54627">
                                            <p:txEl>
                                              <p:pRg st="2" end="2"/>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54627">
                                            <p:txEl>
                                              <p:pRg st="3" end="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54627">
                                            <p:txEl>
                                              <p:pRg st="4" end="4"/>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4627">
                                            <p:txEl>
                                              <p:pRg st="5" end="5"/>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54627">
                                            <p:txEl>
                                              <p:pRg st="6" end="6"/>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54627">
                                            <p:txEl>
                                              <p:pRg st="7" end="7"/>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54627">
                                            <p:txEl>
                                              <p:pRg st="8" end="8"/>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7" y="260648"/>
            <a:ext cx="8785225" cy="1143000"/>
          </a:xfrm>
        </p:spPr>
        <p:txBody>
          <a:bodyPr/>
          <a:lstStyle/>
          <a:p>
            <a:pPr algn="ctr" eaLnBrk="1" fontAlgn="auto" hangingPunct="1">
              <a:spcAft>
                <a:spcPts val="0"/>
              </a:spcAft>
              <a:defRPr/>
            </a:pPr>
            <a:r>
              <a:rPr lang="fr-FR" sz="3600" b="1" dirty="0" smtClean="0">
                <a:solidFill>
                  <a:schemeClr val="tx2"/>
                </a:solidFill>
              </a:rPr>
              <a:t>EU </a:t>
            </a:r>
            <a:r>
              <a:rPr lang="fr-FR" sz="3600" b="1" dirty="0" err="1" smtClean="0">
                <a:solidFill>
                  <a:schemeClr val="tx2"/>
                </a:solidFill>
              </a:rPr>
              <a:t>Environment</a:t>
            </a:r>
            <a:r>
              <a:rPr lang="fr-FR" sz="3600" b="1" dirty="0" smtClean="0">
                <a:solidFill>
                  <a:schemeClr val="tx2"/>
                </a:solidFill>
              </a:rPr>
              <a:t> </a:t>
            </a:r>
            <a:r>
              <a:rPr lang="fr-FR" sz="3600" b="1" dirty="0">
                <a:solidFill>
                  <a:schemeClr val="tx2"/>
                </a:solidFill>
              </a:rPr>
              <a:t>Action Programme to </a:t>
            </a:r>
            <a:r>
              <a:rPr lang="fr-FR" sz="3600" b="1" dirty="0" smtClean="0">
                <a:solidFill>
                  <a:schemeClr val="tx2"/>
                </a:solidFill>
              </a:rPr>
              <a:t>2020 </a:t>
            </a:r>
            <a:r>
              <a:rPr lang="fr-FR" b="1" dirty="0" smtClean="0">
                <a:solidFill>
                  <a:srgbClr val="FFFF00"/>
                </a:solidFill>
                <a:latin typeface="Freestyle Script" panose="030804020302050B0404" pitchFamily="66" charset="0"/>
              </a:rPr>
              <a:t>‘</a:t>
            </a:r>
            <a:br>
              <a:rPr lang="fr-FR" b="1" dirty="0" smtClean="0">
                <a:solidFill>
                  <a:srgbClr val="FFFF00"/>
                </a:solidFill>
                <a:latin typeface="Freestyle Script" panose="030804020302050B0404" pitchFamily="66" charset="0"/>
              </a:rPr>
            </a:br>
            <a:r>
              <a:rPr lang="fr-FR" b="1" dirty="0" smtClean="0">
                <a:solidFill>
                  <a:schemeClr val="accent1">
                    <a:lumMod val="60000"/>
                    <a:lumOff val="40000"/>
                  </a:schemeClr>
                </a:solidFill>
                <a:latin typeface="Freestyle Script" panose="030804020302050B0404" pitchFamily="66" charset="0"/>
              </a:rPr>
              <a:t>Living </a:t>
            </a:r>
            <a:r>
              <a:rPr lang="fr-FR" b="1" dirty="0" err="1" smtClean="0">
                <a:solidFill>
                  <a:schemeClr val="accent1">
                    <a:lumMod val="60000"/>
                    <a:lumOff val="40000"/>
                  </a:schemeClr>
                </a:solidFill>
                <a:latin typeface="Freestyle Script" panose="030804020302050B0404" pitchFamily="66" charset="0"/>
              </a:rPr>
              <a:t>well</a:t>
            </a:r>
            <a:r>
              <a:rPr lang="fr-FR" b="1" dirty="0" smtClean="0">
                <a:solidFill>
                  <a:schemeClr val="accent1">
                    <a:lumMod val="60000"/>
                    <a:lumOff val="40000"/>
                  </a:schemeClr>
                </a:solidFill>
                <a:latin typeface="Freestyle Script" panose="030804020302050B0404" pitchFamily="66" charset="0"/>
              </a:rPr>
              <a:t> </a:t>
            </a:r>
            <a:r>
              <a:rPr lang="fr-FR" b="1" dirty="0" err="1" smtClean="0">
                <a:solidFill>
                  <a:schemeClr val="accent1">
                    <a:lumMod val="60000"/>
                    <a:lumOff val="40000"/>
                  </a:schemeClr>
                </a:solidFill>
                <a:latin typeface="Freestyle Script" panose="030804020302050B0404" pitchFamily="66" charset="0"/>
              </a:rPr>
              <a:t>within</a:t>
            </a:r>
            <a:r>
              <a:rPr lang="fr-FR" b="1" dirty="0" smtClean="0">
                <a:solidFill>
                  <a:schemeClr val="accent1">
                    <a:lumMod val="60000"/>
                    <a:lumOff val="40000"/>
                  </a:schemeClr>
                </a:solidFill>
                <a:latin typeface="Freestyle Script" panose="030804020302050B0404" pitchFamily="66" charset="0"/>
              </a:rPr>
              <a:t> the </a:t>
            </a:r>
            <a:r>
              <a:rPr lang="fr-FR" b="1" dirty="0" err="1" smtClean="0">
                <a:solidFill>
                  <a:schemeClr val="accent1">
                    <a:lumMod val="60000"/>
                    <a:lumOff val="40000"/>
                  </a:schemeClr>
                </a:solidFill>
                <a:latin typeface="Freestyle Script" panose="030804020302050B0404" pitchFamily="66" charset="0"/>
              </a:rPr>
              <a:t>limits</a:t>
            </a:r>
            <a:r>
              <a:rPr lang="fr-FR" b="1" dirty="0" smtClean="0">
                <a:solidFill>
                  <a:schemeClr val="accent1">
                    <a:lumMod val="60000"/>
                    <a:lumOff val="40000"/>
                  </a:schemeClr>
                </a:solidFill>
                <a:latin typeface="Freestyle Script" panose="030804020302050B0404" pitchFamily="66" charset="0"/>
              </a:rPr>
              <a:t> of </a:t>
            </a:r>
            <a:r>
              <a:rPr lang="fr-FR" b="1" dirty="0" err="1" smtClean="0">
                <a:solidFill>
                  <a:schemeClr val="accent1">
                    <a:lumMod val="60000"/>
                    <a:lumOff val="40000"/>
                  </a:schemeClr>
                </a:solidFill>
                <a:latin typeface="Freestyle Script" panose="030804020302050B0404" pitchFamily="66" charset="0"/>
              </a:rPr>
              <a:t>our</a:t>
            </a:r>
            <a:r>
              <a:rPr lang="fr-FR" b="1" dirty="0" smtClean="0">
                <a:solidFill>
                  <a:schemeClr val="accent1">
                    <a:lumMod val="60000"/>
                    <a:lumOff val="40000"/>
                  </a:schemeClr>
                </a:solidFill>
                <a:latin typeface="Freestyle Script" panose="030804020302050B0404" pitchFamily="66" charset="0"/>
              </a:rPr>
              <a:t> </a:t>
            </a:r>
            <a:r>
              <a:rPr lang="fr-FR" b="1" dirty="0" err="1" smtClean="0">
                <a:solidFill>
                  <a:schemeClr val="accent1">
                    <a:lumMod val="60000"/>
                    <a:lumOff val="40000"/>
                  </a:schemeClr>
                </a:solidFill>
                <a:latin typeface="Freestyle Script" panose="030804020302050B0404" pitchFamily="66" charset="0"/>
              </a:rPr>
              <a:t>planet</a:t>
            </a:r>
            <a:r>
              <a:rPr lang="fr-FR" b="1" dirty="0" smtClean="0">
                <a:solidFill>
                  <a:schemeClr val="accent1">
                    <a:lumMod val="60000"/>
                    <a:lumOff val="40000"/>
                  </a:schemeClr>
                </a:solidFill>
                <a:latin typeface="Freestyle Script" panose="030804020302050B0404" pitchFamily="66" charset="0"/>
              </a:rPr>
              <a:t>’</a:t>
            </a:r>
            <a:endParaRPr lang="en-GB" dirty="0">
              <a:solidFill>
                <a:schemeClr val="accent1">
                  <a:lumMod val="60000"/>
                  <a:lumOff val="40000"/>
                </a:schemeClr>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52</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599" y="1556792"/>
            <a:ext cx="7924800" cy="5111750"/>
          </a:xfrm>
        </p:spPr>
        <p:txBody>
          <a:bodyPr>
            <a:normAutofit/>
          </a:bodyPr>
          <a:lstStyle/>
          <a:p>
            <a:pPr eaLnBrk="1" fontAlgn="auto" hangingPunct="1">
              <a:defRPr/>
            </a:pPr>
            <a:r>
              <a:rPr lang="en-GB" b="1" dirty="0">
                <a:hlinkClick r:id="rId2"/>
              </a:rPr>
              <a:t>The 7th Environment Action Programme (EAP)</a:t>
            </a:r>
            <a:r>
              <a:rPr lang="en-GB" dirty="0"/>
              <a:t> </a:t>
            </a:r>
            <a:r>
              <a:rPr lang="en-GB" dirty="0" smtClean="0"/>
              <a:t>was a </a:t>
            </a:r>
            <a:r>
              <a:rPr lang="en-GB" dirty="0"/>
              <a:t>guiding European environment policy until 2020. In order to give more long-term direction it </a:t>
            </a:r>
            <a:r>
              <a:rPr lang="en-GB" dirty="0" smtClean="0"/>
              <a:t>set </a:t>
            </a:r>
            <a:r>
              <a:rPr lang="en-GB" dirty="0"/>
              <a:t>out a vision beyond that, of where it wants the Union to be by </a:t>
            </a:r>
            <a:r>
              <a:rPr lang="en-GB" dirty="0" smtClean="0"/>
              <a:t>2050</a:t>
            </a:r>
          </a:p>
          <a:p>
            <a:pPr marL="0" indent="0" eaLnBrk="1" fontAlgn="auto" hangingPunct="1">
              <a:buNone/>
              <a:defRPr/>
            </a:pPr>
            <a:endParaRPr lang="en-GB" dirty="0" smtClean="0"/>
          </a:p>
          <a:p>
            <a:pPr marL="0" indent="0" eaLnBrk="1" fontAlgn="auto" hangingPunct="1">
              <a:buFont typeface="Arial" panose="020B0604020202020204" pitchFamily="34" charset="0"/>
              <a:buNone/>
              <a:defRPr/>
            </a:pPr>
            <a:r>
              <a:rPr lang="en-GB" dirty="0"/>
              <a:t>It </a:t>
            </a:r>
            <a:r>
              <a:rPr lang="en-GB" dirty="0" smtClean="0"/>
              <a:t>identified </a:t>
            </a:r>
            <a:r>
              <a:rPr lang="en-GB" dirty="0"/>
              <a:t>three key objectives:</a:t>
            </a:r>
          </a:p>
          <a:p>
            <a:pPr marL="514350" indent="-514350" eaLnBrk="1" fontAlgn="auto" hangingPunct="1">
              <a:buFont typeface="+mj-lt"/>
              <a:buAutoNum type="arabicPeriod"/>
              <a:defRPr/>
            </a:pPr>
            <a:r>
              <a:rPr lang="en-GB" sz="2000" dirty="0">
                <a:solidFill>
                  <a:schemeClr val="tx2"/>
                </a:solidFill>
              </a:rPr>
              <a:t>to protect, conserve and enhance the Union’s </a:t>
            </a:r>
            <a:r>
              <a:rPr lang="en-GB" sz="2000" b="1" dirty="0"/>
              <a:t>natural capital</a:t>
            </a:r>
            <a:r>
              <a:rPr lang="en-GB" sz="2000" dirty="0"/>
              <a:t> </a:t>
            </a:r>
          </a:p>
          <a:p>
            <a:pPr marL="514350" indent="-514350" eaLnBrk="1" fontAlgn="auto" hangingPunct="1">
              <a:buFont typeface="+mj-lt"/>
              <a:buAutoNum type="arabicPeriod"/>
              <a:defRPr/>
            </a:pPr>
            <a:r>
              <a:rPr lang="en-GB" sz="2000" dirty="0">
                <a:solidFill>
                  <a:schemeClr val="tx2"/>
                </a:solidFill>
              </a:rPr>
              <a:t>to turn the Union into a </a:t>
            </a:r>
            <a:r>
              <a:rPr lang="en-GB" sz="2000" b="1" dirty="0"/>
              <a:t>resource-efficient</a:t>
            </a:r>
            <a:r>
              <a:rPr lang="en-GB" sz="2000" dirty="0"/>
              <a:t>, </a:t>
            </a:r>
            <a:r>
              <a:rPr lang="en-GB" sz="2000" dirty="0">
                <a:solidFill>
                  <a:schemeClr val="tx2"/>
                </a:solidFill>
              </a:rPr>
              <a:t>green, and competitive low-carbon </a:t>
            </a:r>
            <a:r>
              <a:rPr lang="en-GB" sz="2000" b="1" dirty="0"/>
              <a:t>economy</a:t>
            </a:r>
            <a:r>
              <a:rPr lang="en-GB" sz="2000" dirty="0">
                <a:solidFill>
                  <a:schemeClr val="tx2"/>
                </a:solidFill>
              </a:rPr>
              <a:t> </a:t>
            </a:r>
          </a:p>
          <a:p>
            <a:pPr marL="514350" indent="-514350" eaLnBrk="1" fontAlgn="auto" hangingPunct="1">
              <a:buFont typeface="+mj-lt"/>
              <a:buAutoNum type="arabicPeriod"/>
              <a:defRPr/>
            </a:pPr>
            <a:r>
              <a:rPr lang="en-GB" sz="2000" dirty="0">
                <a:solidFill>
                  <a:schemeClr val="tx2"/>
                </a:solidFill>
              </a:rPr>
              <a:t>to </a:t>
            </a:r>
            <a:r>
              <a:rPr lang="en-GB" sz="2000" b="1" dirty="0"/>
              <a:t>safeguard</a:t>
            </a:r>
            <a:r>
              <a:rPr lang="en-GB" sz="2000" dirty="0"/>
              <a:t> </a:t>
            </a:r>
            <a:r>
              <a:rPr lang="en-GB" sz="2000" dirty="0">
                <a:solidFill>
                  <a:schemeClr val="tx2"/>
                </a:solidFill>
              </a:rPr>
              <a:t>the Union's citizens from </a:t>
            </a:r>
            <a:r>
              <a:rPr lang="en-GB" sz="2000" b="1" dirty="0"/>
              <a:t>environment-related pressures</a:t>
            </a:r>
            <a:r>
              <a:rPr lang="en-GB" sz="2000" dirty="0"/>
              <a:t> </a:t>
            </a:r>
            <a:r>
              <a:rPr lang="en-GB" sz="2000" dirty="0">
                <a:solidFill>
                  <a:schemeClr val="tx2"/>
                </a:solidFill>
              </a:rPr>
              <a:t>and risks to health and wellbeing </a:t>
            </a:r>
          </a:p>
          <a:p>
            <a:pPr eaLnBrk="1" fontAlgn="auto" hangingPunct="1">
              <a:defRPr/>
            </a:pPr>
            <a:endParaRPr lang="en-GB" dirty="0"/>
          </a:p>
        </p:txBody>
      </p:sp>
    </p:spTree>
    <p:extLst>
      <p:ext uri="{BB962C8B-B14F-4D97-AF65-F5344CB8AC3E}">
        <p14:creationId xmlns:p14="http://schemas.microsoft.com/office/powerpoint/2010/main" val="180966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115888"/>
            <a:ext cx="8785225" cy="1143000"/>
          </a:xfrm>
        </p:spPr>
        <p:txBody>
          <a:bodyPr/>
          <a:lstStyle/>
          <a:p>
            <a:pPr algn="ctr" eaLnBrk="1" fontAlgn="auto" hangingPunct="1">
              <a:spcAft>
                <a:spcPts val="0"/>
              </a:spcAft>
              <a:defRPr/>
            </a:pPr>
            <a:r>
              <a:rPr lang="fr-FR" b="1" dirty="0" smtClean="0">
                <a:solidFill>
                  <a:srgbClr val="FFFF00"/>
                </a:solidFill>
                <a:latin typeface="Freestyle Script" panose="030804020302050B0404" pitchFamily="66" charset="0"/>
              </a:rPr>
              <a:t/>
            </a:r>
            <a:br>
              <a:rPr lang="fr-FR" b="1" dirty="0" smtClean="0">
                <a:solidFill>
                  <a:srgbClr val="FFFF00"/>
                </a:solidFill>
                <a:latin typeface="Freestyle Script" panose="030804020302050B0404" pitchFamily="66" charset="0"/>
              </a:rPr>
            </a:br>
            <a:r>
              <a:rPr lang="en-GB" sz="4400" b="1" dirty="0"/>
              <a:t>The 7th Environment Action </a:t>
            </a:r>
            <a:r>
              <a:rPr lang="en-GB" sz="4400" b="1" dirty="0" smtClean="0"/>
              <a:t/>
            </a:r>
            <a:br>
              <a:rPr lang="en-GB" sz="4400" b="1" dirty="0" smtClean="0"/>
            </a:br>
            <a:r>
              <a:rPr lang="en-GB" sz="3200" b="1" dirty="0" smtClean="0"/>
              <a:t>Programme </a:t>
            </a:r>
            <a:r>
              <a:rPr lang="en-GB" sz="3200" b="1" dirty="0"/>
              <a:t>(EAP</a:t>
            </a:r>
            <a:r>
              <a:rPr lang="en-GB" sz="3200" b="1" dirty="0" smtClean="0"/>
              <a:t>) cont’d</a:t>
            </a:r>
            <a:endParaRPr lang="en-GB" sz="3200" dirty="0">
              <a:solidFill>
                <a:schemeClr val="accent1">
                  <a:lumMod val="60000"/>
                  <a:lumOff val="40000"/>
                </a:schemeClr>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53</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427162"/>
            <a:ext cx="7924800" cy="5111750"/>
          </a:xfrm>
        </p:spPr>
        <p:txBody>
          <a:bodyPr>
            <a:normAutofit fontScale="85000" lnSpcReduction="10000"/>
          </a:bodyPr>
          <a:lstStyle/>
          <a:p>
            <a:pPr marL="0" indent="0" eaLnBrk="1" fontAlgn="auto" hangingPunct="1">
              <a:buFont typeface="Arial" panose="020B0604020202020204" pitchFamily="34" charset="0"/>
              <a:buNone/>
              <a:defRPr/>
            </a:pPr>
            <a:r>
              <a:rPr lang="en-GB" dirty="0" smtClean="0"/>
              <a:t>Four </a:t>
            </a:r>
            <a:r>
              <a:rPr lang="en-GB" dirty="0"/>
              <a:t>so called "enablers" </a:t>
            </a:r>
            <a:r>
              <a:rPr lang="en-GB" dirty="0" smtClean="0"/>
              <a:t>helped </a:t>
            </a:r>
            <a:r>
              <a:rPr lang="en-GB" dirty="0"/>
              <a:t>Europe deliver on these </a:t>
            </a:r>
            <a:r>
              <a:rPr lang="en-GB" dirty="0" smtClean="0"/>
              <a:t>objectives: </a:t>
            </a:r>
            <a:endParaRPr lang="en-GB" dirty="0"/>
          </a:p>
          <a:p>
            <a:pPr eaLnBrk="1" fontAlgn="auto" hangingPunct="1">
              <a:defRPr/>
            </a:pPr>
            <a:r>
              <a:rPr lang="en-GB" dirty="0">
                <a:solidFill>
                  <a:schemeClr val="tx2"/>
                </a:solidFill>
              </a:rPr>
              <a:t>better </a:t>
            </a:r>
            <a:r>
              <a:rPr lang="en-GB" b="1" dirty="0"/>
              <a:t>implementation</a:t>
            </a:r>
            <a:r>
              <a:rPr lang="en-GB" dirty="0">
                <a:solidFill>
                  <a:schemeClr val="tx2"/>
                </a:solidFill>
              </a:rPr>
              <a:t> of legislation </a:t>
            </a:r>
          </a:p>
          <a:p>
            <a:pPr eaLnBrk="1" fontAlgn="auto" hangingPunct="1">
              <a:defRPr/>
            </a:pPr>
            <a:r>
              <a:rPr lang="en-GB" dirty="0">
                <a:solidFill>
                  <a:schemeClr val="tx2"/>
                </a:solidFill>
              </a:rPr>
              <a:t>better</a:t>
            </a:r>
            <a:r>
              <a:rPr lang="en-GB" dirty="0"/>
              <a:t> </a:t>
            </a:r>
            <a:r>
              <a:rPr lang="en-GB" b="1" dirty="0"/>
              <a:t>information</a:t>
            </a:r>
            <a:r>
              <a:rPr lang="en-GB" dirty="0"/>
              <a:t> </a:t>
            </a:r>
            <a:r>
              <a:rPr lang="en-GB" dirty="0">
                <a:solidFill>
                  <a:schemeClr val="tx2"/>
                </a:solidFill>
              </a:rPr>
              <a:t>by improving the knowledge base </a:t>
            </a:r>
          </a:p>
          <a:p>
            <a:pPr eaLnBrk="1" fontAlgn="auto" hangingPunct="1">
              <a:defRPr/>
            </a:pPr>
            <a:r>
              <a:rPr lang="en-GB" dirty="0">
                <a:solidFill>
                  <a:schemeClr val="tx2"/>
                </a:solidFill>
              </a:rPr>
              <a:t>more and wiser </a:t>
            </a:r>
            <a:r>
              <a:rPr lang="en-GB" b="1" dirty="0"/>
              <a:t>investment</a:t>
            </a:r>
            <a:r>
              <a:rPr lang="en-GB" dirty="0">
                <a:solidFill>
                  <a:schemeClr val="tx2"/>
                </a:solidFill>
              </a:rPr>
              <a:t> for environment and climate policy </a:t>
            </a:r>
          </a:p>
          <a:p>
            <a:pPr eaLnBrk="1" fontAlgn="auto" hangingPunct="1">
              <a:defRPr/>
            </a:pPr>
            <a:r>
              <a:rPr lang="en-GB" dirty="0">
                <a:solidFill>
                  <a:schemeClr val="tx2"/>
                </a:solidFill>
              </a:rPr>
              <a:t>full </a:t>
            </a:r>
            <a:r>
              <a:rPr lang="en-GB" b="1" dirty="0"/>
              <a:t>integration</a:t>
            </a:r>
            <a:r>
              <a:rPr lang="en-GB" dirty="0">
                <a:solidFill>
                  <a:schemeClr val="tx2"/>
                </a:solidFill>
              </a:rPr>
              <a:t> of environmental requirements and considerations into other policies </a:t>
            </a:r>
          </a:p>
          <a:p>
            <a:pPr marL="0" indent="0" eaLnBrk="1" fontAlgn="auto" hangingPunct="1">
              <a:buFont typeface="Arial" panose="020B0604020202020204" pitchFamily="34" charset="0"/>
              <a:buNone/>
              <a:defRPr/>
            </a:pPr>
            <a:endParaRPr lang="en-GB" dirty="0" smtClean="0"/>
          </a:p>
          <a:p>
            <a:pPr marL="0" indent="0" eaLnBrk="1" fontAlgn="auto" hangingPunct="1">
              <a:buFont typeface="Arial" panose="020B0604020202020204" pitchFamily="34" charset="0"/>
              <a:buNone/>
              <a:defRPr/>
            </a:pPr>
            <a:r>
              <a:rPr lang="en-GB" dirty="0" smtClean="0"/>
              <a:t>Two </a:t>
            </a:r>
            <a:r>
              <a:rPr lang="en-GB" dirty="0"/>
              <a:t>additional horizontal priority objectives </a:t>
            </a:r>
            <a:r>
              <a:rPr lang="en-GB" dirty="0" smtClean="0"/>
              <a:t>completed </a:t>
            </a:r>
            <a:r>
              <a:rPr lang="en-GB" dirty="0"/>
              <a:t>the programme: </a:t>
            </a:r>
          </a:p>
          <a:p>
            <a:pPr marL="514350" indent="-514350" eaLnBrk="1" fontAlgn="auto" hangingPunct="1">
              <a:buFont typeface="+mj-lt"/>
              <a:buAutoNum type="arabicPeriod"/>
              <a:defRPr/>
            </a:pPr>
            <a:r>
              <a:rPr lang="en-GB" dirty="0">
                <a:solidFill>
                  <a:schemeClr val="tx2"/>
                </a:solidFill>
              </a:rPr>
              <a:t>to </a:t>
            </a:r>
            <a:r>
              <a:rPr lang="en-GB" b="1" dirty="0">
                <a:solidFill>
                  <a:schemeClr val="tx2"/>
                </a:solidFill>
              </a:rPr>
              <a:t>make</a:t>
            </a:r>
            <a:r>
              <a:rPr lang="en-GB" dirty="0">
                <a:solidFill>
                  <a:schemeClr val="tx2"/>
                </a:solidFill>
              </a:rPr>
              <a:t> the Union's </a:t>
            </a:r>
            <a:r>
              <a:rPr lang="en-GB" b="1" dirty="0"/>
              <a:t>cities more sustainable</a:t>
            </a:r>
            <a:r>
              <a:rPr lang="en-GB" dirty="0"/>
              <a:t> </a:t>
            </a:r>
          </a:p>
          <a:p>
            <a:pPr marL="514350" indent="-514350" eaLnBrk="1" fontAlgn="auto" hangingPunct="1">
              <a:buFont typeface="+mj-lt"/>
              <a:buAutoNum type="arabicPeriod"/>
              <a:defRPr/>
            </a:pPr>
            <a:r>
              <a:rPr lang="en-GB" dirty="0">
                <a:solidFill>
                  <a:schemeClr val="tx2"/>
                </a:solidFill>
              </a:rPr>
              <a:t>to help the Union </a:t>
            </a:r>
            <a:r>
              <a:rPr lang="en-GB" b="1" dirty="0"/>
              <a:t>address international environmental</a:t>
            </a:r>
            <a:r>
              <a:rPr lang="en-GB" dirty="0"/>
              <a:t> </a:t>
            </a:r>
            <a:r>
              <a:rPr lang="en-GB" dirty="0">
                <a:solidFill>
                  <a:schemeClr val="tx2"/>
                </a:solidFill>
              </a:rPr>
              <a:t>and </a:t>
            </a:r>
            <a:r>
              <a:rPr lang="en-GB" b="1" dirty="0"/>
              <a:t>climate challenges more effectively</a:t>
            </a:r>
            <a:r>
              <a:rPr lang="en-GB" dirty="0"/>
              <a:t>. </a:t>
            </a:r>
          </a:p>
          <a:p>
            <a:pPr marL="0" indent="0" eaLnBrk="1" fontAlgn="auto" hangingPunct="1">
              <a:buFont typeface="Arial" panose="020B0604020202020204" pitchFamily="34" charset="0"/>
              <a:buNone/>
              <a:defRPr/>
            </a:pPr>
            <a:r>
              <a:rPr lang="en-GB" dirty="0"/>
              <a:t>The programme entered into force in January 2014. </a:t>
            </a:r>
            <a:endParaRPr lang="en-GB" dirty="0" smtClean="0"/>
          </a:p>
          <a:p>
            <a:pPr marL="0" indent="0" eaLnBrk="1" fontAlgn="auto" hangingPunct="1">
              <a:buFont typeface="Arial" panose="020B0604020202020204" pitchFamily="34" charset="0"/>
              <a:buNone/>
              <a:defRPr/>
            </a:pPr>
            <a:r>
              <a:rPr lang="en-GB" dirty="0" smtClean="0"/>
              <a:t>(EU, 2019)</a:t>
            </a:r>
            <a:endParaRPr lang="en-GB" dirty="0"/>
          </a:p>
          <a:p>
            <a:pPr eaLnBrk="1" fontAlgn="auto" hangingPunct="1">
              <a:defRPr/>
            </a:pPr>
            <a:endParaRPr lang="en-GB" dirty="0"/>
          </a:p>
        </p:txBody>
      </p:sp>
    </p:spTree>
    <p:extLst>
      <p:ext uri="{BB962C8B-B14F-4D97-AF65-F5344CB8AC3E}">
        <p14:creationId xmlns:p14="http://schemas.microsoft.com/office/powerpoint/2010/main" val="80847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dirty="0" err="1" smtClean="0"/>
              <a:t>Environment</a:t>
            </a:r>
            <a:r>
              <a:rPr lang="fr-FR" dirty="0" smtClean="0"/>
              <a:t> </a:t>
            </a:r>
            <a:r>
              <a:rPr lang="fr-FR" dirty="0"/>
              <a:t>A</a:t>
            </a:r>
            <a:r>
              <a:rPr lang="fr-FR" dirty="0" smtClean="0"/>
              <a:t>ction </a:t>
            </a:r>
            <a:r>
              <a:rPr lang="fr-FR" dirty="0"/>
              <a:t>P</a:t>
            </a:r>
            <a:r>
              <a:rPr lang="fr-FR" dirty="0" smtClean="0"/>
              <a:t>rogramme </a:t>
            </a:r>
            <a:r>
              <a:rPr lang="fr-FR" dirty="0"/>
              <a:t>to 2030</a:t>
            </a:r>
            <a:endParaRPr lang="en-GB" dirty="0"/>
          </a:p>
        </p:txBody>
      </p:sp>
      <p:sp>
        <p:nvSpPr>
          <p:cNvPr id="3" name="Content Placeholder 2"/>
          <p:cNvSpPr>
            <a:spLocks noGrp="1"/>
          </p:cNvSpPr>
          <p:nvPr>
            <p:ph sz="quarter" idx="13"/>
          </p:nvPr>
        </p:nvSpPr>
        <p:spPr>
          <a:xfrm>
            <a:off x="609600" y="1600200"/>
            <a:ext cx="7924800" cy="4756150"/>
          </a:xfrm>
        </p:spPr>
        <p:txBody>
          <a:bodyPr/>
          <a:lstStyle/>
          <a:p>
            <a:pPr marL="0" indent="0">
              <a:buNone/>
            </a:pPr>
            <a:r>
              <a:rPr lang="en-GB" dirty="0" smtClean="0"/>
              <a:t>The </a:t>
            </a:r>
            <a:r>
              <a:rPr lang="en-GB" dirty="0"/>
              <a:t>8th Environment Action Programme will guide European environmental policy until 2030 </a:t>
            </a:r>
            <a:endParaRPr lang="en-GB" dirty="0" smtClean="0"/>
          </a:p>
          <a:p>
            <a:pPr marL="0" indent="0">
              <a:buNone/>
            </a:pPr>
            <a:endParaRPr lang="en-GB" dirty="0"/>
          </a:p>
          <a:p>
            <a:r>
              <a:rPr lang="en-GB" sz="1600" dirty="0"/>
              <a:t>Over the past decades, the EU’s environmental policies have delivered substantial benefits, for both people and the planet</a:t>
            </a:r>
            <a:r>
              <a:rPr lang="en-GB" sz="1600" dirty="0" smtClean="0"/>
              <a:t>.</a:t>
            </a:r>
            <a:endParaRPr lang="en-GB" sz="1600" dirty="0"/>
          </a:p>
          <a:p>
            <a:pPr marL="0" indent="0">
              <a:buNone/>
            </a:pPr>
            <a:endParaRPr lang="en-GB" sz="1600" dirty="0"/>
          </a:p>
          <a:p>
            <a:r>
              <a:rPr lang="en-GB" sz="1600" dirty="0" smtClean="0">
                <a:solidFill>
                  <a:schemeClr val="accent1">
                    <a:lumMod val="60000"/>
                    <a:lumOff val="40000"/>
                  </a:schemeClr>
                </a:solidFill>
              </a:rPr>
              <a:t>But unprecedented </a:t>
            </a:r>
            <a:r>
              <a:rPr lang="en-GB" sz="1600" dirty="0">
                <a:solidFill>
                  <a:schemeClr val="accent1">
                    <a:lumMod val="60000"/>
                    <a:lumOff val="40000"/>
                  </a:schemeClr>
                </a:solidFill>
              </a:rPr>
              <a:t>environmental, climate and sustainability challenges. </a:t>
            </a:r>
            <a:endParaRPr lang="en-GB" sz="1600" dirty="0" smtClean="0">
              <a:solidFill>
                <a:schemeClr val="accent1">
                  <a:lumMod val="60000"/>
                  <a:lumOff val="40000"/>
                </a:schemeClr>
              </a:solidFill>
            </a:endParaRPr>
          </a:p>
          <a:p>
            <a:pPr marL="0" indent="0">
              <a:buNone/>
            </a:pPr>
            <a:endParaRPr lang="en-GB" sz="1600" dirty="0"/>
          </a:p>
          <a:p>
            <a:r>
              <a:rPr lang="en-GB" sz="1600" dirty="0" smtClean="0"/>
              <a:t>Response. European </a:t>
            </a:r>
            <a:r>
              <a:rPr lang="en-GB" sz="1600" dirty="0"/>
              <a:t>Commission published a proposal for an 8th Environment Action Programme (EAP) on 14 October 2020.</a:t>
            </a:r>
          </a:p>
          <a:p>
            <a:endParaRPr lang="en-GB" sz="1400" dirty="0"/>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54</a:t>
            </a:fld>
            <a:endParaRPr lang="en-GB" altLang="en-US"/>
          </a:p>
        </p:txBody>
      </p:sp>
    </p:spTree>
    <p:extLst>
      <p:ext uri="{BB962C8B-B14F-4D97-AF65-F5344CB8AC3E}">
        <p14:creationId xmlns:p14="http://schemas.microsoft.com/office/powerpoint/2010/main" val="239906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circle(in)">
                                      <p:cBhvr>
                                        <p:cTn id="10" dur="2000"/>
                                        <p:tgtEl>
                                          <p:spTgt spid="3">
                                            <p:txEl>
                                              <p:pRg st="4" end="4"/>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circle(in)">
                                      <p:cBhvr>
                                        <p:cTn id="13" dur="20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ircle(in)">
                                      <p:cBhvr>
                                        <p:cTn id="18" dur="2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circle(in)">
                                      <p:cBhvr>
                                        <p:cTn id="28" dur="2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ircle(in)">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052736"/>
            <a:ext cx="7924800" cy="1143000"/>
          </a:xfrm>
        </p:spPr>
        <p:txBody>
          <a:bodyPr/>
          <a:lstStyle/>
          <a:p>
            <a:r>
              <a:rPr lang="fr-FR" dirty="0" err="1" smtClean="0"/>
              <a:t>Environment</a:t>
            </a:r>
            <a:r>
              <a:rPr lang="fr-FR" dirty="0" smtClean="0"/>
              <a:t> </a:t>
            </a:r>
            <a:r>
              <a:rPr lang="fr-FR" dirty="0"/>
              <a:t>A</a:t>
            </a:r>
            <a:r>
              <a:rPr lang="fr-FR" dirty="0" smtClean="0"/>
              <a:t>ction </a:t>
            </a:r>
            <a:r>
              <a:rPr lang="fr-FR" dirty="0"/>
              <a:t>P</a:t>
            </a:r>
            <a:r>
              <a:rPr lang="fr-FR" dirty="0" smtClean="0"/>
              <a:t>rogramme </a:t>
            </a:r>
            <a:r>
              <a:rPr lang="fr-FR" dirty="0"/>
              <a:t>to </a:t>
            </a:r>
            <a:r>
              <a:rPr lang="fr-FR" dirty="0" smtClean="0"/>
              <a:t>2030 </a:t>
            </a:r>
            <a:r>
              <a:rPr lang="fr-FR" dirty="0" err="1" smtClean="0"/>
              <a:t>cont’d</a:t>
            </a:r>
            <a:endParaRPr lang="en-GB" dirty="0"/>
          </a:p>
        </p:txBody>
      </p:sp>
      <p:sp>
        <p:nvSpPr>
          <p:cNvPr id="3" name="Content Placeholder 2"/>
          <p:cNvSpPr>
            <a:spLocks noGrp="1"/>
          </p:cNvSpPr>
          <p:nvPr>
            <p:ph sz="quarter" idx="13"/>
          </p:nvPr>
        </p:nvSpPr>
        <p:spPr>
          <a:xfrm>
            <a:off x="251520" y="2636912"/>
            <a:ext cx="7924800" cy="4756150"/>
          </a:xfrm>
        </p:spPr>
        <p:txBody>
          <a:bodyPr/>
          <a:lstStyle/>
          <a:p>
            <a:r>
              <a:rPr lang="en-GB" sz="2000" dirty="0" smtClean="0"/>
              <a:t>The </a:t>
            </a:r>
            <a:r>
              <a:rPr lang="en-GB" sz="2000" dirty="0"/>
              <a:t>proposal supports the environment and climate action objectives of the European Green Deal. </a:t>
            </a:r>
            <a:endParaRPr lang="en-GB" sz="2000" dirty="0" smtClean="0"/>
          </a:p>
          <a:p>
            <a:endParaRPr lang="en-GB" sz="2000" dirty="0">
              <a:solidFill>
                <a:schemeClr val="accent1">
                  <a:lumMod val="60000"/>
                  <a:lumOff val="40000"/>
                </a:schemeClr>
              </a:solidFill>
            </a:endParaRPr>
          </a:p>
          <a:p>
            <a:r>
              <a:rPr lang="en-GB" sz="2000" dirty="0" smtClean="0">
                <a:solidFill>
                  <a:schemeClr val="accent1">
                    <a:lumMod val="60000"/>
                    <a:lumOff val="40000"/>
                  </a:schemeClr>
                </a:solidFill>
              </a:rPr>
              <a:t>It </a:t>
            </a:r>
            <a:r>
              <a:rPr lang="en-GB" sz="2000" dirty="0">
                <a:solidFill>
                  <a:schemeClr val="accent1">
                    <a:lumMod val="60000"/>
                    <a:lumOff val="40000"/>
                  </a:schemeClr>
                </a:solidFill>
              </a:rPr>
              <a:t>provides an opportunity for the EU as a whole to reiterate </a:t>
            </a:r>
            <a:r>
              <a:rPr lang="en-GB" sz="2000" dirty="0" smtClean="0">
                <a:solidFill>
                  <a:schemeClr val="accent1">
                    <a:lumMod val="60000"/>
                    <a:lumOff val="40000"/>
                  </a:schemeClr>
                </a:solidFill>
              </a:rPr>
              <a:t>its </a:t>
            </a:r>
            <a:r>
              <a:rPr lang="en-GB" sz="2000" dirty="0">
                <a:solidFill>
                  <a:schemeClr val="accent1">
                    <a:lumMod val="60000"/>
                    <a:lumOff val="40000"/>
                  </a:schemeClr>
                </a:solidFill>
              </a:rPr>
              <a:t>commitment to the 7th EAP’s 2050 vision: </a:t>
            </a:r>
            <a:r>
              <a:rPr lang="en-GB" sz="2000" dirty="0" smtClean="0">
                <a:solidFill>
                  <a:schemeClr val="accent1">
                    <a:lumMod val="60000"/>
                    <a:lumOff val="40000"/>
                  </a:schemeClr>
                </a:solidFill>
              </a:rPr>
              <a:t> “ensure </a:t>
            </a:r>
            <a:r>
              <a:rPr lang="en-GB" sz="2000" dirty="0">
                <a:solidFill>
                  <a:schemeClr val="accent1">
                    <a:lumMod val="60000"/>
                    <a:lumOff val="40000"/>
                  </a:schemeClr>
                </a:solidFill>
              </a:rPr>
              <a:t>wellbeing for all, while staying within the planetary </a:t>
            </a:r>
            <a:r>
              <a:rPr lang="en-GB" sz="2000" dirty="0" smtClean="0">
                <a:solidFill>
                  <a:schemeClr val="accent1">
                    <a:lumMod val="60000"/>
                    <a:lumOff val="40000"/>
                  </a:schemeClr>
                </a:solidFill>
              </a:rPr>
              <a:t>boundaries”.</a:t>
            </a:r>
            <a:endParaRPr lang="en-GB" sz="2000" dirty="0">
              <a:solidFill>
                <a:schemeClr val="accent1">
                  <a:lumMod val="60000"/>
                  <a:lumOff val="40000"/>
                </a:schemeClr>
              </a:solidFill>
            </a:endParaRPr>
          </a:p>
          <a:p>
            <a:pPr marL="0" indent="0">
              <a:buNone/>
            </a:pPr>
            <a:endParaRPr lang="en-GB" sz="2000" dirty="0"/>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55</a:t>
            </a:fld>
            <a:endParaRPr lang="en-GB" altLang="en-US"/>
          </a:p>
        </p:txBody>
      </p:sp>
    </p:spTree>
    <p:extLst>
      <p:ext uri="{BB962C8B-B14F-4D97-AF65-F5344CB8AC3E}">
        <p14:creationId xmlns:p14="http://schemas.microsoft.com/office/powerpoint/2010/main" val="260739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circle(in)">
                                      <p:cBhvr>
                                        <p:cTn id="15" dur="2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in)">
                                      <p:cBhvr>
                                        <p:cTn id="20"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dirty="0" err="1" smtClean="0"/>
              <a:t>Environment</a:t>
            </a:r>
            <a:r>
              <a:rPr lang="fr-FR" dirty="0" smtClean="0"/>
              <a:t> </a:t>
            </a:r>
            <a:r>
              <a:rPr lang="fr-FR" dirty="0"/>
              <a:t>A</a:t>
            </a:r>
            <a:r>
              <a:rPr lang="fr-FR" dirty="0" smtClean="0"/>
              <a:t>ction </a:t>
            </a:r>
            <a:r>
              <a:rPr lang="fr-FR" dirty="0"/>
              <a:t>P</a:t>
            </a:r>
            <a:r>
              <a:rPr lang="fr-FR" dirty="0" smtClean="0"/>
              <a:t>rogramme </a:t>
            </a:r>
            <a:r>
              <a:rPr lang="fr-FR" dirty="0"/>
              <a:t>to </a:t>
            </a:r>
            <a:r>
              <a:rPr lang="fr-FR" dirty="0" smtClean="0"/>
              <a:t>2030 </a:t>
            </a:r>
            <a:r>
              <a:rPr lang="fr-FR" dirty="0" err="1" smtClean="0"/>
              <a:t>cont’d</a:t>
            </a:r>
            <a:endParaRPr lang="en-GB" dirty="0"/>
          </a:p>
        </p:txBody>
      </p:sp>
      <p:sp>
        <p:nvSpPr>
          <p:cNvPr id="3" name="Content Placeholder 2"/>
          <p:cNvSpPr>
            <a:spLocks noGrp="1"/>
          </p:cNvSpPr>
          <p:nvPr>
            <p:ph sz="quarter" idx="13"/>
          </p:nvPr>
        </p:nvSpPr>
        <p:spPr>
          <a:xfrm>
            <a:off x="609600" y="1600200"/>
            <a:ext cx="7924800" cy="4756150"/>
          </a:xfrm>
        </p:spPr>
        <p:txBody>
          <a:bodyPr/>
          <a:lstStyle/>
          <a:p>
            <a:pPr marL="0" indent="0">
              <a:buNone/>
            </a:pPr>
            <a:endParaRPr lang="en-GB" sz="2000" dirty="0"/>
          </a:p>
          <a:p>
            <a:r>
              <a:rPr lang="en-GB" sz="2000" dirty="0"/>
              <a:t>The 8th EAP proposal calls for active engagement of all stakeholders at all levels of governance, to ensure that EU climate and environment laws are effectively implemented. </a:t>
            </a:r>
            <a:endParaRPr lang="en-GB" sz="2000" dirty="0" smtClean="0"/>
          </a:p>
          <a:p>
            <a:pPr marL="0" indent="0">
              <a:buNone/>
            </a:pPr>
            <a:endParaRPr lang="en-GB" sz="2000" dirty="0" smtClean="0"/>
          </a:p>
          <a:p>
            <a:pPr marL="0" indent="0">
              <a:buNone/>
            </a:pPr>
            <a:r>
              <a:rPr lang="en-GB" sz="2000" dirty="0" smtClean="0"/>
              <a:t>Two important components for environmental conservation</a:t>
            </a:r>
          </a:p>
          <a:p>
            <a:pPr marL="457200" indent="-457200">
              <a:buFont typeface="+mj-lt"/>
              <a:buAutoNum type="arabicPeriod"/>
            </a:pPr>
            <a:r>
              <a:rPr lang="en-GB" sz="2000" dirty="0" smtClean="0">
                <a:solidFill>
                  <a:srgbClr val="00B050"/>
                </a:solidFill>
              </a:rPr>
              <a:t>It also forms </a:t>
            </a:r>
            <a:r>
              <a:rPr lang="en-GB" sz="2000" dirty="0">
                <a:solidFill>
                  <a:srgbClr val="00B050"/>
                </a:solidFill>
              </a:rPr>
              <a:t>the EU’s basis for achieving the United Nation’s 2030 </a:t>
            </a:r>
            <a:r>
              <a:rPr lang="en-GB" sz="2000" dirty="0" smtClean="0">
                <a:solidFill>
                  <a:srgbClr val="00B050"/>
                </a:solidFill>
              </a:rPr>
              <a:t>Agenda (SDGs).</a:t>
            </a:r>
          </a:p>
          <a:p>
            <a:pPr marL="457200" indent="-457200">
              <a:buFont typeface="+mj-lt"/>
              <a:buAutoNum type="arabicPeriod"/>
            </a:pPr>
            <a:r>
              <a:rPr lang="en-GB" sz="2000" dirty="0" smtClean="0">
                <a:solidFill>
                  <a:srgbClr val="00B050"/>
                </a:solidFill>
              </a:rPr>
              <a:t>Biodiversity Strategy</a:t>
            </a:r>
          </a:p>
          <a:p>
            <a:pPr marL="393700" lvl="1" indent="0">
              <a:buNone/>
            </a:pPr>
            <a:r>
              <a:rPr lang="en-GB" sz="1600" i="1" dirty="0">
                <a:solidFill>
                  <a:srgbClr val="00B050"/>
                </a:solidFill>
              </a:rPr>
              <a:t>Strategy's objectives, welcoming in particular the creation of a network of well-managed protected areas and the target of protecting a minimum of 30% of the EU's land area and 30% of its sea area, with one third of it strictly protected</a:t>
            </a:r>
            <a:endParaRPr lang="en-GB" sz="1600" i="1" dirty="0" smtClean="0">
              <a:solidFill>
                <a:srgbClr val="00B050"/>
              </a:solidFill>
            </a:endParaRPr>
          </a:p>
          <a:p>
            <a:pPr marL="0" indent="0">
              <a:buNone/>
            </a:pPr>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56</a:t>
            </a:fld>
            <a:endParaRPr lang="en-GB" altLang="en-US"/>
          </a:p>
        </p:txBody>
      </p:sp>
    </p:spTree>
    <p:extLst>
      <p:ext uri="{BB962C8B-B14F-4D97-AF65-F5344CB8AC3E}">
        <p14:creationId xmlns:p14="http://schemas.microsoft.com/office/powerpoint/2010/main" val="218041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circle(in)">
                                      <p:cBhvr>
                                        <p:cTn id="10" dur="2000"/>
                                        <p:tgtEl>
                                          <p:spTgt spid="3">
                                            <p:txEl>
                                              <p:pRg st="3" end="3"/>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circle(in)">
                                      <p:cBhvr>
                                        <p:cTn id="13" dur="2000"/>
                                        <p:tgtEl>
                                          <p:spTgt spid="3">
                                            <p:txEl>
                                              <p:pRg st="4" end="4"/>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circle(in)">
                                      <p:cBhvr>
                                        <p:cTn id="16" dur="2000"/>
                                        <p:tgtEl>
                                          <p:spTgt spid="3">
                                            <p:txEl>
                                              <p:pRg st="5" end="5"/>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circle(in)">
                                      <p:cBhvr>
                                        <p:cTn id="19" dur="2000"/>
                                        <p:tgtEl>
                                          <p:spTgt spid="3">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circle(in)">
                                      <p:cBhvr>
                                        <p:cTn id="24" dur="20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circle(in)">
                                      <p:cBhvr>
                                        <p:cTn id="29" dur="20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circle(in)">
                                      <p:cBhvr>
                                        <p:cTn id="34" dur="20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circle(in)">
                                      <p:cBhvr>
                                        <p:cTn id="39" dur="2000"/>
                                        <p:tgtEl>
                                          <p:spTgt spid="3">
                                            <p:txEl>
                                              <p:pRg st="5" end="5"/>
                                            </p:txEl>
                                          </p:spTgt>
                                        </p:tgtEl>
                                      </p:cBhvr>
                                    </p:animEffect>
                                  </p:childTnLst>
                                </p:cTn>
                              </p:par>
                              <p:par>
                                <p:cTn id="40" presetID="6" presetClass="entr" presetSubtype="16" fill="hold" grpId="0" nodeType="with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circle(in)">
                                      <p:cBhvr>
                                        <p:cTn id="4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22325"/>
            <a:ext cx="8714928" cy="1143000"/>
          </a:xfrm>
        </p:spPr>
        <p:txBody>
          <a:bodyPr/>
          <a:lstStyle/>
          <a:p>
            <a:r>
              <a:rPr lang="fr-FR" dirty="0" err="1" smtClean="0"/>
              <a:t>Environment</a:t>
            </a:r>
            <a:r>
              <a:rPr lang="fr-FR" dirty="0" smtClean="0"/>
              <a:t> </a:t>
            </a:r>
            <a:r>
              <a:rPr lang="fr-FR" dirty="0"/>
              <a:t>A</a:t>
            </a:r>
            <a:r>
              <a:rPr lang="fr-FR" dirty="0" smtClean="0"/>
              <a:t>ction </a:t>
            </a:r>
            <a:r>
              <a:rPr lang="fr-FR" dirty="0"/>
              <a:t>P</a:t>
            </a:r>
            <a:r>
              <a:rPr lang="fr-FR" dirty="0" smtClean="0"/>
              <a:t>rogramme </a:t>
            </a:r>
            <a:r>
              <a:rPr lang="fr-FR" dirty="0"/>
              <a:t>to </a:t>
            </a:r>
            <a:r>
              <a:rPr lang="fr-FR" dirty="0" smtClean="0"/>
              <a:t>2030 and BREXIT</a:t>
            </a:r>
            <a:endParaRPr lang="en-GB" dirty="0"/>
          </a:p>
        </p:txBody>
      </p:sp>
      <p:sp>
        <p:nvSpPr>
          <p:cNvPr id="3" name="Content Placeholder 2"/>
          <p:cNvSpPr>
            <a:spLocks noGrp="1"/>
          </p:cNvSpPr>
          <p:nvPr>
            <p:ph sz="quarter" idx="13"/>
          </p:nvPr>
        </p:nvSpPr>
        <p:spPr>
          <a:xfrm>
            <a:off x="251520" y="1965325"/>
            <a:ext cx="7924800" cy="4756150"/>
          </a:xfrm>
        </p:spPr>
        <p:txBody>
          <a:bodyPr/>
          <a:lstStyle/>
          <a:p>
            <a:r>
              <a:rPr lang="en-GB" sz="2000" dirty="0" smtClean="0"/>
              <a:t>What about BREXIT?</a:t>
            </a:r>
          </a:p>
          <a:p>
            <a:r>
              <a:rPr lang="en-GB" sz="2000" dirty="0" smtClean="0"/>
              <a:t>Environment Act</a:t>
            </a:r>
          </a:p>
          <a:p>
            <a:pPr lvl="1"/>
            <a:r>
              <a:rPr lang="en-GB" sz="1800" dirty="0" smtClean="0">
                <a:solidFill>
                  <a:schemeClr val="accent1">
                    <a:lumMod val="60000"/>
                    <a:lumOff val="40000"/>
                  </a:schemeClr>
                </a:solidFill>
              </a:rPr>
              <a:t>The </a:t>
            </a:r>
            <a:r>
              <a:rPr lang="en-GB" sz="1800" dirty="0">
                <a:solidFill>
                  <a:schemeClr val="accent1">
                    <a:lumMod val="60000"/>
                    <a:lumOff val="40000"/>
                  </a:schemeClr>
                </a:solidFill>
              </a:rPr>
              <a:t>Environment Bill sets out a comprehensive and </a:t>
            </a:r>
            <a:r>
              <a:rPr lang="en-GB" sz="1800" dirty="0" smtClean="0">
                <a:solidFill>
                  <a:schemeClr val="accent1">
                    <a:lumMod val="60000"/>
                    <a:lumOff val="40000"/>
                  </a:schemeClr>
                </a:solidFill>
              </a:rPr>
              <a:t>“world-leading vision” </a:t>
            </a:r>
            <a:r>
              <a:rPr lang="en-GB" sz="1800" dirty="0">
                <a:solidFill>
                  <a:schemeClr val="accent1">
                    <a:lumMod val="60000"/>
                    <a:lumOff val="40000"/>
                  </a:schemeClr>
                </a:solidFill>
              </a:rPr>
              <a:t>to allow our environment to prosper for future generations and ensure that we maintain and enhance our environmental protections.</a:t>
            </a:r>
          </a:p>
          <a:p>
            <a:pPr lvl="1"/>
            <a:endParaRPr lang="en-GB" sz="1800" dirty="0">
              <a:solidFill>
                <a:schemeClr val="accent1">
                  <a:lumMod val="60000"/>
                  <a:lumOff val="40000"/>
                </a:schemeClr>
              </a:solidFill>
            </a:endParaRPr>
          </a:p>
          <a:p>
            <a:pPr lvl="1"/>
            <a:r>
              <a:rPr lang="en-GB" sz="1800" dirty="0">
                <a:solidFill>
                  <a:schemeClr val="accent1">
                    <a:lumMod val="60000"/>
                    <a:lumOff val="40000"/>
                  </a:schemeClr>
                </a:solidFill>
              </a:rPr>
              <a:t>A key vehicle for delivering the bold vision set out in the 25 Year Environment </a:t>
            </a:r>
            <a:r>
              <a:rPr lang="en-GB" sz="1800" dirty="0" smtClean="0">
                <a:solidFill>
                  <a:schemeClr val="accent1">
                    <a:lumMod val="60000"/>
                    <a:lumOff val="40000"/>
                  </a:schemeClr>
                </a:solidFill>
              </a:rPr>
              <a:t>Plan</a:t>
            </a:r>
          </a:p>
          <a:p>
            <a:pPr marL="393700" lvl="1" indent="0">
              <a:buNone/>
            </a:pPr>
            <a:endParaRPr lang="en-GB" sz="1800" dirty="0" smtClean="0">
              <a:solidFill>
                <a:schemeClr val="accent1">
                  <a:lumMod val="60000"/>
                  <a:lumOff val="40000"/>
                </a:schemeClr>
              </a:solidFill>
            </a:endParaRPr>
          </a:p>
          <a:p>
            <a:r>
              <a:rPr lang="en-GB" sz="2000" dirty="0" smtClean="0"/>
              <a:t>Agriculture Act</a:t>
            </a:r>
          </a:p>
          <a:p>
            <a:pPr lvl="1"/>
            <a:r>
              <a:rPr lang="en-GB" sz="1800" dirty="0" smtClean="0">
                <a:solidFill>
                  <a:schemeClr val="accent1">
                    <a:lumMod val="60000"/>
                    <a:lumOff val="40000"/>
                  </a:schemeClr>
                </a:solidFill>
              </a:rPr>
              <a:t>Food standards and security</a:t>
            </a:r>
          </a:p>
          <a:p>
            <a:pPr lvl="1"/>
            <a:r>
              <a:rPr lang="en-GB" sz="1800" dirty="0" smtClean="0">
                <a:solidFill>
                  <a:schemeClr val="accent1">
                    <a:lumMod val="60000"/>
                    <a:lumOff val="40000"/>
                  </a:schemeClr>
                </a:solidFill>
              </a:rPr>
              <a:t>Imports</a:t>
            </a:r>
            <a:endParaRPr lang="en-GB" sz="1800" dirty="0">
              <a:solidFill>
                <a:schemeClr val="accent1">
                  <a:lumMod val="60000"/>
                  <a:lumOff val="40000"/>
                </a:schemeClr>
              </a:solidFill>
            </a:endParaRPr>
          </a:p>
          <a:p>
            <a:endParaRPr lang="en-GB" dirty="0"/>
          </a:p>
        </p:txBody>
      </p:sp>
      <p:sp>
        <p:nvSpPr>
          <p:cNvPr id="4" name="Slide Number Placeholder 3"/>
          <p:cNvSpPr>
            <a:spLocks noGrp="1"/>
          </p:cNvSpPr>
          <p:nvPr>
            <p:ph type="sldNum" sz="quarter" idx="16"/>
          </p:nvPr>
        </p:nvSpPr>
        <p:spPr/>
        <p:txBody>
          <a:bodyPr/>
          <a:lstStyle/>
          <a:p>
            <a:pPr>
              <a:defRPr/>
            </a:pPr>
            <a:fld id="{D483DB0B-039B-40B6-BC4C-74A721443325}" type="slidenum">
              <a:rPr lang="en-GB" altLang="en-US" smtClean="0"/>
              <a:pPr>
                <a:defRPr/>
              </a:pPr>
              <a:t>57</a:t>
            </a:fld>
            <a:endParaRPr lang="en-GB" altLang="en-US"/>
          </a:p>
        </p:txBody>
      </p:sp>
      <p:pic>
        <p:nvPicPr>
          <p:cNvPr id="5" name="Picture 4"/>
          <p:cNvPicPr>
            <a:picLocks noChangeAspect="1"/>
          </p:cNvPicPr>
          <p:nvPr/>
        </p:nvPicPr>
        <p:blipFill>
          <a:blip r:embed="rId3"/>
          <a:stretch>
            <a:fillRect/>
          </a:stretch>
        </p:blipFill>
        <p:spPr>
          <a:xfrm>
            <a:off x="5205644" y="4437112"/>
            <a:ext cx="3807271" cy="2284363"/>
          </a:xfrm>
          <a:prstGeom prst="rect">
            <a:avLst/>
          </a:prstGeom>
        </p:spPr>
      </p:pic>
    </p:spTree>
    <p:extLst>
      <p:ext uri="{BB962C8B-B14F-4D97-AF65-F5344CB8AC3E}">
        <p14:creationId xmlns:p14="http://schemas.microsoft.com/office/powerpoint/2010/main" val="82450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circle(in)">
                                      <p:cBhvr>
                                        <p:cTn id="13" dur="2000"/>
                                        <p:tgtEl>
                                          <p:spTgt spid="3">
                                            <p:txEl>
                                              <p:pRg st="4" end="4"/>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circle(in)">
                                      <p:cBhvr>
                                        <p:cTn id="19" dur="2000"/>
                                        <p:tgtEl>
                                          <p:spTgt spid="3">
                                            <p:txEl>
                                              <p:pRg st="6" end="6"/>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circle(in)">
                                      <p:cBhvr>
                                        <p:cTn id="22" dur="2000"/>
                                        <p:tgtEl>
                                          <p:spTgt spid="3">
                                            <p:txEl>
                                              <p:pRg st="7" end="7"/>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Effect transition="in" filter="circle(in)">
                                      <p:cBhvr>
                                        <p:cTn id="25" dur="2000"/>
                                        <p:tgtEl>
                                          <p:spTgt spid="3">
                                            <p:txEl>
                                              <p:pRg st="8" end="8"/>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circle(in)">
                                      <p:cBhvr>
                                        <p:cTn id="30" dur="2000"/>
                                        <p:tgtEl>
                                          <p:spTgt spid="3">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circle(in)">
                                      <p:cBhvr>
                                        <p:cTn id="35" dur="2000"/>
                                        <p:tgtEl>
                                          <p:spTgt spid="3">
                                            <p:txEl>
                                              <p:pRg st="1" end="1"/>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circle(in)">
                                      <p:cBhvr>
                                        <p:cTn id="38" dur="2000"/>
                                        <p:tgtEl>
                                          <p:spTgt spid="3">
                                            <p:txEl>
                                              <p:pRg st="2" end="2"/>
                                            </p:txEl>
                                          </p:spTgt>
                                        </p:tgtEl>
                                      </p:cBhvr>
                                    </p:animEffect>
                                  </p:childTnLst>
                                </p:cTn>
                              </p:par>
                              <p:par>
                                <p:cTn id="39" presetID="6" presetClass="entr" presetSubtype="16" fill="hold" grpId="0"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circle(in)">
                                      <p:cBhvr>
                                        <p:cTn id="41" dur="2000"/>
                                        <p:tgtEl>
                                          <p:spTgt spid="3">
                                            <p:txEl>
                                              <p:pRg st="4" end="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circle(in)">
                                      <p:cBhvr>
                                        <p:cTn id="46" dur="2000"/>
                                        <p:tgtEl>
                                          <p:spTgt spid="3">
                                            <p:txEl>
                                              <p:pRg st="6" end="6"/>
                                            </p:txEl>
                                          </p:spTgt>
                                        </p:tgtEl>
                                      </p:cBhvr>
                                    </p:animEffect>
                                  </p:childTnLst>
                                </p:cTn>
                              </p:par>
                              <p:par>
                                <p:cTn id="47" presetID="6" presetClass="entr" presetSubtype="16" fill="hold" grpId="0" nodeType="with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circle(in)">
                                      <p:cBhvr>
                                        <p:cTn id="49" dur="2000"/>
                                        <p:tgtEl>
                                          <p:spTgt spid="3">
                                            <p:txEl>
                                              <p:pRg st="7" end="7"/>
                                            </p:txEl>
                                          </p:spTgt>
                                        </p:tgtEl>
                                      </p:cBhvr>
                                    </p:animEffect>
                                  </p:childTnLst>
                                </p:cTn>
                              </p:par>
                              <p:par>
                                <p:cTn id="50" presetID="6" presetClass="entr" presetSubtype="16" fill="hold" grpId="0"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circle(in)">
                                      <p:cBhvr>
                                        <p:cTn id="5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a:t>United Nations</a:t>
            </a:r>
          </a:p>
        </p:txBody>
      </p:sp>
      <p:sp>
        <p:nvSpPr>
          <p:cNvPr id="3" name="Content Placeholder 2"/>
          <p:cNvSpPr>
            <a:spLocks noGrp="1"/>
          </p:cNvSpPr>
          <p:nvPr>
            <p:ph idx="1"/>
          </p:nvPr>
        </p:nvSpPr>
        <p:spPr/>
        <p:txBody>
          <a:bodyPr rtlCol="0">
            <a:normAutofit/>
          </a:bodyPr>
          <a:lstStyle/>
          <a:p>
            <a:pPr marL="274320" indent="-274320" eaLnBrk="1" fontAlgn="auto" hangingPunct="1">
              <a:spcAft>
                <a:spcPts val="0"/>
              </a:spcAft>
              <a:buClr>
                <a:schemeClr val="accent3"/>
              </a:buClr>
              <a:buFont typeface="Wingdings 2"/>
              <a:buChar char=""/>
              <a:defRPr/>
            </a:pPr>
            <a:r>
              <a:rPr lang="en-GB" dirty="0">
                <a:latin typeface="+mj-lt"/>
              </a:rPr>
              <a:t>UNEP Responsibilities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Climate Change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Disasters and conflict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Ecosystem Management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Environmental governance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Harmful substances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Resource </a:t>
            </a:r>
            <a:r>
              <a:rPr lang="en-GB" dirty="0" smtClean="0">
                <a:solidFill>
                  <a:schemeClr val="accent6">
                    <a:lumMod val="75000"/>
                  </a:schemeClr>
                </a:solidFill>
                <a:latin typeface="+mj-lt"/>
              </a:rPr>
              <a:t>efficiency</a:t>
            </a:r>
            <a:endParaRPr lang="en-GB" dirty="0">
              <a:solidFill>
                <a:schemeClr val="accent6">
                  <a:lumMod val="75000"/>
                </a:schemeClr>
              </a:solidFill>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58</a:t>
            </a:fld>
            <a:endParaRPr lang="en-GB" altLang="en-US" sz="1100">
              <a:solidFill>
                <a:srgbClr val="4D4D4D"/>
              </a:solidFill>
              <a:latin typeface="Times New Roman" panose="02020603050405020304" pitchFamily="18" charset="0"/>
            </a:endParaRPr>
          </a:p>
        </p:txBody>
      </p:sp>
      <p:pic>
        <p:nvPicPr>
          <p:cNvPr id="39941" name="Picture 2" descr="http://www.enviroblog.org/une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132856"/>
            <a:ext cx="200501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smtClean="0"/>
              <a:t>UNEA</a:t>
            </a:r>
            <a:endParaRPr lang="en-GB" altLang="en-US" dirty="0"/>
          </a:p>
        </p:txBody>
      </p:sp>
      <p:sp>
        <p:nvSpPr>
          <p:cNvPr id="3" name="Content Placeholder 2"/>
          <p:cNvSpPr>
            <a:spLocks noGrp="1"/>
          </p:cNvSpPr>
          <p:nvPr>
            <p:ph idx="1"/>
          </p:nvPr>
        </p:nvSpPr>
        <p:spPr>
          <a:xfrm>
            <a:off x="96813" y="2468563"/>
            <a:ext cx="8229600" cy="4389437"/>
          </a:xfrm>
        </p:spPr>
        <p:txBody>
          <a:bodyPr rtlCol="0">
            <a:normAutofit/>
          </a:bodyPr>
          <a:lstStyle/>
          <a:p>
            <a:pPr marL="274320" indent="-274320" eaLnBrk="1" fontAlgn="auto" hangingPunct="1">
              <a:spcAft>
                <a:spcPts val="0"/>
              </a:spcAft>
              <a:buClr>
                <a:schemeClr val="accent3"/>
              </a:buClr>
              <a:buFont typeface="Wingdings 2"/>
              <a:buChar char=""/>
              <a:defRPr/>
            </a:pPr>
            <a:r>
              <a:rPr lang="en-GB" dirty="0" smtClean="0">
                <a:latin typeface="+mj-lt"/>
              </a:rPr>
              <a:t>UNEA </a:t>
            </a:r>
            <a:r>
              <a:rPr lang="en-GB" dirty="0">
                <a:latin typeface="+mj-lt"/>
              </a:rPr>
              <a:t>(Environment Assembly) (May 2016, Nairobi, Kenya)</a:t>
            </a:r>
          </a:p>
          <a:p>
            <a:pPr marL="640715" lvl="1" indent="-274320" eaLnBrk="1" fontAlgn="auto" hangingPunct="1">
              <a:spcAft>
                <a:spcPts val="0"/>
              </a:spcAft>
              <a:buClr>
                <a:schemeClr val="accent3"/>
              </a:buClr>
              <a:buFont typeface="Wingdings 2"/>
              <a:buChar char=""/>
              <a:defRPr/>
            </a:pPr>
            <a:r>
              <a:rPr lang="en-GB" dirty="0">
                <a:latin typeface="+mj-lt"/>
                <a:hlinkClick r:id="rId2"/>
              </a:rPr>
              <a:t>UNEA </a:t>
            </a:r>
            <a:r>
              <a:rPr lang="en-GB" dirty="0" smtClean="0">
                <a:latin typeface="+mj-lt"/>
                <a:hlinkClick r:id="rId2"/>
              </a:rPr>
              <a:t>2016</a:t>
            </a:r>
          </a:p>
          <a:p>
            <a:pPr marL="640715" lvl="1" indent="-274320" eaLnBrk="1" fontAlgn="auto" hangingPunct="1">
              <a:spcAft>
                <a:spcPts val="0"/>
              </a:spcAft>
              <a:buClr>
                <a:schemeClr val="accent3"/>
              </a:buClr>
              <a:buFont typeface="Wingdings 2"/>
              <a:buChar char=""/>
              <a:defRPr/>
            </a:pPr>
            <a:r>
              <a:rPr lang="en-GB" dirty="0" smtClean="0">
                <a:latin typeface="+mj-lt"/>
                <a:cs typeface="Calibri"/>
              </a:rPr>
              <a:t>e.g. environment assembly commitment with Ellen  MacArthur Foundation 2020</a:t>
            </a:r>
          </a:p>
          <a:p>
            <a:pPr marL="640715" lvl="1" indent="-274320" eaLnBrk="1" fontAlgn="auto" hangingPunct="1">
              <a:spcAft>
                <a:spcPts val="0"/>
              </a:spcAft>
              <a:buClr>
                <a:schemeClr val="accent3"/>
              </a:buClr>
              <a:buFont typeface="Wingdings 2"/>
              <a:buChar char=""/>
              <a:defRPr/>
            </a:pPr>
            <a:r>
              <a:rPr lang="en-GB" dirty="0" smtClean="0">
                <a:latin typeface="+mj-lt"/>
                <a:cs typeface="Calibri"/>
                <a:hlinkClick r:id="rId3"/>
              </a:rPr>
              <a:t>Plastics report 2020</a:t>
            </a:r>
            <a:r>
              <a:rPr lang="en-GB" dirty="0" smtClean="0">
                <a:latin typeface="+mj-lt"/>
                <a:cs typeface="Calibri"/>
              </a:rPr>
              <a:t> discuss</a:t>
            </a:r>
          </a:p>
          <a:p>
            <a:pPr marL="366395" lvl="1" indent="0" eaLnBrk="1" fontAlgn="auto" hangingPunct="1">
              <a:spcAft>
                <a:spcPts val="0"/>
              </a:spcAft>
              <a:buClr>
                <a:schemeClr val="accent3"/>
              </a:buClr>
              <a:buNone/>
              <a:defRPr/>
            </a:pPr>
            <a:endParaRPr lang="en-GB" dirty="0">
              <a:latin typeface="+mj-lt"/>
              <a:cs typeface="Calibri"/>
              <a:hlinkClick r:id="rId2"/>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59</a:t>
            </a:fld>
            <a:endParaRPr lang="en-GB" altLang="en-US" sz="1100">
              <a:solidFill>
                <a:srgbClr val="4D4D4D"/>
              </a:solidFill>
              <a:latin typeface="Times New Roman" panose="02020603050405020304" pitchFamily="18" charset="0"/>
            </a:endParaRPr>
          </a:p>
        </p:txBody>
      </p:sp>
      <p:pic>
        <p:nvPicPr>
          <p:cNvPr id="39942" name="Picture 8" descr="http://www.unep.org/images/unea_logo.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052513"/>
            <a:ext cx="2801938"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69780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dirty="0" smtClean="0"/>
              <a:t>Montreal Protocol</a:t>
            </a:r>
            <a:endParaRPr lang="en-GB" altLang="en-US" dirty="0"/>
          </a:p>
        </p:txBody>
      </p:sp>
      <p:sp>
        <p:nvSpPr>
          <p:cNvPr id="3" name="Content Placeholder 2"/>
          <p:cNvSpPr>
            <a:spLocks noGrp="1"/>
          </p:cNvSpPr>
          <p:nvPr>
            <p:ph idx="1"/>
          </p:nvPr>
        </p:nvSpPr>
        <p:spPr/>
        <p:txBody>
          <a:bodyPr rtlCol="0">
            <a:normAutofit/>
          </a:bodyPr>
          <a:lstStyle/>
          <a:p>
            <a:pPr marL="366395" lvl="1" indent="0" eaLnBrk="1" fontAlgn="auto" hangingPunct="1">
              <a:spcAft>
                <a:spcPts val="0"/>
              </a:spcAft>
              <a:buClr>
                <a:schemeClr val="accent3"/>
              </a:buClr>
              <a:buNone/>
              <a:defRPr/>
            </a:pPr>
            <a:endParaRPr lang="en-GB" dirty="0">
              <a:latin typeface="+mj-lt"/>
              <a:cs typeface="Calibri"/>
              <a:hlinkClick r:id="rId2"/>
            </a:endParaRPr>
          </a:p>
          <a:p>
            <a:pPr marL="0" indent="0" eaLnBrk="1" fontAlgn="auto" hangingPunct="1">
              <a:spcAft>
                <a:spcPts val="0"/>
              </a:spcAft>
              <a:buClr>
                <a:schemeClr val="accent3"/>
              </a:buClr>
              <a:buNone/>
              <a:defRPr/>
            </a:pPr>
            <a:r>
              <a:rPr lang="en-GB" dirty="0">
                <a:latin typeface="+mj-lt"/>
              </a:rPr>
              <a:t>25 years Montreal Protocol history</a:t>
            </a:r>
          </a:p>
          <a:p>
            <a:pPr marL="641033" lvl="1" indent="-274320" eaLnBrk="1" fontAlgn="auto" hangingPunct="1">
              <a:spcAft>
                <a:spcPts val="0"/>
              </a:spcAft>
              <a:buClr>
                <a:schemeClr val="accent3"/>
              </a:buClr>
              <a:buFont typeface="Wingdings 2"/>
              <a:buChar char=""/>
              <a:defRPr/>
            </a:pPr>
            <a:r>
              <a:rPr lang="en-GB" dirty="0">
                <a:latin typeface="+mj-lt"/>
                <a:hlinkClick r:id="rId3"/>
              </a:rPr>
              <a:t>5 min success the Montreal Protocol on </a:t>
            </a:r>
            <a:r>
              <a:rPr lang="en-GB" dirty="0" smtClean="0">
                <a:latin typeface="+mj-lt"/>
                <a:hlinkClick r:id="rId3"/>
              </a:rPr>
              <a:t>CFC</a:t>
            </a:r>
            <a:endParaRPr lang="en-GB" dirty="0" smtClean="0">
              <a:latin typeface="+mj-lt"/>
            </a:endParaRPr>
          </a:p>
          <a:p>
            <a:pPr marL="366713" lvl="1" indent="0" eaLnBrk="1" fontAlgn="auto" hangingPunct="1">
              <a:spcAft>
                <a:spcPts val="0"/>
              </a:spcAft>
              <a:buClr>
                <a:schemeClr val="accent3"/>
              </a:buClr>
              <a:buNone/>
              <a:defRPr/>
            </a:pPr>
            <a:endParaRPr lang="en-GB" dirty="0">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60</a:t>
            </a:fld>
            <a:endParaRPr lang="en-GB" altLang="en-US" sz="1100">
              <a:solidFill>
                <a:srgbClr val="4D4D4D"/>
              </a:solidFill>
              <a:latin typeface="Times New Roman" panose="02020603050405020304" pitchFamily="18" charset="0"/>
            </a:endParaRPr>
          </a:p>
        </p:txBody>
      </p:sp>
      <p:pic>
        <p:nvPicPr>
          <p:cNvPr id="39942" name="Picture 8" descr="http://www.unep.org/images/unea_logo.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052513"/>
            <a:ext cx="2801938"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stretch>
            <a:fillRect/>
          </a:stretch>
        </p:blipFill>
        <p:spPr>
          <a:xfrm>
            <a:off x="1958826" y="3695844"/>
            <a:ext cx="5226347" cy="2675627"/>
          </a:xfrm>
          <a:prstGeom prst="rect">
            <a:avLst/>
          </a:prstGeom>
        </p:spPr>
      </p:pic>
    </p:spTree>
    <p:extLst>
      <p:ext uri="{BB962C8B-B14F-4D97-AF65-F5344CB8AC3E}">
        <p14:creationId xmlns:p14="http://schemas.microsoft.com/office/powerpoint/2010/main" val="3546669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GB" altLang="en-US"/>
          </a:p>
        </p:txBody>
      </p:sp>
      <p:sp>
        <p:nvSpPr>
          <p:cNvPr id="4096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7486BC3-1B7C-459A-AA44-3281B9B2967B}" type="slidenum">
              <a:rPr lang="en-GB" altLang="en-US" sz="1200" smtClean="0">
                <a:solidFill>
                  <a:srgbClr val="045C75"/>
                </a:solidFill>
                <a:latin typeface="Times New Roman" panose="02020603050405020304" pitchFamily="18" charset="0"/>
              </a:rPr>
              <a:pPr>
                <a:spcBef>
                  <a:spcPct val="0"/>
                </a:spcBef>
                <a:buClrTx/>
                <a:buSzTx/>
                <a:buFontTx/>
                <a:buNone/>
              </a:pPr>
              <a:t>61</a:t>
            </a:fld>
            <a:endParaRPr lang="en-GB" altLang="en-US" sz="1200">
              <a:solidFill>
                <a:srgbClr val="045C75"/>
              </a:solidFill>
              <a:latin typeface="Times New Roman" panose="02020603050405020304" pitchFamily="18" charset="0"/>
            </a:endParaRPr>
          </a:p>
        </p:txBody>
      </p:sp>
      <p:pic>
        <p:nvPicPr>
          <p:cNvPr id="31749" name="Picture 2" descr="http://www.esrl.noaa.gov/csd/assessments/ozone/2010/twentyquestions/images/Q0-1.jpg"/>
          <p:cNvPicPr>
            <a:picLocks noChangeAspect="1" noChangeArrowheads="1"/>
          </p:cNvPicPr>
          <p:nvPr/>
        </p:nvPicPr>
        <p:blipFill>
          <a:blip r:embed="rId2">
            <a:extLst>
              <a:ext uri="{28A0092B-C50C-407E-A947-70E740481C1C}">
                <a14:useLocalDpi xmlns:a14="http://schemas.microsoft.com/office/drawing/2010/main" val="0"/>
              </a:ext>
            </a:extLst>
          </a:blip>
          <a:srcRect b="56871"/>
          <a:stretch>
            <a:fillRect/>
          </a:stretch>
        </p:blipFill>
        <p:spPr bwMode="auto">
          <a:xfrm>
            <a:off x="47625" y="0"/>
            <a:ext cx="9128125" cy="610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43811"/>
          <a:stretch>
            <a:fillRect/>
          </a:stretch>
        </p:blipFill>
        <p:spPr>
          <a:xfrm>
            <a:off x="-15875" y="30163"/>
            <a:ext cx="9159875" cy="68278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31749"/>
                                        </p:tgtEl>
                                        <p:attrNameLst>
                                          <p:attrName>style.visibility</p:attrName>
                                        </p:attrNameLst>
                                      </p:cBhvr>
                                      <p:to>
                                        <p:strVal val="visible"/>
                                      </p:to>
                                    </p:set>
                                    <p:animEffect transition="in" filter="circle(in)">
                                      <p:cBhvr>
                                        <p:cTn id="7" dur="2000"/>
                                        <p:tgtEl>
                                          <p:spTgt spid="317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1750"/>
                                        </p:tgtEl>
                                        <p:attrNameLst>
                                          <p:attrName>style.visibility</p:attrName>
                                        </p:attrNameLst>
                                      </p:cBhvr>
                                      <p:to>
                                        <p:strVal val="visible"/>
                                      </p:to>
                                    </p:set>
                                    <p:animEffect transition="in" filter="barn(inVertical)">
                                      <p:cBhvr>
                                        <p:cTn id="12" dur="500"/>
                                        <p:tgtEl>
                                          <p:spTgt spid="31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92" y="70782"/>
            <a:ext cx="8229600" cy="1143000"/>
          </a:xfrm>
        </p:spPr>
        <p:txBody>
          <a:bodyPr/>
          <a:lstStyle/>
          <a:p>
            <a:r>
              <a:rPr lang="en-GB" dirty="0" smtClean="0"/>
              <a:t>Should the UN plant trees?</a:t>
            </a:r>
            <a:endParaRPr lang="en-GB" dirty="0"/>
          </a:p>
        </p:txBody>
      </p:sp>
      <p:sp>
        <p:nvSpPr>
          <p:cNvPr id="3" name="Content Placeholder 2"/>
          <p:cNvSpPr>
            <a:spLocks noGrp="1"/>
          </p:cNvSpPr>
          <p:nvPr>
            <p:ph idx="1"/>
          </p:nvPr>
        </p:nvSpPr>
        <p:spPr>
          <a:xfrm>
            <a:off x="251520" y="1556792"/>
            <a:ext cx="8589640" cy="4389437"/>
          </a:xfrm>
        </p:spPr>
        <p:txBody>
          <a:bodyPr/>
          <a:lstStyle/>
          <a:p>
            <a:r>
              <a:rPr lang="en-GB" sz="1800" dirty="0"/>
              <a:t>Climate, carbon sequestration and trees</a:t>
            </a:r>
            <a:r>
              <a:rPr lang="en-GB" sz="1800" dirty="0" smtClean="0"/>
              <a:t>.</a:t>
            </a:r>
          </a:p>
          <a:p>
            <a:pPr marL="0" indent="0">
              <a:buNone/>
            </a:pPr>
            <a:endParaRPr lang="en-GB" sz="1800" dirty="0"/>
          </a:p>
          <a:p>
            <a:r>
              <a:rPr lang="en-GB" sz="1800" dirty="0" smtClean="0"/>
              <a:t>New </a:t>
            </a:r>
            <a:r>
              <a:rPr lang="en-GB" sz="1800" dirty="0"/>
              <a:t>York, 28 September 2019 </a:t>
            </a:r>
            <a:r>
              <a:rPr lang="en-GB" sz="1800" dirty="0" smtClean="0"/>
              <a:t>– “</a:t>
            </a:r>
            <a:r>
              <a:rPr lang="en-GB" sz="1800" i="1" dirty="0" smtClean="0">
                <a:solidFill>
                  <a:schemeClr val="accent1">
                    <a:lumMod val="60000"/>
                    <a:lumOff val="40000"/>
                  </a:schemeClr>
                </a:solidFill>
              </a:rPr>
              <a:t>For </a:t>
            </a:r>
            <a:r>
              <a:rPr lang="en-GB" sz="1800" i="1" dirty="0">
                <a:solidFill>
                  <a:schemeClr val="accent1">
                    <a:lumMod val="60000"/>
                    <a:lumOff val="40000"/>
                  </a:schemeClr>
                </a:solidFill>
              </a:rPr>
              <a:t>the first time ever, some of the best community-led tree planting projects from over 20 countries have come together to deliver a massive boost to the world’s reforestation efforts.   Now, with the Plant-for-the-Planet App, everyone can plant trees worldwide with just a few clicks. 100 per cent of the money raised goes directly to the tree </a:t>
            </a:r>
            <a:r>
              <a:rPr lang="en-GB" sz="1800" i="1" dirty="0" smtClean="0">
                <a:solidFill>
                  <a:schemeClr val="accent1">
                    <a:lumMod val="60000"/>
                    <a:lumOff val="40000"/>
                  </a:schemeClr>
                </a:solidFill>
              </a:rPr>
              <a:t>planters”.</a:t>
            </a:r>
          </a:p>
          <a:p>
            <a:pPr marL="0" indent="0">
              <a:buNone/>
            </a:pPr>
            <a:endParaRPr lang="en-GB" sz="1800" i="1" dirty="0" smtClean="0">
              <a:solidFill>
                <a:schemeClr val="accent1">
                  <a:lumMod val="60000"/>
                  <a:lumOff val="40000"/>
                </a:schemeClr>
              </a:solidFill>
            </a:endParaRPr>
          </a:p>
          <a:p>
            <a:r>
              <a:rPr lang="en-GB" sz="1800" i="1" dirty="0">
                <a:solidFill>
                  <a:schemeClr val="accent1">
                    <a:lumMod val="60000"/>
                    <a:lumOff val="40000"/>
                  </a:schemeClr>
                </a:solidFill>
              </a:rPr>
              <a:t>“Wide-spread restoration requires us to reach out to large numbers of people, cost-effectively and quickly. Apps like Trillion Trees can go a long way in boosting nature-based solutions for climate action, livelihoods and sustainability," </a:t>
            </a:r>
            <a:r>
              <a:rPr lang="en-GB" sz="1800" dirty="0"/>
              <a:t>said </a:t>
            </a:r>
            <a:r>
              <a:rPr lang="en-GB" sz="1800" dirty="0" err="1"/>
              <a:t>Inger</a:t>
            </a:r>
            <a:r>
              <a:rPr lang="en-GB" sz="1800" dirty="0"/>
              <a:t> Andersen, Executive Director of the UN Environment Programme (</a:t>
            </a:r>
            <a:r>
              <a:rPr lang="en-GB" sz="1800" dirty="0" smtClean="0"/>
              <a:t>UNEP, 2020)</a:t>
            </a:r>
          </a:p>
          <a:p>
            <a:endParaRPr lang="en-GB" sz="1800" dirty="0" smtClean="0"/>
          </a:p>
          <a:p>
            <a:r>
              <a:rPr lang="en-GB" sz="1800" dirty="0" smtClean="0"/>
              <a:t>Just another cosmetic target?  In 2011 the UN set 12 billion tree target</a:t>
            </a:r>
          </a:p>
          <a:p>
            <a:endParaRPr lang="en-GB" sz="1800" dirty="0"/>
          </a:p>
          <a:p>
            <a:r>
              <a:rPr lang="en-GB" sz="2000" dirty="0" smtClean="0">
                <a:solidFill>
                  <a:schemeClr val="accent1">
                    <a:lumMod val="60000"/>
                    <a:lumOff val="40000"/>
                  </a:schemeClr>
                </a:solidFill>
              </a:rPr>
              <a:t>What is the UN role? Should, can and how?</a:t>
            </a:r>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62</a:t>
            </a:fld>
            <a:endParaRPr lang="en-GB" altLang="en-US"/>
          </a:p>
        </p:txBody>
      </p:sp>
      <p:pic>
        <p:nvPicPr>
          <p:cNvPr id="5" name="Picture 4"/>
          <p:cNvPicPr>
            <a:picLocks noChangeAspect="1"/>
          </p:cNvPicPr>
          <p:nvPr/>
        </p:nvPicPr>
        <p:blipFill>
          <a:blip r:embed="rId3"/>
          <a:stretch>
            <a:fillRect/>
          </a:stretch>
        </p:blipFill>
        <p:spPr>
          <a:xfrm>
            <a:off x="7164288" y="23482"/>
            <a:ext cx="1932806" cy="1932806"/>
          </a:xfrm>
          <a:prstGeom prst="rect">
            <a:avLst/>
          </a:prstGeom>
        </p:spPr>
      </p:pic>
    </p:spTree>
    <p:extLst>
      <p:ext uri="{BB962C8B-B14F-4D97-AF65-F5344CB8AC3E}">
        <p14:creationId xmlns:p14="http://schemas.microsoft.com/office/powerpoint/2010/main" val="374817934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8592"/>
            <a:ext cx="5844141" cy="1143000"/>
          </a:xfrm>
        </p:spPr>
        <p:txBody>
          <a:bodyPr/>
          <a:lstStyle/>
          <a:p>
            <a:r>
              <a:rPr lang="en-GB" dirty="0" smtClean="0"/>
              <a:t>Trees in Cities Challenge</a:t>
            </a:r>
            <a:endParaRPr lang="en-GB" dirty="0"/>
          </a:p>
        </p:txBody>
      </p:sp>
      <p:sp>
        <p:nvSpPr>
          <p:cNvPr id="3" name="Content Placeholder 2"/>
          <p:cNvSpPr>
            <a:spLocks noGrp="1"/>
          </p:cNvSpPr>
          <p:nvPr>
            <p:ph idx="1"/>
          </p:nvPr>
        </p:nvSpPr>
        <p:spPr>
          <a:xfrm>
            <a:off x="251520" y="1556792"/>
            <a:ext cx="7920880" cy="4389437"/>
          </a:xfrm>
        </p:spPr>
        <p:txBody>
          <a:bodyPr/>
          <a:lstStyle/>
          <a:p>
            <a:r>
              <a:rPr lang="en-GB" sz="2000" dirty="0" smtClean="0"/>
              <a:t>Raising awareness or/and directly dealing with the challenge?</a:t>
            </a:r>
          </a:p>
          <a:p>
            <a:pPr marL="0" indent="0">
              <a:buNone/>
            </a:pPr>
            <a:endParaRPr lang="en-GB" sz="2000" dirty="0"/>
          </a:p>
          <a:p>
            <a:r>
              <a:rPr lang="en-GB" sz="2000" dirty="0" smtClean="0"/>
              <a:t>“Cities </a:t>
            </a:r>
            <a:r>
              <a:rPr lang="en-GB" sz="2000" dirty="0"/>
              <a:t>are now at the </a:t>
            </a:r>
            <a:r>
              <a:rPr lang="en-GB" sz="2000" dirty="0" err="1"/>
              <a:t>center</a:t>
            </a:r>
            <a:r>
              <a:rPr lang="en-GB" sz="2000" dirty="0"/>
              <a:t> of global efforts towards achieving the Sustainable Development Goals (SDGs). Moreover, it is increasingly recognized that cities are at the forefront of battle against climate change, at the same time being most vulnerable to its effects but also embodying the potential to counter </a:t>
            </a:r>
            <a:r>
              <a:rPr lang="en-GB" sz="2000" dirty="0" smtClean="0"/>
              <a:t>it”.</a:t>
            </a:r>
            <a:endParaRPr lang="en-GB" sz="2000" dirty="0"/>
          </a:p>
          <a:p>
            <a:endParaRPr lang="en-GB" sz="2000" dirty="0"/>
          </a:p>
          <a:p>
            <a:r>
              <a:rPr lang="en-GB" sz="2000" dirty="0" smtClean="0">
                <a:solidFill>
                  <a:schemeClr val="accent1">
                    <a:lumMod val="60000"/>
                    <a:lumOff val="40000"/>
                  </a:schemeClr>
                </a:solidFill>
              </a:rPr>
              <a:t>“Planting </a:t>
            </a:r>
            <a:r>
              <a:rPr lang="en-GB" sz="2000" dirty="0">
                <a:solidFill>
                  <a:schemeClr val="accent1">
                    <a:lumMod val="60000"/>
                    <a:lumOff val="40000"/>
                  </a:schemeClr>
                </a:solidFill>
              </a:rPr>
              <a:t>more trees in urban areas holds a considerable potential to tackle some effects of climate change and contribute to the achievement of urban-related SDGs. Under auspices of the UNECE, mayors are invited to undertake a “Trees in Cities Challenge”, whereby they will pledge to plant a pre-determined number of trees in their </a:t>
            </a:r>
            <a:r>
              <a:rPr lang="en-GB" sz="2000" dirty="0" smtClean="0">
                <a:solidFill>
                  <a:schemeClr val="accent1">
                    <a:lumMod val="60000"/>
                    <a:lumOff val="40000"/>
                  </a:schemeClr>
                </a:solidFill>
              </a:rPr>
              <a:t>city”. </a:t>
            </a:r>
            <a:r>
              <a:rPr lang="en-GB" sz="2000" dirty="0" smtClean="0"/>
              <a:t>(SDG Partnership Platform, 2020)</a:t>
            </a:r>
            <a:endParaRPr lang="en-GB" sz="2000" dirty="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63</a:t>
            </a:fld>
            <a:endParaRPr lang="en-GB" altLang="en-US"/>
          </a:p>
        </p:txBody>
      </p:sp>
      <p:pic>
        <p:nvPicPr>
          <p:cNvPr id="5" name="Picture 4"/>
          <p:cNvPicPr>
            <a:picLocks noChangeAspect="1"/>
          </p:cNvPicPr>
          <p:nvPr/>
        </p:nvPicPr>
        <p:blipFill>
          <a:blip r:embed="rId3"/>
          <a:stretch>
            <a:fillRect/>
          </a:stretch>
        </p:blipFill>
        <p:spPr>
          <a:xfrm>
            <a:off x="6455701" y="-20576"/>
            <a:ext cx="2688299" cy="1512168"/>
          </a:xfrm>
          <a:prstGeom prst="rect">
            <a:avLst/>
          </a:prstGeom>
        </p:spPr>
      </p:pic>
      <p:pic>
        <p:nvPicPr>
          <p:cNvPr id="6" name="Picture 5"/>
          <p:cNvPicPr>
            <a:picLocks noChangeAspect="1"/>
          </p:cNvPicPr>
          <p:nvPr/>
        </p:nvPicPr>
        <p:blipFill>
          <a:blip r:embed="rId4"/>
          <a:stretch>
            <a:fillRect/>
          </a:stretch>
        </p:blipFill>
        <p:spPr>
          <a:xfrm>
            <a:off x="496383" y="1660307"/>
            <a:ext cx="8435280" cy="5061168"/>
          </a:xfrm>
          <a:prstGeom prst="rect">
            <a:avLst/>
          </a:prstGeom>
        </p:spPr>
      </p:pic>
      <p:pic>
        <p:nvPicPr>
          <p:cNvPr id="7" name="Picture 6"/>
          <p:cNvPicPr>
            <a:picLocks noChangeAspect="1"/>
          </p:cNvPicPr>
          <p:nvPr/>
        </p:nvPicPr>
        <p:blipFill>
          <a:blip r:embed="rId5"/>
          <a:stretch>
            <a:fillRect/>
          </a:stretch>
        </p:blipFill>
        <p:spPr>
          <a:xfrm>
            <a:off x="4142034" y="1556792"/>
            <a:ext cx="4544767" cy="3024336"/>
          </a:xfrm>
          <a:prstGeom prst="rect">
            <a:avLst/>
          </a:prstGeom>
        </p:spPr>
      </p:pic>
      <p:pic>
        <p:nvPicPr>
          <p:cNvPr id="8" name="Picture 7"/>
          <p:cNvPicPr>
            <a:picLocks noChangeAspect="1"/>
          </p:cNvPicPr>
          <p:nvPr/>
        </p:nvPicPr>
        <p:blipFill>
          <a:blip r:embed="rId6"/>
          <a:stretch>
            <a:fillRect/>
          </a:stretch>
        </p:blipFill>
        <p:spPr>
          <a:xfrm>
            <a:off x="225000" y="1556792"/>
            <a:ext cx="8486202" cy="4968552"/>
          </a:xfrm>
          <a:prstGeom prst="rect">
            <a:avLst/>
          </a:prstGeom>
        </p:spPr>
      </p:pic>
      <p:pic>
        <p:nvPicPr>
          <p:cNvPr id="9" name="Picture 8"/>
          <p:cNvPicPr>
            <a:picLocks noChangeAspect="1"/>
          </p:cNvPicPr>
          <p:nvPr/>
        </p:nvPicPr>
        <p:blipFill>
          <a:blip r:embed="rId7"/>
          <a:stretch>
            <a:fillRect/>
          </a:stretch>
        </p:blipFill>
        <p:spPr>
          <a:xfrm>
            <a:off x="1567453" y="1706126"/>
            <a:ext cx="7143750" cy="4762500"/>
          </a:xfrm>
          <a:prstGeom prst="rect">
            <a:avLst/>
          </a:prstGeom>
        </p:spPr>
      </p:pic>
      <p:pic>
        <p:nvPicPr>
          <p:cNvPr id="10" name="Picture 9"/>
          <p:cNvPicPr>
            <a:picLocks noChangeAspect="1"/>
          </p:cNvPicPr>
          <p:nvPr/>
        </p:nvPicPr>
        <p:blipFill>
          <a:blip r:embed="rId8"/>
          <a:stretch>
            <a:fillRect/>
          </a:stretch>
        </p:blipFill>
        <p:spPr>
          <a:xfrm>
            <a:off x="4539" y="-20576"/>
            <a:ext cx="9139461" cy="6950240"/>
          </a:xfrm>
          <a:prstGeom prst="rect">
            <a:avLst/>
          </a:prstGeom>
        </p:spPr>
      </p:pic>
    </p:spTree>
    <p:extLst>
      <p:ext uri="{BB962C8B-B14F-4D97-AF65-F5344CB8AC3E}">
        <p14:creationId xmlns:p14="http://schemas.microsoft.com/office/powerpoint/2010/main" val="2302188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down)">
                                      <p:cBhvr>
                                        <p:cTn id="26" dur="580">
                                          <p:stCondLst>
                                            <p:cond delay="0"/>
                                          </p:stCondLst>
                                        </p:cTn>
                                        <p:tgtEl>
                                          <p:spTgt spid="9"/>
                                        </p:tgtEl>
                                      </p:cBhvr>
                                    </p:animEffect>
                                    <p:anim calcmode="lin" valueType="num">
                                      <p:cBhvr>
                                        <p:cTn id="27"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2" dur="26">
                                          <p:stCondLst>
                                            <p:cond delay="650"/>
                                          </p:stCondLst>
                                        </p:cTn>
                                        <p:tgtEl>
                                          <p:spTgt spid="9"/>
                                        </p:tgtEl>
                                      </p:cBhvr>
                                      <p:to x="100000" y="60000"/>
                                    </p:animScale>
                                    <p:animScale>
                                      <p:cBhvr>
                                        <p:cTn id="33" dur="166" decel="50000">
                                          <p:stCondLst>
                                            <p:cond delay="676"/>
                                          </p:stCondLst>
                                        </p:cTn>
                                        <p:tgtEl>
                                          <p:spTgt spid="9"/>
                                        </p:tgtEl>
                                      </p:cBhvr>
                                      <p:to x="100000" y="100000"/>
                                    </p:animScale>
                                    <p:animScale>
                                      <p:cBhvr>
                                        <p:cTn id="34" dur="26">
                                          <p:stCondLst>
                                            <p:cond delay="1312"/>
                                          </p:stCondLst>
                                        </p:cTn>
                                        <p:tgtEl>
                                          <p:spTgt spid="9"/>
                                        </p:tgtEl>
                                      </p:cBhvr>
                                      <p:to x="100000" y="80000"/>
                                    </p:animScale>
                                    <p:animScale>
                                      <p:cBhvr>
                                        <p:cTn id="35" dur="166" decel="50000">
                                          <p:stCondLst>
                                            <p:cond delay="1338"/>
                                          </p:stCondLst>
                                        </p:cTn>
                                        <p:tgtEl>
                                          <p:spTgt spid="9"/>
                                        </p:tgtEl>
                                      </p:cBhvr>
                                      <p:to x="100000" y="100000"/>
                                    </p:animScale>
                                    <p:animScale>
                                      <p:cBhvr>
                                        <p:cTn id="36" dur="26">
                                          <p:stCondLst>
                                            <p:cond delay="1642"/>
                                          </p:stCondLst>
                                        </p:cTn>
                                        <p:tgtEl>
                                          <p:spTgt spid="9"/>
                                        </p:tgtEl>
                                      </p:cBhvr>
                                      <p:to x="100000" y="90000"/>
                                    </p:animScale>
                                    <p:animScale>
                                      <p:cBhvr>
                                        <p:cTn id="37" dur="166" decel="50000">
                                          <p:stCondLst>
                                            <p:cond delay="1668"/>
                                          </p:stCondLst>
                                        </p:cTn>
                                        <p:tgtEl>
                                          <p:spTgt spid="9"/>
                                        </p:tgtEl>
                                      </p:cBhvr>
                                      <p:to x="100000" y="100000"/>
                                    </p:animScale>
                                    <p:animScale>
                                      <p:cBhvr>
                                        <p:cTn id="38" dur="26">
                                          <p:stCondLst>
                                            <p:cond delay="1808"/>
                                          </p:stCondLst>
                                        </p:cTn>
                                        <p:tgtEl>
                                          <p:spTgt spid="9"/>
                                        </p:tgtEl>
                                      </p:cBhvr>
                                      <p:to x="100000" y="95000"/>
                                    </p:animScale>
                                    <p:animScale>
                                      <p:cBhvr>
                                        <p:cTn id="39"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p:spPr>
        <p:txBody>
          <a:bodyPr/>
          <a:lstStyle/>
          <a:p>
            <a:r>
              <a:rPr lang="en-GB" dirty="0" smtClean="0"/>
              <a:t>Trees save Cities money</a:t>
            </a:r>
            <a:endParaRPr lang="en-GB" dirty="0"/>
          </a:p>
        </p:txBody>
      </p:sp>
      <p:sp>
        <p:nvSpPr>
          <p:cNvPr id="3" name="Content Placeholder 2"/>
          <p:cNvSpPr>
            <a:spLocks noGrp="1"/>
          </p:cNvSpPr>
          <p:nvPr>
            <p:ph idx="1"/>
          </p:nvPr>
        </p:nvSpPr>
        <p:spPr>
          <a:xfrm>
            <a:off x="94674" y="1556792"/>
            <a:ext cx="6997606" cy="4893493"/>
          </a:xfrm>
        </p:spPr>
        <p:txBody>
          <a:bodyPr/>
          <a:lstStyle/>
          <a:p>
            <a:r>
              <a:rPr lang="en-GB" sz="2000" dirty="0"/>
              <a:t>Trees have a proven positive impact on cities: They lower wind speed and thus energy consumption. They reduce pollution and heat. They generally improve how </a:t>
            </a:r>
            <a:r>
              <a:rPr lang="en-GB" sz="2000" dirty="0" smtClean="0"/>
              <a:t>neighbourhoods </a:t>
            </a:r>
            <a:r>
              <a:rPr lang="en-GB" sz="2000" dirty="0"/>
              <a:t>are perceived. They make cities more </a:t>
            </a:r>
            <a:r>
              <a:rPr lang="en-GB" sz="2000" dirty="0" smtClean="0"/>
              <a:t>liveable. </a:t>
            </a:r>
          </a:p>
          <a:p>
            <a:r>
              <a:rPr lang="en-GB" sz="2000" dirty="0" smtClean="0">
                <a:solidFill>
                  <a:schemeClr val="accent1">
                    <a:lumMod val="60000"/>
                    <a:lumOff val="40000"/>
                  </a:schemeClr>
                </a:solidFill>
              </a:rPr>
              <a:t>But </a:t>
            </a:r>
            <a:r>
              <a:rPr lang="en-GB" sz="2000" dirty="0">
                <a:solidFill>
                  <a:schemeClr val="accent1">
                    <a:lumMod val="60000"/>
                    <a:lumOff val="40000"/>
                  </a:schemeClr>
                </a:solidFill>
              </a:rPr>
              <a:t>the best way to prove why cities should plant more trees might be the fact that they have a significant economic impact</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smtClean="0"/>
              <a:t>Journal </a:t>
            </a:r>
            <a:r>
              <a:rPr lang="en-GB" sz="2000" dirty="0"/>
              <a:t>Ecological </a:t>
            </a:r>
            <a:r>
              <a:rPr lang="en-GB" sz="2000" dirty="0" smtClean="0"/>
              <a:t>Modelling (2017) </a:t>
            </a:r>
            <a:r>
              <a:rPr lang="en-GB" sz="2000" dirty="0"/>
              <a:t>puts a number on just how much money trees save cities. </a:t>
            </a:r>
            <a:endParaRPr lang="en-GB" sz="2000" dirty="0" smtClean="0"/>
          </a:p>
          <a:p>
            <a:r>
              <a:rPr lang="en-GB" sz="2000" dirty="0" smtClean="0"/>
              <a:t>Studied </a:t>
            </a:r>
            <a:r>
              <a:rPr lang="en-GB" sz="2000" dirty="0"/>
              <a:t>10 megacities </a:t>
            </a:r>
            <a:r>
              <a:rPr lang="en-GB" sz="2000" dirty="0" smtClean="0"/>
              <a:t>and </a:t>
            </a:r>
            <a:r>
              <a:rPr lang="en-GB" sz="2000" dirty="0"/>
              <a:t>taking into account air pollution, storm water, building energy, and carbon emissions, the researchers found that trees have an economic benefit of about $505 million every year. </a:t>
            </a:r>
            <a:endParaRPr lang="en-GB" sz="2000" dirty="0" smtClean="0"/>
          </a:p>
          <a:p>
            <a:r>
              <a:rPr lang="en-GB" sz="2000" dirty="0">
                <a:solidFill>
                  <a:schemeClr val="accent1">
                    <a:lumMod val="60000"/>
                    <a:lumOff val="40000"/>
                  </a:schemeClr>
                </a:solidFill>
              </a:rPr>
              <a:t>T</a:t>
            </a:r>
            <a:r>
              <a:rPr lang="en-GB" sz="2000" dirty="0" smtClean="0">
                <a:solidFill>
                  <a:schemeClr val="accent1">
                    <a:lumMod val="60000"/>
                    <a:lumOff val="40000"/>
                  </a:schemeClr>
                </a:solidFill>
              </a:rPr>
              <a:t>rees </a:t>
            </a:r>
            <a:r>
              <a:rPr lang="en-GB" sz="2000" dirty="0">
                <a:solidFill>
                  <a:schemeClr val="accent1">
                    <a:lumMod val="60000"/>
                    <a:lumOff val="40000"/>
                  </a:schemeClr>
                </a:solidFill>
              </a:rPr>
              <a:t>are worth $1.2 million per </a:t>
            </a:r>
            <a:r>
              <a:rPr lang="en-GB" sz="2000" dirty="0" smtClean="0">
                <a:solidFill>
                  <a:schemeClr val="accent1">
                    <a:lumMod val="60000"/>
                    <a:lumOff val="40000"/>
                  </a:schemeClr>
                </a:solidFill>
              </a:rPr>
              <a:t>km</a:t>
            </a:r>
            <a:r>
              <a:rPr lang="en-GB" sz="2000" baseline="30000" dirty="0" smtClean="0">
                <a:solidFill>
                  <a:schemeClr val="accent1">
                    <a:lumMod val="60000"/>
                    <a:lumOff val="40000"/>
                  </a:schemeClr>
                </a:solidFill>
              </a:rPr>
              <a:t>2</a:t>
            </a:r>
            <a:r>
              <a:rPr lang="en-GB" sz="2000" dirty="0" smtClean="0">
                <a:solidFill>
                  <a:schemeClr val="accent1">
                    <a:lumMod val="60000"/>
                    <a:lumOff val="40000"/>
                  </a:schemeClr>
                </a:solidFill>
              </a:rPr>
              <a:t>, </a:t>
            </a:r>
            <a:r>
              <a:rPr lang="en-GB" sz="2000" dirty="0">
                <a:solidFill>
                  <a:schemeClr val="accent1">
                    <a:lumMod val="60000"/>
                    <a:lumOff val="40000"/>
                  </a:schemeClr>
                </a:solidFill>
              </a:rPr>
              <a:t>or $35 per </a:t>
            </a:r>
            <a:r>
              <a:rPr lang="en-GB" sz="2000" dirty="0" smtClean="0">
                <a:solidFill>
                  <a:schemeClr val="accent1">
                    <a:lumMod val="60000"/>
                    <a:lumOff val="40000"/>
                  </a:schemeClr>
                </a:solidFill>
              </a:rPr>
              <a:t>capita</a:t>
            </a:r>
          </a:p>
          <a:p>
            <a:r>
              <a:rPr lang="en-GB" sz="2000" dirty="0" smtClean="0"/>
              <a:t>Hence, is the UN tree planting policy useful for the economy and climate?</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64</a:t>
            </a:fld>
            <a:endParaRPr lang="en-GB" altLang="en-US"/>
          </a:p>
        </p:txBody>
      </p:sp>
      <p:pic>
        <p:nvPicPr>
          <p:cNvPr id="5" name="Picture 4"/>
          <p:cNvPicPr>
            <a:picLocks noChangeAspect="1"/>
          </p:cNvPicPr>
          <p:nvPr/>
        </p:nvPicPr>
        <p:blipFill>
          <a:blip r:embed="rId3"/>
          <a:stretch>
            <a:fillRect/>
          </a:stretch>
        </p:blipFill>
        <p:spPr>
          <a:xfrm flipH="1">
            <a:off x="7226478" y="85472"/>
            <a:ext cx="1784490" cy="2623448"/>
          </a:xfrm>
          <a:prstGeom prst="rect">
            <a:avLst/>
          </a:prstGeom>
        </p:spPr>
      </p:pic>
      <p:sp>
        <p:nvSpPr>
          <p:cNvPr id="6" name="TextBox 5"/>
          <p:cNvSpPr txBox="1"/>
          <p:nvPr/>
        </p:nvSpPr>
        <p:spPr>
          <a:xfrm flipH="1">
            <a:off x="7226477" y="2955659"/>
            <a:ext cx="1784490" cy="1169551"/>
          </a:xfrm>
          <a:prstGeom prst="rect">
            <a:avLst/>
          </a:prstGeom>
          <a:noFill/>
        </p:spPr>
        <p:txBody>
          <a:bodyPr wrap="square" rtlCol="0">
            <a:spAutoFit/>
          </a:bodyPr>
          <a:lstStyle/>
          <a:p>
            <a:pPr lvl="0" algn="r">
              <a:spcBef>
                <a:spcPct val="20000"/>
              </a:spcBef>
              <a:buClr>
                <a:srgbClr val="0BD0D9"/>
              </a:buClr>
              <a:buSzPct val="95000"/>
            </a:pPr>
            <a:r>
              <a:rPr lang="en-GB" sz="1400">
                <a:solidFill>
                  <a:prstClr val="black"/>
                </a:solidFill>
                <a:latin typeface="Calibri"/>
              </a:rPr>
              <a:t>SUNY College of Environmental Science and Forestry and Parthenope University of Naples</a:t>
            </a:r>
            <a:endParaRPr lang="en-GB" sz="1400" dirty="0">
              <a:solidFill>
                <a:prstClr val="black"/>
              </a:solidFill>
              <a:latin typeface="Calibri"/>
            </a:endParaRPr>
          </a:p>
        </p:txBody>
      </p:sp>
    </p:spTree>
    <p:extLst>
      <p:ext uri="{BB962C8B-B14F-4D97-AF65-F5344CB8AC3E}">
        <p14:creationId xmlns:p14="http://schemas.microsoft.com/office/powerpoint/2010/main" val="158087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824108"/>
            <a:ext cx="8229600" cy="1143000"/>
          </a:xfrm>
        </p:spPr>
        <p:txBody>
          <a:bodyPr/>
          <a:lstStyle/>
          <a:p>
            <a:r>
              <a:rPr lang="en-GB" dirty="0" smtClean="0"/>
              <a:t>Should the UN plant trees? It’s complicated</a:t>
            </a:r>
            <a:endParaRPr lang="en-GB" dirty="0"/>
          </a:p>
        </p:txBody>
      </p:sp>
      <p:sp>
        <p:nvSpPr>
          <p:cNvPr id="3" name="Content Placeholder 2"/>
          <p:cNvSpPr>
            <a:spLocks noGrp="1"/>
          </p:cNvSpPr>
          <p:nvPr>
            <p:ph idx="1"/>
          </p:nvPr>
        </p:nvSpPr>
        <p:spPr>
          <a:xfrm>
            <a:off x="-4972" y="2122421"/>
            <a:ext cx="8589640" cy="4389437"/>
          </a:xfrm>
        </p:spPr>
        <p:txBody>
          <a:bodyPr/>
          <a:lstStyle/>
          <a:p>
            <a:pPr lvl="0"/>
            <a:r>
              <a:rPr lang="en-GB" dirty="0">
                <a:solidFill>
                  <a:prstClr val="black"/>
                </a:solidFill>
              </a:rPr>
              <a:t>Watch this 5 min TED Ed (2020) talk and consider how the information can inform international environmental policy and governance? </a:t>
            </a:r>
          </a:p>
          <a:p>
            <a:pPr marL="0" lvl="0" indent="0">
              <a:buNone/>
            </a:pPr>
            <a:r>
              <a:rPr lang="en-GB" dirty="0">
                <a:solidFill>
                  <a:prstClr val="black"/>
                </a:solidFill>
                <a:hlinkClick r:id="rId2"/>
              </a:rPr>
              <a:t>We need a trillion trees? How</a:t>
            </a:r>
            <a:r>
              <a:rPr lang="en-GB" dirty="0" smtClean="0">
                <a:solidFill>
                  <a:prstClr val="black"/>
                </a:solidFill>
                <a:hlinkClick r:id="rId2"/>
              </a:rPr>
              <a:t>?</a:t>
            </a:r>
            <a:endParaRPr lang="en-GB" dirty="0" smtClean="0"/>
          </a:p>
          <a:p>
            <a:pPr marL="0" indent="0">
              <a:buNone/>
            </a:pPr>
            <a:r>
              <a:rPr lang="en-GB" dirty="0" smtClean="0"/>
              <a:t>Lessons from the seminar</a:t>
            </a:r>
          </a:p>
          <a:p>
            <a:r>
              <a:rPr lang="en-GB" dirty="0" smtClean="0"/>
              <a:t>International responses are complicated</a:t>
            </a:r>
          </a:p>
          <a:p>
            <a:r>
              <a:rPr lang="en-GB" dirty="0" smtClean="0"/>
              <a:t>The science and ecological interface</a:t>
            </a:r>
          </a:p>
          <a:p>
            <a:r>
              <a:rPr lang="en-GB" dirty="0" smtClean="0"/>
              <a:t>The economics</a:t>
            </a:r>
          </a:p>
          <a:p>
            <a:r>
              <a:rPr lang="en-GB" dirty="0" smtClean="0"/>
              <a:t>The social implications</a:t>
            </a:r>
          </a:p>
          <a:p>
            <a:r>
              <a:rPr lang="en-GB" dirty="0" smtClean="0"/>
              <a:t>The politics</a:t>
            </a:r>
            <a:endParaRPr lang="en-GB" dirty="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65</a:t>
            </a:fld>
            <a:endParaRPr lang="en-GB" altLang="en-US"/>
          </a:p>
        </p:txBody>
      </p:sp>
      <p:pic>
        <p:nvPicPr>
          <p:cNvPr id="5" name="Picture 4"/>
          <p:cNvPicPr>
            <a:picLocks noChangeAspect="1"/>
          </p:cNvPicPr>
          <p:nvPr/>
        </p:nvPicPr>
        <p:blipFill>
          <a:blip r:embed="rId3"/>
          <a:stretch>
            <a:fillRect/>
          </a:stretch>
        </p:blipFill>
        <p:spPr>
          <a:xfrm rot="16200000">
            <a:off x="5595762" y="3891607"/>
            <a:ext cx="3495560" cy="1954560"/>
          </a:xfrm>
          <a:prstGeom prst="rect">
            <a:avLst/>
          </a:prstGeom>
        </p:spPr>
      </p:pic>
    </p:spTree>
    <p:extLst>
      <p:ext uri="{BB962C8B-B14F-4D97-AF65-F5344CB8AC3E}">
        <p14:creationId xmlns:p14="http://schemas.microsoft.com/office/powerpoint/2010/main" val="140197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1916113"/>
            <a:ext cx="904240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87" name="Title 1"/>
          <p:cNvSpPr>
            <a:spLocks noGrp="1"/>
          </p:cNvSpPr>
          <p:nvPr>
            <p:ph type="title"/>
          </p:nvPr>
        </p:nvSpPr>
        <p:spPr>
          <a:xfrm>
            <a:off x="179388" y="655638"/>
            <a:ext cx="4991100" cy="828675"/>
          </a:xfrm>
        </p:spPr>
        <p:txBody>
          <a:bodyPr/>
          <a:lstStyle/>
          <a:p>
            <a:r>
              <a:rPr lang="en-GB" altLang="en-US" sz="4000" b="1"/>
              <a:t>Climate Change: Paris</a:t>
            </a:r>
          </a:p>
        </p:txBody>
      </p:sp>
      <p:sp>
        <p:nvSpPr>
          <p:cNvPr id="41988" name="Content Placeholder 2"/>
          <p:cNvSpPr>
            <a:spLocks noGrp="1"/>
          </p:cNvSpPr>
          <p:nvPr>
            <p:ph idx="1"/>
          </p:nvPr>
        </p:nvSpPr>
        <p:spPr/>
        <p:txBody>
          <a:bodyPr/>
          <a:lstStyle/>
          <a:p>
            <a:endParaRPr lang="en-GB" altLang="en-US"/>
          </a:p>
        </p:txBody>
      </p:sp>
      <p:sp>
        <p:nvSpPr>
          <p:cNvPr id="4198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882494F-DDD9-48B5-8E8F-E6015D18D86C}" type="slidenum">
              <a:rPr lang="en-GB" altLang="en-US" sz="1200" smtClean="0">
                <a:solidFill>
                  <a:srgbClr val="045C75"/>
                </a:solidFill>
                <a:latin typeface="Times New Roman" panose="02020603050405020304" pitchFamily="18" charset="0"/>
              </a:rPr>
              <a:pPr>
                <a:spcBef>
                  <a:spcPct val="0"/>
                </a:spcBef>
                <a:buClrTx/>
                <a:buSzTx/>
                <a:buFontTx/>
                <a:buNone/>
              </a:pPr>
              <a:t>66</a:t>
            </a:fld>
            <a:endParaRPr lang="en-GB" altLang="en-US" sz="1200">
              <a:solidFill>
                <a:srgbClr val="045C75"/>
              </a:solidFill>
              <a:latin typeface="Times New Roman" panose="02020603050405020304" pitchFamily="18" charset="0"/>
            </a:endParaRPr>
          </a:p>
        </p:txBody>
      </p:sp>
      <p:pic>
        <p:nvPicPr>
          <p:cNvPr id="1157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16113"/>
            <a:ext cx="903605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9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0"/>
            <a:ext cx="3419475" cy="1824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15715"/>
                                        </p:tgtEl>
                                        <p:attrNameLst>
                                          <p:attrName>style.visibility</p:attrName>
                                        </p:attrNameLst>
                                      </p:cBhvr>
                                      <p:to>
                                        <p:strVal val="visible"/>
                                      </p:to>
                                    </p:set>
                                    <p:animEffect transition="in" filter="wipe(down)">
                                      <p:cBhvr>
                                        <p:cTn id="7" dur="500"/>
                                        <p:tgtEl>
                                          <p:spTgt spid="11571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barn(inVertical)">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7837-777A-4BBF-B665-5C16781B9023}"/>
              </a:ext>
            </a:extLst>
          </p:cNvPr>
          <p:cNvSpPr>
            <a:spLocks noGrp="1"/>
          </p:cNvSpPr>
          <p:nvPr>
            <p:ph type="title"/>
          </p:nvPr>
        </p:nvSpPr>
        <p:spPr>
          <a:xfrm>
            <a:off x="380451" y="237076"/>
            <a:ext cx="8582389" cy="1143000"/>
          </a:xfrm>
        </p:spPr>
        <p:txBody>
          <a:bodyPr/>
          <a:lstStyle/>
          <a:p>
            <a:r>
              <a:rPr lang="en-US" dirty="0">
                <a:cs typeface="Calibri"/>
              </a:rPr>
              <a:t>Climate Change Meeting</a:t>
            </a:r>
            <a:br>
              <a:rPr lang="en-US" dirty="0">
                <a:cs typeface="Calibri"/>
              </a:rPr>
            </a:br>
            <a:r>
              <a:rPr lang="en-US" sz="3200" dirty="0">
                <a:cs typeface="Calibri"/>
              </a:rPr>
              <a:t>Poland 2018  </a:t>
            </a:r>
            <a:r>
              <a:rPr lang="en-US" sz="3200" dirty="0" smtClean="0">
                <a:cs typeface="Calibri"/>
              </a:rPr>
              <a:t> Chile (Madrid) 2019 Glasgow 2021</a:t>
            </a:r>
            <a:endParaRPr lang="en-US" sz="3200" dirty="0"/>
          </a:p>
        </p:txBody>
      </p:sp>
      <p:sp>
        <p:nvSpPr>
          <p:cNvPr id="3" name="Content Placeholder 2">
            <a:extLst>
              <a:ext uri="{FF2B5EF4-FFF2-40B4-BE49-F238E27FC236}">
                <a16:creationId xmlns:a16="http://schemas.microsoft.com/office/drawing/2014/main" id="{A16CE20B-9CF8-424C-B3B2-58BB8C685A7E}"/>
              </a:ext>
            </a:extLst>
          </p:cNvPr>
          <p:cNvSpPr>
            <a:spLocks noGrp="1"/>
          </p:cNvSpPr>
          <p:nvPr>
            <p:ph sz="half" idx="1"/>
          </p:nvPr>
        </p:nvSpPr>
        <p:spPr>
          <a:xfrm>
            <a:off x="0" y="1484784"/>
            <a:ext cx="4644292" cy="4434840"/>
          </a:xfrm>
        </p:spPr>
        <p:txBody>
          <a:bodyPr/>
          <a:lstStyle/>
          <a:p>
            <a:r>
              <a:rPr lang="en-US" dirty="0">
                <a:cs typeface="Calibri"/>
              </a:rPr>
              <a:t>In groups of 2/3 find a video </a:t>
            </a:r>
            <a:r>
              <a:rPr lang="en-US" dirty="0" smtClean="0">
                <a:cs typeface="Calibri"/>
              </a:rPr>
              <a:t>clip </a:t>
            </a:r>
            <a:r>
              <a:rPr lang="en-US" dirty="0">
                <a:cs typeface="Calibri"/>
              </a:rPr>
              <a:t>of no more than 5 </a:t>
            </a:r>
            <a:r>
              <a:rPr lang="en-US" dirty="0" err="1">
                <a:cs typeface="Calibri"/>
              </a:rPr>
              <a:t>mins</a:t>
            </a:r>
            <a:r>
              <a:rPr lang="en-US" dirty="0">
                <a:cs typeface="Calibri"/>
              </a:rPr>
              <a:t> </a:t>
            </a:r>
            <a:r>
              <a:rPr lang="en-US" dirty="0" smtClean="0">
                <a:cs typeface="Calibri"/>
              </a:rPr>
              <a:t>or website.</a:t>
            </a:r>
            <a:endParaRPr lang="en-US" dirty="0"/>
          </a:p>
          <a:p>
            <a:r>
              <a:rPr lang="en-US" dirty="0">
                <a:cs typeface="Calibri"/>
              </a:rPr>
              <a:t>Present the principal findings of the video to the other groups.</a:t>
            </a:r>
          </a:p>
          <a:p>
            <a:r>
              <a:rPr lang="en-US" dirty="0">
                <a:cs typeface="Calibri"/>
              </a:rPr>
              <a:t>Consider in what ways this is: </a:t>
            </a:r>
          </a:p>
          <a:p>
            <a:pPr marL="639445" lvl="1" indent="-245745"/>
            <a:r>
              <a:rPr lang="en-US" dirty="0">
                <a:cs typeface="Calibri"/>
              </a:rPr>
              <a:t>Good Governance</a:t>
            </a:r>
          </a:p>
          <a:p>
            <a:pPr marL="639445" lvl="1" indent="-245745"/>
            <a:r>
              <a:rPr lang="en-US" dirty="0">
                <a:cs typeface="Calibri"/>
              </a:rPr>
              <a:t>Bad Governance</a:t>
            </a:r>
          </a:p>
          <a:p>
            <a:pPr marL="639445" lvl="1" indent="-245745"/>
            <a:r>
              <a:rPr lang="en-US" dirty="0">
                <a:cs typeface="Calibri"/>
              </a:rPr>
              <a:t>Send links for upload to </a:t>
            </a:r>
            <a:r>
              <a:rPr lang="en-US" dirty="0" smtClean="0">
                <a:cs typeface="Calibri"/>
              </a:rPr>
              <a:t>Moodle</a:t>
            </a:r>
          </a:p>
          <a:p>
            <a:pPr marL="393700" lvl="1" indent="0" algn="r">
              <a:buNone/>
            </a:pPr>
            <a:r>
              <a:rPr lang="en-US" sz="1600" dirty="0" smtClean="0">
                <a:cs typeface="Calibri"/>
              </a:rPr>
              <a:t>COP (Conference of the Parties</a:t>
            </a:r>
            <a:r>
              <a:rPr lang="en-US" dirty="0" smtClean="0">
                <a:cs typeface="Calibri"/>
              </a:rPr>
              <a:t>)</a:t>
            </a:r>
            <a:endParaRPr lang="en-US" dirty="0">
              <a:cs typeface="Calibri"/>
            </a:endParaRPr>
          </a:p>
        </p:txBody>
      </p:sp>
      <p:pic>
        <p:nvPicPr>
          <p:cNvPr id="6" name="Picture 6" descr="A group of people in front of a sign&#10;&#10;Description generated with very high confidence">
            <a:extLst>
              <a:ext uri="{FF2B5EF4-FFF2-40B4-BE49-F238E27FC236}">
                <a16:creationId xmlns:a16="http://schemas.microsoft.com/office/drawing/2014/main" id="{75D3B1BF-8A7B-4580-8CD2-B3E6CA6FBD52}"/>
              </a:ext>
            </a:extLst>
          </p:cNvPr>
          <p:cNvPicPr>
            <a:picLocks noGrp="1" noChangeAspect="1"/>
          </p:cNvPicPr>
          <p:nvPr>
            <p:ph sz="half" idx="2"/>
          </p:nvPr>
        </p:nvPicPr>
        <p:blipFill>
          <a:blip r:embed="rId2"/>
          <a:stretch>
            <a:fillRect/>
          </a:stretch>
        </p:blipFill>
        <p:spPr>
          <a:xfrm>
            <a:off x="4541836" y="1602279"/>
            <a:ext cx="4497753" cy="2499440"/>
          </a:xfrm>
          <a:prstGeom prst="rect">
            <a:avLst/>
          </a:prstGeom>
        </p:spPr>
      </p:pic>
      <p:sp>
        <p:nvSpPr>
          <p:cNvPr id="5" name="Slide Number Placeholder 4">
            <a:extLst>
              <a:ext uri="{FF2B5EF4-FFF2-40B4-BE49-F238E27FC236}">
                <a16:creationId xmlns:a16="http://schemas.microsoft.com/office/drawing/2014/main" id="{EA05BB8A-005D-47A1-A4C3-1399E4AD7E38}"/>
              </a:ext>
            </a:extLst>
          </p:cNvPr>
          <p:cNvSpPr>
            <a:spLocks noGrp="1"/>
          </p:cNvSpPr>
          <p:nvPr>
            <p:ph type="sldNum" sz="quarter" idx="12"/>
          </p:nvPr>
        </p:nvSpPr>
        <p:spPr/>
        <p:txBody>
          <a:bodyPr/>
          <a:lstStyle/>
          <a:p>
            <a:pPr>
              <a:defRPr/>
            </a:pPr>
            <a:fld id="{61FDC438-E651-4A6B-8C50-15A8467CF880}" type="slidenum">
              <a:rPr lang="en-GB" altLang="en-US"/>
              <a:pPr>
                <a:defRPr/>
              </a:pPr>
              <a:t>67</a:t>
            </a:fld>
            <a:endParaRPr lang="en-GB" altLang="en-US"/>
          </a:p>
        </p:txBody>
      </p:sp>
      <p:pic>
        <p:nvPicPr>
          <p:cNvPr id="8" name="Picture 8" descr="A group of people holding a sign posing for the camera&#10;&#10;Description generated with very high confidence">
            <a:extLst>
              <a:ext uri="{FF2B5EF4-FFF2-40B4-BE49-F238E27FC236}">
                <a16:creationId xmlns:a16="http://schemas.microsoft.com/office/drawing/2014/main" id="{ADE2D4C1-3C7A-4E16-8280-496FD42779FC}"/>
              </a:ext>
            </a:extLst>
          </p:cNvPr>
          <p:cNvPicPr>
            <a:picLocks noChangeAspect="1"/>
          </p:cNvPicPr>
          <p:nvPr/>
        </p:nvPicPr>
        <p:blipFill>
          <a:blip r:embed="rId3"/>
          <a:stretch>
            <a:fillRect/>
          </a:stretch>
        </p:blipFill>
        <p:spPr>
          <a:xfrm>
            <a:off x="5214815" y="4293096"/>
            <a:ext cx="3260969" cy="2375550"/>
          </a:xfrm>
          <a:prstGeom prst="rect">
            <a:avLst/>
          </a:prstGeom>
        </p:spPr>
      </p:pic>
    </p:spTree>
    <p:extLst>
      <p:ext uri="{BB962C8B-B14F-4D97-AF65-F5344CB8AC3E}">
        <p14:creationId xmlns:p14="http://schemas.microsoft.com/office/powerpoint/2010/main" val="162132473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36330" y="-747464"/>
            <a:ext cx="5515790" cy="1932062"/>
          </a:xfrm>
        </p:spPr>
        <p:txBody>
          <a:bodyPr/>
          <a:lstStyle/>
          <a:p>
            <a:r>
              <a:rPr lang="en-GB" altLang="en-US" sz="4000" dirty="0" smtClean="0"/>
              <a:t>Environmental Governance update</a:t>
            </a:r>
            <a:r>
              <a:rPr lang="en-GB" altLang="en-US" sz="4000" dirty="0" smtClean="0"/>
              <a:t>?</a:t>
            </a:r>
            <a:endParaRPr lang="en-GB" altLang="en-US" sz="4000" dirty="0"/>
          </a:p>
        </p:txBody>
      </p:sp>
      <p:sp>
        <p:nvSpPr>
          <p:cNvPr id="44035" name="Content Placeholder 2"/>
          <p:cNvSpPr>
            <a:spLocks noGrp="1"/>
          </p:cNvSpPr>
          <p:nvPr>
            <p:ph idx="1"/>
          </p:nvPr>
        </p:nvSpPr>
        <p:spPr>
          <a:xfrm>
            <a:off x="0" y="1340768"/>
            <a:ext cx="5596458" cy="4389437"/>
          </a:xfrm>
        </p:spPr>
        <p:txBody>
          <a:bodyPr/>
          <a:lstStyle/>
          <a:p>
            <a:pPr marL="0" indent="0">
              <a:buNone/>
            </a:pPr>
            <a:r>
              <a:rPr lang="en-GB" altLang="en-US" sz="1800" dirty="0" smtClean="0"/>
              <a:t>This regular report is based on the idea that </a:t>
            </a:r>
          </a:p>
          <a:p>
            <a:r>
              <a:rPr lang="en-GB" altLang="en-US" sz="1800" dirty="0" smtClean="0">
                <a:solidFill>
                  <a:srgbClr val="00B050"/>
                </a:solidFill>
              </a:rPr>
              <a:t>1. </a:t>
            </a:r>
            <a:r>
              <a:rPr lang="en-GB" altLang="en-US" sz="1800" dirty="0">
                <a:solidFill>
                  <a:srgbClr val="00B050"/>
                </a:solidFill>
              </a:rPr>
              <a:t>P</a:t>
            </a:r>
            <a:r>
              <a:rPr lang="en-GB" altLang="en-US" sz="1800" dirty="0" smtClean="0">
                <a:solidFill>
                  <a:srgbClr val="00B050"/>
                </a:solidFill>
              </a:rPr>
              <a:t>olicy </a:t>
            </a:r>
            <a:r>
              <a:rPr lang="en-GB" altLang="en-US" sz="1800" dirty="0">
                <a:solidFill>
                  <a:srgbClr val="00B050"/>
                </a:solidFill>
              </a:rPr>
              <a:t>coherence and effective laws and institutions are foundational to address climate change, pollution and nature loss and achieve the environmental dimension of sustainable development. </a:t>
            </a:r>
            <a:endParaRPr lang="en-GB" altLang="en-US" sz="1800" dirty="0" smtClean="0">
              <a:solidFill>
                <a:srgbClr val="00B050"/>
              </a:solidFill>
            </a:endParaRPr>
          </a:p>
          <a:p>
            <a:r>
              <a:rPr lang="en-GB" altLang="en-US" sz="1800" dirty="0" smtClean="0"/>
              <a:t>2. Environmental </a:t>
            </a:r>
            <a:r>
              <a:rPr lang="en-GB" altLang="en-US" sz="1800" dirty="0"/>
              <a:t>governance provides the enabling framework and institutional and legal architecture needed to make environmental policy goals a </a:t>
            </a:r>
            <a:r>
              <a:rPr lang="en-GB" altLang="en-US" sz="1800" dirty="0" smtClean="0"/>
              <a:t>reality.</a:t>
            </a:r>
          </a:p>
          <a:p>
            <a:r>
              <a:rPr lang="en-GB" altLang="en-US" sz="1800" dirty="0" smtClean="0">
                <a:solidFill>
                  <a:srgbClr val="00B050"/>
                </a:solidFill>
              </a:rPr>
              <a:t>3. The update </a:t>
            </a:r>
            <a:r>
              <a:rPr lang="en-GB" altLang="en-US" sz="1800" dirty="0">
                <a:solidFill>
                  <a:srgbClr val="00B050"/>
                </a:solidFill>
              </a:rPr>
              <a:t>is designed to </a:t>
            </a:r>
            <a:r>
              <a:rPr lang="en-GB" altLang="en-US" sz="1800" dirty="0" smtClean="0">
                <a:solidFill>
                  <a:srgbClr val="00B050"/>
                </a:solidFill>
              </a:rPr>
              <a:t>inform us </a:t>
            </a:r>
            <a:r>
              <a:rPr lang="en-GB" altLang="en-US" sz="1800" dirty="0">
                <a:solidFill>
                  <a:srgbClr val="00B050"/>
                </a:solidFill>
              </a:rPr>
              <a:t>of the work that UNEP and </a:t>
            </a:r>
            <a:r>
              <a:rPr lang="en-GB" altLang="en-US" sz="1800" dirty="0" smtClean="0">
                <a:solidFill>
                  <a:srgbClr val="00B050"/>
                </a:solidFill>
              </a:rPr>
              <a:t>their </a:t>
            </a:r>
            <a:r>
              <a:rPr lang="en-GB" altLang="en-US" sz="1800" dirty="0">
                <a:solidFill>
                  <a:srgbClr val="00B050"/>
                </a:solidFill>
              </a:rPr>
              <a:t>partners are doing to advance sound environmental governance.</a:t>
            </a:r>
            <a:endParaRPr lang="en-GB" altLang="en-US" sz="1800" dirty="0">
              <a:solidFill>
                <a:srgbClr val="00B050"/>
              </a:solidFill>
              <a:hlinkClick r:id="rId3"/>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68</a:t>
            </a:fld>
            <a:endParaRPr lang="en-GB" altLang="en-US" sz="1200">
              <a:solidFill>
                <a:srgbClr val="045C75"/>
              </a:solidFill>
            </a:endParaRPr>
          </a:p>
        </p:txBody>
      </p:sp>
      <p:pic>
        <p:nvPicPr>
          <p:cNvPr id="3" name="Picture 2"/>
          <p:cNvPicPr>
            <a:picLocks noChangeAspect="1"/>
          </p:cNvPicPr>
          <p:nvPr/>
        </p:nvPicPr>
        <p:blipFill>
          <a:blip r:embed="rId4"/>
          <a:stretch>
            <a:fillRect/>
          </a:stretch>
        </p:blipFill>
        <p:spPr>
          <a:xfrm>
            <a:off x="6022057" y="0"/>
            <a:ext cx="3121943" cy="3572827"/>
          </a:xfrm>
          <a:prstGeom prst="rect">
            <a:avLst/>
          </a:prstGeo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47589" y="-675456"/>
            <a:ext cx="5885727" cy="1932062"/>
          </a:xfrm>
        </p:spPr>
        <p:txBody>
          <a:bodyPr/>
          <a:lstStyle/>
          <a:p>
            <a:r>
              <a:rPr lang="en-GB" altLang="en-US" sz="4000" dirty="0" smtClean="0"/>
              <a:t>UNEP ‘Sound@ Environmental Governance</a:t>
            </a:r>
            <a:endParaRPr lang="en-GB" altLang="en-US" sz="4000" dirty="0"/>
          </a:p>
        </p:txBody>
      </p:sp>
      <p:sp>
        <p:nvSpPr>
          <p:cNvPr id="44035" name="Content Placeholder 2"/>
          <p:cNvSpPr>
            <a:spLocks noGrp="1"/>
          </p:cNvSpPr>
          <p:nvPr>
            <p:ph idx="1"/>
          </p:nvPr>
        </p:nvSpPr>
        <p:spPr>
          <a:xfrm>
            <a:off x="467544" y="1340769"/>
            <a:ext cx="6022057" cy="432048"/>
          </a:xfrm>
        </p:spPr>
        <p:txBody>
          <a:bodyPr/>
          <a:lstStyle/>
          <a:p>
            <a:pPr marL="0" indent="0">
              <a:buNone/>
            </a:pPr>
            <a:r>
              <a:rPr lang="en-GB" altLang="en-US" sz="1800" dirty="0" smtClean="0"/>
              <a:t>Regular updates aim to note UNEP contribution in:</a:t>
            </a:r>
          </a:p>
          <a:p>
            <a:endParaRPr lang="en-GB" altLang="en-US" sz="1800" dirty="0">
              <a:solidFill>
                <a:srgbClr val="00B050"/>
              </a:solidFill>
              <a:hlinkClick r:id="rId3"/>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69</a:t>
            </a:fld>
            <a:endParaRPr lang="en-GB" altLang="en-US" sz="1200">
              <a:solidFill>
                <a:srgbClr val="045C75"/>
              </a:solidFill>
            </a:endParaRPr>
          </a:p>
        </p:txBody>
      </p:sp>
      <p:pic>
        <p:nvPicPr>
          <p:cNvPr id="3" name="Picture 2"/>
          <p:cNvPicPr>
            <a:picLocks noChangeAspect="1"/>
          </p:cNvPicPr>
          <p:nvPr/>
        </p:nvPicPr>
        <p:blipFill>
          <a:blip r:embed="rId4"/>
          <a:stretch>
            <a:fillRect/>
          </a:stretch>
        </p:blipFill>
        <p:spPr>
          <a:xfrm>
            <a:off x="6022057" y="0"/>
            <a:ext cx="3121943" cy="3572827"/>
          </a:xfrm>
          <a:prstGeom prst="rect">
            <a:avLst/>
          </a:prstGeom>
        </p:spPr>
      </p:pic>
      <p:sp>
        <p:nvSpPr>
          <p:cNvPr id="2" name="TextBox 1"/>
          <p:cNvSpPr txBox="1"/>
          <p:nvPr/>
        </p:nvSpPr>
        <p:spPr>
          <a:xfrm>
            <a:off x="111992" y="1856980"/>
            <a:ext cx="5328592" cy="4801314"/>
          </a:xfrm>
          <a:prstGeom prst="rect">
            <a:avLst/>
          </a:prstGeom>
          <a:noFill/>
        </p:spPr>
        <p:txBody>
          <a:bodyPr wrap="square" rtlCol="0">
            <a:spAutoFit/>
          </a:bodyPr>
          <a:lstStyle/>
          <a:p>
            <a:pPr marL="342900" lvl="0" indent="-342900">
              <a:spcBef>
                <a:spcPct val="20000"/>
              </a:spcBef>
              <a:buClr>
                <a:srgbClr val="0BD0D9"/>
              </a:buClr>
              <a:buSzPct val="95000"/>
              <a:buFont typeface="+mj-lt"/>
              <a:buAutoNum type="arabicPeriod"/>
            </a:pPr>
            <a:r>
              <a:rPr lang="en-GB" sz="1800" dirty="0">
                <a:solidFill>
                  <a:srgbClr val="00B050"/>
                </a:solidFill>
                <a:latin typeface="Calibri"/>
              </a:rPr>
              <a:t>Commitment by United Nations entities, international organisations and forums of environmental policy issues or approaches;</a:t>
            </a:r>
          </a:p>
          <a:p>
            <a:pPr marL="342900" lvl="0" indent="-342900">
              <a:spcBef>
                <a:spcPct val="20000"/>
              </a:spcBef>
              <a:buClr>
                <a:srgbClr val="0BD0D9"/>
              </a:buClr>
              <a:buSzPct val="95000"/>
              <a:buFont typeface="+mj-lt"/>
              <a:buAutoNum type="arabicPeriod"/>
            </a:pPr>
            <a:r>
              <a:rPr lang="en-GB" sz="1800" dirty="0">
                <a:solidFill>
                  <a:prstClr val="black"/>
                </a:solidFill>
                <a:latin typeface="Calibri"/>
              </a:rPr>
              <a:t>Commitment of approaches for the coherent implementation of multilateral environmental agreements or other multilateral institutional mechanisms;</a:t>
            </a:r>
          </a:p>
          <a:p>
            <a:pPr marL="342900" lvl="0" indent="-342900">
              <a:spcBef>
                <a:spcPct val="20000"/>
              </a:spcBef>
              <a:buClr>
                <a:srgbClr val="0BD0D9"/>
              </a:buClr>
              <a:buSzPct val="95000"/>
              <a:buFont typeface="+mj-lt"/>
              <a:buAutoNum type="arabicPeriod"/>
            </a:pPr>
            <a:r>
              <a:rPr lang="en-GB" sz="1800" dirty="0">
                <a:solidFill>
                  <a:srgbClr val="00B050"/>
                </a:solidFill>
                <a:latin typeface="Calibri"/>
              </a:rPr>
              <a:t>Concerted policy action taken by countries on environmental issues of international concern;</a:t>
            </a:r>
          </a:p>
          <a:p>
            <a:pPr marL="342900" lvl="0" indent="-342900">
              <a:spcBef>
                <a:spcPct val="20000"/>
              </a:spcBef>
              <a:buClr>
                <a:srgbClr val="0BD0D9"/>
              </a:buClr>
              <a:buSzPct val="95000"/>
              <a:buFont typeface="+mj-lt"/>
              <a:buAutoNum type="arabicPeriod"/>
            </a:pPr>
            <a:r>
              <a:rPr lang="en-GB" sz="1800" dirty="0">
                <a:solidFill>
                  <a:prstClr val="black"/>
                </a:solidFill>
                <a:latin typeface="Calibri"/>
              </a:rPr>
              <a:t>Enhanced institutional capacity and legal frameworks to fully implement the Multilateral Environmental Agreements (MEAs) </a:t>
            </a:r>
          </a:p>
          <a:p>
            <a:pPr marL="342900" lvl="0" indent="-342900">
              <a:spcBef>
                <a:spcPct val="20000"/>
              </a:spcBef>
              <a:buClr>
                <a:srgbClr val="0BD0D9"/>
              </a:buClr>
              <a:buSzPct val="95000"/>
              <a:buFont typeface="+mj-lt"/>
              <a:buAutoNum type="arabicPeriod"/>
            </a:pPr>
            <a:r>
              <a:rPr lang="en-GB" sz="1800" dirty="0">
                <a:solidFill>
                  <a:srgbClr val="00B050"/>
                </a:solidFill>
                <a:latin typeface="Calibri"/>
              </a:rPr>
              <a:t>Integration of the environment into sustainable development planning;</a:t>
            </a:r>
          </a:p>
          <a:p>
            <a:pPr marL="342900" lvl="0" indent="-342900">
              <a:spcBef>
                <a:spcPct val="20000"/>
              </a:spcBef>
              <a:buClr>
                <a:srgbClr val="0BD0D9"/>
              </a:buClr>
              <a:buSzPct val="95000"/>
              <a:buFont typeface="+mj-lt"/>
              <a:buAutoNum type="arabicPeriod"/>
            </a:pPr>
            <a:r>
              <a:rPr lang="en-GB" sz="1800" dirty="0">
                <a:solidFill>
                  <a:prstClr val="black"/>
                </a:solidFill>
                <a:latin typeface="Calibri"/>
              </a:rPr>
              <a:t>Partnerships between UNEP and major groups and stakeholders</a:t>
            </a:r>
            <a:endParaRPr lang="en-GB" altLang="en-US" sz="1800" dirty="0">
              <a:solidFill>
                <a:prstClr val="black"/>
              </a:solidFill>
              <a:latin typeface="Calibri"/>
            </a:endParaRPr>
          </a:p>
        </p:txBody>
      </p:sp>
      <p:pic>
        <p:nvPicPr>
          <p:cNvPr id="4" name="Picture 3"/>
          <p:cNvPicPr>
            <a:picLocks noChangeAspect="1"/>
          </p:cNvPicPr>
          <p:nvPr/>
        </p:nvPicPr>
        <p:blipFill>
          <a:blip r:embed="rId5"/>
          <a:stretch>
            <a:fillRect/>
          </a:stretch>
        </p:blipFill>
        <p:spPr>
          <a:xfrm>
            <a:off x="6228184" y="3577867"/>
            <a:ext cx="2819400" cy="2819400"/>
          </a:xfrm>
          <a:prstGeom prst="rect">
            <a:avLst/>
          </a:prstGeom>
        </p:spPr>
      </p:pic>
    </p:spTree>
    <p:extLst>
      <p:ext uri="{BB962C8B-B14F-4D97-AF65-F5344CB8AC3E}">
        <p14:creationId xmlns:p14="http://schemas.microsoft.com/office/powerpoint/2010/main" val="305298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circle(in)">
                                      <p:cBhvr>
                                        <p:cTn id="12" dur="20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circle(in)">
                                      <p:cBhvr>
                                        <p:cTn id="17" dur="20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circle(in)">
                                      <p:cBhvr>
                                        <p:cTn id="22" dur="20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circle(in)">
                                      <p:cBhvr>
                                        <p:cTn id="27" dur="20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circle(in)">
                                      <p:cBhvr>
                                        <p:cTn id="32" dur="2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36330" y="-747464"/>
            <a:ext cx="3505585" cy="1932062"/>
          </a:xfrm>
        </p:spPr>
        <p:txBody>
          <a:bodyPr/>
          <a:lstStyle/>
          <a:p>
            <a:r>
              <a:rPr lang="en-GB" altLang="en-US" sz="4000" dirty="0"/>
              <a:t>What is the UN doing now?</a:t>
            </a:r>
          </a:p>
        </p:txBody>
      </p:sp>
      <p:sp>
        <p:nvSpPr>
          <p:cNvPr id="44035" name="Content Placeholder 2"/>
          <p:cNvSpPr>
            <a:spLocks noGrp="1"/>
          </p:cNvSpPr>
          <p:nvPr>
            <p:ph idx="1"/>
          </p:nvPr>
        </p:nvSpPr>
        <p:spPr>
          <a:xfrm>
            <a:off x="127670" y="1776491"/>
            <a:ext cx="3522904" cy="4389437"/>
          </a:xfrm>
        </p:spPr>
        <p:txBody>
          <a:bodyPr/>
          <a:lstStyle/>
          <a:p>
            <a:r>
              <a:rPr lang="en-GB" altLang="en-US" dirty="0">
                <a:hlinkClick r:id="rId3"/>
              </a:rPr>
              <a:t>UN </a:t>
            </a:r>
            <a:r>
              <a:rPr lang="en-GB" altLang="en-US" dirty="0" smtClean="0">
                <a:hlinkClick r:id="rId3"/>
              </a:rPr>
              <a:t>update</a:t>
            </a:r>
            <a:endParaRPr lang="en-GB" altLang="en-US" dirty="0" smtClean="0"/>
          </a:p>
          <a:p>
            <a:pPr marL="0" indent="0">
              <a:buNone/>
            </a:pPr>
            <a:endParaRPr lang="en-GB" altLang="en-US" dirty="0" smtClean="0"/>
          </a:p>
          <a:p>
            <a:r>
              <a:rPr lang="en-GB" altLang="en-US" dirty="0" smtClean="0"/>
              <a:t>Select a topic from 2020 Environmental Governance website. Present an overview</a:t>
            </a:r>
          </a:p>
          <a:p>
            <a:pPr marL="342900" indent="-342900">
              <a:buFont typeface="+mj-lt"/>
              <a:buAutoNum type="arabicPeriod"/>
            </a:pPr>
            <a:r>
              <a:rPr lang="en-GB" altLang="en-US" sz="1800" dirty="0" smtClean="0">
                <a:solidFill>
                  <a:schemeClr val="accent5">
                    <a:lumMod val="75000"/>
                  </a:schemeClr>
                </a:solidFill>
              </a:rPr>
              <a:t>Advancing environmental rights</a:t>
            </a:r>
          </a:p>
          <a:p>
            <a:pPr marL="342900" indent="-342900">
              <a:buFont typeface="+mj-lt"/>
              <a:buAutoNum type="arabicPeriod"/>
            </a:pPr>
            <a:r>
              <a:rPr lang="en-GB" altLang="en-US" sz="1800" dirty="0" smtClean="0">
                <a:solidFill>
                  <a:schemeClr val="accent5">
                    <a:lumMod val="75000"/>
                  </a:schemeClr>
                </a:solidFill>
              </a:rPr>
              <a:t>The future we want 2030</a:t>
            </a:r>
          </a:p>
          <a:p>
            <a:pPr marL="342900" indent="-342900">
              <a:buFont typeface="+mj-lt"/>
              <a:buAutoNum type="arabicPeriod"/>
            </a:pPr>
            <a:r>
              <a:rPr lang="en-GB" altLang="en-US" sz="1800" dirty="0" smtClean="0">
                <a:solidFill>
                  <a:schemeClr val="accent5">
                    <a:lumMod val="75000"/>
                  </a:schemeClr>
                </a:solidFill>
              </a:rPr>
              <a:t>Strengthening institutions</a:t>
            </a:r>
          </a:p>
          <a:p>
            <a:pPr marL="342900" indent="-342900">
              <a:buFont typeface="+mj-lt"/>
              <a:buAutoNum type="arabicPeriod"/>
            </a:pPr>
            <a:r>
              <a:rPr lang="en-GB" altLang="en-US" sz="1800" dirty="0" smtClean="0">
                <a:solidFill>
                  <a:schemeClr val="accent5">
                    <a:lumMod val="75000"/>
                  </a:schemeClr>
                </a:solidFill>
              </a:rPr>
              <a:t>Promoting Environmental rule of law</a:t>
            </a:r>
          </a:p>
          <a:p>
            <a:pPr marL="342900" indent="-342900">
              <a:buFont typeface="+mj-lt"/>
              <a:buAutoNum type="arabicPeriod"/>
            </a:pPr>
            <a:r>
              <a:rPr lang="en-GB" altLang="en-US" sz="1800" dirty="0" smtClean="0">
                <a:solidFill>
                  <a:schemeClr val="accent5">
                    <a:lumMod val="75000"/>
                  </a:schemeClr>
                </a:solidFill>
              </a:rPr>
              <a:t>Global environmental commitments</a:t>
            </a:r>
            <a:endParaRPr lang="en-GB" altLang="en-US" sz="1800" dirty="0">
              <a:solidFill>
                <a:schemeClr val="accent5">
                  <a:lumMod val="75000"/>
                </a:schemeClr>
              </a:solidFill>
              <a:hlinkClick r:id="rId4"/>
            </a:endParaRP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70</a:t>
            </a:fld>
            <a:endParaRPr lang="en-GB" altLang="en-US" sz="1200">
              <a:solidFill>
                <a:srgbClr val="045C75"/>
              </a:solidFill>
            </a:endParaRPr>
          </a:p>
        </p:txBody>
      </p:sp>
      <p:pic>
        <p:nvPicPr>
          <p:cNvPr id="4" name="Picture 3"/>
          <p:cNvPicPr>
            <a:picLocks noChangeAspect="1"/>
          </p:cNvPicPr>
          <p:nvPr/>
        </p:nvPicPr>
        <p:blipFill>
          <a:blip r:embed="rId5"/>
          <a:stretch>
            <a:fillRect/>
          </a:stretch>
        </p:blipFill>
        <p:spPr>
          <a:xfrm>
            <a:off x="2123728" y="1124745"/>
            <a:ext cx="1512168" cy="1296144"/>
          </a:xfrm>
          <a:prstGeom prst="rect">
            <a:avLst/>
          </a:prstGeom>
        </p:spPr>
      </p:pic>
      <p:cxnSp>
        <p:nvCxnSpPr>
          <p:cNvPr id="6" name="Straight Arrow Connector 5"/>
          <p:cNvCxnSpPr/>
          <p:nvPr/>
        </p:nvCxnSpPr>
        <p:spPr>
          <a:xfrm>
            <a:off x="1547664" y="2276872"/>
            <a:ext cx="72008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a:blip r:embed="rId6"/>
          <a:stretch>
            <a:fillRect/>
          </a:stretch>
        </p:blipFill>
        <p:spPr>
          <a:xfrm>
            <a:off x="4067944" y="188640"/>
            <a:ext cx="4917362" cy="3690147"/>
          </a:xfrm>
          <a:prstGeom prst="rect">
            <a:avLst/>
          </a:prstGeom>
        </p:spPr>
      </p:pic>
      <p:pic>
        <p:nvPicPr>
          <p:cNvPr id="5" name="Picture 4"/>
          <p:cNvPicPr>
            <a:picLocks noChangeAspect="1"/>
          </p:cNvPicPr>
          <p:nvPr/>
        </p:nvPicPr>
        <p:blipFill>
          <a:blip r:embed="rId7"/>
          <a:stretch>
            <a:fillRect/>
          </a:stretch>
        </p:blipFill>
        <p:spPr>
          <a:xfrm>
            <a:off x="4073667" y="4293096"/>
            <a:ext cx="4911639" cy="2096080"/>
          </a:xfrm>
          <a:prstGeom prst="rect">
            <a:avLst/>
          </a:prstGeom>
        </p:spPr>
      </p:pic>
    </p:spTree>
    <p:extLst>
      <p:ext uri="{BB962C8B-B14F-4D97-AF65-F5344CB8AC3E}">
        <p14:creationId xmlns:p14="http://schemas.microsoft.com/office/powerpoint/2010/main" val="214517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2"/>
                                        </p:tgtEl>
                                        <p:attrNameLst>
                                          <p:attrName>ppt_w</p:attrName>
                                        </p:attrNameLst>
                                      </p:cBhvr>
                                      <p:tavLst>
                                        <p:tav tm="0">
                                          <p:val>
                                            <p:strVal val="ppt_w"/>
                                          </p:val>
                                        </p:tav>
                                        <p:tav tm="100000">
                                          <p:val>
                                            <p:fltVal val="0"/>
                                          </p:val>
                                        </p:tav>
                                      </p:tavLst>
                                    </p:anim>
                                    <p:anim calcmode="lin" valueType="num">
                                      <p:cBhvr>
                                        <p:cTn id="7" dur="1000"/>
                                        <p:tgtEl>
                                          <p:spTgt spid="2"/>
                                        </p:tgtEl>
                                        <p:attrNameLst>
                                          <p:attrName>ppt_h</p:attrName>
                                        </p:attrNameLst>
                                      </p:cBhvr>
                                      <p:tavLst>
                                        <p:tav tm="0">
                                          <p:val>
                                            <p:strVal val="ppt_h"/>
                                          </p:val>
                                        </p:tav>
                                        <p:tav tm="100000">
                                          <p:val>
                                            <p:fltVal val="0"/>
                                          </p:val>
                                        </p:tav>
                                      </p:tavLst>
                                    </p:anim>
                                    <p:anim calcmode="lin" valueType="num">
                                      <p:cBhvr>
                                        <p:cTn id="8" dur="1000"/>
                                        <p:tgtEl>
                                          <p:spTgt spid="2"/>
                                        </p:tgtEl>
                                        <p:attrNameLst>
                                          <p:attrName>style.rotation</p:attrName>
                                        </p:attrNameLst>
                                      </p:cBhvr>
                                      <p:tavLst>
                                        <p:tav tm="0">
                                          <p:val>
                                            <p:fltVal val="0"/>
                                          </p:val>
                                        </p:tav>
                                        <p:tav tm="100000">
                                          <p:val>
                                            <p:fltVal val="90"/>
                                          </p:val>
                                        </p:tav>
                                      </p:tavLst>
                                    </p:anim>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251520" y="400051"/>
            <a:ext cx="8229600" cy="1143000"/>
          </a:xfrm>
        </p:spPr>
        <p:txBody>
          <a:bodyPr/>
          <a:lstStyle/>
          <a:p>
            <a:pPr eaLnBrk="1" hangingPunct="1"/>
            <a:r>
              <a:rPr lang="en-GB" altLang="en-US" dirty="0"/>
              <a:t>Alliances: Some examples</a:t>
            </a:r>
          </a:p>
        </p:txBody>
      </p:sp>
      <p:sp>
        <p:nvSpPr>
          <p:cNvPr id="3" name="Content Placeholder 2"/>
          <p:cNvSpPr>
            <a:spLocks noGrp="1"/>
          </p:cNvSpPr>
          <p:nvPr>
            <p:ph idx="1"/>
          </p:nvPr>
        </p:nvSpPr>
        <p:spPr>
          <a:xfrm>
            <a:off x="179388" y="1576388"/>
            <a:ext cx="8636000" cy="5111750"/>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GB" sz="2800" b="1" dirty="0">
                <a:latin typeface="+mj-lt"/>
              </a:rPr>
              <a:t>Worldwide</a:t>
            </a:r>
          </a:p>
          <a:p>
            <a:pPr marL="640080" lvl="1" indent="-274320" eaLnBrk="1" fontAlgn="auto" hangingPunct="1">
              <a:spcAft>
                <a:spcPts val="0"/>
              </a:spcAft>
              <a:buFont typeface="Wingdings 2"/>
              <a:buChar char=""/>
              <a:defRPr/>
            </a:pPr>
            <a:r>
              <a:rPr lang="en-GB" sz="2000" dirty="0">
                <a:latin typeface="+mj-lt"/>
              </a:rPr>
              <a:t>Intergovernmental Panel on Climate Change (IPCC)</a:t>
            </a:r>
          </a:p>
          <a:p>
            <a:pPr marL="640080" lvl="1" indent="-274320" eaLnBrk="1" fontAlgn="auto" hangingPunct="1">
              <a:spcAft>
                <a:spcPts val="0"/>
              </a:spcAft>
              <a:buFont typeface="Wingdings 2"/>
              <a:buChar char=""/>
              <a:defRPr/>
            </a:pPr>
            <a:r>
              <a:rPr lang="en-GB" sz="2000" dirty="0">
                <a:latin typeface="+mj-lt"/>
              </a:rPr>
              <a:t>United Nations Environment Programme (UNEP)</a:t>
            </a:r>
          </a:p>
          <a:p>
            <a:pPr marL="640080" lvl="1" indent="-274320" eaLnBrk="1" fontAlgn="auto" hangingPunct="1">
              <a:spcAft>
                <a:spcPts val="0"/>
              </a:spcAft>
              <a:buFont typeface="Wingdings 2"/>
              <a:buChar char=""/>
              <a:defRPr/>
            </a:pPr>
            <a:r>
              <a:rPr lang="en-GB" sz="2000" dirty="0">
                <a:latin typeface="+mj-lt"/>
              </a:rPr>
              <a:t>Earth System Governance Project</a:t>
            </a:r>
          </a:p>
          <a:p>
            <a:pPr marL="640080" lvl="1" indent="-274320" eaLnBrk="1" fontAlgn="auto" hangingPunct="1">
              <a:spcAft>
                <a:spcPts val="0"/>
              </a:spcAft>
              <a:buFont typeface="Wingdings 2"/>
              <a:buChar char=""/>
              <a:defRPr/>
            </a:pPr>
            <a:r>
              <a:rPr lang="en-GB" sz="2000" dirty="0">
                <a:latin typeface="+mj-lt"/>
              </a:rPr>
              <a:t>Global Environment Facility (GEF</a:t>
            </a:r>
            <a:r>
              <a:rPr lang="en-GB" sz="2000" dirty="0" smtClean="0">
                <a:latin typeface="+mj-lt"/>
              </a:rPr>
              <a:t>)</a:t>
            </a:r>
          </a:p>
          <a:p>
            <a:pPr marL="640080" lvl="1" indent="-274320" eaLnBrk="1" fontAlgn="auto" hangingPunct="1">
              <a:spcAft>
                <a:spcPts val="0"/>
              </a:spcAft>
              <a:buFont typeface="Wingdings 2"/>
              <a:buChar char=""/>
              <a:defRPr/>
            </a:pPr>
            <a:r>
              <a:rPr lang="en-GB" sz="2000" dirty="0" smtClean="0">
                <a:latin typeface="+mj-lt"/>
              </a:rPr>
              <a:t>UN Biodiversity Conference</a:t>
            </a:r>
            <a:endParaRPr lang="en-GB" sz="2000" dirty="0">
              <a:latin typeface="+mj-lt"/>
            </a:endParaRPr>
          </a:p>
          <a:p>
            <a:pPr marL="274320" indent="-274320" eaLnBrk="1" fontAlgn="auto" hangingPunct="1">
              <a:spcAft>
                <a:spcPts val="0"/>
              </a:spcAft>
              <a:buClr>
                <a:schemeClr val="accent3"/>
              </a:buClr>
              <a:buFont typeface="Wingdings 2"/>
              <a:buChar char=""/>
              <a:defRPr/>
            </a:pPr>
            <a:r>
              <a:rPr lang="en-GB" sz="2800" b="1" dirty="0">
                <a:latin typeface="+mj-lt"/>
              </a:rPr>
              <a:t>Regional</a:t>
            </a:r>
          </a:p>
          <a:p>
            <a:pPr marL="640080" lvl="1" indent="-274320" eaLnBrk="1" fontAlgn="auto" hangingPunct="1">
              <a:spcAft>
                <a:spcPts val="0"/>
              </a:spcAft>
              <a:buFont typeface="Wingdings 2"/>
              <a:buChar char=""/>
              <a:defRPr/>
            </a:pPr>
            <a:r>
              <a:rPr lang="en-GB" sz="2000" dirty="0">
                <a:latin typeface="+mj-lt"/>
              </a:rPr>
              <a:t>European Environment Agency (EEA)</a:t>
            </a:r>
          </a:p>
          <a:p>
            <a:pPr marL="640080" lvl="1" indent="-274320" eaLnBrk="1" fontAlgn="auto" hangingPunct="1">
              <a:spcAft>
                <a:spcPts val="0"/>
              </a:spcAft>
              <a:buFont typeface="Wingdings 2"/>
              <a:buChar char=""/>
              <a:defRPr/>
            </a:pPr>
            <a:r>
              <a:rPr lang="en-GB" sz="2000" dirty="0">
                <a:latin typeface="+mj-lt"/>
              </a:rPr>
              <a:t>Partnerships in Environmental Management for the Seas of East Asia (PEMSEA)</a:t>
            </a:r>
          </a:p>
          <a:p>
            <a:pPr marL="274320" indent="-274320" eaLnBrk="1" fontAlgn="auto" hangingPunct="1">
              <a:spcAft>
                <a:spcPts val="0"/>
              </a:spcAft>
              <a:buClr>
                <a:schemeClr val="accent3"/>
              </a:buClr>
              <a:buFont typeface="Wingdings 2"/>
              <a:buChar char=""/>
              <a:defRPr/>
            </a:pPr>
            <a:r>
              <a:rPr lang="en-GB" sz="2800" b="1" dirty="0">
                <a:latin typeface="+mj-lt"/>
              </a:rPr>
              <a:t>Local governments</a:t>
            </a:r>
          </a:p>
          <a:p>
            <a:pPr marL="640080" lvl="1" indent="-274320" eaLnBrk="1" fontAlgn="auto" hangingPunct="1">
              <a:spcAft>
                <a:spcPts val="0"/>
              </a:spcAft>
              <a:buFont typeface="Wingdings 2"/>
              <a:buChar char=""/>
              <a:defRPr/>
            </a:pPr>
            <a:r>
              <a:rPr lang="en-GB" sz="2000" dirty="0">
                <a:latin typeface="+mj-lt"/>
              </a:rPr>
              <a:t>ICLEI </a:t>
            </a:r>
            <a:r>
              <a:rPr lang="en-GB" sz="1800" i="1" dirty="0">
                <a:solidFill>
                  <a:schemeClr val="tx2">
                    <a:lumMod val="60000"/>
                    <a:lumOff val="40000"/>
                  </a:schemeClr>
                </a:solidFill>
                <a:latin typeface="+mj-lt"/>
              </a:rPr>
              <a:t>(</a:t>
            </a:r>
            <a:r>
              <a:rPr lang="en-GB" sz="1800" b="1" i="1" dirty="0">
                <a:solidFill>
                  <a:schemeClr val="tx2">
                    <a:lumMod val="60000"/>
                    <a:lumOff val="40000"/>
                  </a:schemeClr>
                </a:solidFill>
                <a:latin typeface="+mj-lt"/>
              </a:rPr>
              <a:t>ICLEI</a:t>
            </a:r>
            <a:r>
              <a:rPr lang="en-GB" sz="1800" i="1" dirty="0">
                <a:solidFill>
                  <a:schemeClr val="tx2">
                    <a:lumMod val="60000"/>
                    <a:lumOff val="40000"/>
                  </a:schemeClr>
                </a:solidFill>
                <a:latin typeface="+mj-lt"/>
              </a:rPr>
              <a:t> - </a:t>
            </a:r>
            <a:r>
              <a:rPr lang="en-GB" sz="1800" b="1" i="1" dirty="0">
                <a:solidFill>
                  <a:schemeClr val="tx2">
                    <a:lumMod val="60000"/>
                    <a:lumOff val="40000"/>
                  </a:schemeClr>
                </a:solidFill>
                <a:latin typeface="+mj-lt"/>
              </a:rPr>
              <a:t>Local Governments for Sustainability</a:t>
            </a:r>
            <a:r>
              <a:rPr lang="en-GB" sz="1800" i="1" dirty="0">
                <a:solidFill>
                  <a:schemeClr val="tx2">
                    <a:lumMod val="60000"/>
                    <a:lumOff val="40000"/>
                  </a:schemeClr>
                </a:solidFill>
                <a:latin typeface="+mj-lt"/>
              </a:rPr>
              <a:t>, founded in 1990 as the </a:t>
            </a:r>
            <a:r>
              <a:rPr lang="en-GB" sz="1800" b="1" i="1" dirty="0">
                <a:solidFill>
                  <a:schemeClr val="tx2">
                    <a:lumMod val="60000"/>
                    <a:lumOff val="40000"/>
                  </a:schemeClr>
                </a:solidFill>
                <a:latin typeface="+mj-lt"/>
              </a:rPr>
              <a:t>International Council for Local Environmental Initiatives</a:t>
            </a:r>
            <a:r>
              <a:rPr lang="en-GB" sz="1800" i="1" dirty="0">
                <a:solidFill>
                  <a:schemeClr val="tx2">
                    <a:lumMod val="60000"/>
                    <a:lumOff val="40000"/>
                  </a:schemeClr>
                </a:solidFill>
                <a:latin typeface="+mj-lt"/>
              </a:rPr>
              <a:t>, is an international association of local governments and national and regional local government organizations that have made a commitment to sustainable development)</a:t>
            </a:r>
          </a:p>
          <a:p>
            <a:pPr marL="640080" lvl="1" indent="-274320" eaLnBrk="1" fontAlgn="auto" hangingPunct="1">
              <a:spcAft>
                <a:spcPts val="0"/>
              </a:spcAft>
              <a:buFont typeface="Wingdings 2"/>
              <a:buChar char=""/>
              <a:defRPr/>
            </a:pPr>
            <a:endParaRPr lang="en-GB" sz="2000" dirty="0"/>
          </a:p>
          <a:p>
            <a:pPr marL="0" indent="0" eaLnBrk="1" fontAlgn="auto" hangingPunct="1">
              <a:spcAft>
                <a:spcPts val="0"/>
              </a:spcAft>
              <a:buClr>
                <a:schemeClr val="accent3"/>
              </a:buClr>
              <a:buFont typeface="Wingdings 3" pitchFamily="18" charset="2"/>
              <a:buNone/>
              <a:defRPr/>
            </a:pPr>
            <a:endParaRPr lang="en-GB" dirty="0"/>
          </a:p>
        </p:txBody>
      </p:sp>
      <p:sp>
        <p:nvSpPr>
          <p:cNvPr id="450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E193B8-1793-41A8-9C6C-86AC79C1FD4A}" type="slidenum">
              <a:rPr lang="en-GB" altLang="en-US" sz="1100" smtClean="0">
                <a:solidFill>
                  <a:srgbClr val="4D4D4D"/>
                </a:solidFill>
                <a:latin typeface="Times New Roman" panose="02020603050405020304" pitchFamily="18" charset="0"/>
              </a:rPr>
              <a:pPr>
                <a:spcBef>
                  <a:spcPct val="0"/>
                </a:spcBef>
                <a:buClrTx/>
                <a:buSzTx/>
                <a:buFontTx/>
                <a:buNone/>
              </a:pPr>
              <a:t>71</a:t>
            </a:fld>
            <a:endParaRPr lang="en-GB" altLang="en-US" sz="1100">
              <a:solidFill>
                <a:srgbClr val="4D4D4D"/>
              </a:solidFill>
              <a:latin typeface="Times New Roman" panose="02020603050405020304" pitchFamily="18" charset="0"/>
            </a:endParaRPr>
          </a:p>
        </p:txBody>
      </p:sp>
      <p:pic>
        <p:nvPicPr>
          <p:cNvPr id="45061" name="Picture 2" descr="http://www.nobelprize.org/nobel_prizes/peace/laureates/2007/ipc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72" y="1484784"/>
            <a:ext cx="1974850" cy="276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4"/>
          <p:cNvSpPr>
            <a:spLocks noGrp="1" noChangeArrowheads="1"/>
          </p:cNvSpPr>
          <p:nvPr>
            <p:ph type="title"/>
          </p:nvPr>
        </p:nvSpPr>
        <p:spPr>
          <a:xfrm>
            <a:off x="323850" y="692150"/>
            <a:ext cx="8637588" cy="1127125"/>
          </a:xfrm>
        </p:spPr>
        <p:txBody>
          <a:bodyPr rtlCol="0">
            <a:normAutofit fontScale="90000"/>
          </a:bodyPr>
          <a:lstStyle/>
          <a:p>
            <a:pPr eaLnBrk="1" fontAlgn="auto" hangingPunct="1">
              <a:spcAft>
                <a:spcPts val="0"/>
              </a:spcAft>
              <a:defRPr/>
            </a:pPr>
            <a:r>
              <a:rPr lang="en-US" dirty="0"/>
              <a:t>Non Governmental Influences</a:t>
            </a:r>
            <a:br>
              <a:rPr lang="en-US" dirty="0"/>
            </a:br>
            <a:r>
              <a:rPr lang="en-US" sz="2400" dirty="0"/>
              <a:t>What do you think are the influences?</a:t>
            </a:r>
            <a:endParaRPr lang="en-GB" sz="2400" dirty="0"/>
          </a:p>
        </p:txBody>
      </p:sp>
      <p:sp>
        <p:nvSpPr>
          <p:cNvPr id="143367" name="Rectangle 7"/>
          <p:cNvSpPr>
            <a:spLocks noGrp="1" noChangeArrowheads="1"/>
          </p:cNvSpPr>
          <p:nvPr>
            <p:ph sz="half" idx="1"/>
          </p:nvPr>
        </p:nvSpPr>
        <p:spPr>
          <a:xfrm>
            <a:off x="173956" y="2022475"/>
            <a:ext cx="4468688" cy="4433888"/>
          </a:xfrm>
        </p:spPr>
        <p:txBody>
          <a:bodyPr/>
          <a:lstStyle/>
          <a:p>
            <a:pPr eaLnBrk="1" hangingPunct="1"/>
            <a:r>
              <a:rPr lang="en-US" altLang="en-US" sz="2400" b="1" dirty="0"/>
              <a:t>Industry</a:t>
            </a:r>
          </a:p>
          <a:p>
            <a:pPr lvl="1" eaLnBrk="1" hangingPunct="1"/>
            <a:r>
              <a:rPr lang="en-US" altLang="en-US" sz="2000" dirty="0">
                <a:solidFill>
                  <a:srgbClr val="00B050"/>
                </a:solidFill>
              </a:rPr>
              <a:t>SME</a:t>
            </a:r>
          </a:p>
          <a:p>
            <a:pPr lvl="1" eaLnBrk="1" hangingPunct="1"/>
            <a:r>
              <a:rPr lang="en-US" altLang="en-US" sz="2000" dirty="0">
                <a:solidFill>
                  <a:srgbClr val="00B050"/>
                </a:solidFill>
              </a:rPr>
              <a:t>Multinationals</a:t>
            </a:r>
          </a:p>
          <a:p>
            <a:pPr lvl="1" eaLnBrk="1" hangingPunct="1"/>
            <a:r>
              <a:rPr lang="en-US" altLang="en-US" sz="2000" dirty="0">
                <a:solidFill>
                  <a:srgbClr val="00B050"/>
                </a:solidFill>
              </a:rPr>
              <a:t>Developed vs. developing </a:t>
            </a:r>
            <a:r>
              <a:rPr lang="en-US" altLang="en-US" sz="2000" dirty="0" smtClean="0">
                <a:solidFill>
                  <a:srgbClr val="00B050"/>
                </a:solidFill>
              </a:rPr>
              <a:t>world</a:t>
            </a:r>
          </a:p>
          <a:p>
            <a:pPr marL="393700" lvl="1" indent="0" eaLnBrk="1" hangingPunct="1">
              <a:buNone/>
            </a:pPr>
            <a:r>
              <a:rPr lang="en-US" altLang="en-US" sz="2000" dirty="0" smtClean="0">
                <a:solidFill>
                  <a:srgbClr val="00B050"/>
                </a:solidFill>
              </a:rPr>
              <a:t> </a:t>
            </a:r>
            <a:endParaRPr lang="en-US" altLang="en-US" sz="2000" dirty="0">
              <a:solidFill>
                <a:srgbClr val="00B050"/>
              </a:solidFill>
            </a:endParaRPr>
          </a:p>
          <a:p>
            <a:pPr eaLnBrk="1" hangingPunct="1"/>
            <a:r>
              <a:rPr lang="en-US" altLang="en-US" sz="2400" b="1" dirty="0"/>
              <a:t>Media</a:t>
            </a:r>
          </a:p>
          <a:p>
            <a:pPr lvl="1" eaLnBrk="1" hangingPunct="1"/>
            <a:r>
              <a:rPr lang="en-US" altLang="en-US" sz="2000" dirty="0">
                <a:solidFill>
                  <a:srgbClr val="FFC000"/>
                </a:solidFill>
              </a:rPr>
              <a:t>Tabloid vs. Broad sheets</a:t>
            </a:r>
          </a:p>
          <a:p>
            <a:pPr lvl="1" eaLnBrk="1" hangingPunct="1"/>
            <a:r>
              <a:rPr lang="en-US" altLang="en-US" sz="2000" dirty="0">
                <a:solidFill>
                  <a:srgbClr val="FFC000"/>
                </a:solidFill>
              </a:rPr>
              <a:t>TV/Radio</a:t>
            </a:r>
          </a:p>
          <a:p>
            <a:pPr lvl="1" eaLnBrk="1" hangingPunct="1"/>
            <a:r>
              <a:rPr lang="en-US" altLang="en-US" sz="2000" dirty="0">
                <a:solidFill>
                  <a:srgbClr val="FFC000"/>
                </a:solidFill>
              </a:rPr>
              <a:t>Why important?</a:t>
            </a:r>
          </a:p>
          <a:p>
            <a:pPr eaLnBrk="1" hangingPunct="1"/>
            <a:endParaRPr lang="en-US" altLang="en-US" dirty="0"/>
          </a:p>
        </p:txBody>
      </p:sp>
      <p:sp>
        <p:nvSpPr>
          <p:cNvPr id="143366" name="Rectangle 6"/>
          <p:cNvSpPr>
            <a:spLocks noGrp="1" noChangeArrowheads="1"/>
          </p:cNvSpPr>
          <p:nvPr>
            <p:ph sz="half" idx="2"/>
          </p:nvPr>
        </p:nvSpPr>
        <p:spPr>
          <a:xfrm>
            <a:off x="4648200" y="1920875"/>
            <a:ext cx="4038600" cy="4433888"/>
          </a:xfrm>
        </p:spPr>
        <p:txBody>
          <a:bodyPr/>
          <a:lstStyle/>
          <a:p>
            <a:pPr eaLnBrk="1" hangingPunct="1"/>
            <a:r>
              <a:rPr lang="en-US" altLang="en-US" sz="2400" b="1" dirty="0" smtClean="0"/>
              <a:t>Pressure </a:t>
            </a:r>
            <a:r>
              <a:rPr lang="en-US" altLang="en-US" sz="2400" b="1" dirty="0"/>
              <a:t>Groups and Lobbyists</a:t>
            </a:r>
          </a:p>
          <a:p>
            <a:pPr lvl="1" eaLnBrk="1" hangingPunct="1"/>
            <a:r>
              <a:rPr lang="en-US" altLang="en-US" sz="2000" dirty="0">
                <a:solidFill>
                  <a:schemeClr val="accent1">
                    <a:lumMod val="60000"/>
                    <a:lumOff val="40000"/>
                  </a:schemeClr>
                </a:solidFill>
              </a:rPr>
              <a:t>Are these important? Why? E.g.</a:t>
            </a:r>
          </a:p>
          <a:p>
            <a:pPr lvl="1" eaLnBrk="1" hangingPunct="1"/>
            <a:r>
              <a:rPr lang="en-US" altLang="en-US" sz="2000" dirty="0">
                <a:solidFill>
                  <a:schemeClr val="accent1">
                    <a:lumMod val="60000"/>
                    <a:lumOff val="40000"/>
                  </a:schemeClr>
                </a:solidFill>
              </a:rPr>
              <a:t>Andersen- </a:t>
            </a:r>
            <a:r>
              <a:rPr lang="en-US" altLang="en-US" sz="2000" dirty="0" err="1">
                <a:solidFill>
                  <a:schemeClr val="accent1">
                    <a:lumMod val="60000"/>
                    <a:lumOff val="40000"/>
                  </a:schemeClr>
                </a:solidFill>
              </a:rPr>
              <a:t>Lobbyfication</a:t>
            </a:r>
            <a:r>
              <a:rPr lang="en-US" altLang="en-US" sz="2000" dirty="0">
                <a:solidFill>
                  <a:schemeClr val="accent1">
                    <a:lumMod val="60000"/>
                    <a:lumOff val="40000"/>
                  </a:schemeClr>
                </a:solidFill>
              </a:rPr>
              <a:t> </a:t>
            </a:r>
          </a:p>
          <a:p>
            <a:pPr lvl="1" eaLnBrk="1" hangingPunct="1"/>
            <a:r>
              <a:rPr lang="en-US" altLang="en-US" sz="1800" dirty="0">
                <a:solidFill>
                  <a:schemeClr val="accent1">
                    <a:lumMod val="60000"/>
                    <a:lumOff val="40000"/>
                  </a:schemeClr>
                </a:solidFill>
              </a:rPr>
              <a:t>Varies between states. Why</a:t>
            </a:r>
            <a:r>
              <a:rPr lang="en-US" altLang="en-US" sz="1800" dirty="0" smtClean="0">
                <a:solidFill>
                  <a:schemeClr val="accent1">
                    <a:lumMod val="60000"/>
                    <a:lumOff val="40000"/>
                  </a:schemeClr>
                </a:solidFill>
              </a:rPr>
              <a:t>?</a:t>
            </a:r>
            <a:r>
              <a:rPr lang="en-US" altLang="en-US" sz="2200" b="1" dirty="0">
                <a:solidFill>
                  <a:schemeClr val="accent1">
                    <a:lumMod val="60000"/>
                    <a:lumOff val="40000"/>
                  </a:schemeClr>
                </a:solidFill>
              </a:rPr>
              <a:t> </a:t>
            </a:r>
            <a:endParaRPr lang="en-US" altLang="en-US" sz="2200" b="1" dirty="0" smtClean="0">
              <a:solidFill>
                <a:schemeClr val="accent1">
                  <a:lumMod val="60000"/>
                  <a:lumOff val="40000"/>
                </a:schemeClr>
              </a:solidFill>
            </a:endParaRPr>
          </a:p>
          <a:p>
            <a:pPr marL="393700" lvl="1" indent="0" eaLnBrk="1" hangingPunct="1">
              <a:buNone/>
            </a:pPr>
            <a:endParaRPr lang="en-US" altLang="en-US" sz="2200" b="1" dirty="0" smtClean="0"/>
          </a:p>
          <a:p>
            <a:pPr eaLnBrk="1" hangingPunct="1"/>
            <a:r>
              <a:rPr lang="en-US" altLang="en-US" sz="2400" b="1" dirty="0" smtClean="0"/>
              <a:t>Public </a:t>
            </a:r>
            <a:r>
              <a:rPr lang="en-US" altLang="en-US" sz="2400" b="1" dirty="0"/>
              <a:t>Opinion</a:t>
            </a:r>
          </a:p>
          <a:p>
            <a:pPr lvl="1" eaLnBrk="1" hangingPunct="1"/>
            <a:r>
              <a:rPr lang="en-US" altLang="en-US" sz="2000" dirty="0">
                <a:solidFill>
                  <a:srgbClr val="7030A0"/>
                </a:solidFill>
              </a:rPr>
              <a:t>Perceived/Actual</a:t>
            </a:r>
          </a:p>
          <a:p>
            <a:pPr lvl="1" eaLnBrk="1" hangingPunct="1"/>
            <a:r>
              <a:rPr lang="en-US" altLang="en-US" sz="2000" dirty="0">
                <a:solidFill>
                  <a:srgbClr val="7030A0"/>
                </a:solidFill>
              </a:rPr>
              <a:t>Action</a:t>
            </a:r>
          </a:p>
          <a:p>
            <a:pPr lvl="1" eaLnBrk="1" hangingPunct="1"/>
            <a:r>
              <a:rPr lang="en-US" altLang="en-US" sz="2000" dirty="0" smtClean="0">
                <a:solidFill>
                  <a:srgbClr val="7030A0"/>
                </a:solidFill>
              </a:rPr>
              <a:t>Participation</a:t>
            </a:r>
          </a:p>
          <a:p>
            <a:pPr lvl="1" eaLnBrk="1" hangingPunct="1"/>
            <a:r>
              <a:rPr lang="en-US" altLang="en-US" sz="2000" dirty="0" smtClean="0">
                <a:solidFill>
                  <a:srgbClr val="7030A0"/>
                </a:solidFill>
              </a:rPr>
              <a:t>Why is this important?</a:t>
            </a:r>
            <a:endParaRPr lang="en-US" altLang="en-US" sz="2000" dirty="0">
              <a:solidFill>
                <a:srgbClr val="7030A0"/>
              </a:solidFill>
            </a:endParaRPr>
          </a:p>
          <a:p>
            <a:pPr lvl="1" eaLnBrk="1" hangingPunct="1"/>
            <a:endParaRPr lang="en-US" altLang="en-US" sz="2000" dirty="0"/>
          </a:p>
          <a:p>
            <a:pPr eaLnBrk="1" hangingPunct="1"/>
            <a:endParaRPr lang="en-GB" altLang="en-US" sz="2400" dirty="0"/>
          </a:p>
        </p:txBody>
      </p:sp>
      <p:sp>
        <p:nvSpPr>
          <p:cNvPr id="481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1AC6412-8668-42F1-A871-42B71AE51427}" type="slidenum">
              <a:rPr lang="en-GB" altLang="en-US" sz="1100" smtClean="0">
                <a:solidFill>
                  <a:srgbClr val="4D4D4D"/>
                </a:solidFill>
                <a:latin typeface="Times New Roman" panose="02020603050405020304" pitchFamily="18" charset="0"/>
              </a:rPr>
              <a:pPr>
                <a:spcBef>
                  <a:spcPct val="0"/>
                </a:spcBef>
                <a:buClrTx/>
                <a:buSzTx/>
                <a:buFontTx/>
                <a:buNone/>
              </a:pPr>
              <a:t>72</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3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6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67">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6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3367">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3367">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3367">
                                            <p:txEl>
                                              <p:pRg st="8" end="8"/>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3366">
                                            <p:txEl>
                                              <p:pRg st="0" end="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3366">
                                            <p:txEl>
                                              <p:pRg st="1" end="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3366">
                                            <p:txEl>
                                              <p:pRg st="2" end="2"/>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3366">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66">
                                            <p:txEl>
                                              <p:pRg st="5" end="5"/>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43366">
                                            <p:txEl>
                                              <p:pRg st="6" end="6"/>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43366">
                                            <p:txEl>
                                              <p:pRg st="7" end="7"/>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43366">
                                            <p:txEl>
                                              <p:pRg st="8" end="8"/>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4336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7" grpId="0" build="p"/>
      <p:bldP spid="143366"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098" y="1160066"/>
            <a:ext cx="4398516" cy="762000"/>
          </a:xfrm>
        </p:spPr>
        <p:txBody>
          <a:bodyPr/>
          <a:lstStyle/>
          <a:p>
            <a:r>
              <a:rPr lang="en-GB" sz="4000" dirty="0" smtClean="0"/>
              <a:t>How can we involve </a:t>
            </a:r>
            <a:br>
              <a:rPr lang="en-GB" sz="4000" dirty="0" smtClean="0"/>
            </a:br>
            <a:r>
              <a:rPr lang="en-GB" sz="4000" dirty="0" smtClean="0"/>
              <a:t>public participation?</a:t>
            </a:r>
            <a:endParaRPr lang="en-GB" sz="4000" dirty="0"/>
          </a:p>
        </p:txBody>
      </p:sp>
      <p:sp>
        <p:nvSpPr>
          <p:cNvPr id="3" name="Text Placeholder 2"/>
          <p:cNvSpPr>
            <a:spLocks noGrp="1"/>
          </p:cNvSpPr>
          <p:nvPr>
            <p:ph type="body" sz="half" idx="1"/>
          </p:nvPr>
        </p:nvSpPr>
        <p:spPr>
          <a:xfrm>
            <a:off x="307802" y="2348880"/>
            <a:ext cx="4027487" cy="4114800"/>
          </a:xfrm>
        </p:spPr>
        <p:txBody>
          <a:bodyPr/>
          <a:lstStyle/>
          <a:p>
            <a:r>
              <a:rPr lang="en-GB" dirty="0" smtClean="0"/>
              <a:t>List the ways the public can participate in environmental policy</a:t>
            </a:r>
          </a:p>
          <a:p>
            <a:pPr marL="850900" lvl="1" indent="-457200">
              <a:buFont typeface="+mj-lt"/>
              <a:buAutoNum type="arabicPeriod"/>
            </a:pPr>
            <a:r>
              <a:rPr lang="en-GB" dirty="0" smtClean="0">
                <a:solidFill>
                  <a:srgbClr val="00B050"/>
                </a:solidFill>
              </a:rPr>
              <a:t>Formulation</a:t>
            </a:r>
          </a:p>
          <a:p>
            <a:pPr marL="850900" lvl="1" indent="-457200">
              <a:buFont typeface="+mj-lt"/>
              <a:buAutoNum type="arabicPeriod"/>
            </a:pPr>
            <a:r>
              <a:rPr lang="en-GB" dirty="0" smtClean="0">
                <a:solidFill>
                  <a:srgbClr val="00B050"/>
                </a:solidFill>
              </a:rPr>
              <a:t>Implementation</a:t>
            </a:r>
          </a:p>
          <a:p>
            <a:pPr marL="850900" lvl="1" indent="-457200">
              <a:buFont typeface="+mj-lt"/>
              <a:buAutoNum type="arabicPeriod"/>
            </a:pPr>
            <a:r>
              <a:rPr lang="en-GB" dirty="0" smtClean="0">
                <a:solidFill>
                  <a:srgbClr val="00B050"/>
                </a:solidFill>
              </a:rPr>
              <a:t>Monitoring</a:t>
            </a:r>
            <a:endParaRPr lang="en-GB" dirty="0">
              <a:solidFill>
                <a:srgbClr val="00B050"/>
              </a:solidFill>
            </a:endParaRPr>
          </a:p>
        </p:txBody>
      </p:sp>
      <p:sp>
        <p:nvSpPr>
          <p:cNvPr id="4" name="Content Placeholder 3"/>
          <p:cNvSpPr>
            <a:spLocks noGrp="1"/>
          </p:cNvSpPr>
          <p:nvPr>
            <p:ph sz="half" idx="2"/>
          </p:nvPr>
        </p:nvSpPr>
        <p:spPr>
          <a:xfrm>
            <a:off x="4541614" y="1052736"/>
            <a:ext cx="4464496" cy="6093296"/>
          </a:xfrm>
        </p:spPr>
        <p:txBody>
          <a:bodyPr/>
          <a:lstStyle/>
          <a:p>
            <a:pPr marL="342900" indent="-342900">
              <a:buFont typeface="+mj-lt"/>
              <a:buAutoNum type="arabicPeriod"/>
            </a:pPr>
            <a:r>
              <a:rPr lang="en-GB" sz="1600" dirty="0"/>
              <a:t>Civil society engagement is key to achieving sustainable development and </a:t>
            </a:r>
            <a:r>
              <a:rPr lang="en-GB" sz="1600" dirty="0" smtClean="0"/>
              <a:t>environmental goals</a:t>
            </a:r>
            <a:r>
              <a:rPr lang="en-GB" sz="1600" dirty="0"/>
              <a:t>. Governments cannot reach environmental protection goals alone – they need </a:t>
            </a:r>
            <a:r>
              <a:rPr lang="en-GB" sz="1600" dirty="0" smtClean="0"/>
              <a:t>support and </a:t>
            </a:r>
            <a:r>
              <a:rPr lang="en-GB" sz="1600" dirty="0"/>
              <a:t>guidance from the public.</a:t>
            </a:r>
          </a:p>
          <a:p>
            <a:pPr marL="342900" indent="-342900">
              <a:buFont typeface="+mj-lt"/>
              <a:buAutoNum type="arabicPeriod"/>
            </a:pPr>
            <a:r>
              <a:rPr lang="en-GB" sz="1600" dirty="0" smtClean="0">
                <a:solidFill>
                  <a:schemeClr val="accent5">
                    <a:lumMod val="75000"/>
                  </a:schemeClr>
                </a:solidFill>
              </a:rPr>
              <a:t>Increased </a:t>
            </a:r>
            <a:r>
              <a:rPr lang="en-GB" sz="1600" dirty="0">
                <a:solidFill>
                  <a:schemeClr val="accent5">
                    <a:lumMod val="75000"/>
                  </a:schemeClr>
                </a:solidFill>
              </a:rPr>
              <a:t>public participation builds a more engaged citizenry, increases the legitimacy </a:t>
            </a:r>
            <a:r>
              <a:rPr lang="en-GB" sz="1600" dirty="0" smtClean="0">
                <a:solidFill>
                  <a:schemeClr val="accent5">
                    <a:lumMod val="75000"/>
                  </a:schemeClr>
                </a:solidFill>
              </a:rPr>
              <a:t>of decisions</a:t>
            </a:r>
            <a:r>
              <a:rPr lang="en-GB" sz="1600" dirty="0">
                <a:solidFill>
                  <a:schemeClr val="accent5">
                    <a:lumMod val="75000"/>
                  </a:schemeClr>
                </a:solidFill>
              </a:rPr>
              <a:t>, and helps ensure that policy-makers have valuable local knowledge.</a:t>
            </a:r>
          </a:p>
          <a:p>
            <a:pPr marL="342900" indent="-342900">
              <a:buFont typeface="+mj-lt"/>
              <a:buAutoNum type="arabicPeriod"/>
            </a:pPr>
            <a:r>
              <a:rPr lang="en-GB" sz="1600" dirty="0" smtClean="0"/>
              <a:t>Public </a:t>
            </a:r>
            <a:r>
              <a:rPr lang="en-GB" sz="1600" dirty="0"/>
              <a:t>participation in environmental decision-making includes both formal </a:t>
            </a:r>
            <a:r>
              <a:rPr lang="en-GB" sz="1600" dirty="0" smtClean="0"/>
              <a:t>participation processes </a:t>
            </a:r>
            <a:r>
              <a:rPr lang="en-GB" sz="1600" dirty="0"/>
              <a:t>(“invited spaces”) and </a:t>
            </a:r>
            <a:r>
              <a:rPr lang="en-GB" sz="1600" dirty="0" smtClean="0"/>
              <a:t>mobilisation </a:t>
            </a:r>
            <a:r>
              <a:rPr lang="en-GB" sz="1600" dirty="0"/>
              <a:t>by engaged citizens (“created spaces”).</a:t>
            </a:r>
          </a:p>
          <a:p>
            <a:pPr marL="342900" indent="-342900">
              <a:buFont typeface="+mj-lt"/>
              <a:buAutoNum type="arabicPeriod"/>
            </a:pPr>
            <a:r>
              <a:rPr lang="en-GB" sz="1600" dirty="0" smtClean="0">
                <a:solidFill>
                  <a:schemeClr val="accent5">
                    <a:lumMod val="75000"/>
                  </a:schemeClr>
                </a:solidFill>
              </a:rPr>
              <a:t>Policy-makers </a:t>
            </a:r>
            <a:r>
              <a:rPr lang="en-GB" sz="1600" dirty="0">
                <a:solidFill>
                  <a:schemeClr val="accent5">
                    <a:lumMod val="75000"/>
                  </a:schemeClr>
                </a:solidFill>
              </a:rPr>
              <a:t>should invest resources in the capacity building necessary to </a:t>
            </a:r>
            <a:r>
              <a:rPr lang="en-GB" sz="1600" dirty="0" smtClean="0">
                <a:solidFill>
                  <a:schemeClr val="accent5">
                    <a:lumMod val="75000"/>
                  </a:schemeClr>
                </a:solidFill>
              </a:rPr>
              <a:t>facilitate equitable </a:t>
            </a:r>
            <a:r>
              <a:rPr lang="en-GB" sz="1600" dirty="0">
                <a:solidFill>
                  <a:schemeClr val="accent5">
                    <a:lumMod val="75000"/>
                  </a:schemeClr>
                </a:solidFill>
              </a:rPr>
              <a:t>and inclusive participation.</a:t>
            </a:r>
          </a:p>
          <a:p>
            <a:pPr marL="342900" indent="-342900">
              <a:buFont typeface="+mj-lt"/>
              <a:buAutoNum type="arabicPeriod"/>
            </a:pPr>
            <a:r>
              <a:rPr lang="en-GB" sz="1600" dirty="0" smtClean="0"/>
              <a:t>Policy-makers </a:t>
            </a:r>
            <a:r>
              <a:rPr lang="en-GB" sz="1600" dirty="0"/>
              <a:t>should strive towards transparency in how input is applied to improve </a:t>
            </a:r>
            <a:r>
              <a:rPr lang="en-GB" sz="1600" dirty="0" smtClean="0"/>
              <a:t>the legitimacy </a:t>
            </a:r>
            <a:r>
              <a:rPr lang="en-GB" sz="1600" dirty="0"/>
              <a:t>of public participation processes</a:t>
            </a:r>
            <a:r>
              <a:rPr lang="en-GB" sz="1600" dirty="0" smtClean="0"/>
              <a:t>.</a:t>
            </a:r>
          </a:p>
          <a:p>
            <a:pPr marL="0" indent="0" algn="r">
              <a:buNone/>
            </a:pPr>
            <a:r>
              <a:rPr lang="en-GB" sz="1600" dirty="0" smtClean="0"/>
              <a:t>(SEI, 2019)</a:t>
            </a:r>
            <a:endParaRPr lang="en-GB" sz="1600"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73</a:t>
            </a:fld>
            <a:endParaRPr lang="en-GB" altLang="en-US" dirty="0"/>
          </a:p>
        </p:txBody>
      </p:sp>
    </p:spTree>
    <p:extLst>
      <p:ext uri="{BB962C8B-B14F-4D97-AF65-F5344CB8AC3E}">
        <p14:creationId xmlns:p14="http://schemas.microsoft.com/office/powerpoint/2010/main" val="409903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circle(in)">
                                      <p:cBhvr>
                                        <p:cTn id="27" dur="20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circle(in)">
                                      <p:cBhvr>
                                        <p:cTn id="32"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06" y="698550"/>
            <a:ext cx="8986838" cy="762000"/>
          </a:xfrm>
        </p:spPr>
        <p:txBody>
          <a:bodyPr rtlCol="0">
            <a:normAutofit fontScale="90000"/>
          </a:bodyPr>
          <a:lstStyle/>
          <a:p>
            <a:pPr eaLnBrk="1" fontAlgn="auto" hangingPunct="1">
              <a:spcAft>
                <a:spcPts val="0"/>
              </a:spcAft>
              <a:defRPr/>
            </a:pPr>
            <a:r>
              <a:rPr lang="en-GB" dirty="0"/>
              <a:t>The Case of </a:t>
            </a:r>
            <a:r>
              <a:rPr lang="en-GB" dirty="0" err="1"/>
              <a:t>Majora</a:t>
            </a:r>
            <a:r>
              <a:rPr lang="en-GB" dirty="0"/>
              <a:t> Carter (New York)</a:t>
            </a:r>
          </a:p>
        </p:txBody>
      </p:sp>
      <p:sp>
        <p:nvSpPr>
          <p:cNvPr id="9219" name="Text Placeholder 2"/>
          <p:cNvSpPr>
            <a:spLocks noGrp="1"/>
          </p:cNvSpPr>
          <p:nvPr>
            <p:ph type="body" sz="half" idx="1"/>
          </p:nvPr>
        </p:nvSpPr>
        <p:spPr>
          <a:xfrm>
            <a:off x="345194" y="1628800"/>
            <a:ext cx="7991475" cy="4114800"/>
          </a:xfrm>
        </p:spPr>
        <p:txBody>
          <a:bodyPr/>
          <a:lstStyle/>
          <a:p>
            <a:pPr eaLnBrk="1" hangingPunct="1"/>
            <a:r>
              <a:rPr lang="en-GB" altLang="en-US" dirty="0">
                <a:hlinkClick r:id="rId2"/>
              </a:rPr>
              <a:t>19 </a:t>
            </a:r>
            <a:r>
              <a:rPr lang="en-GB" altLang="en-US" dirty="0" err="1">
                <a:hlinkClick r:id="rId2"/>
              </a:rPr>
              <a:t>mins</a:t>
            </a:r>
            <a:r>
              <a:rPr lang="en-GB" altLang="en-US" dirty="0">
                <a:hlinkClick r:id="rId2"/>
              </a:rPr>
              <a:t> talk on Urban Environmental Governance</a:t>
            </a:r>
            <a:endParaRPr lang="en-GB" altLang="en-US" dirty="0"/>
          </a:p>
          <a:p>
            <a:pPr eaLnBrk="1" hangingPunct="1"/>
            <a:endParaRPr lang="en-GB" altLang="en-US" dirty="0"/>
          </a:p>
          <a:p>
            <a:pPr eaLnBrk="1" hangingPunct="1"/>
            <a:r>
              <a:rPr lang="en-GB" altLang="en-US" dirty="0"/>
              <a:t>Go on the TED Ed site and complete the Think and Dig Deeper exercises</a:t>
            </a:r>
          </a:p>
          <a:p>
            <a:pPr eaLnBrk="1" hangingPunct="1"/>
            <a:r>
              <a:rPr lang="en-GB" altLang="en-US" dirty="0"/>
              <a:t>What does governance now mean to you?</a:t>
            </a:r>
          </a:p>
        </p:txBody>
      </p:sp>
      <p:sp>
        <p:nvSpPr>
          <p:cNvPr id="92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8253C5-EBFC-4831-8144-F3EEC2DBDD8D}" type="slidenum">
              <a:rPr lang="en-GB" altLang="en-US" sz="1100" smtClean="0">
                <a:solidFill>
                  <a:srgbClr val="4D4D4D"/>
                </a:solidFill>
                <a:latin typeface="Times New Roman" panose="02020603050405020304" pitchFamily="18" charset="0"/>
              </a:rPr>
              <a:pPr>
                <a:spcBef>
                  <a:spcPct val="0"/>
                </a:spcBef>
                <a:buClrTx/>
                <a:buSzTx/>
                <a:buFontTx/>
                <a:buNone/>
              </a:pPr>
              <a:t>74</a:t>
            </a:fld>
            <a:endParaRPr lang="en-GB" altLang="en-US" sz="1100">
              <a:solidFill>
                <a:srgbClr val="4D4D4D"/>
              </a:solidFill>
              <a:latin typeface="Times New Roman" panose="02020603050405020304" pitchFamily="18" charset="0"/>
            </a:endParaRPr>
          </a:p>
        </p:txBody>
      </p:sp>
      <p:pic>
        <p:nvPicPr>
          <p:cNvPr id="92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9725" y="4292600"/>
            <a:ext cx="6096000"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Title 1"/>
          <p:cNvSpPr>
            <a:spLocks noGrp="1"/>
          </p:cNvSpPr>
          <p:nvPr>
            <p:ph type="title"/>
          </p:nvPr>
        </p:nvSpPr>
        <p:spPr>
          <a:xfrm rot="18513824">
            <a:off x="-153987" y="187324"/>
            <a:ext cx="3392488" cy="1700213"/>
          </a:xfrm>
        </p:spPr>
        <p:txBody>
          <a:bodyPr>
            <a:normAutofit/>
          </a:bodyPr>
          <a:lstStyle/>
          <a:p>
            <a:pPr algn="ctr" eaLnBrk="1" fontAlgn="auto" hangingPunct="1">
              <a:spcAft>
                <a:spcPts val="0"/>
              </a:spcAft>
              <a:defRPr/>
            </a:pPr>
            <a:r>
              <a:rPr lang="en-GB" altLang="en-US" dirty="0">
                <a:solidFill>
                  <a:schemeClr val="accent6">
                    <a:lumMod val="75000"/>
                  </a:schemeClr>
                </a:solidFill>
              </a:rPr>
              <a:t>Public participation</a:t>
            </a:r>
          </a:p>
        </p:txBody>
      </p:sp>
      <p:sp>
        <p:nvSpPr>
          <p:cNvPr id="3" name="Content Placeholder 2"/>
          <p:cNvSpPr>
            <a:spLocks noGrp="1"/>
          </p:cNvSpPr>
          <p:nvPr>
            <p:ph idx="1"/>
          </p:nvPr>
        </p:nvSpPr>
        <p:spPr>
          <a:xfrm>
            <a:off x="2987675" y="1916113"/>
            <a:ext cx="4835525" cy="4389437"/>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rPr>
              <a:t>Is it important? </a:t>
            </a:r>
          </a:p>
          <a:p>
            <a:pPr marL="274320" indent="-274320" eaLnBrk="1" fontAlgn="auto" hangingPunct="1">
              <a:spcAft>
                <a:spcPts val="0"/>
              </a:spcAft>
              <a:buClr>
                <a:schemeClr val="accent3"/>
              </a:buClr>
              <a:buFont typeface="Wingdings 2"/>
              <a:buChar char=""/>
              <a:defRPr/>
            </a:pPr>
            <a:r>
              <a:rPr lang="en-GB" altLang="en-US" dirty="0">
                <a:latin typeface="+mj-lt"/>
                <a:hlinkClick r:id="rId2"/>
              </a:rPr>
              <a:t>Pub. Part. in Philippines</a:t>
            </a:r>
            <a:r>
              <a:rPr lang="en-GB" altLang="en-US" dirty="0">
                <a:latin typeface="+mj-lt"/>
              </a:rPr>
              <a:t> (9mins)</a:t>
            </a:r>
          </a:p>
          <a:p>
            <a:pPr marL="274320" indent="-274320" eaLnBrk="1" fontAlgn="auto" hangingPunct="1">
              <a:spcAft>
                <a:spcPts val="0"/>
              </a:spcAft>
              <a:buClr>
                <a:schemeClr val="accent3"/>
              </a:buClr>
              <a:buFont typeface="Wingdings 2"/>
              <a:buChar char=""/>
              <a:defRPr/>
            </a:pPr>
            <a:r>
              <a:rPr lang="en-GB" altLang="en-US" dirty="0">
                <a:latin typeface="+mj-lt"/>
              </a:rPr>
              <a:t>Discuss</a:t>
            </a:r>
          </a:p>
          <a:p>
            <a:pPr marL="274320" indent="-274320" eaLnBrk="1" fontAlgn="auto" hangingPunct="1">
              <a:spcAft>
                <a:spcPts val="0"/>
              </a:spcAft>
              <a:buClr>
                <a:schemeClr val="accent3"/>
              </a:buClr>
              <a:buFont typeface="Wingdings 2"/>
              <a:buChar char=""/>
              <a:defRPr/>
            </a:pPr>
            <a:r>
              <a:rPr lang="en-GB" altLang="en-US" dirty="0">
                <a:latin typeface="+mj-lt"/>
              </a:rPr>
              <a:t>What generic lessons can be learnt?</a:t>
            </a:r>
          </a:p>
          <a:p>
            <a:pPr marL="274320" indent="-274320" eaLnBrk="1" fontAlgn="auto" hangingPunct="1">
              <a:spcAft>
                <a:spcPts val="0"/>
              </a:spcAft>
              <a:buClr>
                <a:schemeClr val="accent3"/>
              </a:buClr>
              <a:buFont typeface="Wingdings 2"/>
              <a:buChar char=""/>
              <a:defRPr/>
            </a:pPr>
            <a:r>
              <a:rPr lang="en-GB" altLang="en-US" dirty="0">
                <a:latin typeface="+mj-lt"/>
              </a:rPr>
              <a:t>Can a set of good government principles be set?</a:t>
            </a:r>
          </a:p>
          <a:p>
            <a:pPr marL="640080" lvl="1" indent="-246888" eaLnBrk="1" fontAlgn="auto" hangingPunct="1">
              <a:spcAft>
                <a:spcPts val="0"/>
              </a:spcAft>
              <a:buFont typeface="Wingdings 2"/>
              <a:buChar char=""/>
              <a:defRPr/>
            </a:pPr>
            <a:r>
              <a:rPr lang="en-GB" altLang="en-US" dirty="0">
                <a:latin typeface="+mj-lt"/>
              </a:rPr>
              <a:t>Flip chart: set of principles for </a:t>
            </a:r>
            <a:r>
              <a:rPr lang="en-GB" altLang="en-US" dirty="0" err="1">
                <a:latin typeface="+mj-lt"/>
              </a:rPr>
              <a:t>env</a:t>
            </a:r>
            <a:r>
              <a:rPr lang="en-GB" altLang="en-US" dirty="0">
                <a:latin typeface="+mj-lt"/>
              </a:rPr>
              <a:t>. Gov.</a:t>
            </a:r>
          </a:p>
          <a:p>
            <a:pPr marL="0" indent="0" eaLnBrk="1" fontAlgn="auto" hangingPunct="1">
              <a:spcAft>
                <a:spcPts val="0"/>
              </a:spcAft>
              <a:buClr>
                <a:schemeClr val="accent3"/>
              </a:buClr>
              <a:buFont typeface="Wingdings 2" panose="05020102010507070707" pitchFamily="18" charset="2"/>
              <a:buNone/>
              <a:defRPr/>
            </a:pPr>
            <a:endParaRPr lang="en-GB" altLang="en-US" dirty="0"/>
          </a:p>
        </p:txBody>
      </p:sp>
      <p:sp>
        <p:nvSpPr>
          <p:cNvPr id="4915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C260129-A25D-4BEA-992E-DD904D61FE4F}" type="slidenum">
              <a:rPr lang="en-GB" altLang="en-US" sz="1100" smtClean="0">
                <a:solidFill>
                  <a:srgbClr val="4D4D4D"/>
                </a:solidFill>
                <a:latin typeface="Times New Roman" panose="02020603050405020304" pitchFamily="18" charset="0"/>
              </a:rPr>
              <a:pPr>
                <a:spcBef>
                  <a:spcPct val="0"/>
                </a:spcBef>
                <a:buClrTx/>
                <a:buSzTx/>
                <a:buFontTx/>
                <a:buNone/>
              </a:pPr>
              <a:t>75</a:t>
            </a:fld>
            <a:endParaRPr lang="en-GB" altLang="en-US" sz="1100">
              <a:solidFill>
                <a:srgbClr val="4D4D4D"/>
              </a:solidFill>
              <a:latin typeface="Times New Roman" panose="02020603050405020304" pitchFamily="18" charset="0"/>
            </a:endParaRPr>
          </a:p>
        </p:txBody>
      </p:sp>
      <p:pic>
        <p:nvPicPr>
          <p:cNvPr id="34822" name="Picture 6" descr="https://fluswikien.hfwu.de/images/thumb/f/f2/Pyramid_copy.jpg/682px-Pyramid_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
            <a:ext cx="9144000" cy="687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41275"/>
            <a:ext cx="2843213" cy="2308225"/>
          </a:xfrm>
          <a:prstGeom prst="rect">
            <a:avLst/>
          </a:prstGeom>
          <a:noFill/>
        </p:spPr>
        <p:txBody>
          <a:bodyPr>
            <a:spAutoFit/>
          </a:bodyPr>
          <a:lstStyle/>
          <a:p>
            <a:pPr eaLnBrk="1" hangingPunct="1">
              <a:defRPr/>
            </a:pPr>
            <a:r>
              <a:rPr lang="en-GB" sz="1800" dirty="0">
                <a:solidFill>
                  <a:schemeClr val="accent1">
                    <a:lumMod val="60000"/>
                    <a:lumOff val="40000"/>
                  </a:schemeClr>
                </a:solidFill>
              </a:rPr>
              <a:t>1. How does each of these levels influence </a:t>
            </a:r>
            <a:r>
              <a:rPr lang="en-GB" sz="1800" dirty="0" err="1">
                <a:solidFill>
                  <a:schemeClr val="accent1">
                    <a:lumMod val="60000"/>
                    <a:lumOff val="40000"/>
                  </a:schemeClr>
                </a:solidFill>
              </a:rPr>
              <a:t>env</a:t>
            </a:r>
            <a:r>
              <a:rPr lang="en-GB" sz="1800" dirty="0">
                <a:solidFill>
                  <a:schemeClr val="accent1">
                    <a:lumMod val="60000"/>
                    <a:lumOff val="40000"/>
                  </a:schemeClr>
                </a:solidFill>
              </a:rPr>
              <a:t>. Policy?</a:t>
            </a:r>
          </a:p>
          <a:p>
            <a:pPr eaLnBrk="1" hangingPunct="1">
              <a:defRPr/>
            </a:pPr>
            <a:r>
              <a:rPr lang="en-GB" sz="1800" dirty="0">
                <a:solidFill>
                  <a:schemeClr val="accent5">
                    <a:lumMod val="75000"/>
                  </a:schemeClr>
                </a:solidFill>
              </a:rPr>
              <a:t>2. Consider how the influence could vary between: Climate change, LNR and Wind farm permission (Put in a table format)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xit" presetSubtype="4" fill="hold" nodeType="clickEffect">
                                  <p:stCondLst>
                                    <p:cond delay="0"/>
                                  </p:stCondLst>
                                  <p:childTnLst>
                                    <p:anim calcmode="lin" valueType="num">
                                      <p:cBhvr additive="base">
                                        <p:cTn id="34" dur="500"/>
                                        <p:tgtEl>
                                          <p:spTgt spid="34822"/>
                                        </p:tgtEl>
                                        <p:attrNameLst>
                                          <p:attrName>ppt_x</p:attrName>
                                        </p:attrNameLst>
                                      </p:cBhvr>
                                      <p:tavLst>
                                        <p:tav tm="0">
                                          <p:val>
                                            <p:strVal val="ppt_x"/>
                                          </p:val>
                                        </p:tav>
                                        <p:tav tm="100000">
                                          <p:val>
                                            <p:strVal val="ppt_x"/>
                                          </p:val>
                                        </p:tav>
                                      </p:tavLst>
                                    </p:anim>
                                    <p:anim calcmode="lin" valueType="num">
                                      <p:cBhvr additive="base">
                                        <p:cTn id="35" dur="500"/>
                                        <p:tgtEl>
                                          <p:spTgt spid="34822"/>
                                        </p:tgtEl>
                                        <p:attrNameLst>
                                          <p:attrName>ppt_y</p:attrName>
                                        </p:attrNameLst>
                                      </p:cBhvr>
                                      <p:tavLst>
                                        <p:tav tm="0">
                                          <p:val>
                                            <p:strVal val="ppt_y"/>
                                          </p:val>
                                        </p:tav>
                                        <p:tav tm="100000">
                                          <p:val>
                                            <p:strVal val="1+ppt_h/2"/>
                                          </p:val>
                                        </p:tav>
                                      </p:tavLst>
                                    </p:anim>
                                    <p:set>
                                      <p:cBhvr>
                                        <p:cTn id="36" dur="1" fill="hold">
                                          <p:stCondLst>
                                            <p:cond delay="499"/>
                                          </p:stCondLst>
                                        </p:cTn>
                                        <p:tgtEl>
                                          <p:spTgt spid="348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591327"/>
            <a:ext cx="4320480" cy="1143000"/>
          </a:xfrm>
        </p:spPr>
        <p:txBody>
          <a:bodyPr/>
          <a:lstStyle/>
          <a:p>
            <a:r>
              <a:rPr lang="en-GB" sz="4000" dirty="0" smtClean="0"/>
              <a:t>Some additional concepts that influence environmental governance</a:t>
            </a:r>
            <a:endParaRPr lang="en-GB" sz="4000" dirty="0"/>
          </a:p>
        </p:txBody>
      </p:sp>
      <p:sp>
        <p:nvSpPr>
          <p:cNvPr id="3" name="Content Placeholder 2"/>
          <p:cNvSpPr>
            <a:spLocks noGrp="1"/>
          </p:cNvSpPr>
          <p:nvPr>
            <p:ph idx="1"/>
          </p:nvPr>
        </p:nvSpPr>
        <p:spPr>
          <a:xfrm rot="19989791">
            <a:off x="3990352" y="2964460"/>
            <a:ext cx="3848186" cy="3039616"/>
          </a:xfrm>
        </p:spPr>
        <p:txBody>
          <a:bodyPr/>
          <a:lstStyle/>
          <a:p>
            <a:r>
              <a:rPr lang="en-GB" dirty="0" smtClean="0"/>
              <a:t>Conceptual lenses</a:t>
            </a:r>
          </a:p>
          <a:p>
            <a:r>
              <a:rPr lang="en-GB" dirty="0" smtClean="0">
                <a:solidFill>
                  <a:srgbClr val="00B050"/>
                </a:solidFill>
              </a:rPr>
              <a:t>Perspectives</a:t>
            </a:r>
          </a:p>
          <a:p>
            <a:r>
              <a:rPr lang="en-GB" dirty="0" smtClean="0"/>
              <a:t>Definition</a:t>
            </a:r>
          </a:p>
          <a:p>
            <a:r>
              <a:rPr lang="en-GB" dirty="0" smtClean="0">
                <a:solidFill>
                  <a:srgbClr val="00B050"/>
                </a:solidFill>
              </a:rPr>
              <a:t>Conspiracy</a:t>
            </a:r>
          </a:p>
          <a:p>
            <a:r>
              <a:rPr lang="en-GB" dirty="0" smtClean="0"/>
              <a:t>Tragedy of the Commons</a:t>
            </a:r>
          </a:p>
          <a:p>
            <a:r>
              <a:rPr lang="en-GB" dirty="0" smtClean="0">
                <a:solidFill>
                  <a:srgbClr val="00B050"/>
                </a:solidFill>
              </a:rPr>
              <a:t>Collective action</a:t>
            </a:r>
          </a:p>
          <a:p>
            <a:r>
              <a:rPr lang="en-GB" dirty="0" smtClean="0"/>
              <a:t>Time</a:t>
            </a:r>
          </a:p>
          <a:p>
            <a:endParaRPr lang="en-GB" dirty="0" smtClean="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76</a:t>
            </a:fld>
            <a:endParaRPr lang="en-GB" altLang="en-US"/>
          </a:p>
        </p:txBody>
      </p:sp>
      <p:pic>
        <p:nvPicPr>
          <p:cNvPr id="5" name="Picture 4"/>
          <p:cNvPicPr>
            <a:picLocks noChangeAspect="1"/>
          </p:cNvPicPr>
          <p:nvPr/>
        </p:nvPicPr>
        <p:blipFill>
          <a:blip r:embed="rId2"/>
          <a:stretch>
            <a:fillRect/>
          </a:stretch>
        </p:blipFill>
        <p:spPr>
          <a:xfrm>
            <a:off x="7020272" y="0"/>
            <a:ext cx="2098700" cy="2708920"/>
          </a:xfrm>
          <a:prstGeom prst="rect">
            <a:avLst/>
          </a:prstGeom>
        </p:spPr>
      </p:pic>
      <p:pic>
        <p:nvPicPr>
          <p:cNvPr id="6" name="Picture 5"/>
          <p:cNvPicPr>
            <a:picLocks noChangeAspect="1"/>
          </p:cNvPicPr>
          <p:nvPr/>
        </p:nvPicPr>
        <p:blipFill>
          <a:blip r:embed="rId3"/>
          <a:stretch>
            <a:fillRect/>
          </a:stretch>
        </p:blipFill>
        <p:spPr>
          <a:xfrm>
            <a:off x="7524329" y="4676144"/>
            <a:ext cx="1619672" cy="2159563"/>
          </a:xfrm>
          <a:prstGeom prst="rect">
            <a:avLst/>
          </a:prstGeom>
        </p:spPr>
      </p:pic>
      <p:pic>
        <p:nvPicPr>
          <p:cNvPr id="7" name="Picture 6"/>
          <p:cNvPicPr>
            <a:picLocks noChangeAspect="1"/>
          </p:cNvPicPr>
          <p:nvPr/>
        </p:nvPicPr>
        <p:blipFill>
          <a:blip r:embed="rId4"/>
          <a:stretch>
            <a:fillRect/>
          </a:stretch>
        </p:blipFill>
        <p:spPr>
          <a:xfrm>
            <a:off x="3363225" y="-35487"/>
            <a:ext cx="1874543" cy="2854696"/>
          </a:xfrm>
          <a:prstGeom prst="rect">
            <a:avLst/>
          </a:prstGeom>
        </p:spPr>
      </p:pic>
      <p:pic>
        <p:nvPicPr>
          <p:cNvPr id="8" name="Picture 7"/>
          <p:cNvPicPr>
            <a:picLocks noChangeAspect="1"/>
          </p:cNvPicPr>
          <p:nvPr/>
        </p:nvPicPr>
        <p:blipFill>
          <a:blip r:embed="rId5"/>
          <a:stretch>
            <a:fillRect/>
          </a:stretch>
        </p:blipFill>
        <p:spPr>
          <a:xfrm>
            <a:off x="0" y="5287"/>
            <a:ext cx="1779183" cy="2830046"/>
          </a:xfrm>
          <a:prstGeom prst="rect">
            <a:avLst/>
          </a:prstGeom>
        </p:spPr>
      </p:pic>
      <p:pic>
        <p:nvPicPr>
          <p:cNvPr id="9" name="Picture 8"/>
          <p:cNvPicPr>
            <a:picLocks noChangeAspect="1"/>
          </p:cNvPicPr>
          <p:nvPr/>
        </p:nvPicPr>
        <p:blipFill>
          <a:blip r:embed="rId6"/>
          <a:stretch>
            <a:fillRect/>
          </a:stretch>
        </p:blipFill>
        <p:spPr>
          <a:xfrm>
            <a:off x="5232819" y="16417"/>
            <a:ext cx="1859461" cy="2807786"/>
          </a:xfrm>
          <a:prstGeom prst="rect">
            <a:avLst/>
          </a:prstGeom>
        </p:spPr>
      </p:pic>
      <p:pic>
        <p:nvPicPr>
          <p:cNvPr id="10" name="Picture 9"/>
          <p:cNvPicPr>
            <a:picLocks noChangeAspect="1"/>
          </p:cNvPicPr>
          <p:nvPr/>
        </p:nvPicPr>
        <p:blipFill>
          <a:blip r:embed="rId7"/>
          <a:stretch>
            <a:fillRect/>
          </a:stretch>
        </p:blipFill>
        <p:spPr>
          <a:xfrm>
            <a:off x="1779183" y="-22393"/>
            <a:ext cx="1671132" cy="2240112"/>
          </a:xfrm>
          <a:prstGeom prst="rect">
            <a:avLst/>
          </a:prstGeom>
        </p:spPr>
      </p:pic>
    </p:spTree>
    <p:extLst>
      <p:ext uri="{BB962C8B-B14F-4D97-AF65-F5344CB8AC3E}">
        <p14:creationId xmlns:p14="http://schemas.microsoft.com/office/powerpoint/2010/main" val="329472661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490538" y="358775"/>
            <a:ext cx="8229600" cy="1143000"/>
          </a:xfrm>
        </p:spPr>
        <p:txBody>
          <a:bodyPr/>
          <a:lstStyle/>
          <a:p>
            <a:pPr eaLnBrk="1" hangingPunct="1"/>
            <a:r>
              <a:rPr lang="en-GB" altLang="en-US" b="1">
                <a:cs typeface="Times New Roman" panose="02020603050405020304" pitchFamily="18" charset="0"/>
              </a:rPr>
              <a:t>Conceptual lenses</a:t>
            </a:r>
            <a:endParaRPr lang="en-GB" altLang="en-US">
              <a:cs typeface="Times New Roman" panose="02020603050405020304" pitchFamily="18" charset="0"/>
            </a:endParaRPr>
          </a:p>
        </p:txBody>
      </p:sp>
      <p:sp>
        <p:nvSpPr>
          <p:cNvPr id="118787" name="Rectangle 3"/>
          <p:cNvSpPr>
            <a:spLocks noGrp="1" noChangeArrowheads="1"/>
          </p:cNvSpPr>
          <p:nvPr>
            <p:ph idx="1"/>
          </p:nvPr>
        </p:nvSpPr>
        <p:spPr>
          <a:xfrm>
            <a:off x="152400" y="2438400"/>
            <a:ext cx="4267200"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see</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do?</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They need an ethical component</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Conceptual evolution</a:t>
            </a:r>
          </a:p>
          <a:p>
            <a:pPr marL="274320" indent="-274320" eaLnBrk="1" fontAlgn="auto" hangingPunct="1">
              <a:spcAft>
                <a:spcPts val="0"/>
              </a:spcAft>
              <a:buClr>
                <a:schemeClr val="accent3"/>
              </a:buClr>
              <a:buFont typeface="Wingdings" pitchFamily="2" charset="2"/>
              <a:buNone/>
              <a:defRPr/>
            </a:pPr>
            <a:r>
              <a:rPr lang="en-GB" altLang="en-US" dirty="0">
                <a:cs typeface="Times New Roman" pitchFamily="18" charset="0"/>
              </a:rPr>
              <a:t> </a:t>
            </a:r>
          </a:p>
        </p:txBody>
      </p:sp>
      <p:sp>
        <p:nvSpPr>
          <p:cNvPr id="501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CDC2BED-8E35-4CBC-9B28-BB3F5D955470}" type="slidenum">
              <a:rPr lang="en-GB" altLang="en-US" sz="1100" smtClean="0">
                <a:solidFill>
                  <a:srgbClr val="4D4D4D"/>
                </a:solidFill>
                <a:latin typeface="Times New Roman" panose="02020603050405020304" pitchFamily="18" charset="0"/>
              </a:rPr>
              <a:pPr>
                <a:spcBef>
                  <a:spcPct val="0"/>
                </a:spcBef>
                <a:buClrTx/>
                <a:buSzTx/>
                <a:buFontTx/>
                <a:buNone/>
              </a:pPr>
              <a:t>77</a:t>
            </a:fld>
            <a:endParaRPr lang="en-GB" altLang="en-US" sz="1100">
              <a:solidFill>
                <a:srgbClr val="4D4D4D"/>
              </a:solidFill>
              <a:latin typeface="Times New Roman" panose="02020603050405020304" pitchFamily="18" charset="0"/>
            </a:endParaRPr>
          </a:p>
        </p:txBody>
      </p:sp>
      <p:pic>
        <p:nvPicPr>
          <p:cNvPr id="50181" name="Picture 4" descr="illusion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304800"/>
            <a:ext cx="200025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5" descr="cub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07050" y="2924175"/>
            <a:ext cx="30988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786">
                                            <p:txEl>
                                              <p:pRg st="0" end="0"/>
                                            </p:txEl>
                                          </p:spTgt>
                                        </p:tgtEl>
                                        <p:attrNameLst>
                                          <p:attrName>style.visibility</p:attrName>
                                        </p:attrNameLst>
                                      </p:cBhvr>
                                      <p:to>
                                        <p:strVal val="visible"/>
                                      </p:to>
                                    </p:set>
                                    <p:anim calcmode="lin" valueType="num">
                                      <p:cBhvr additive="base">
                                        <p:cTn id="7" dur="500" fill="hold"/>
                                        <p:tgtEl>
                                          <p:spTgt spid="1187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7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8787">
                                            <p:txEl>
                                              <p:pRg st="0" end="0"/>
                                            </p:txEl>
                                          </p:spTgt>
                                        </p:tgtEl>
                                        <p:attrNameLst>
                                          <p:attrName>style.visibility</p:attrName>
                                        </p:attrNameLst>
                                      </p:cBhvr>
                                      <p:to>
                                        <p:strVal val="visible"/>
                                      </p:to>
                                    </p:set>
                                    <p:anim calcmode="lin" valueType="num">
                                      <p:cBhvr additive="base">
                                        <p:cTn id="13" dur="500" fill="hold"/>
                                        <p:tgtEl>
                                          <p:spTgt spid="11878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87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8787">
                                            <p:txEl>
                                              <p:pRg st="1" end="1"/>
                                            </p:txEl>
                                          </p:spTgt>
                                        </p:tgtEl>
                                        <p:attrNameLst>
                                          <p:attrName>style.visibility</p:attrName>
                                        </p:attrNameLst>
                                      </p:cBhvr>
                                      <p:to>
                                        <p:strVal val="visible"/>
                                      </p:to>
                                    </p:set>
                                    <p:anim calcmode="lin" valueType="num">
                                      <p:cBhvr additive="base">
                                        <p:cTn id="19" dur="500" fill="hold"/>
                                        <p:tgtEl>
                                          <p:spTgt spid="11878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878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8787">
                                            <p:txEl>
                                              <p:pRg st="2" end="2"/>
                                            </p:txEl>
                                          </p:spTgt>
                                        </p:tgtEl>
                                        <p:attrNameLst>
                                          <p:attrName>style.visibility</p:attrName>
                                        </p:attrNameLst>
                                      </p:cBhvr>
                                      <p:to>
                                        <p:strVal val="visible"/>
                                      </p:to>
                                    </p:set>
                                    <p:anim calcmode="lin" valueType="num">
                                      <p:cBhvr additive="base">
                                        <p:cTn id="25" dur="500" fill="hold"/>
                                        <p:tgtEl>
                                          <p:spTgt spid="11878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87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8787">
                                            <p:txEl>
                                              <p:pRg st="3" end="3"/>
                                            </p:txEl>
                                          </p:spTgt>
                                        </p:tgtEl>
                                        <p:attrNameLst>
                                          <p:attrName>style.visibility</p:attrName>
                                        </p:attrNameLst>
                                      </p:cBhvr>
                                      <p:to>
                                        <p:strVal val="visible"/>
                                      </p:to>
                                    </p:set>
                                    <p:anim calcmode="lin" valueType="num">
                                      <p:cBhvr additive="base">
                                        <p:cTn id="31" dur="500" fill="hold"/>
                                        <p:tgtEl>
                                          <p:spTgt spid="11878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878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8787">
                                            <p:txEl>
                                              <p:pRg st="4" end="4"/>
                                            </p:txEl>
                                          </p:spTgt>
                                        </p:tgtEl>
                                        <p:attrNameLst>
                                          <p:attrName>style.visibility</p:attrName>
                                        </p:attrNameLst>
                                      </p:cBhvr>
                                      <p:to>
                                        <p:strVal val="visible"/>
                                      </p:to>
                                    </p:set>
                                    <p:anim calcmode="lin" valueType="num">
                                      <p:cBhvr additive="base">
                                        <p:cTn id="37" dur="500" fill="hold"/>
                                        <p:tgtEl>
                                          <p:spTgt spid="11878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878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build="p" autoUpdateAnimBg="0" advAuto="0"/>
      <p:bldP spid="118787"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3DD7341-C882-4A52-92E6-05FA710A0019}" type="slidenum">
              <a:rPr lang="en-GB" altLang="en-US" sz="1100" smtClean="0">
                <a:solidFill>
                  <a:srgbClr val="4D4D4D"/>
                </a:solidFill>
                <a:latin typeface="Times New Roman" panose="02020603050405020304" pitchFamily="18" charset="0"/>
              </a:rPr>
              <a:pPr>
                <a:spcBef>
                  <a:spcPct val="0"/>
                </a:spcBef>
                <a:buClrTx/>
                <a:buSzTx/>
                <a:buFontTx/>
                <a:buNone/>
              </a:pPr>
              <a:t>78</a:t>
            </a:fld>
            <a:endParaRPr lang="en-GB" altLang="en-US" sz="1100">
              <a:solidFill>
                <a:srgbClr val="4D4D4D"/>
              </a:solidFill>
              <a:latin typeface="Times New Roman" panose="02020603050405020304" pitchFamily="18" charset="0"/>
            </a:endParaRPr>
          </a:p>
        </p:txBody>
      </p:sp>
      <p:pic>
        <p:nvPicPr>
          <p:cNvPr id="161796" name="MA1.1136522294" descr="image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32250"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1797" name="MA2.1136522294" descr="image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6038" y="0"/>
            <a:ext cx="4017962"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6"/>
          <p:cNvSpPr txBox="1">
            <a:spLocks noChangeArrowheads="1"/>
          </p:cNvSpPr>
          <p:nvPr/>
        </p:nvSpPr>
        <p:spPr bwMode="auto">
          <a:xfrm>
            <a:off x="1042988" y="6308725"/>
            <a:ext cx="5616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solidFill>
                  <a:schemeClr val="hlink"/>
                </a:solidFill>
                <a:latin typeface="Times New Roman" panose="02020603050405020304" pitchFamily="18" charset="0"/>
              </a:rPr>
              <a:t>Public Toilet, Houston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161796"/>
                                        </p:tgtEl>
                                        <p:attrNameLst>
                                          <p:attrName>style.visibility</p:attrName>
                                        </p:attrNameLst>
                                      </p:cBhvr>
                                      <p:to>
                                        <p:strVal val="visible"/>
                                      </p:to>
                                    </p:set>
                                    <p:animEffect transition="in" filter="checkerboard(across)">
                                      <p:cBhvr>
                                        <p:cTn id="7" dur="500"/>
                                        <p:tgtEl>
                                          <p:spTgt spid="16179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161797"/>
                                        </p:tgtEl>
                                        <p:attrNameLst>
                                          <p:attrName>style.visibility</p:attrName>
                                        </p:attrNameLst>
                                      </p:cBhvr>
                                      <p:to>
                                        <p:strVal val="visible"/>
                                      </p:to>
                                    </p:set>
                                    <p:animEffect transition="in" filter="checkerboard(across)">
                                      <p:cBhvr>
                                        <p:cTn id="12" dur="500"/>
                                        <p:tgtEl>
                                          <p:spTgt spid="1617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0" y="1628775"/>
            <a:ext cx="8637588" cy="762000"/>
          </a:xfrm>
        </p:spPr>
        <p:txBody>
          <a:bodyPr>
            <a:normAutofit fontScale="90000"/>
          </a:bodyPr>
          <a:lstStyle/>
          <a:p>
            <a:pPr eaLnBrk="1" fontAlgn="auto" hangingPunct="1">
              <a:spcAft>
                <a:spcPts val="0"/>
              </a:spcAft>
              <a:defRPr/>
            </a:pPr>
            <a:r>
              <a:rPr lang="en-GB" altLang="en-US" b="1" dirty="0">
                <a:cs typeface="Times New Roman" pitchFamily="18" charset="0"/>
              </a:rPr>
              <a:t>Conceptual </a:t>
            </a:r>
            <a:br>
              <a:rPr lang="en-GB" altLang="en-US" b="1" dirty="0">
                <a:cs typeface="Times New Roman" pitchFamily="18" charset="0"/>
              </a:rPr>
            </a:br>
            <a:r>
              <a:rPr lang="en-GB" altLang="en-US" b="1" dirty="0">
                <a:cs typeface="Times New Roman" pitchFamily="18" charset="0"/>
              </a:rPr>
              <a:t>Perspectives</a:t>
            </a:r>
          </a:p>
        </p:txBody>
      </p:sp>
      <p:sp>
        <p:nvSpPr>
          <p:cNvPr id="119811" name="Rectangle 3"/>
          <p:cNvSpPr>
            <a:spLocks noGrp="1" noChangeArrowheads="1"/>
          </p:cNvSpPr>
          <p:nvPr>
            <p:ph idx="1"/>
          </p:nvPr>
        </p:nvSpPr>
        <p:spPr>
          <a:xfrm>
            <a:off x="179388" y="2752725"/>
            <a:ext cx="4038600" cy="4114800"/>
          </a:xfrm>
        </p:spPr>
        <p:txBody>
          <a:bodyPr>
            <a:normAutofit/>
          </a:bodyPr>
          <a:lstStyle/>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Globalisation of the environment</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Cross national mode of analysis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Time Horizons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Intergovernmental in nature</a:t>
            </a:r>
          </a:p>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C095E5EA-6436-46BD-AD4F-B8BA8A40BD2D}" type="slidenum">
              <a:rPr lang="en-GB" altLang="en-US" sz="1100" smtClean="0">
                <a:solidFill>
                  <a:srgbClr val="4D4D4D"/>
                </a:solidFill>
                <a:latin typeface="Times New Roman" panose="02020603050405020304" pitchFamily="18" charset="0"/>
              </a:rPr>
              <a:pPr>
                <a:spcBef>
                  <a:spcPct val="0"/>
                </a:spcBef>
                <a:buClrTx/>
                <a:buSzTx/>
                <a:buFontTx/>
                <a:buNone/>
              </a:pPr>
              <a:t>79</a:t>
            </a:fld>
            <a:endParaRPr lang="en-GB" altLang="en-US" sz="1100">
              <a:solidFill>
                <a:srgbClr val="4D4D4D"/>
              </a:solidFill>
              <a:latin typeface="Times New Roman" panose="02020603050405020304" pitchFamily="18" charset="0"/>
            </a:endParaRPr>
          </a:p>
        </p:txBody>
      </p:sp>
      <p:pic>
        <p:nvPicPr>
          <p:cNvPr id="52229" name="Picture 4" descr="persistence%20of%20tim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052513"/>
            <a:ext cx="44577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0" name="Text Box 5"/>
          <p:cNvSpPr txBox="1">
            <a:spLocks noChangeArrowheads="1"/>
          </p:cNvSpPr>
          <p:nvPr/>
        </p:nvSpPr>
        <p:spPr bwMode="auto">
          <a:xfrm>
            <a:off x="4606925" y="4364038"/>
            <a:ext cx="4537075" cy="240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solidFill>
                  <a:schemeClr val="accent2"/>
                </a:solidFill>
                <a:latin typeface="Times New Roman" panose="02020603050405020304" pitchFamily="18" charset="0"/>
              </a:rPr>
              <a:t>Time is a funny "dimension".  In a given frame the entire universe, every piece of it, exists simultaneously at one single "time point."  In other words, at any time point, every spatial point in the entire universe is "connected".  (Bearden, 2003: 90)</a:t>
            </a:r>
          </a:p>
          <a:p>
            <a:pPr eaLnBrk="1" hangingPunct="1">
              <a:spcBef>
                <a:spcPct val="50000"/>
              </a:spcBef>
              <a:buClrTx/>
              <a:buSzTx/>
              <a:buFontTx/>
              <a:buNone/>
            </a:pPr>
            <a:endParaRPr lang="en-GB" altLang="en-US" sz="20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810">
                                            <p:txEl>
                                              <p:pRg st="0" end="0"/>
                                            </p:txEl>
                                          </p:spTgt>
                                        </p:tgtEl>
                                        <p:attrNameLst>
                                          <p:attrName>style.visibility</p:attrName>
                                        </p:attrNameLst>
                                      </p:cBhvr>
                                      <p:to>
                                        <p:strVal val="visible"/>
                                      </p:to>
                                    </p:set>
                                    <p:anim calcmode="lin" valueType="num">
                                      <p:cBhvr additive="base">
                                        <p:cTn id="7" dur="500" fill="hold"/>
                                        <p:tgtEl>
                                          <p:spTgt spid="1198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8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9811">
                                            <p:txEl>
                                              <p:pRg st="1" end="1"/>
                                            </p:txEl>
                                          </p:spTgt>
                                        </p:tgtEl>
                                        <p:attrNameLst>
                                          <p:attrName>style.visibility</p:attrName>
                                        </p:attrNameLst>
                                      </p:cBhvr>
                                      <p:to>
                                        <p:strVal val="visible"/>
                                      </p:to>
                                    </p:set>
                                    <p:anim calcmode="lin" valueType="num">
                                      <p:cBhvr additive="base">
                                        <p:cTn id="13" dur="500" fill="hold"/>
                                        <p:tgtEl>
                                          <p:spTgt spid="1198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981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9811">
                                            <p:txEl>
                                              <p:pRg st="2" end="2"/>
                                            </p:txEl>
                                          </p:spTgt>
                                        </p:tgtEl>
                                        <p:attrNameLst>
                                          <p:attrName>style.visibility</p:attrName>
                                        </p:attrNameLst>
                                      </p:cBhvr>
                                      <p:to>
                                        <p:strVal val="visible"/>
                                      </p:to>
                                    </p:set>
                                    <p:anim calcmode="lin" valueType="num">
                                      <p:cBhvr additive="base">
                                        <p:cTn id="19" dur="500" fill="hold"/>
                                        <p:tgtEl>
                                          <p:spTgt spid="1198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981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9811">
                                            <p:txEl>
                                              <p:pRg st="3" end="3"/>
                                            </p:txEl>
                                          </p:spTgt>
                                        </p:tgtEl>
                                        <p:attrNameLst>
                                          <p:attrName>style.visibility</p:attrName>
                                        </p:attrNameLst>
                                      </p:cBhvr>
                                      <p:to>
                                        <p:strVal val="visible"/>
                                      </p:to>
                                    </p:set>
                                    <p:anim calcmode="lin" valueType="num">
                                      <p:cBhvr additive="base">
                                        <p:cTn id="25" dur="500" fill="hold"/>
                                        <p:tgtEl>
                                          <p:spTgt spid="1198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981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9811">
                                            <p:txEl>
                                              <p:pRg st="4" end="4"/>
                                            </p:txEl>
                                          </p:spTgt>
                                        </p:tgtEl>
                                        <p:attrNameLst>
                                          <p:attrName>style.visibility</p:attrName>
                                        </p:attrNameLst>
                                      </p:cBhvr>
                                      <p:to>
                                        <p:strVal val="visible"/>
                                      </p:to>
                                    </p:set>
                                    <p:anim calcmode="lin" valueType="num">
                                      <p:cBhvr additive="base">
                                        <p:cTn id="31" dur="500" fill="hold"/>
                                        <p:tgtEl>
                                          <p:spTgt spid="1198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981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0" grpId="0" build="p" autoUpdateAnimBg="0" advAuto="0"/>
      <p:bldP spid="119811"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50825" y="1268413"/>
            <a:ext cx="5699125" cy="1143000"/>
          </a:xfrm>
        </p:spPr>
        <p:txBody>
          <a:bodyPr/>
          <a:lstStyle/>
          <a:p>
            <a:pPr eaLnBrk="1" hangingPunct="1"/>
            <a:r>
              <a:rPr lang="en-GB" altLang="en-US" b="1">
                <a:cs typeface="Times New Roman" panose="02020603050405020304" pitchFamily="18" charset="0"/>
              </a:rPr>
              <a:t>Definitions </a:t>
            </a:r>
            <a:br>
              <a:rPr lang="en-GB" altLang="en-US" b="1">
                <a:cs typeface="Times New Roman" panose="02020603050405020304" pitchFamily="18" charset="0"/>
              </a:rPr>
            </a:br>
            <a:r>
              <a:rPr lang="en-GB" altLang="en-US" b="1">
                <a:cs typeface="Times New Roman" panose="02020603050405020304" pitchFamily="18" charset="0"/>
              </a:rPr>
              <a:t>(e.g. pollution)</a:t>
            </a:r>
            <a:endParaRPr lang="en-GB" altLang="en-US">
              <a:cs typeface="Times New Roman" panose="02020603050405020304" pitchFamily="18" charset="0"/>
            </a:endParaRPr>
          </a:p>
        </p:txBody>
      </p:sp>
      <p:sp>
        <p:nvSpPr>
          <p:cNvPr id="53251" name="Rectangle 3"/>
          <p:cNvSpPr>
            <a:spLocks noGrp="1" noChangeArrowheads="1"/>
          </p:cNvSpPr>
          <p:nvPr>
            <p:ph idx="1"/>
          </p:nvPr>
        </p:nvSpPr>
        <p:spPr>
          <a:xfrm>
            <a:off x="250825" y="2565400"/>
            <a:ext cx="5233988" cy="4114800"/>
          </a:xfrm>
        </p:spPr>
        <p:txBody>
          <a:bodyPr/>
          <a:lstStyle/>
          <a:p>
            <a:pPr eaLnBrk="1" hangingPunct="1">
              <a:lnSpc>
                <a:spcPct val="90000"/>
              </a:lnSpc>
            </a:pPr>
            <a:r>
              <a:rPr lang="en-GB" altLang="en-US" sz="2800">
                <a:cs typeface="Times New Roman" panose="02020603050405020304" pitchFamily="18" charset="0"/>
              </a:rPr>
              <a:t>Mould through which decisions are cast</a:t>
            </a:r>
          </a:p>
          <a:p>
            <a:pPr eaLnBrk="1" hangingPunct="1">
              <a:lnSpc>
                <a:spcPct val="90000"/>
              </a:lnSpc>
            </a:pPr>
            <a:r>
              <a:rPr lang="en-GB" altLang="en-US" sz="2800">
                <a:cs typeface="Times New Roman" panose="02020603050405020304" pitchFamily="18" charset="0"/>
              </a:rPr>
              <a:t>What an individual believes</a:t>
            </a:r>
          </a:p>
          <a:p>
            <a:pPr eaLnBrk="1" hangingPunct="1">
              <a:lnSpc>
                <a:spcPct val="90000"/>
              </a:lnSpc>
            </a:pPr>
            <a:r>
              <a:rPr lang="en-GB" altLang="en-US" sz="2800">
                <a:cs typeface="Times New Roman" panose="02020603050405020304" pitchFamily="18" charset="0"/>
              </a:rPr>
              <a:t>Value statement</a:t>
            </a:r>
          </a:p>
          <a:p>
            <a:pPr eaLnBrk="1" hangingPunct="1">
              <a:lnSpc>
                <a:spcPct val="90000"/>
              </a:lnSpc>
            </a:pPr>
            <a:r>
              <a:rPr lang="en-GB" altLang="en-US" sz="2800">
                <a:cs typeface="Times New Roman" panose="02020603050405020304" pitchFamily="18" charset="0"/>
              </a:rPr>
              <a:t>Definition of Env. Policy and its rationale</a:t>
            </a:r>
          </a:p>
          <a:p>
            <a:pPr eaLnBrk="1" hangingPunct="1">
              <a:lnSpc>
                <a:spcPct val="90000"/>
              </a:lnSpc>
            </a:pPr>
            <a:r>
              <a:rPr lang="en-GB" altLang="en-US" sz="2800">
                <a:cs typeface="Times New Roman" panose="02020603050405020304" pitchFamily="18" charset="0"/>
              </a:rPr>
              <a:t>Agreement is difficult without definition</a:t>
            </a:r>
          </a:p>
          <a:p>
            <a:pPr eaLnBrk="1" hangingPunct="1">
              <a:lnSpc>
                <a:spcPct val="90000"/>
              </a:lnSpc>
              <a:buFont typeface="Wingdings" panose="05000000000000000000" pitchFamily="2" charset="2"/>
              <a:buNone/>
            </a:pPr>
            <a:r>
              <a:rPr lang="en-GB" altLang="en-US" sz="2800">
                <a:cs typeface="Times New Roman" panose="02020603050405020304" pitchFamily="18" charset="0"/>
              </a:rPr>
              <a:t> </a:t>
            </a:r>
          </a:p>
        </p:txBody>
      </p:sp>
      <p:sp>
        <p:nvSpPr>
          <p:cNvPr id="5325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538BCF-4232-4B19-93CE-E51CC9846805}" type="slidenum">
              <a:rPr lang="en-GB" altLang="en-US" sz="1100" smtClean="0">
                <a:solidFill>
                  <a:srgbClr val="4D4D4D"/>
                </a:solidFill>
                <a:latin typeface="Times New Roman" panose="02020603050405020304" pitchFamily="18" charset="0"/>
              </a:rPr>
              <a:pPr>
                <a:spcBef>
                  <a:spcPct val="0"/>
                </a:spcBef>
                <a:buClrTx/>
                <a:buSzTx/>
                <a:buFontTx/>
                <a:buNone/>
              </a:pPr>
              <a:t>80</a:t>
            </a:fld>
            <a:endParaRPr lang="en-GB" altLang="en-US" sz="1100">
              <a:solidFill>
                <a:srgbClr val="4D4D4D"/>
              </a:solidFill>
              <a:latin typeface="Times New Roman" panose="02020603050405020304" pitchFamily="18" charset="0"/>
            </a:endParaRPr>
          </a:p>
        </p:txBody>
      </p:sp>
      <p:pic>
        <p:nvPicPr>
          <p:cNvPr id="53253" name="Picture 4" descr="study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1601788"/>
            <a:ext cx="28575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Text Box 5"/>
          <p:cNvSpPr txBox="1">
            <a:spLocks noChangeArrowheads="1"/>
          </p:cNvSpPr>
          <p:nvPr/>
        </p:nvSpPr>
        <p:spPr bwMode="auto">
          <a:xfrm>
            <a:off x="4343400" y="5715000"/>
            <a:ext cx="480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a:solidFill>
                  <a:schemeClr val="accent2"/>
                </a:solidFill>
                <a:latin typeface="Times New Roman" panose="02020603050405020304" pitchFamily="18" charset="0"/>
              </a:rPr>
              <a:t>Omar Khayyam: the Poet of Destiny C11th</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228600" y="0"/>
            <a:ext cx="8637588" cy="1431925"/>
          </a:xfrm>
        </p:spPr>
        <p:txBody>
          <a:bodyPr>
            <a:normAutofit fontScale="90000"/>
          </a:bodyPr>
          <a:lstStyle/>
          <a:p>
            <a:pPr eaLnBrk="1" fontAlgn="auto" hangingPunct="1">
              <a:spcAft>
                <a:spcPts val="0"/>
              </a:spcAft>
              <a:defRPr/>
            </a:pPr>
            <a:r>
              <a:rPr lang="en-GB" altLang="en-US" b="1">
                <a:cs typeface="Times New Roman" pitchFamily="18" charset="0"/>
              </a:rPr>
              <a:t>Some Potential Research Problems</a:t>
            </a:r>
            <a:endParaRPr lang="en-GB" altLang="en-US">
              <a:cs typeface="Times New Roman" pitchFamily="18" charset="0"/>
            </a:endParaRPr>
          </a:p>
        </p:txBody>
      </p:sp>
      <p:sp>
        <p:nvSpPr>
          <p:cNvPr id="122883" name="Rectangle 3"/>
          <p:cNvSpPr>
            <a:spLocks noGrp="1" noChangeArrowheads="1"/>
          </p:cNvSpPr>
          <p:nvPr>
            <p:ph idx="1"/>
          </p:nvPr>
        </p:nvSpPr>
        <p:spPr>
          <a:xfrm>
            <a:off x="228600" y="1676400"/>
            <a:ext cx="8610600" cy="4114800"/>
          </a:xfrm>
        </p:spPr>
        <p:txBody>
          <a:bodyPr rtlCol="0">
            <a:normAutofit fontScale="850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Non Policy considerations</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Economic</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Social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Political</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Diplomacy</a:t>
            </a:r>
          </a:p>
          <a:p>
            <a:pPr marL="274320" indent="-274320" eaLnBrk="1" fontAlgn="auto" hangingPunct="1">
              <a:lnSpc>
                <a:spcPct val="90000"/>
              </a:lnSpc>
              <a:spcAft>
                <a:spcPts val="0"/>
              </a:spcAft>
              <a:buClr>
                <a:schemeClr val="accent3"/>
              </a:buClr>
              <a:buFont typeface="Wingdings" pitchFamily="2" charset="2"/>
              <a:buNone/>
              <a:defRPr/>
            </a:pPr>
            <a:r>
              <a:rPr lang="en-GB" i="1">
                <a:cs typeface="Times New Roman" pitchFamily="18" charset="0"/>
              </a:rPr>
              <a:t>	Diplomacy resembles chess.  Each player must make his key moves in such a way as to anticipate the moves of his opponent.  In the game of diplomacy, self-interest is the only sound basis on which to predict the reactions of the other nation.” Bailey (1968 cited in Barrett 2004:49)</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Pollution</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Conspiracy theory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Tragedy of the commons (Hardin, 1968)</a:t>
            </a:r>
          </a:p>
        </p:txBody>
      </p:sp>
      <p:sp>
        <p:nvSpPr>
          <p:cNvPr id="5530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B8807B2-30A9-46F2-8E3A-F33D0AC4F87D}" type="slidenum">
              <a:rPr lang="en-GB" altLang="en-US" sz="1100" smtClean="0">
                <a:solidFill>
                  <a:srgbClr val="4D4D4D"/>
                </a:solidFill>
                <a:latin typeface="Times New Roman" panose="02020603050405020304" pitchFamily="18" charset="0"/>
              </a:rPr>
              <a:pPr>
                <a:spcBef>
                  <a:spcPct val="0"/>
                </a:spcBef>
                <a:buClrTx/>
                <a:buSzTx/>
                <a:buFontTx/>
                <a:buNone/>
              </a:pPr>
              <a:t>81</a:t>
            </a:fld>
            <a:endParaRPr lang="en-GB" altLang="en-US" sz="1100">
              <a:solidFill>
                <a:srgbClr val="4D4D4D"/>
              </a:solidFill>
              <a:latin typeface="Times New Roman" panose="02020603050405020304" pitchFamily="18" charset="0"/>
            </a:endParaRPr>
          </a:p>
        </p:txBody>
      </p:sp>
      <p:sp>
        <p:nvSpPr>
          <p:cNvPr id="55301" name="AutoShape 4">
            <a:hlinkClick r:id="" action="ppaction://hlinkshowjump?jump=lastslide" highlightClick="1"/>
          </p:cNvPr>
          <p:cNvSpPr>
            <a:spLocks noChangeArrowheads="1"/>
          </p:cNvSpPr>
          <p:nvPr/>
        </p:nvSpPr>
        <p:spPr bwMode="auto">
          <a:xfrm>
            <a:off x="7010400" y="6096000"/>
            <a:ext cx="685800" cy="5334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55302" name="AutoShape 5">
            <a:hlinkClick r:id="rId3" action="ppaction://hlinksldjump" highlightClick="1"/>
          </p:cNvPr>
          <p:cNvSpPr>
            <a:spLocks noChangeArrowheads="1"/>
          </p:cNvSpPr>
          <p:nvPr/>
        </p:nvSpPr>
        <p:spPr bwMode="auto">
          <a:xfrm>
            <a:off x="5508625" y="5300663"/>
            <a:ext cx="6096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2882">
                                            <p:txEl>
                                              <p:pRg st="0" end="0"/>
                                            </p:txEl>
                                          </p:spTgt>
                                        </p:tgtEl>
                                        <p:attrNameLst>
                                          <p:attrName>style.visibility</p:attrName>
                                        </p:attrNameLst>
                                      </p:cBhvr>
                                      <p:to>
                                        <p:strVal val="visible"/>
                                      </p:to>
                                    </p:set>
                                    <p:anim calcmode="lin" valueType="num">
                                      <p:cBhvr additive="base">
                                        <p:cTn id="7" dur="500" fill="hold"/>
                                        <p:tgtEl>
                                          <p:spTgt spid="1228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88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22883">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22883">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2288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22883">
                                            <p:txEl>
                                              <p:pRg st="3" end="3"/>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122883">
                                            <p:txEl>
                                              <p:pRg st="4" end="4"/>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122883">
                                            <p:txEl>
                                              <p:pRg st="5" end="5"/>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22883">
                                            <p:txEl>
                                              <p:pRg st="6" end="6"/>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122883">
                                            <p:txEl>
                                              <p:pRg st="7" end="7"/>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1228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build="p" autoUpdateAnimBg="0" advAuto="0"/>
      <p:bldP spid="122883" grpId="0" build="p"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79388" y="1196975"/>
            <a:ext cx="8229600" cy="1143000"/>
          </a:xfrm>
        </p:spPr>
        <p:txBody>
          <a:bodyPr/>
          <a:lstStyle/>
          <a:p>
            <a:pPr eaLnBrk="1" hangingPunct="1"/>
            <a:r>
              <a:rPr lang="en-GB" altLang="en-US" b="1">
                <a:cs typeface="Times New Roman" panose="02020603050405020304" pitchFamily="18" charset="0"/>
              </a:rPr>
              <a:t>Collective </a:t>
            </a:r>
            <a:br>
              <a:rPr lang="en-GB" altLang="en-US" b="1">
                <a:cs typeface="Times New Roman" panose="02020603050405020304" pitchFamily="18" charset="0"/>
              </a:rPr>
            </a:br>
            <a:r>
              <a:rPr lang="en-GB" altLang="en-US" b="1">
                <a:cs typeface="Times New Roman" panose="02020603050405020304" pitchFamily="18" charset="0"/>
              </a:rPr>
              <a:t>Action</a:t>
            </a:r>
            <a:endParaRPr lang="en-GB" altLang="en-US">
              <a:cs typeface="Times New Roman" panose="02020603050405020304" pitchFamily="18" charset="0"/>
            </a:endParaRPr>
          </a:p>
        </p:txBody>
      </p:sp>
      <p:sp>
        <p:nvSpPr>
          <p:cNvPr id="56323" name="Rectangle 3"/>
          <p:cNvSpPr>
            <a:spLocks noGrp="1" noChangeArrowheads="1"/>
          </p:cNvSpPr>
          <p:nvPr>
            <p:ph idx="1"/>
          </p:nvPr>
        </p:nvSpPr>
        <p:spPr>
          <a:xfrm>
            <a:off x="31750" y="2468563"/>
            <a:ext cx="3609975" cy="4389437"/>
          </a:xfrm>
        </p:spPr>
        <p:txBody>
          <a:bodyPr/>
          <a:lstStyle/>
          <a:p>
            <a:pPr eaLnBrk="1" hangingPunct="1"/>
            <a:r>
              <a:rPr lang="en-GB" altLang="en-US">
                <a:cs typeface="Times New Roman" panose="02020603050405020304" pitchFamily="18" charset="0"/>
              </a:rPr>
              <a:t>Practical</a:t>
            </a:r>
          </a:p>
          <a:p>
            <a:pPr lvl="1" eaLnBrk="1" hangingPunct="1"/>
            <a:r>
              <a:rPr lang="en-GB" altLang="en-US">
                <a:cs typeface="Times New Roman" panose="02020603050405020304" pitchFamily="18" charset="0"/>
              </a:rPr>
              <a:t>Card Game</a:t>
            </a:r>
          </a:p>
          <a:p>
            <a:pPr eaLnBrk="1" hangingPunct="1"/>
            <a:r>
              <a:rPr lang="en-GB" altLang="en-US">
                <a:cs typeface="Times New Roman" panose="02020603050405020304" pitchFamily="18" charset="0"/>
              </a:rPr>
              <a:t>Aristotle- Govt is a legitimate tool for collective good</a:t>
            </a:r>
          </a:p>
          <a:p>
            <a:pPr eaLnBrk="1" hangingPunct="1"/>
            <a:r>
              <a:rPr lang="en-GB" altLang="en-US">
                <a:cs typeface="Times New Roman" panose="02020603050405020304" pitchFamily="18" charset="0"/>
              </a:rPr>
              <a:t>Pure collective good (e.g Defence)</a:t>
            </a:r>
          </a:p>
          <a:p>
            <a:pPr eaLnBrk="1" hangingPunct="1"/>
            <a:r>
              <a:rPr lang="en-GB" altLang="en-US">
                <a:cs typeface="Times New Roman" panose="02020603050405020304" pitchFamily="18" charset="0"/>
              </a:rPr>
              <a:t>Pos+(Benefit) &amp; Neg-(cost) externalities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632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01A1A93-012F-4340-897C-55861323DCA4}" type="slidenum">
              <a:rPr lang="en-GB" altLang="en-US" sz="1100" smtClean="0">
                <a:solidFill>
                  <a:srgbClr val="4D4D4D"/>
                </a:solidFill>
                <a:latin typeface="Times New Roman" panose="02020603050405020304" pitchFamily="18" charset="0"/>
              </a:rPr>
              <a:pPr>
                <a:spcBef>
                  <a:spcPct val="0"/>
                </a:spcBef>
                <a:buClrTx/>
                <a:buSzTx/>
                <a:buFontTx/>
                <a:buNone/>
              </a:pPr>
              <a:t>82</a:t>
            </a:fld>
            <a:endParaRPr lang="en-GB" altLang="en-US" sz="1100">
              <a:solidFill>
                <a:srgbClr val="4D4D4D"/>
              </a:solidFill>
              <a:latin typeface="Times New Roman" panose="02020603050405020304" pitchFamily="18" charset="0"/>
            </a:endParaRPr>
          </a:p>
        </p:txBody>
      </p:sp>
      <p:pic>
        <p:nvPicPr>
          <p:cNvPr id="5632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3914775"/>
            <a:ext cx="3900487" cy="2928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632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475" y="0"/>
            <a:ext cx="5722938"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p:txBody>
          <a:bodyPr/>
          <a:lstStyle/>
          <a:p>
            <a:pPr eaLnBrk="1" hangingPunct="1"/>
            <a:r>
              <a:rPr lang="en-GB" altLang="en-US">
                <a:cs typeface="Times New Roman" panose="02020603050405020304" pitchFamily="18" charset="0"/>
              </a:rPr>
              <a:t>The Government and Time</a:t>
            </a:r>
          </a:p>
        </p:txBody>
      </p:sp>
      <p:sp>
        <p:nvSpPr>
          <p:cNvPr id="124931" name="Rectangle 1027"/>
          <p:cNvSpPr>
            <a:spLocks noGrp="1" noChangeArrowheads="1"/>
          </p:cNvSpPr>
          <p:nvPr>
            <p:ph idx="1"/>
          </p:nvPr>
        </p:nvSpPr>
        <p:spPr/>
        <p:txBody>
          <a:bodyPr/>
          <a:lstStyle/>
          <a:p>
            <a:pPr eaLnBrk="1" hangingPunct="1">
              <a:buFont typeface="Wingdings" panose="05000000000000000000" pitchFamily="2" charset="2"/>
              <a:buNone/>
            </a:pPr>
            <a:r>
              <a:rPr lang="en-GB" altLang="en-US" b="1">
                <a:solidFill>
                  <a:schemeClr val="tx2"/>
                </a:solidFill>
                <a:cs typeface="Times New Roman" panose="02020603050405020304" pitchFamily="18" charset="0"/>
              </a:rPr>
              <a:t>Government Structures</a:t>
            </a:r>
          </a:p>
          <a:p>
            <a:pPr eaLnBrk="1" hangingPunct="1">
              <a:buFont typeface="Wingdings" panose="05000000000000000000" pitchFamily="2" charset="2"/>
              <a:buNone/>
            </a:pPr>
            <a:endParaRPr lang="en-GB" altLang="en-US" b="1">
              <a:cs typeface="Times New Roman" panose="02020603050405020304" pitchFamily="18" charset="0"/>
            </a:endParaRPr>
          </a:p>
          <a:p>
            <a:pPr eaLnBrk="1" hangingPunct="1">
              <a:buFont typeface="Wingdings" panose="05000000000000000000" pitchFamily="2" charset="2"/>
              <a:buNone/>
            </a:pPr>
            <a:r>
              <a:rPr lang="en-GB" altLang="en-US" b="1">
                <a:solidFill>
                  <a:schemeClr val="tx2"/>
                </a:solidFill>
                <a:cs typeface="Times New Roman" panose="02020603050405020304" pitchFamily="18" charset="0"/>
              </a:rPr>
              <a:t>Time Horizons</a:t>
            </a:r>
            <a:endParaRPr lang="en-GB" altLang="en-US">
              <a:solidFill>
                <a:schemeClr val="tx2"/>
              </a:solidFill>
              <a:cs typeface="Times New Roman" panose="02020603050405020304" pitchFamily="18" charset="0"/>
            </a:endParaRPr>
          </a:p>
          <a:p>
            <a:pPr eaLnBrk="1" hangingPunct="1">
              <a:buFont typeface="Wingdings" panose="05000000000000000000" pitchFamily="2" charset="2"/>
              <a:buNone/>
            </a:pPr>
            <a:r>
              <a:rPr lang="en-GB" altLang="en-US">
                <a:cs typeface="Times New Roman" panose="02020603050405020304" pitchFamily="18" charset="0"/>
              </a:rPr>
              <a:t>Constant tension</a:t>
            </a:r>
          </a:p>
          <a:p>
            <a:pPr eaLnBrk="1" hangingPunct="1">
              <a:buFont typeface="Wingdings" panose="05000000000000000000" pitchFamily="2" charset="2"/>
              <a:buNone/>
            </a:pPr>
            <a:r>
              <a:rPr lang="en-GB" altLang="en-US">
                <a:cs typeface="Times New Roman" panose="02020603050405020304" pitchFamily="18" charset="0"/>
              </a:rPr>
              <a:t>Varies between Societies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73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EAC4B34-DD6D-41D3-9ACA-79CA15D05C89}" type="slidenum">
              <a:rPr lang="en-GB" altLang="en-US" sz="1100" smtClean="0">
                <a:solidFill>
                  <a:srgbClr val="4D4D4D"/>
                </a:solidFill>
                <a:latin typeface="Times New Roman" panose="02020603050405020304" pitchFamily="18" charset="0"/>
              </a:rPr>
              <a:pPr>
                <a:spcBef>
                  <a:spcPct val="0"/>
                </a:spcBef>
                <a:buClrTx/>
                <a:buSzTx/>
                <a:buFontTx/>
                <a:buNone/>
              </a:pPr>
              <a:t>83</a:t>
            </a:fld>
            <a:endParaRPr lang="en-GB" altLang="en-US" sz="1100">
              <a:solidFill>
                <a:srgbClr val="4D4D4D"/>
              </a:solidFill>
              <a:latin typeface="Times New Roman" panose="02020603050405020304" pitchFamily="18" charset="0"/>
            </a:endParaRPr>
          </a:p>
        </p:txBody>
      </p:sp>
      <p:pic>
        <p:nvPicPr>
          <p:cNvPr id="573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3357563"/>
            <a:ext cx="3811587" cy="2811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4931">
                                            <p:txEl>
                                              <p:pRg st="2" end="2"/>
                                            </p:txEl>
                                          </p:spTgt>
                                        </p:tgtEl>
                                        <p:attrNameLst>
                                          <p:attrName>style.visibility</p:attrName>
                                        </p:attrNameLst>
                                      </p:cBhvr>
                                      <p:to>
                                        <p:strVal val="visible"/>
                                      </p:to>
                                    </p:set>
                                    <p:anim calcmode="lin" valueType="num">
                                      <p:cBhvr additive="base">
                                        <p:cTn id="19" dur="500" fill="hold"/>
                                        <p:tgtEl>
                                          <p:spTgt spid="1249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493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4931">
                                            <p:txEl>
                                              <p:pRg st="3" end="3"/>
                                            </p:txEl>
                                          </p:spTgt>
                                        </p:tgtEl>
                                        <p:attrNameLst>
                                          <p:attrName>style.visibility</p:attrName>
                                        </p:attrNameLst>
                                      </p:cBhvr>
                                      <p:to>
                                        <p:strVal val="visible"/>
                                      </p:to>
                                    </p:set>
                                    <p:anim calcmode="lin" valueType="num">
                                      <p:cBhvr additive="base">
                                        <p:cTn id="25" dur="500" fill="hold"/>
                                        <p:tgtEl>
                                          <p:spTgt spid="1249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493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4931">
                                            <p:txEl>
                                              <p:pRg st="4" end="4"/>
                                            </p:txEl>
                                          </p:spTgt>
                                        </p:tgtEl>
                                        <p:attrNameLst>
                                          <p:attrName>style.visibility</p:attrName>
                                        </p:attrNameLst>
                                      </p:cBhvr>
                                      <p:to>
                                        <p:strVal val="visible"/>
                                      </p:to>
                                    </p:set>
                                    <p:anim calcmode="lin" valueType="num">
                                      <p:cBhvr additive="base">
                                        <p:cTn id="31" dur="500" fill="hold"/>
                                        <p:tgtEl>
                                          <p:spTgt spid="12493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493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4931">
                                            <p:txEl>
                                              <p:pRg st="5" end="5"/>
                                            </p:txEl>
                                          </p:spTgt>
                                        </p:tgtEl>
                                        <p:attrNameLst>
                                          <p:attrName>style.visibility</p:attrName>
                                        </p:attrNameLst>
                                      </p:cBhvr>
                                      <p:to>
                                        <p:strVal val="visible"/>
                                      </p:to>
                                    </p:set>
                                    <p:anim calcmode="lin" valueType="num">
                                      <p:cBhvr additive="base">
                                        <p:cTn id="37" dur="500" fill="hold"/>
                                        <p:tgtEl>
                                          <p:spTgt spid="12493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493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108" y="718108"/>
            <a:ext cx="9472126" cy="854968"/>
          </a:xfrm>
        </p:spPr>
        <p:txBody>
          <a:bodyPr/>
          <a:lstStyle/>
          <a:p>
            <a:r>
              <a:rPr lang="en-GB" dirty="0" smtClean="0"/>
              <a:t>A diachronic approach</a:t>
            </a:r>
            <a:br>
              <a:rPr lang="en-GB" dirty="0" smtClean="0"/>
            </a:br>
            <a:r>
              <a:rPr lang="en-GB" dirty="0" smtClean="0"/>
              <a:t>IPCC Practical</a:t>
            </a:r>
            <a:endParaRPr lang="en-GB" dirty="0"/>
          </a:p>
        </p:txBody>
      </p:sp>
      <p:sp>
        <p:nvSpPr>
          <p:cNvPr id="3" name="Content Placeholder 2"/>
          <p:cNvSpPr>
            <a:spLocks noGrp="1"/>
          </p:cNvSpPr>
          <p:nvPr>
            <p:ph idx="1"/>
          </p:nvPr>
        </p:nvSpPr>
        <p:spPr>
          <a:xfrm>
            <a:off x="193108" y="1590507"/>
            <a:ext cx="5698976" cy="4389437"/>
          </a:xfrm>
        </p:spPr>
        <p:txBody>
          <a:bodyPr/>
          <a:lstStyle/>
          <a:p>
            <a:r>
              <a:rPr lang="en-GB" i="1" dirty="0" smtClean="0">
                <a:solidFill>
                  <a:schemeClr val="accent5">
                    <a:lumMod val="75000"/>
                  </a:schemeClr>
                </a:solidFill>
              </a:rPr>
              <a:t>President Biden, China and Europe are increasingly committed to dealing with climate Change.  The IPSS is the principal focus of the worlds changing recognition, governance and focus on the issue.  Hence the evolution of climate change governance helps understand the successes, failures and lessons.</a:t>
            </a:r>
          </a:p>
          <a:p>
            <a:r>
              <a:rPr lang="en-GB" dirty="0" smtClean="0"/>
              <a:t>Choose a time period and present a PowerPoint slide overview of what </a:t>
            </a:r>
            <a:r>
              <a:rPr lang="en-GB" dirty="0"/>
              <a:t>h</a:t>
            </a:r>
            <a:r>
              <a:rPr lang="en-GB" dirty="0" smtClean="0"/>
              <a:t>appened at a global governance level. </a:t>
            </a:r>
          </a:p>
          <a:p>
            <a:pPr marL="0" indent="0">
              <a:buNone/>
            </a:pPr>
            <a:endParaRPr lang="en-GB" dirty="0" smtClean="0"/>
          </a:p>
          <a:p>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84</a:t>
            </a:fld>
            <a:endParaRPr lang="en-GB" altLang="en-US"/>
          </a:p>
        </p:txBody>
      </p:sp>
      <p:pic>
        <p:nvPicPr>
          <p:cNvPr id="5" name="Picture 4"/>
          <p:cNvPicPr>
            <a:picLocks noChangeAspect="1"/>
          </p:cNvPicPr>
          <p:nvPr/>
        </p:nvPicPr>
        <p:blipFill>
          <a:blip r:embed="rId3"/>
          <a:stretch>
            <a:fillRect/>
          </a:stretch>
        </p:blipFill>
        <p:spPr>
          <a:xfrm>
            <a:off x="6089313" y="147612"/>
            <a:ext cx="2982470" cy="1995961"/>
          </a:xfrm>
          <a:prstGeom prst="rect">
            <a:avLst/>
          </a:prstGeom>
        </p:spPr>
      </p:pic>
      <p:pic>
        <p:nvPicPr>
          <p:cNvPr id="6" name="Picture 5"/>
          <p:cNvPicPr>
            <a:picLocks noChangeAspect="1"/>
          </p:cNvPicPr>
          <p:nvPr/>
        </p:nvPicPr>
        <p:blipFill>
          <a:blip r:embed="rId4"/>
          <a:stretch>
            <a:fillRect/>
          </a:stretch>
        </p:blipFill>
        <p:spPr>
          <a:xfrm>
            <a:off x="5862228" y="4528007"/>
            <a:ext cx="3436640" cy="2013656"/>
          </a:xfrm>
          <a:prstGeom prst="rect">
            <a:avLst/>
          </a:prstGeom>
        </p:spPr>
      </p:pic>
      <p:sp>
        <p:nvSpPr>
          <p:cNvPr id="7" name="Down Arrow 6"/>
          <p:cNvSpPr/>
          <p:nvPr/>
        </p:nvSpPr>
        <p:spPr>
          <a:xfrm>
            <a:off x="7236296" y="2204864"/>
            <a:ext cx="688504" cy="20162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1217595"/>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491902"/>
          </a:xfrm>
        </p:spPr>
        <p:txBody>
          <a:bodyPr/>
          <a:lstStyle/>
          <a:p>
            <a:r>
              <a:rPr lang="en-GB" sz="3200" dirty="0" smtClean="0"/>
              <a:t>Climate </a:t>
            </a:r>
            <a:r>
              <a:rPr lang="en-GB" sz="3200" dirty="0"/>
              <a:t>C</a:t>
            </a:r>
            <a:r>
              <a:rPr lang="en-GB" sz="3200" dirty="0" smtClean="0"/>
              <a:t>hange Global Governance Evolution</a:t>
            </a:r>
            <a:endParaRPr lang="en-GB" sz="3200" dirty="0"/>
          </a:p>
        </p:txBody>
      </p:sp>
      <p:graphicFrame>
        <p:nvGraphicFramePr>
          <p:cNvPr id="5" name="Content Placeholder 4"/>
          <p:cNvGraphicFramePr>
            <a:graphicFrameLocks noGrp="1"/>
          </p:cNvGraphicFramePr>
          <p:nvPr>
            <p:ph idx="1"/>
          </p:nvPr>
        </p:nvGraphicFramePr>
        <p:xfrm>
          <a:off x="179512" y="1196752"/>
          <a:ext cx="8856984" cy="5491480"/>
        </p:xfrm>
        <a:graphic>
          <a:graphicData uri="http://schemas.openxmlformats.org/drawingml/2006/table">
            <a:tbl>
              <a:tblPr firstRow="1" bandRow="1">
                <a:tableStyleId>{5C22544A-7EE6-4342-B048-85BDC9FD1C3A}</a:tableStyleId>
              </a:tblPr>
              <a:tblGrid>
                <a:gridCol w="1251093">
                  <a:extLst>
                    <a:ext uri="{9D8B030D-6E8A-4147-A177-3AD203B41FA5}">
                      <a16:colId xmlns:a16="http://schemas.microsoft.com/office/drawing/2014/main" val="3159345023"/>
                    </a:ext>
                  </a:extLst>
                </a:gridCol>
                <a:gridCol w="3177399">
                  <a:extLst>
                    <a:ext uri="{9D8B030D-6E8A-4147-A177-3AD203B41FA5}">
                      <a16:colId xmlns:a16="http://schemas.microsoft.com/office/drawing/2014/main" val="3195852948"/>
                    </a:ext>
                  </a:extLst>
                </a:gridCol>
                <a:gridCol w="1239961">
                  <a:extLst>
                    <a:ext uri="{9D8B030D-6E8A-4147-A177-3AD203B41FA5}">
                      <a16:colId xmlns:a16="http://schemas.microsoft.com/office/drawing/2014/main" val="3829668114"/>
                    </a:ext>
                  </a:extLst>
                </a:gridCol>
                <a:gridCol w="3188531">
                  <a:extLst>
                    <a:ext uri="{9D8B030D-6E8A-4147-A177-3AD203B41FA5}">
                      <a16:colId xmlns:a16="http://schemas.microsoft.com/office/drawing/2014/main" val="1390114266"/>
                    </a:ext>
                  </a:extLst>
                </a:gridCol>
              </a:tblGrid>
              <a:tr h="370840">
                <a:tc>
                  <a:txBody>
                    <a:bodyPr/>
                    <a:lstStyle/>
                    <a:p>
                      <a:r>
                        <a:rPr lang="en-GB" dirty="0" smtClean="0"/>
                        <a:t>Date</a:t>
                      </a:r>
                      <a:endParaRPr lang="en-GB" dirty="0"/>
                    </a:p>
                  </a:txBody>
                  <a:tcPr/>
                </a:tc>
                <a:tc>
                  <a:txBody>
                    <a:bodyPr/>
                    <a:lstStyle/>
                    <a:p>
                      <a:r>
                        <a:rPr lang="en-GB" dirty="0" smtClean="0"/>
                        <a:t>Main events/Q’s</a:t>
                      </a:r>
                      <a:endParaRPr lang="en-GB" dirty="0"/>
                    </a:p>
                  </a:txBody>
                  <a:tcPr/>
                </a:tc>
                <a:tc>
                  <a:txBody>
                    <a:bodyPr/>
                    <a:lstStyle/>
                    <a:p>
                      <a:r>
                        <a:rPr lang="en-GB" dirty="0" smtClean="0"/>
                        <a:t>Date</a:t>
                      </a:r>
                      <a:endParaRPr lang="en-GB" dirty="0"/>
                    </a:p>
                  </a:txBody>
                  <a:tcPr/>
                </a:tc>
                <a:tc>
                  <a:txBody>
                    <a:bodyPr/>
                    <a:lstStyle/>
                    <a:p>
                      <a:r>
                        <a:rPr lang="en-GB" dirty="0" smtClean="0"/>
                        <a:t>Main events/Q’s</a:t>
                      </a:r>
                      <a:endParaRPr lang="en-GB" dirty="0"/>
                    </a:p>
                  </a:txBody>
                  <a:tcPr/>
                </a:tc>
                <a:extLst>
                  <a:ext uri="{0D108BD9-81ED-4DB2-BD59-A6C34878D82A}">
                    <a16:rowId xmlns:a16="http://schemas.microsoft.com/office/drawing/2014/main" val="4015505845"/>
                  </a:ext>
                </a:extLst>
              </a:tr>
              <a:tr h="370840">
                <a:tc>
                  <a:txBody>
                    <a:bodyPr/>
                    <a:lstStyle/>
                    <a:p>
                      <a:r>
                        <a:rPr lang="en-GB" dirty="0" smtClean="0"/>
                        <a:t>Pre 1988</a:t>
                      </a:r>
                      <a:endParaRPr lang="en-GB" dirty="0"/>
                    </a:p>
                  </a:txBody>
                  <a:tcPr/>
                </a:tc>
                <a:tc>
                  <a:txBody>
                    <a:bodyPr/>
                    <a:lstStyle/>
                    <a:p>
                      <a:r>
                        <a:rPr lang="en-GB" dirty="0" smtClean="0"/>
                        <a:t>Why was the IPCC set up?</a:t>
                      </a:r>
                      <a:endParaRPr lang="en-GB" dirty="0"/>
                    </a:p>
                  </a:txBody>
                  <a:tcPr/>
                </a:tc>
                <a:tc>
                  <a:txBody>
                    <a:bodyPr/>
                    <a:lstStyle/>
                    <a:p>
                      <a:r>
                        <a:rPr lang="en-GB" dirty="0" smtClean="0"/>
                        <a:t>2007-2013</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Copenhagen Accord (COP15), Cancun (COP16), Doha Climate Gateway </a:t>
                      </a:r>
                    </a:p>
                    <a:p>
                      <a:r>
                        <a:rPr lang="en-GB" dirty="0" smtClean="0"/>
                        <a:t> (COP18) what was the impact?</a:t>
                      </a:r>
                      <a:endParaRPr lang="en-GB" dirty="0"/>
                    </a:p>
                  </a:txBody>
                  <a:tcPr/>
                </a:tc>
                <a:extLst>
                  <a:ext uri="{0D108BD9-81ED-4DB2-BD59-A6C34878D82A}">
                    <a16:rowId xmlns:a16="http://schemas.microsoft.com/office/drawing/2014/main" val="36044098"/>
                  </a:ext>
                </a:extLst>
              </a:tr>
              <a:tr h="370840">
                <a:tc>
                  <a:txBody>
                    <a:bodyPr/>
                    <a:lstStyle/>
                    <a:p>
                      <a:r>
                        <a:rPr lang="en-GB" dirty="0" smtClean="0">
                          <a:solidFill>
                            <a:schemeClr val="accent5">
                              <a:lumMod val="75000"/>
                            </a:schemeClr>
                          </a:solidFill>
                        </a:rPr>
                        <a:t>1988-1992</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How did Rio set the scene?</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2013-2015</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Warsaw (COP 19 and Paris Agreement (COP</a:t>
                      </a:r>
                      <a:r>
                        <a:rPr lang="en-GB" baseline="0" dirty="0" smtClean="0">
                          <a:solidFill>
                            <a:schemeClr val="accent5">
                              <a:lumMod val="75000"/>
                            </a:schemeClr>
                          </a:solidFill>
                        </a:rPr>
                        <a:t> 21), fifth assessment report.  How did these change the situation?</a:t>
                      </a:r>
                      <a:endParaRPr lang="en-GB" dirty="0">
                        <a:solidFill>
                          <a:schemeClr val="accent5">
                            <a:lumMod val="75000"/>
                          </a:schemeClr>
                        </a:solidFill>
                      </a:endParaRPr>
                    </a:p>
                  </a:txBody>
                  <a:tcPr/>
                </a:tc>
                <a:extLst>
                  <a:ext uri="{0D108BD9-81ED-4DB2-BD59-A6C34878D82A}">
                    <a16:rowId xmlns:a16="http://schemas.microsoft.com/office/drawing/2014/main" val="2936802330"/>
                  </a:ext>
                </a:extLst>
              </a:tr>
              <a:tr h="370840">
                <a:tc>
                  <a:txBody>
                    <a:bodyPr/>
                    <a:lstStyle/>
                    <a:p>
                      <a:r>
                        <a:rPr lang="en-GB" dirty="0" smtClean="0"/>
                        <a:t>1992-2001</a:t>
                      </a:r>
                      <a:endParaRPr lang="en-GB" dirty="0"/>
                    </a:p>
                  </a:txBody>
                  <a:tcPr/>
                </a:tc>
                <a:tc>
                  <a:txBody>
                    <a:bodyPr/>
                    <a:lstStyle/>
                    <a:p>
                      <a:r>
                        <a:rPr lang="en-GB" dirty="0" smtClean="0"/>
                        <a:t>The fundamentals of Kyoto Protocol and Marrakesh</a:t>
                      </a:r>
                      <a:r>
                        <a:rPr lang="en-GB" baseline="0" dirty="0" smtClean="0"/>
                        <a:t> Accords</a:t>
                      </a:r>
                      <a:endParaRPr lang="en-GB" dirty="0"/>
                    </a:p>
                  </a:txBody>
                  <a:tcPr/>
                </a:tc>
                <a:tc>
                  <a:txBody>
                    <a:bodyPr/>
                    <a:lstStyle/>
                    <a:p>
                      <a:r>
                        <a:rPr lang="en-GB" dirty="0" smtClean="0"/>
                        <a:t>2017-2020</a:t>
                      </a:r>
                      <a:endParaRPr lang="en-GB" dirty="0"/>
                    </a:p>
                  </a:txBody>
                  <a:tcPr/>
                </a:tc>
                <a:tc>
                  <a:txBody>
                    <a:bodyPr/>
                    <a:lstStyle/>
                    <a:p>
                      <a:r>
                        <a:rPr lang="en-GB" dirty="0" smtClean="0"/>
                        <a:t>One Planet Summit</a:t>
                      </a:r>
                      <a:r>
                        <a:rPr lang="en-GB" baseline="0" dirty="0" smtClean="0"/>
                        <a:t> (2017) </a:t>
                      </a:r>
                      <a:r>
                        <a:rPr lang="en-GB" dirty="0" smtClean="0"/>
                        <a:t>Climate change weeks, COP 25 (Madrid, Chile).  What were these?</a:t>
                      </a:r>
                      <a:endParaRPr lang="en-GB" dirty="0"/>
                    </a:p>
                  </a:txBody>
                  <a:tcPr/>
                </a:tc>
                <a:extLst>
                  <a:ext uri="{0D108BD9-81ED-4DB2-BD59-A6C34878D82A}">
                    <a16:rowId xmlns:a16="http://schemas.microsoft.com/office/drawing/2014/main" val="3999801455"/>
                  </a:ext>
                </a:extLst>
              </a:tr>
              <a:tr h="370840">
                <a:tc>
                  <a:txBody>
                    <a:bodyPr/>
                    <a:lstStyle/>
                    <a:p>
                      <a:r>
                        <a:rPr lang="en-GB" dirty="0" smtClean="0">
                          <a:solidFill>
                            <a:schemeClr val="accent5">
                              <a:lumMod val="75000"/>
                            </a:schemeClr>
                          </a:solidFill>
                        </a:rPr>
                        <a:t>2001-2005</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Kyoto entered into force. What did this mean?</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2021-</a:t>
                      </a:r>
                      <a:endParaRPr lang="en-GB" dirty="0">
                        <a:solidFill>
                          <a:schemeClr val="accent5">
                            <a:lumMod val="75000"/>
                          </a:schemeClr>
                        </a:solidFill>
                      </a:endParaRPr>
                    </a:p>
                  </a:txBody>
                  <a:tcPr/>
                </a:tc>
                <a:tc>
                  <a:txBody>
                    <a:bodyPr/>
                    <a:lstStyle/>
                    <a:p>
                      <a:r>
                        <a:rPr lang="en-GB" dirty="0" smtClean="0">
                          <a:solidFill>
                            <a:schemeClr val="accent5">
                              <a:lumMod val="75000"/>
                            </a:schemeClr>
                          </a:solidFill>
                        </a:rPr>
                        <a:t>What</a:t>
                      </a:r>
                      <a:r>
                        <a:rPr lang="en-GB" baseline="0" dirty="0" smtClean="0">
                          <a:solidFill>
                            <a:schemeClr val="accent5">
                              <a:lumMod val="75000"/>
                            </a:schemeClr>
                          </a:solidFill>
                        </a:rPr>
                        <a:t> is likely to happen in Glasgow (COP25) 2021</a:t>
                      </a:r>
                      <a:endParaRPr lang="en-GB" dirty="0">
                        <a:solidFill>
                          <a:schemeClr val="accent5">
                            <a:lumMod val="75000"/>
                          </a:schemeClr>
                        </a:solidFill>
                      </a:endParaRPr>
                    </a:p>
                  </a:txBody>
                  <a:tcPr/>
                </a:tc>
                <a:extLst>
                  <a:ext uri="{0D108BD9-81ED-4DB2-BD59-A6C34878D82A}">
                    <a16:rowId xmlns:a16="http://schemas.microsoft.com/office/drawing/2014/main" val="3580225905"/>
                  </a:ext>
                </a:extLst>
              </a:tr>
              <a:tr h="370840">
                <a:tc>
                  <a:txBody>
                    <a:bodyPr/>
                    <a:lstStyle/>
                    <a:p>
                      <a:r>
                        <a:rPr lang="en-GB" dirty="0" smtClean="0"/>
                        <a:t>2005-2007</a:t>
                      </a:r>
                      <a:endParaRPr lang="en-GB" dirty="0"/>
                    </a:p>
                  </a:txBody>
                  <a:tcPr/>
                </a:tc>
                <a:tc>
                  <a:txBody>
                    <a:bodyPr/>
                    <a:lstStyle/>
                    <a:p>
                      <a:r>
                        <a:rPr lang="en-GB" dirty="0" smtClean="0"/>
                        <a:t>What was the IPCC 4</a:t>
                      </a:r>
                      <a:r>
                        <a:rPr lang="en-GB" baseline="30000" dirty="0" smtClean="0"/>
                        <a:t>th</a:t>
                      </a:r>
                      <a:r>
                        <a:rPr lang="en-GB" dirty="0" smtClean="0"/>
                        <a:t> Assessment report</a:t>
                      </a:r>
                      <a:r>
                        <a:rPr lang="en-GB" baseline="0" dirty="0" smtClean="0"/>
                        <a:t> and the</a:t>
                      </a:r>
                      <a:r>
                        <a:rPr lang="en-GB" dirty="0" smtClean="0"/>
                        <a:t>  COP 13 Bali road Map</a:t>
                      </a:r>
                      <a:endParaRPr lang="en-GB" dirty="0"/>
                    </a:p>
                  </a:txBody>
                  <a:tcPr/>
                </a:tc>
                <a:tc>
                  <a:txBody>
                    <a:bodyPr/>
                    <a:lstStyle/>
                    <a:p>
                      <a:r>
                        <a:rPr lang="en-GB" dirty="0" smtClean="0"/>
                        <a:t>2030-2060</a:t>
                      </a:r>
                      <a:endParaRPr lang="en-GB" dirty="0"/>
                    </a:p>
                  </a:txBody>
                  <a:tcPr/>
                </a:tc>
                <a:tc>
                  <a:txBody>
                    <a:bodyPr/>
                    <a:lstStyle/>
                    <a:p>
                      <a:r>
                        <a:rPr lang="en-GB" dirty="0" smtClean="0"/>
                        <a:t>What is</a:t>
                      </a:r>
                      <a:r>
                        <a:rPr lang="en-GB" baseline="0" dirty="0" smtClean="0"/>
                        <a:t> proposed? China, US </a:t>
                      </a:r>
                      <a:r>
                        <a:rPr lang="en-GB" baseline="0" dirty="0" err="1" smtClean="0"/>
                        <a:t>etc</a:t>
                      </a:r>
                      <a:endParaRPr lang="en-GB" dirty="0"/>
                    </a:p>
                  </a:txBody>
                  <a:tcPr/>
                </a:tc>
                <a:extLst>
                  <a:ext uri="{0D108BD9-81ED-4DB2-BD59-A6C34878D82A}">
                    <a16:rowId xmlns:a16="http://schemas.microsoft.com/office/drawing/2014/main" val="2694856558"/>
                  </a:ext>
                </a:extLst>
              </a:tr>
            </a:tbl>
          </a:graphicData>
        </a:graphic>
      </p:graphicFrame>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85</a:t>
            </a:fld>
            <a:endParaRPr lang="en-GB" altLang="en-US"/>
          </a:p>
        </p:txBody>
      </p:sp>
    </p:spTree>
    <p:extLst>
      <p:ext uri="{BB962C8B-B14F-4D97-AF65-F5344CB8AC3E}">
        <p14:creationId xmlns:p14="http://schemas.microsoft.com/office/powerpoint/2010/main" val="1453405515"/>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pPr eaLnBrk="1" hangingPunct="1"/>
            <a:r>
              <a:rPr lang="en-GB" altLang="en-US">
                <a:cs typeface="Times New Roman" panose="02020603050405020304" pitchFamily="18" charset="0"/>
              </a:rPr>
              <a:t>Conclusion</a:t>
            </a:r>
          </a:p>
        </p:txBody>
      </p:sp>
      <p:sp>
        <p:nvSpPr>
          <p:cNvPr id="125955" name="Rectangle 3"/>
          <p:cNvSpPr>
            <a:spLocks noGrp="1" noChangeArrowheads="1"/>
          </p:cNvSpPr>
          <p:nvPr>
            <p:ph idx="1"/>
          </p:nvPr>
        </p:nvSpPr>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How do we measure?</a:t>
            </a:r>
          </a:p>
          <a:p>
            <a:pPr marL="274320" indent="-274320" eaLnBrk="1" fontAlgn="auto" hangingPunct="1">
              <a:lnSpc>
                <a:spcPct val="90000"/>
              </a:lnSpc>
              <a:spcAft>
                <a:spcPts val="0"/>
              </a:spcAft>
              <a:buClr>
                <a:schemeClr val="accent3"/>
              </a:buClr>
              <a:buFont typeface="Wingdings" pitchFamily="2" charset="2"/>
              <a:buNone/>
              <a:defRPr/>
            </a:pP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Uncertainty</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‘Understanding can be a cloak for ignorance’</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Uncertainty = increased moral consciousness</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Conclusion</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t/>
            </a:r>
            <a:br>
              <a:rPr lang="en-GB" sz="2800" dirty="0"/>
            </a:br>
            <a:r>
              <a:rPr lang="en-GB" sz="2800" dirty="0"/>
              <a:t/>
            </a:r>
            <a:br>
              <a:rPr lang="en-GB" sz="2800" dirty="0"/>
            </a:br>
            <a:endParaRPr lang="en-GB" sz="2800" dirty="0"/>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2"/>
              <a:buChar char=""/>
              <a:defRPr/>
            </a:pPr>
            <a:endParaRPr lang="en-GB" sz="2800" dirty="0"/>
          </a:p>
        </p:txBody>
      </p:sp>
      <p:sp>
        <p:nvSpPr>
          <p:cNvPr id="583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2205C08-44E0-4C06-BD31-8AA95D364939}" type="slidenum">
              <a:rPr lang="en-GB" altLang="en-US" sz="1100" smtClean="0">
                <a:solidFill>
                  <a:srgbClr val="4D4D4D"/>
                </a:solidFill>
                <a:latin typeface="Times New Roman" panose="02020603050405020304" pitchFamily="18" charset="0"/>
              </a:rPr>
              <a:pPr>
                <a:spcBef>
                  <a:spcPct val="0"/>
                </a:spcBef>
                <a:buClrTx/>
                <a:buSzTx/>
                <a:buFontTx/>
                <a:buNone/>
              </a:pPr>
              <a:t>86</a:t>
            </a:fld>
            <a:endParaRPr lang="en-GB" altLang="en-US" sz="1100">
              <a:solidFill>
                <a:srgbClr val="4D4D4D"/>
              </a:solidFill>
              <a:latin typeface="Times New Roman" panose="02020603050405020304" pitchFamily="18" charset="0"/>
            </a:endParaRPr>
          </a:p>
        </p:txBody>
      </p:sp>
      <p:pic>
        <p:nvPicPr>
          <p:cNvPr id="583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8400" y="4221163"/>
            <a:ext cx="4792663" cy="2217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5954">
                                            <p:txEl>
                                              <p:pRg st="0" end="0"/>
                                            </p:txEl>
                                          </p:spTgt>
                                        </p:tgtEl>
                                        <p:attrNameLst>
                                          <p:attrName>style.visibility</p:attrName>
                                        </p:attrNameLst>
                                      </p:cBhvr>
                                      <p:to>
                                        <p:strVal val="visible"/>
                                      </p:to>
                                    </p:set>
                                    <p:anim calcmode="lin" valueType="num">
                                      <p:cBhvr additive="base">
                                        <p:cTn id="7" dur="500" fill="hold"/>
                                        <p:tgtEl>
                                          <p:spTgt spid="12595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595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 calcmode="lin" valueType="num">
                                      <p:cBhvr additive="base">
                                        <p:cTn id="13" dur="500" fill="hold"/>
                                        <p:tgtEl>
                                          <p:spTgt spid="12595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59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5955">
                                            <p:txEl>
                                              <p:pRg st="2" end="2"/>
                                            </p:txEl>
                                          </p:spTgt>
                                        </p:tgtEl>
                                        <p:attrNameLst>
                                          <p:attrName>style.visibility</p:attrName>
                                        </p:attrNameLst>
                                      </p:cBhvr>
                                      <p:to>
                                        <p:strVal val="visible"/>
                                      </p:to>
                                    </p:set>
                                    <p:anim calcmode="lin" valueType="num">
                                      <p:cBhvr additive="base">
                                        <p:cTn id="19" dur="500" fill="hold"/>
                                        <p:tgtEl>
                                          <p:spTgt spid="1259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595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 calcmode="lin" valueType="num">
                                      <p:cBhvr additive="base">
                                        <p:cTn id="25" dur="500" fill="hold"/>
                                        <p:tgtEl>
                                          <p:spTgt spid="12595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595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5955">
                                            <p:txEl>
                                              <p:pRg st="4" end="4"/>
                                            </p:txEl>
                                          </p:spTgt>
                                        </p:tgtEl>
                                        <p:attrNameLst>
                                          <p:attrName>style.visibility</p:attrName>
                                        </p:attrNameLst>
                                      </p:cBhvr>
                                      <p:to>
                                        <p:strVal val="visible"/>
                                      </p:to>
                                    </p:set>
                                    <p:anim calcmode="lin" valueType="num">
                                      <p:cBhvr additive="base">
                                        <p:cTn id="31" dur="500" fill="hold"/>
                                        <p:tgtEl>
                                          <p:spTgt spid="12595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595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5955">
                                            <p:txEl>
                                              <p:pRg st="5" end="5"/>
                                            </p:txEl>
                                          </p:spTgt>
                                        </p:tgtEl>
                                        <p:attrNameLst>
                                          <p:attrName>style.visibility</p:attrName>
                                        </p:attrNameLst>
                                      </p:cBhvr>
                                      <p:to>
                                        <p:strVal val="visible"/>
                                      </p:to>
                                    </p:set>
                                    <p:anim calcmode="lin" valueType="num">
                                      <p:cBhvr additive="base">
                                        <p:cTn id="37" dur="500" fill="hold"/>
                                        <p:tgtEl>
                                          <p:spTgt spid="12595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595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25955">
                                            <p:txEl>
                                              <p:pRg st="6" end="6"/>
                                            </p:txEl>
                                          </p:spTgt>
                                        </p:tgtEl>
                                        <p:attrNameLst>
                                          <p:attrName>style.visibility</p:attrName>
                                        </p:attrNameLst>
                                      </p:cBhvr>
                                      <p:to>
                                        <p:strVal val="visible"/>
                                      </p:to>
                                    </p:set>
                                    <p:anim calcmode="lin" valueType="num">
                                      <p:cBhvr additive="base">
                                        <p:cTn id="43" dur="500" fill="hold"/>
                                        <p:tgtEl>
                                          <p:spTgt spid="12595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2595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25955">
                                            <p:txEl>
                                              <p:pRg st="7" end="7"/>
                                            </p:txEl>
                                          </p:spTgt>
                                        </p:tgtEl>
                                        <p:attrNameLst>
                                          <p:attrName>style.visibility</p:attrName>
                                        </p:attrNameLst>
                                      </p:cBhvr>
                                      <p:to>
                                        <p:strVal val="visible"/>
                                      </p:to>
                                    </p:set>
                                    <p:anim calcmode="lin" valueType="num">
                                      <p:cBhvr additive="base">
                                        <p:cTn id="49" dur="500" fill="hold"/>
                                        <p:tgtEl>
                                          <p:spTgt spid="12595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2595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25955">
                                            <p:txEl>
                                              <p:pRg st="8" end="8"/>
                                            </p:txEl>
                                          </p:spTgt>
                                        </p:tgtEl>
                                        <p:attrNameLst>
                                          <p:attrName>style.visibility</p:attrName>
                                        </p:attrNameLst>
                                      </p:cBhvr>
                                      <p:to>
                                        <p:strVal val="visible"/>
                                      </p:to>
                                    </p:set>
                                    <p:anim calcmode="lin" valueType="num">
                                      <p:cBhvr additive="base">
                                        <p:cTn id="55" dur="500" fill="hold"/>
                                        <p:tgtEl>
                                          <p:spTgt spid="12595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2595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build="p" autoUpdateAnimBg="0" advAuto="0"/>
      <p:bldP spid="125955" grpId="0" build="p" autoUpdateAnimBg="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905821C-CCD6-4868-9496-2A10475E18C7}" type="slidenum">
              <a:rPr lang="en-GB" altLang="en-US" sz="1100" smtClean="0">
                <a:solidFill>
                  <a:srgbClr val="4D4D4D"/>
                </a:solidFill>
                <a:latin typeface="Times New Roman" panose="02020603050405020304" pitchFamily="18" charset="0"/>
              </a:rPr>
              <a:pPr>
                <a:spcBef>
                  <a:spcPct val="0"/>
                </a:spcBef>
                <a:buClrTx/>
                <a:buSzTx/>
                <a:buFontTx/>
                <a:buNone/>
              </a:pPr>
              <a:t>87</a:t>
            </a:fld>
            <a:endParaRPr lang="en-GB" altLang="en-US" sz="1100">
              <a:solidFill>
                <a:srgbClr val="4D4D4D"/>
              </a:solidFill>
              <a:latin typeface="Times New Roman" panose="02020603050405020304" pitchFamily="18" charset="0"/>
            </a:endParaRPr>
          </a:p>
        </p:txBody>
      </p:sp>
      <p:pic>
        <p:nvPicPr>
          <p:cNvPr id="59395" name="Picture 2" descr="stant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2362200"/>
            <a:ext cx="71628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Box 3"/>
          <p:cNvSpPr txBox="1">
            <a:spLocks noChangeArrowheads="1"/>
          </p:cNvSpPr>
          <p:nvPr/>
        </p:nvSpPr>
        <p:spPr bwMode="auto">
          <a:xfrm>
            <a:off x="2895600" y="304800"/>
            <a:ext cx="495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latin typeface="Times New Roman" panose="02020603050405020304" pitchFamily="18" charset="0"/>
              </a:rPr>
              <a:t>Conspiracy Theory</a:t>
            </a:r>
          </a:p>
        </p:txBody>
      </p:sp>
      <p:sp>
        <p:nvSpPr>
          <p:cNvPr id="59397" name="WordArt 4"/>
          <p:cNvSpPr>
            <a:spLocks noChangeArrowheads="1" noChangeShapeType="1" noTextEdit="1"/>
          </p:cNvSpPr>
          <p:nvPr/>
        </p:nvSpPr>
        <p:spPr bwMode="auto">
          <a:xfrm>
            <a:off x="381000" y="1143000"/>
            <a:ext cx="7620000" cy="1028700"/>
          </a:xfrm>
          <a:prstGeom prst="rect">
            <a:avLst/>
          </a:prstGeom>
        </p:spPr>
        <p:txBody>
          <a:bodyPr wrap="none" fromWordArt="1">
            <a:prstTxWarp prst="textPlain">
              <a:avLst>
                <a:gd name="adj" fmla="val 50000"/>
              </a:avLst>
            </a:prstTxWarp>
          </a:bodyPr>
          <a:lstStyle/>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Trust our politicians </a:t>
            </a:r>
          </a:p>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to protect our environment</a:t>
            </a:r>
          </a:p>
        </p:txBody>
      </p:sp>
      <p:sp>
        <p:nvSpPr>
          <p:cNvPr id="59398" name="AutoShape 5">
            <a:hlinkClick r:id="" action="ppaction://hlinkshowjump?jump=lastslideviewed" highlightClick="1"/>
          </p:cNvPr>
          <p:cNvSpPr>
            <a:spLocks noChangeArrowheads="1"/>
          </p:cNvSpPr>
          <p:nvPr/>
        </p:nvSpPr>
        <p:spPr bwMode="auto">
          <a:xfrm>
            <a:off x="0" y="6400800"/>
            <a:ext cx="457200" cy="3048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C7DA9BA-AE5B-4EBA-A561-3140E9B5DEC4}" type="slidenum">
              <a:rPr lang="en-GB" altLang="en-US" sz="1100" smtClean="0">
                <a:solidFill>
                  <a:srgbClr val="4D4D4D"/>
                </a:solidFill>
                <a:latin typeface="Times New Roman" panose="02020603050405020304" pitchFamily="18" charset="0"/>
              </a:rPr>
              <a:pPr>
                <a:spcBef>
                  <a:spcPct val="0"/>
                </a:spcBef>
                <a:buClrTx/>
                <a:buSzTx/>
                <a:buFontTx/>
                <a:buNone/>
              </a:pPr>
              <a:t>88</a:t>
            </a:fld>
            <a:endParaRPr lang="en-GB" altLang="en-US" sz="1100">
              <a:solidFill>
                <a:srgbClr val="4D4D4D"/>
              </a:solidFill>
              <a:latin typeface="Times New Roman" panose="02020603050405020304" pitchFamily="18" charset="0"/>
            </a:endParaRPr>
          </a:p>
        </p:txBody>
      </p:sp>
      <p:pic>
        <p:nvPicPr>
          <p:cNvPr id="60419" name="Picture 2" descr="tragedy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44450"/>
            <a:ext cx="5411787" cy="6791325"/>
          </a:xfrm>
          <a:prstGeom prst="rect">
            <a:avLst/>
          </a:prstGeom>
          <a:solidFill>
            <a:schemeClr val="tx2">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0420" name="Text Box 3"/>
          <p:cNvSpPr txBox="1">
            <a:spLocks noChangeArrowheads="1"/>
          </p:cNvSpPr>
          <p:nvPr/>
        </p:nvSpPr>
        <p:spPr bwMode="auto">
          <a:xfrm>
            <a:off x="5867400" y="935038"/>
            <a:ext cx="2895600" cy="575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b="1">
                <a:latin typeface="Times New Roman" panose="02020603050405020304" pitchFamily="18" charset="0"/>
              </a:rPr>
              <a:t>The Tragedy of the Commons</a:t>
            </a: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"No technical solution can rescue us from the misery of overpopulation. Freedom to breed will bring ruin to all."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endParaRPr lang="en-GB" altLang="en-US" sz="2400">
              <a:latin typeface="Times New Roman" panose="02020603050405020304" pitchFamily="18" charset="0"/>
            </a:endParaRPr>
          </a:p>
          <a:p>
            <a:pPr algn="ctr" eaLnBrk="1" hangingPunct="1">
              <a:spcBef>
                <a:spcPct val="50000"/>
              </a:spcBef>
              <a:buClrTx/>
              <a:buSzTx/>
              <a:buFontTx/>
              <a:buNone/>
            </a:pPr>
            <a:r>
              <a:rPr lang="en-GB" altLang="en-US" sz="2400">
                <a:latin typeface="Times New Roman" panose="02020603050405020304" pitchFamily="18" charset="0"/>
              </a:rPr>
              <a:t>-- Garrett Hardin</a:t>
            </a:r>
          </a:p>
          <a:p>
            <a:pPr eaLnBrk="1" hangingPunct="1">
              <a:spcBef>
                <a:spcPct val="50000"/>
              </a:spcBef>
              <a:buClrTx/>
              <a:buSzTx/>
              <a:buFontTx/>
              <a:buNone/>
            </a:pPr>
            <a:endParaRPr lang="en-GB" altLang="en-US" sz="2400">
              <a:latin typeface="Times New Roman" panose="02020603050405020304" pitchFamily="18" charset="0"/>
            </a:endParaRPr>
          </a:p>
          <a:p>
            <a:pPr eaLnBrk="1" hangingPunct="1">
              <a:spcBef>
                <a:spcPct val="50000"/>
              </a:spcBef>
              <a:buClrTx/>
              <a:buSzTx/>
              <a:buFontTx/>
              <a:buNone/>
            </a:pPr>
            <a:endParaRPr lang="en-GB" altLang="en-US" sz="2400">
              <a:latin typeface="Times New Roman" panose="02020603050405020304" pitchFamily="18" charset="0"/>
            </a:endParaRPr>
          </a:p>
        </p:txBody>
      </p:sp>
      <p:sp>
        <p:nvSpPr>
          <p:cNvPr id="60421" name="AutoShape 4">
            <a:hlinkClick r:id="" action="ppaction://hlinkshowjump?jump=lastslideviewed" highlightClick="1"/>
          </p:cNvPr>
          <p:cNvSpPr>
            <a:spLocks noChangeArrowheads="1"/>
          </p:cNvSpPr>
          <p:nvPr/>
        </p:nvSpPr>
        <p:spPr bwMode="auto">
          <a:xfrm>
            <a:off x="0" y="6477000"/>
            <a:ext cx="304800" cy="3810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a:t>Card Game</a:t>
            </a:r>
          </a:p>
        </p:txBody>
      </p:sp>
      <p:sp>
        <p:nvSpPr>
          <p:cNvPr id="61443" name="Rectangle 3"/>
          <p:cNvSpPr>
            <a:spLocks noGrp="1" noChangeArrowheads="1"/>
          </p:cNvSpPr>
          <p:nvPr>
            <p:ph idx="1"/>
          </p:nvPr>
        </p:nvSpPr>
        <p:spPr/>
        <p:txBody>
          <a:bodyPr/>
          <a:lstStyle/>
          <a:p>
            <a:pPr eaLnBrk="1" hangingPunct="1"/>
            <a:r>
              <a:rPr lang="en-GB" altLang="en-US"/>
              <a:t>Take 2 cards of different colours</a:t>
            </a:r>
          </a:p>
          <a:p>
            <a:pPr eaLnBrk="1" hangingPunct="1"/>
            <a:r>
              <a:rPr lang="en-GB" altLang="en-US"/>
              <a:t>Hand back 1 card based on maximising your own payoff (Independent choice)</a:t>
            </a:r>
          </a:p>
          <a:p>
            <a:pPr eaLnBrk="1" hangingPunct="1"/>
            <a:r>
              <a:rPr lang="en-GB" altLang="en-US"/>
              <a:t>Depends on which colour card you hand- in and what your colleagues hand-in</a:t>
            </a:r>
          </a:p>
          <a:p>
            <a:pPr eaLnBrk="1" hangingPunct="1"/>
            <a:r>
              <a:rPr lang="en-GB" altLang="en-US"/>
              <a:t>£5 if you keep your blue card plus £1 for every blue card handed-in</a:t>
            </a:r>
          </a:p>
        </p:txBody>
      </p:sp>
      <p:sp>
        <p:nvSpPr>
          <p:cNvPr id="614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6E80A9C-E4B2-4D03-AE27-D4F618D58F21}" type="slidenum">
              <a:rPr lang="en-GB" altLang="en-US" sz="1100" smtClean="0">
                <a:solidFill>
                  <a:srgbClr val="4D4D4D"/>
                </a:solidFill>
                <a:latin typeface="Times New Roman" panose="02020603050405020304" pitchFamily="18" charset="0"/>
              </a:rPr>
              <a:pPr>
                <a:spcBef>
                  <a:spcPct val="0"/>
                </a:spcBef>
                <a:buClrTx/>
                <a:buSzTx/>
                <a:buFontTx/>
                <a:buNone/>
              </a:pPr>
              <a:t>89</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a:t>Card Game Cont’d</a:t>
            </a:r>
          </a:p>
        </p:txBody>
      </p:sp>
      <p:sp>
        <p:nvSpPr>
          <p:cNvPr id="63491" name="Rectangle 3"/>
          <p:cNvSpPr>
            <a:spLocks noGrp="1" noChangeArrowheads="1"/>
          </p:cNvSpPr>
          <p:nvPr>
            <p:ph idx="1"/>
          </p:nvPr>
        </p:nvSpPr>
        <p:spPr/>
        <p:txBody>
          <a:bodyPr/>
          <a:lstStyle/>
          <a:p>
            <a:pPr eaLnBrk="1" hangingPunct="1"/>
            <a:r>
              <a:rPr lang="en-GB" altLang="en-US"/>
              <a:t>Discussion</a:t>
            </a:r>
          </a:p>
          <a:p>
            <a:pPr eaLnBrk="1" hangingPunct="1"/>
            <a:r>
              <a:rPr lang="en-GB" altLang="en-US"/>
              <a:t>Play game again but with class negotiation</a:t>
            </a:r>
          </a:p>
        </p:txBody>
      </p:sp>
      <p:sp>
        <p:nvSpPr>
          <p:cNvPr id="6349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3FF21D0-3A3F-48BA-9C75-F2843F741C77}" type="slidenum">
              <a:rPr lang="en-GB" altLang="en-US" sz="1100" smtClean="0">
                <a:solidFill>
                  <a:srgbClr val="4D4D4D"/>
                </a:solidFill>
                <a:latin typeface="Times New Roman" panose="02020603050405020304" pitchFamily="18" charset="0"/>
              </a:rPr>
              <a:pPr>
                <a:spcBef>
                  <a:spcPct val="0"/>
                </a:spcBef>
                <a:buClrTx/>
                <a:buSzTx/>
                <a:buFontTx/>
                <a:buNone/>
              </a:pPr>
              <a:t>90</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050"/>
          <p:cNvSpPr>
            <a:spLocks noGrp="1" noChangeArrowheads="1"/>
          </p:cNvSpPr>
          <p:nvPr>
            <p:ph type="title"/>
          </p:nvPr>
        </p:nvSpPr>
        <p:spPr>
          <a:xfrm>
            <a:off x="317500" y="782638"/>
            <a:ext cx="8637588" cy="701675"/>
          </a:xfrm>
        </p:spPr>
        <p:txBody>
          <a:bodyPr/>
          <a:lstStyle/>
          <a:p>
            <a:pPr eaLnBrk="1" hangingPunct="1"/>
            <a:r>
              <a:rPr lang="en-US" altLang="en-US" sz="4000"/>
              <a:t>Practical</a:t>
            </a:r>
          </a:p>
        </p:txBody>
      </p:sp>
      <p:sp>
        <p:nvSpPr>
          <p:cNvPr id="64515" name="Rectangle 2051"/>
          <p:cNvSpPr>
            <a:spLocks noGrp="1" noChangeArrowheads="1"/>
          </p:cNvSpPr>
          <p:nvPr>
            <p:ph type="body" sz="half" idx="1"/>
          </p:nvPr>
        </p:nvSpPr>
        <p:spPr>
          <a:xfrm>
            <a:off x="328613" y="1941513"/>
            <a:ext cx="4024312" cy="4114800"/>
          </a:xfrm>
        </p:spPr>
        <p:txBody>
          <a:bodyPr/>
          <a:lstStyle/>
          <a:p>
            <a:pPr eaLnBrk="1" hangingPunct="1"/>
            <a:r>
              <a:rPr lang="en-US" altLang="en-US" sz="2400"/>
              <a:t>Whose got the personality by-pass?</a:t>
            </a:r>
          </a:p>
        </p:txBody>
      </p:sp>
      <p:pic>
        <p:nvPicPr>
          <p:cNvPr id="64516" name="Picture 2057" descr="farside--four-basic-personality-typ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791075" y="1371600"/>
            <a:ext cx="4124325" cy="4684713"/>
          </a:xfrm>
          <a:noFill/>
        </p:spPr>
      </p:pic>
      <p:sp>
        <p:nvSpPr>
          <p:cNvPr id="6451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1AE6D8C-437A-4F52-8034-68477FCB4509}" type="slidenum">
              <a:rPr lang="en-GB" altLang="en-US" sz="1100" smtClean="0">
                <a:solidFill>
                  <a:srgbClr val="4D4D4D"/>
                </a:solidFill>
                <a:latin typeface="Times New Roman" panose="02020603050405020304" pitchFamily="18" charset="0"/>
              </a:rPr>
              <a:pPr>
                <a:spcBef>
                  <a:spcPct val="0"/>
                </a:spcBef>
                <a:buClrTx/>
                <a:buSzTx/>
                <a:buFontTx/>
                <a:buNone/>
              </a:pPr>
              <a:t>91</a:t>
            </a:fld>
            <a:endParaRPr lang="en-GB" altLang="en-US" sz="1100">
              <a:solidFill>
                <a:srgbClr val="4D4D4D"/>
              </a:solidFill>
              <a:latin typeface="Times New Roman" panose="02020603050405020304" pitchFamily="18" charset="0"/>
            </a:endParaRPr>
          </a:p>
        </p:txBody>
      </p:sp>
      <p:pic>
        <p:nvPicPr>
          <p:cNvPr id="64518" name="Picture 2059" descr="cfw_sculptz(pers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971800"/>
            <a:ext cx="264795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9" name="Picture 2061" descr="split%20personal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3886200"/>
            <a:ext cx="1863725" cy="275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79388" y="1268413"/>
            <a:ext cx="7772400" cy="762000"/>
          </a:xfrm>
        </p:spPr>
        <p:txBody>
          <a:bodyPr>
            <a:normAutofit fontScale="90000"/>
          </a:bodyPr>
          <a:lstStyle/>
          <a:p>
            <a:pPr eaLnBrk="1" fontAlgn="auto" hangingPunct="1">
              <a:spcAft>
                <a:spcPts val="0"/>
              </a:spcAft>
              <a:defRPr/>
            </a:pPr>
            <a:r>
              <a:rPr lang="en-US" altLang="en-US" dirty="0"/>
              <a:t>Institutions and Strategies</a:t>
            </a:r>
          </a:p>
        </p:txBody>
      </p:sp>
      <p:sp>
        <p:nvSpPr>
          <p:cNvPr id="18435" name="Rectangle 3"/>
          <p:cNvSpPr>
            <a:spLocks noGrp="1" noChangeArrowheads="1"/>
          </p:cNvSpPr>
          <p:nvPr>
            <p:ph idx="1"/>
          </p:nvPr>
        </p:nvSpPr>
        <p:spPr>
          <a:xfrm>
            <a:off x="0" y="2636838"/>
            <a:ext cx="6948488"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Overview</a:t>
            </a:r>
            <a:r>
              <a:rPr lang="en-US" sz="2400" dirty="0"/>
              <a:t>: Functions, international issues and tools/strategies</a:t>
            </a:r>
          </a:p>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Theory &amp; Objective</a:t>
            </a:r>
            <a:r>
              <a:rPr lang="en-US" sz="2800" dirty="0"/>
              <a:t>: </a:t>
            </a:r>
          </a:p>
          <a:p>
            <a:pPr marL="274320" indent="-274320" algn="just" eaLnBrk="1" fontAlgn="auto" hangingPunct="1">
              <a:lnSpc>
                <a:spcPct val="90000"/>
              </a:lnSpc>
              <a:spcAft>
                <a:spcPts val="0"/>
              </a:spcAft>
              <a:buClr>
                <a:schemeClr val="accent3"/>
              </a:buClr>
              <a:buFont typeface="Wingdings" pitchFamily="2" charset="2"/>
              <a:buNone/>
              <a:defRPr/>
            </a:pPr>
            <a:r>
              <a:rPr lang="en-US" i="1" dirty="0"/>
              <a:t>	</a:t>
            </a:r>
            <a:r>
              <a:rPr lang="en-US" i="1" dirty="0">
                <a:solidFill>
                  <a:schemeClr val="accent1">
                    <a:lumMod val="60000"/>
                    <a:lumOff val="40000"/>
                  </a:schemeClr>
                </a:solidFill>
              </a:rPr>
              <a:t>“A policy, once it is soundly based </a:t>
            </a:r>
            <a:r>
              <a:rPr lang="en-US" i="1" dirty="0">
                <a:solidFill>
                  <a:srgbClr val="FF0000"/>
                </a:solidFill>
              </a:rPr>
              <a:t>theoretically</a:t>
            </a:r>
            <a:r>
              <a:rPr lang="en-US" i="1" dirty="0">
                <a:solidFill>
                  <a:schemeClr val="accent1">
                    <a:lumMod val="60000"/>
                    <a:lumOff val="40000"/>
                  </a:schemeClr>
                </a:solidFill>
              </a:rPr>
              <a:t> and clearly defined </a:t>
            </a:r>
            <a:r>
              <a:rPr lang="en-US" i="1" dirty="0">
                <a:solidFill>
                  <a:srgbClr val="FF0000"/>
                </a:solidFill>
              </a:rPr>
              <a:t>objective</a:t>
            </a:r>
            <a:r>
              <a:rPr lang="en-US" i="1" dirty="0">
                <a:solidFill>
                  <a:schemeClr val="accent1">
                    <a:lumMod val="60000"/>
                    <a:lumOff val="40000"/>
                  </a:schemeClr>
                </a:solidFill>
              </a:rPr>
              <a:t>, requires the additional elements of </a:t>
            </a:r>
            <a:r>
              <a:rPr lang="en-US" i="1" dirty="0">
                <a:solidFill>
                  <a:srgbClr val="FF0000"/>
                </a:solidFill>
              </a:rPr>
              <a:t>institutional</a:t>
            </a:r>
            <a:r>
              <a:rPr lang="en-US" i="1" dirty="0">
                <a:solidFill>
                  <a:schemeClr val="accent1">
                    <a:lumMod val="60000"/>
                    <a:lumOff val="40000"/>
                  </a:schemeClr>
                </a:solidFill>
              </a:rPr>
              <a:t> structures, policy </a:t>
            </a:r>
            <a:r>
              <a:rPr lang="en-US" i="1" dirty="0">
                <a:solidFill>
                  <a:srgbClr val="FF0000"/>
                </a:solidFill>
              </a:rPr>
              <a:t>strategies </a:t>
            </a:r>
            <a:r>
              <a:rPr lang="en-US" i="1" dirty="0">
                <a:solidFill>
                  <a:schemeClr val="accent1">
                    <a:lumMod val="60000"/>
                    <a:lumOff val="40000"/>
                  </a:schemeClr>
                </a:solidFill>
              </a:rPr>
              <a:t>and policy </a:t>
            </a:r>
            <a:r>
              <a:rPr lang="en-US" i="1" dirty="0">
                <a:solidFill>
                  <a:srgbClr val="FF0000"/>
                </a:solidFill>
              </a:rPr>
              <a:t>actors</a:t>
            </a:r>
            <a:r>
              <a:rPr lang="en-US" i="1" dirty="0">
                <a:solidFill>
                  <a:schemeClr val="accent1">
                    <a:lumMod val="60000"/>
                    <a:lumOff val="40000"/>
                  </a:schemeClr>
                </a:solidFill>
              </a:rPr>
              <a:t>”</a:t>
            </a:r>
            <a:r>
              <a:rPr lang="en-US" dirty="0">
                <a:solidFill>
                  <a:schemeClr val="accent1">
                    <a:lumMod val="60000"/>
                    <a:lumOff val="40000"/>
                  </a:schemeClr>
                </a:solidFill>
              </a:rPr>
              <a:t> (Wells, 1998: 17)</a:t>
            </a:r>
          </a:p>
          <a:p>
            <a:pPr marL="640080" lvl="1" indent="-274320" eaLnBrk="1" fontAlgn="auto" hangingPunct="1">
              <a:lnSpc>
                <a:spcPct val="90000"/>
              </a:lnSpc>
              <a:spcAft>
                <a:spcPts val="0"/>
              </a:spcAft>
              <a:buFont typeface="Wingdings 2"/>
              <a:buChar char=""/>
              <a:defRPr/>
            </a:pPr>
            <a:r>
              <a:rPr lang="en-US" sz="2000" dirty="0"/>
              <a:t>Discuss with  a colleague the significance of such a statement for the ‘success’ of an environmental policy  (5 mins write a paragraph) Class discussion (3/4mins)</a:t>
            </a:r>
          </a:p>
          <a:p>
            <a:pPr marL="274320" indent="-274320" eaLnBrk="1" fontAlgn="auto" hangingPunct="1">
              <a:lnSpc>
                <a:spcPct val="90000"/>
              </a:lnSpc>
              <a:spcAft>
                <a:spcPts val="0"/>
              </a:spcAft>
              <a:buClr>
                <a:schemeClr val="accent3"/>
              </a:buClr>
              <a:buFont typeface="Wingdings 2"/>
              <a:buChar char=""/>
              <a:defRPr/>
            </a:pPr>
            <a:r>
              <a:rPr lang="en-US" sz="2400" dirty="0"/>
              <a:t>The environment has progressively become more </a:t>
            </a:r>
            <a:r>
              <a:rPr lang="en-US" sz="2400" dirty="0" err="1">
                <a:solidFill>
                  <a:srgbClr val="FF0000"/>
                </a:solidFill>
              </a:rPr>
              <a:t>politicised</a:t>
            </a:r>
            <a:r>
              <a:rPr lang="en-US" sz="2400" dirty="0">
                <a:solidFill>
                  <a:srgbClr val="FF0000"/>
                </a:solidFill>
              </a:rPr>
              <a:t> </a:t>
            </a:r>
            <a:r>
              <a:rPr lang="en-US" sz="2400" dirty="0"/>
              <a:t>in recent times = long-term ideas/policies have been questioned (Carter &amp; Lowe, 2015)</a:t>
            </a:r>
          </a:p>
        </p:txBody>
      </p:sp>
      <p:sp>
        <p:nvSpPr>
          <p:cNvPr id="655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89E088D-E445-403D-B562-13D113CF980C}" type="slidenum">
              <a:rPr lang="en-GB" altLang="en-US" sz="1100" smtClean="0">
                <a:solidFill>
                  <a:srgbClr val="4D4D4D"/>
                </a:solidFill>
                <a:latin typeface="Times New Roman" panose="02020603050405020304" pitchFamily="18" charset="0"/>
              </a:rPr>
              <a:pPr>
                <a:spcBef>
                  <a:spcPct val="0"/>
                </a:spcBef>
                <a:buClrTx/>
                <a:buSzTx/>
                <a:buFontTx/>
                <a:buNone/>
              </a:pPr>
              <a:t>92</a:t>
            </a:fld>
            <a:endParaRPr lang="en-GB" altLang="en-US" sz="1100">
              <a:solidFill>
                <a:srgbClr val="4D4D4D"/>
              </a:solidFill>
              <a:latin typeface="Times New Roman" panose="02020603050405020304" pitchFamily="18" charset="0"/>
            </a:endParaRPr>
          </a:p>
        </p:txBody>
      </p:sp>
      <p:pic>
        <p:nvPicPr>
          <p:cNvPr id="65541" name="Picture 5" descr="govern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0288" y="3429000"/>
            <a:ext cx="1474787" cy="204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5">
                                            <p:txEl>
                                              <p:pRg st="0" end="0"/>
                                            </p:txEl>
                                          </p:spTgt>
                                        </p:tgtEl>
                                        <p:attrNameLst>
                                          <p:attrName>style.visibility</p:attrName>
                                        </p:attrNameLst>
                                      </p:cBhvr>
                                      <p:to>
                                        <p:strVal val="visible"/>
                                      </p:to>
                                    </p:set>
                                    <p:anim calcmode="lin" valueType="num">
                                      <p:cBhvr additive="base">
                                        <p:cTn id="13"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5">
                                            <p:txEl>
                                              <p:pRg st="1" end="1"/>
                                            </p:txEl>
                                          </p:spTgt>
                                        </p:tgtEl>
                                        <p:attrNameLst>
                                          <p:attrName>style.visibility</p:attrName>
                                        </p:attrNameLst>
                                      </p:cBhvr>
                                      <p:to>
                                        <p:strVal val="visible"/>
                                      </p:to>
                                    </p:set>
                                    <p:anim calcmode="lin" valueType="num">
                                      <p:cBhvr additive="base">
                                        <p:cTn id="19" dur="500" fill="hold"/>
                                        <p:tgtEl>
                                          <p:spTgt spid="184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5">
                                            <p:txEl>
                                              <p:pRg st="2" end="2"/>
                                            </p:txEl>
                                          </p:spTgt>
                                        </p:tgtEl>
                                        <p:attrNameLst>
                                          <p:attrName>style.visibility</p:attrName>
                                        </p:attrNameLst>
                                      </p:cBhvr>
                                      <p:to>
                                        <p:strVal val="visible"/>
                                      </p:to>
                                    </p:set>
                                    <p:anim calcmode="lin" valueType="num">
                                      <p:cBhvr additive="base">
                                        <p:cTn id="25"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18435">
                                            <p:txEl>
                                              <p:pRg st="3" end="3"/>
                                            </p:txEl>
                                          </p:spTgt>
                                        </p:tgtEl>
                                        <p:attrNameLst>
                                          <p:attrName>style.visibility</p:attrName>
                                        </p:attrNameLst>
                                      </p:cBhvr>
                                      <p:to>
                                        <p:strVal val="visible"/>
                                      </p:to>
                                    </p:set>
                                    <p:anim calcmode="lin" valueType="num">
                                      <p:cBhvr additive="base">
                                        <p:cTn id="29" dur="500" fill="hold"/>
                                        <p:tgtEl>
                                          <p:spTgt spid="1843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84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8435">
                                            <p:txEl>
                                              <p:pRg st="4" end="4"/>
                                            </p:txEl>
                                          </p:spTgt>
                                        </p:tgtEl>
                                        <p:attrNameLst>
                                          <p:attrName>style.visibility</p:attrName>
                                        </p:attrNameLst>
                                      </p:cBhvr>
                                      <p:to>
                                        <p:strVal val="visible"/>
                                      </p:to>
                                    </p:set>
                                    <p:anim calcmode="lin" valueType="num">
                                      <p:cBhvr additive="base">
                                        <p:cTn id="35" dur="500" fill="hold"/>
                                        <p:tgtEl>
                                          <p:spTgt spid="18435">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84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advAuto="0"/>
      <p:bldP spid="18435" grpId="0" build="p" autoUpdateAnimBg="0"/>
    </p:bldLst>
  </p:timing>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23850" y="476250"/>
            <a:ext cx="8637588" cy="1676400"/>
          </a:xfrm>
        </p:spPr>
        <p:txBody>
          <a:bodyPr>
            <a:normAutofit fontScale="90000"/>
          </a:bodyPr>
          <a:lstStyle/>
          <a:p>
            <a:pPr eaLnBrk="1" fontAlgn="auto" hangingPunct="1">
              <a:spcAft>
                <a:spcPts val="0"/>
              </a:spcAft>
              <a:defRPr/>
            </a:pPr>
            <a:r>
              <a:rPr lang="en-US" altLang="en-US" dirty="0"/>
              <a:t>Academic Assessment of the </a:t>
            </a:r>
            <a:br>
              <a:rPr lang="en-US" altLang="en-US" dirty="0"/>
            </a:br>
            <a:r>
              <a:rPr lang="en-US" altLang="en-US" dirty="0"/>
              <a:t>Role of Institutions</a:t>
            </a:r>
            <a:r>
              <a:rPr lang="en-US" altLang="en-US" sz="6000" dirty="0"/>
              <a:t> </a:t>
            </a:r>
          </a:p>
        </p:txBody>
      </p:sp>
      <p:pic>
        <p:nvPicPr>
          <p:cNvPr id="67587" name="Picture 12" descr="corruptioncartoon3"/>
          <p:cNvPicPr>
            <a:picLocks noGrp="1" noChangeAspect="1" noChangeArrowheads="1"/>
          </p:cNvPicPr>
          <p:nvPr>
            <p:ph type="clipArt" sz="half" idx="1"/>
          </p:nvPr>
        </p:nvPicPr>
        <p:blipFill>
          <a:blip r:embed="rId4">
            <a:extLst>
              <a:ext uri="{28A0092B-C50C-407E-A947-70E740481C1C}">
                <a14:useLocalDpi xmlns:a14="http://schemas.microsoft.com/office/drawing/2010/main" val="0"/>
              </a:ext>
            </a:extLst>
          </a:blip>
          <a:srcRect/>
          <a:stretch>
            <a:fillRect/>
          </a:stretch>
        </p:blipFill>
        <p:spPr>
          <a:xfrm>
            <a:off x="0" y="2349500"/>
            <a:ext cx="2959100" cy="4114800"/>
          </a:xfrm>
          <a:noFill/>
        </p:spPr>
      </p:pic>
      <p:sp>
        <p:nvSpPr>
          <p:cNvPr id="2" name="Rectangle 3"/>
          <p:cNvSpPr>
            <a:spLocks noGrp="1" noChangeArrowheads="1"/>
          </p:cNvSpPr>
          <p:nvPr>
            <p:ph type="body" sz="half" idx="2"/>
          </p:nvPr>
        </p:nvSpPr>
        <p:spPr>
          <a:xfrm>
            <a:off x="2916238" y="2133600"/>
            <a:ext cx="5776912" cy="4648200"/>
          </a:xfrm>
        </p:spPr>
        <p:txBody>
          <a:bodyPr/>
          <a:lstStyle/>
          <a:p>
            <a:pPr eaLnBrk="1" hangingPunct="1">
              <a:lnSpc>
                <a:spcPct val="90000"/>
              </a:lnSpc>
            </a:pPr>
            <a:r>
              <a:rPr lang="en-US" altLang="en-US" sz="2800" i="1"/>
              <a:t>“For forms of government let fools contest; what ever is best administered is best”</a:t>
            </a:r>
            <a:r>
              <a:rPr lang="en-US" altLang="en-US" sz="2800"/>
              <a:t> Alexandra Pope</a:t>
            </a:r>
          </a:p>
          <a:p>
            <a:pPr lvl="1" eaLnBrk="1" hangingPunct="1">
              <a:lnSpc>
                <a:spcPct val="90000"/>
              </a:lnSpc>
            </a:pPr>
            <a:r>
              <a:rPr lang="en-US" altLang="en-US"/>
              <a:t>What does this quote emphasize?</a:t>
            </a:r>
          </a:p>
          <a:p>
            <a:pPr eaLnBrk="1" hangingPunct="1">
              <a:lnSpc>
                <a:spcPct val="90000"/>
              </a:lnSpc>
            </a:pPr>
            <a:r>
              <a:rPr lang="en-US" altLang="en-US" sz="2800"/>
              <a:t>‘New institutionalism’ V.Imp. For env. Policy: Inst. in themselves are important actors therefore semi-autonomous (Marsh &amp; Olsen, 1984)</a:t>
            </a:r>
          </a:p>
          <a:p>
            <a:pPr eaLnBrk="1" hangingPunct="1">
              <a:lnSpc>
                <a:spcPct val="90000"/>
              </a:lnSpc>
            </a:pPr>
            <a:r>
              <a:rPr lang="en-US" altLang="en-US" sz="2800"/>
              <a:t>How does this differ from the A.Pope view?</a:t>
            </a:r>
          </a:p>
        </p:txBody>
      </p:sp>
      <p:sp>
        <p:nvSpPr>
          <p:cNvPr id="6758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CD44653-4E60-43C1-8CBC-44DC60BC85C5}" type="slidenum">
              <a:rPr lang="en-GB" altLang="en-US" sz="1100" smtClean="0">
                <a:solidFill>
                  <a:srgbClr val="4D4D4D"/>
                </a:solidFill>
                <a:latin typeface="Times New Roman" panose="02020603050405020304" pitchFamily="18" charset="0"/>
              </a:rPr>
              <a:pPr>
                <a:spcBef>
                  <a:spcPct val="0"/>
                </a:spcBef>
                <a:buClrTx/>
                <a:buSzTx/>
                <a:buFontTx/>
                <a:buNone/>
              </a:pPr>
              <a:t>93</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9154">
                                            <p:txEl>
                                              <p:pRg st="0" end="0"/>
                                            </p:txEl>
                                          </p:spTgt>
                                        </p:tgtEl>
                                        <p:attrNameLst>
                                          <p:attrName>style.visibility</p:attrName>
                                        </p:attrNameLst>
                                      </p:cBhvr>
                                      <p:to>
                                        <p:strVal val="visible"/>
                                      </p:to>
                                    </p:set>
                                    <p:anim calcmode="lin" valueType="num">
                                      <p:cBhvr additive="base">
                                        <p:cTn id="7" dur="500" fill="hold"/>
                                        <p:tgtEl>
                                          <p:spTgt spid="491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91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par>
                                <p:cTn id="15" presetID="2" presetClass="entr" presetSubtype="8" fill="hold" grpId="0"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additive="base">
                                        <p:cTn id="1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additive="base">
                                        <p:cTn id="2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2">
                                            <p:txEl>
                                              <p:pRg st="3" end="3"/>
                                            </p:txEl>
                                          </p:spTgt>
                                        </p:tgtEl>
                                        <p:attrNameLst>
                                          <p:attrName>style.visibility</p:attrName>
                                        </p:attrNameLst>
                                      </p:cBhvr>
                                      <p:to>
                                        <p:strVal val="visible"/>
                                      </p:to>
                                    </p:set>
                                    <p:anim calcmode="lin" valueType="num">
                                      <p:cBhvr additive="base">
                                        <p:cTn id="29"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build="p" autoUpdateAnimBg="0" advAuto="0"/>
      <p:bldP spid="2" grpId="0" build="p" autoUpdateAnimBg="0"/>
    </p:bldLst>
  </p:timing>
</p:sld>
</file>

<file path=ppt/slides/slide9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1188" y="908050"/>
            <a:ext cx="7772400" cy="762000"/>
          </a:xfrm>
        </p:spPr>
        <p:txBody>
          <a:bodyPr>
            <a:normAutofit fontScale="90000"/>
          </a:bodyPr>
          <a:lstStyle/>
          <a:p>
            <a:pPr eaLnBrk="1" fontAlgn="auto" hangingPunct="1">
              <a:spcAft>
                <a:spcPts val="0"/>
              </a:spcAft>
              <a:defRPr/>
            </a:pPr>
            <a:r>
              <a:rPr lang="en-US" altLang="en-US" dirty="0"/>
              <a:t>Institutional Functions</a:t>
            </a:r>
            <a:endParaRPr lang="en-US" altLang="en-US" sz="6000" dirty="0"/>
          </a:p>
        </p:txBody>
      </p:sp>
      <p:sp>
        <p:nvSpPr>
          <p:cNvPr id="26627" name="Rectangle 3"/>
          <p:cNvSpPr>
            <a:spLocks noGrp="1" noChangeArrowheads="1"/>
          </p:cNvSpPr>
          <p:nvPr>
            <p:ph idx="1"/>
          </p:nvPr>
        </p:nvSpPr>
        <p:spPr>
          <a:xfrm>
            <a:off x="304800" y="1905000"/>
            <a:ext cx="60960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solidFill>
                  <a:schemeClr val="folHlink"/>
                </a:solidFill>
              </a:rPr>
              <a:t>Resources</a:t>
            </a:r>
            <a:r>
              <a:rPr lang="en-US" altLang="en-US" sz="2400" dirty="0"/>
              <a:t>: </a:t>
            </a:r>
            <a:r>
              <a:rPr lang="en-US" altLang="en-US" dirty="0"/>
              <a:t>What might they be? (in 2s)</a:t>
            </a:r>
            <a:endParaRPr lang="en-US" altLang="en-US" sz="2800" dirty="0"/>
          </a:p>
          <a:p>
            <a:pPr marL="274320" indent="-274320" eaLnBrk="1" fontAlgn="auto" hangingPunct="1">
              <a:lnSpc>
                <a:spcPct val="90000"/>
              </a:lnSpc>
              <a:spcAft>
                <a:spcPts val="0"/>
              </a:spcAft>
              <a:buClr>
                <a:schemeClr val="tx1"/>
              </a:buClr>
              <a:buFontTx/>
              <a:buChar char="–"/>
              <a:defRPr/>
            </a:pPr>
            <a:r>
              <a:rPr lang="en-US" altLang="en-US" dirty="0"/>
              <a:t>Tangible - money, number of people</a:t>
            </a:r>
            <a:endParaRPr lang="en-US" altLang="en-US" dirty="0">
              <a:cs typeface="Calibri"/>
            </a:endParaRPr>
          </a:p>
          <a:p>
            <a:pPr marL="274320" indent="-274320" eaLnBrk="1" fontAlgn="auto" hangingPunct="1">
              <a:lnSpc>
                <a:spcPct val="90000"/>
              </a:lnSpc>
              <a:spcAft>
                <a:spcPts val="0"/>
              </a:spcAft>
              <a:buClr>
                <a:schemeClr val="tx1"/>
              </a:buClr>
              <a:buFontTx/>
              <a:buChar char="–"/>
              <a:defRPr/>
            </a:pPr>
            <a:r>
              <a:rPr lang="en-US" altLang="en-US" dirty="0"/>
              <a:t>Intangible - information = power</a:t>
            </a:r>
            <a:endParaRPr lang="en-US" altLang="en-US"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Perception and professional </a:t>
            </a:r>
            <a:r>
              <a:rPr lang="en-US" altLang="en-US" sz="2400" dirty="0">
                <a:solidFill>
                  <a:schemeClr val="folHlink"/>
                </a:solidFill>
              </a:rPr>
              <a:t>symbols</a:t>
            </a:r>
            <a:endParaRPr lang="en-US" altLang="en-US" sz="3600" dirty="0">
              <a:solidFill>
                <a:schemeClr val="folHlink"/>
              </a:solidFill>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Not whether true or false but if they are believed</a:t>
            </a:r>
            <a:endParaRPr lang="en-US" altLang="en-US" sz="2000" dirty="0">
              <a:cs typeface="Calibri"/>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Statistics</a:t>
            </a:r>
            <a:endParaRPr lang="en-US" altLang="en-US" sz="3200" dirty="0"/>
          </a:p>
          <a:p>
            <a:pPr marL="274320" indent="-274320" eaLnBrk="1" fontAlgn="auto" hangingPunct="1">
              <a:lnSpc>
                <a:spcPct val="90000"/>
              </a:lnSpc>
              <a:spcAft>
                <a:spcPts val="0"/>
              </a:spcAft>
              <a:buClr>
                <a:schemeClr val="tx1"/>
              </a:buClr>
              <a:buFont typeface="Wingdings 2"/>
              <a:buChar char=""/>
              <a:defRPr/>
            </a:pPr>
            <a:r>
              <a:rPr lang="en-US" altLang="en-US" sz="2400" dirty="0"/>
              <a:t>Rules of the </a:t>
            </a:r>
            <a:r>
              <a:rPr lang="en-US" altLang="en-US" sz="2400" dirty="0">
                <a:solidFill>
                  <a:schemeClr val="folHlink"/>
                </a:solidFill>
              </a:rPr>
              <a:t>game</a:t>
            </a:r>
            <a:r>
              <a:rPr lang="en-US" altLang="en-US" sz="2400" dirty="0"/>
              <a:t>: Through ‘action channels’ (Allison, 2004)</a:t>
            </a:r>
            <a:endParaRPr lang="en-US" altLang="en-US" sz="2400"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Control of behavior: prescribed</a:t>
            </a:r>
            <a:endParaRPr lang="en-US" altLang="en-US" sz="2400" dirty="0">
              <a:cs typeface="Calibri"/>
            </a:endParaRPr>
          </a:p>
          <a:p>
            <a:pPr marL="274320" indent="-274320" eaLnBrk="1" fontAlgn="auto" hangingPunct="1">
              <a:lnSpc>
                <a:spcPct val="90000"/>
              </a:lnSpc>
              <a:spcAft>
                <a:spcPts val="0"/>
              </a:spcAft>
              <a:buClr>
                <a:schemeClr val="accent3"/>
              </a:buClr>
              <a:buFont typeface="Wingdings 2"/>
              <a:buChar char=""/>
              <a:defRPr/>
            </a:pPr>
            <a:r>
              <a:rPr lang="en-US" altLang="en-US" sz="2400" dirty="0"/>
              <a:t>Groups 3/4</a:t>
            </a:r>
            <a:endParaRPr lang="en-US" altLang="en-US" sz="3600" dirty="0"/>
          </a:p>
          <a:p>
            <a:pPr marL="640080" lvl="1" indent="-274320" eaLnBrk="1" fontAlgn="auto" hangingPunct="1">
              <a:lnSpc>
                <a:spcPct val="90000"/>
              </a:lnSpc>
              <a:spcAft>
                <a:spcPts val="0"/>
              </a:spcAft>
              <a:buFont typeface="Wingdings 2"/>
              <a:buChar char=""/>
              <a:defRPr/>
            </a:pPr>
            <a:r>
              <a:rPr lang="en-US" altLang="en-US" sz="2000" dirty="0"/>
              <a:t>Are these used in environmental policy? An e.g. for each.</a:t>
            </a:r>
            <a:endParaRPr lang="en-US" altLang="en-US" sz="2000" dirty="0">
              <a:cs typeface="Calibri"/>
            </a:endParaRPr>
          </a:p>
          <a:p>
            <a:pPr marL="640080" lvl="1" indent="-274320" eaLnBrk="1" fontAlgn="auto" hangingPunct="1">
              <a:lnSpc>
                <a:spcPct val="90000"/>
              </a:lnSpc>
              <a:spcAft>
                <a:spcPts val="0"/>
              </a:spcAft>
              <a:buFont typeface="Wingdings 2"/>
              <a:buChar char=""/>
              <a:defRPr/>
            </a:pPr>
            <a:r>
              <a:rPr lang="en-US" altLang="en-US" sz="2000" dirty="0"/>
              <a:t>What are the implications for env. Policy?</a:t>
            </a:r>
            <a:endParaRPr lang="en-US" altLang="en-US" sz="2000" dirty="0">
              <a:cs typeface="Calibri"/>
            </a:endParaRPr>
          </a:p>
        </p:txBody>
      </p:sp>
      <p:sp>
        <p:nvSpPr>
          <p:cNvPr id="6963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FE92E-BA02-48BF-A06B-A19A8288D860}" type="slidenum">
              <a:rPr lang="en-GB" altLang="en-US" sz="1100" smtClean="0">
                <a:solidFill>
                  <a:srgbClr val="4D4D4D"/>
                </a:solidFill>
                <a:latin typeface="Times New Roman" panose="02020603050405020304" pitchFamily="18" charset="0"/>
              </a:rPr>
              <a:pPr>
                <a:spcBef>
                  <a:spcPct val="0"/>
                </a:spcBef>
                <a:buClrTx/>
                <a:buSzTx/>
                <a:buFontTx/>
                <a:buNone/>
              </a:pPr>
              <a:t>94</a:t>
            </a:fld>
            <a:endParaRPr lang="en-GB" altLang="en-US" sz="1100">
              <a:solidFill>
                <a:srgbClr val="4D4D4D"/>
              </a:solidFill>
              <a:latin typeface="Times New Roman" panose="02020603050405020304" pitchFamily="18" charset="0"/>
            </a:endParaRPr>
          </a:p>
        </p:txBody>
      </p:sp>
      <p:pic>
        <p:nvPicPr>
          <p:cNvPr id="69637" name="Picture 6" descr="po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0" y="1524000"/>
            <a:ext cx="28575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additive="base">
                                        <p:cTn id="13"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1" end="1"/>
                                            </p:txEl>
                                          </p:spTgt>
                                        </p:tgtEl>
                                        <p:attrNameLst>
                                          <p:attrName>style.visibility</p:attrName>
                                        </p:attrNameLst>
                                      </p:cBhvr>
                                      <p:to>
                                        <p:strVal val="visible"/>
                                      </p:to>
                                    </p:set>
                                    <p:anim calcmode="lin" valueType="num">
                                      <p:cBhvr additive="base">
                                        <p:cTn id="19"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2" end="2"/>
                                            </p:txEl>
                                          </p:spTgt>
                                        </p:tgtEl>
                                        <p:attrNameLst>
                                          <p:attrName>style.visibility</p:attrName>
                                        </p:attrNameLst>
                                      </p:cBhvr>
                                      <p:to>
                                        <p:strVal val="visible"/>
                                      </p:to>
                                    </p:set>
                                    <p:anim calcmode="lin" valueType="num">
                                      <p:cBhvr additive="base">
                                        <p:cTn id="25"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3" end="3"/>
                                            </p:txEl>
                                          </p:spTgt>
                                        </p:tgtEl>
                                        <p:attrNameLst>
                                          <p:attrName>style.visibility</p:attrName>
                                        </p:attrNameLst>
                                      </p:cBhvr>
                                      <p:to>
                                        <p:strVal val="visible"/>
                                      </p:to>
                                    </p:set>
                                    <p:anim calcmode="lin" valueType="num">
                                      <p:cBhvr additive="base">
                                        <p:cTn id="31"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62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26627">
                                            <p:txEl>
                                              <p:pRg st="4" end="4"/>
                                            </p:txEl>
                                          </p:spTgt>
                                        </p:tgtEl>
                                        <p:attrNameLst>
                                          <p:attrName>style.visibility</p:attrName>
                                        </p:attrNameLst>
                                      </p:cBhvr>
                                      <p:to>
                                        <p:strVal val="visible"/>
                                      </p:to>
                                    </p:set>
                                    <p:anim calcmode="lin" valueType="num">
                                      <p:cBhvr additive="base">
                                        <p:cTn id="35"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662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par>
                                <p:cTn id="37" presetID="2" presetClass="entr" presetSubtype="8" fill="hold" grpId="0" nodeType="withEffect">
                                  <p:stCondLst>
                                    <p:cond delay="0"/>
                                  </p:stCondLst>
                                  <p:childTnLst>
                                    <p:set>
                                      <p:cBhvr>
                                        <p:cTn id="38" dur="1" fill="hold">
                                          <p:stCondLst>
                                            <p:cond delay="0"/>
                                          </p:stCondLst>
                                        </p:cTn>
                                        <p:tgtEl>
                                          <p:spTgt spid="26627">
                                            <p:txEl>
                                              <p:pRg st="5" end="5"/>
                                            </p:txEl>
                                          </p:spTgt>
                                        </p:tgtEl>
                                        <p:attrNameLst>
                                          <p:attrName>style.visibility</p:attrName>
                                        </p:attrNameLst>
                                      </p:cBhvr>
                                      <p:to>
                                        <p:strVal val="visible"/>
                                      </p:to>
                                    </p:set>
                                    <p:anim calcmode="lin" valueType="num">
                                      <p:cBhvr additive="base">
                                        <p:cTn id="39"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662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26627">
                                            <p:txEl>
                                              <p:pRg st="6" end="6"/>
                                            </p:txEl>
                                          </p:spTgt>
                                        </p:tgtEl>
                                        <p:attrNameLst>
                                          <p:attrName>style.visibility</p:attrName>
                                        </p:attrNameLst>
                                      </p:cBhvr>
                                      <p:to>
                                        <p:strVal val="visible"/>
                                      </p:to>
                                    </p:set>
                                    <p:anim calcmode="lin" valueType="num">
                                      <p:cBhvr additive="base">
                                        <p:cTn id="45" dur="500" fill="hold"/>
                                        <p:tgtEl>
                                          <p:spTgt spid="26627">
                                            <p:txEl>
                                              <p:pRg st="6" end="6"/>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662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26627">
                                            <p:txEl>
                                              <p:pRg st="7" end="7"/>
                                            </p:txEl>
                                          </p:spTgt>
                                        </p:tgtEl>
                                        <p:attrNameLst>
                                          <p:attrName>style.visibility</p:attrName>
                                        </p:attrNameLst>
                                      </p:cBhvr>
                                      <p:to>
                                        <p:strVal val="visible"/>
                                      </p:to>
                                    </p:set>
                                    <p:anim calcmode="lin" valueType="num">
                                      <p:cBhvr additive="base">
                                        <p:cTn id="51" dur="500" fill="hold"/>
                                        <p:tgtEl>
                                          <p:spTgt spid="2662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662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6627">
                                            <p:txEl>
                                              <p:pRg st="8" end="8"/>
                                            </p:txEl>
                                          </p:spTgt>
                                        </p:tgtEl>
                                        <p:attrNameLst>
                                          <p:attrName>style.visibility</p:attrName>
                                        </p:attrNameLst>
                                      </p:cBhvr>
                                      <p:to>
                                        <p:strVal val="visible"/>
                                      </p:to>
                                    </p:set>
                                    <p:anim calcmode="lin" valueType="num">
                                      <p:cBhvr additive="base">
                                        <p:cTn id="57" dur="500" fill="hold"/>
                                        <p:tgtEl>
                                          <p:spTgt spid="26627">
                                            <p:txEl>
                                              <p:pRg st="8" end="8"/>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2662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5"/>
                                            </p:cond>
                                          </p:stCondLst>
                                          <p:endCondLst>
                                            <p:cond evt="onStopAudio" delay="0">
                                              <p:tgtEl>
                                                <p:sldTgt/>
                                              </p:tgtEl>
                                            </p:cond>
                                          </p:endCondLst>
                                        </p:cTn>
                                        <p:tgtEl>
                                          <p:sndTgt r:embed="rId3" name="WHOOSH.WAV"/>
                                        </p:tgtEl>
                                      </p:cMediaNode>
                                    </p:audio>
                                  </p:subTnLst>
                                </p:cTn>
                              </p:par>
                              <p:par>
                                <p:cTn id="59" presetID="2" presetClass="entr" presetSubtype="8" fill="hold" grpId="0" nodeType="withEffect">
                                  <p:stCondLst>
                                    <p:cond delay="0"/>
                                  </p:stCondLst>
                                  <p:childTnLst>
                                    <p:set>
                                      <p:cBhvr>
                                        <p:cTn id="60" dur="1" fill="hold">
                                          <p:stCondLst>
                                            <p:cond delay="0"/>
                                          </p:stCondLst>
                                        </p:cTn>
                                        <p:tgtEl>
                                          <p:spTgt spid="26627">
                                            <p:txEl>
                                              <p:pRg st="9" end="9"/>
                                            </p:txEl>
                                          </p:spTgt>
                                        </p:tgtEl>
                                        <p:attrNameLst>
                                          <p:attrName>style.visibility</p:attrName>
                                        </p:attrNameLst>
                                      </p:cBhvr>
                                      <p:to>
                                        <p:strVal val="visible"/>
                                      </p:to>
                                    </p:set>
                                    <p:anim calcmode="lin" valueType="num">
                                      <p:cBhvr additive="base">
                                        <p:cTn id="61" dur="500" fill="hold"/>
                                        <p:tgtEl>
                                          <p:spTgt spid="26627">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2662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3" name="WHOOSH.WAV"/>
                                        </p:tgtEl>
                                      </p:cMediaNode>
                                    </p:audio>
                                  </p:subTnLst>
                                </p:cTn>
                              </p:par>
                              <p:par>
                                <p:cTn id="63" presetID="2" presetClass="entr" presetSubtype="8" fill="hold" grpId="0" nodeType="withEffect">
                                  <p:stCondLst>
                                    <p:cond delay="0"/>
                                  </p:stCondLst>
                                  <p:childTnLst>
                                    <p:set>
                                      <p:cBhvr>
                                        <p:cTn id="64" dur="1" fill="hold">
                                          <p:stCondLst>
                                            <p:cond delay="0"/>
                                          </p:stCondLst>
                                        </p:cTn>
                                        <p:tgtEl>
                                          <p:spTgt spid="26627">
                                            <p:txEl>
                                              <p:pRg st="10" end="10"/>
                                            </p:txEl>
                                          </p:spTgt>
                                        </p:tgtEl>
                                        <p:attrNameLst>
                                          <p:attrName>style.visibility</p:attrName>
                                        </p:attrNameLst>
                                      </p:cBhvr>
                                      <p:to>
                                        <p:strVal val="visible"/>
                                      </p:to>
                                    </p:set>
                                    <p:anim calcmode="lin" valueType="num">
                                      <p:cBhvr additive="base">
                                        <p:cTn id="65" dur="500" fill="hold"/>
                                        <p:tgtEl>
                                          <p:spTgt spid="26627">
                                            <p:txEl>
                                              <p:pRg st="10" end="10"/>
                                            </p:txEl>
                                          </p:spTgt>
                                        </p:tgtEl>
                                        <p:attrNameLst>
                                          <p:attrName>ppt_x</p:attrName>
                                        </p:attrNameLst>
                                      </p:cBhvr>
                                      <p:tavLst>
                                        <p:tav tm="0">
                                          <p:val>
                                            <p:strVal val="0-#ppt_w/2"/>
                                          </p:val>
                                        </p:tav>
                                        <p:tav tm="100000">
                                          <p:val>
                                            <p:strVal val="#ppt_x"/>
                                          </p:val>
                                        </p:tav>
                                      </p:tavLst>
                                    </p:anim>
                                    <p:anim calcmode="lin" valueType="num">
                                      <p:cBhvr additive="base">
                                        <p:cTn id="66" dur="500" fill="hold"/>
                                        <p:tgtEl>
                                          <p:spTgt spid="2662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autoUpdateAnimBg="0" advAuto="0"/>
      <p:bldP spid="26627" grpId="0" build="p" autoUpdateAnimBg="0"/>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23850" y="836613"/>
            <a:ext cx="7772400" cy="762000"/>
          </a:xfrm>
        </p:spPr>
        <p:txBody>
          <a:bodyPr>
            <a:normAutofit fontScale="90000"/>
          </a:bodyPr>
          <a:lstStyle/>
          <a:p>
            <a:pPr eaLnBrk="1" fontAlgn="auto" hangingPunct="1">
              <a:spcAft>
                <a:spcPts val="0"/>
              </a:spcAft>
              <a:defRPr/>
            </a:pPr>
            <a:r>
              <a:rPr lang="en-US" altLang="en-US" dirty="0"/>
              <a:t>International  Issues</a:t>
            </a:r>
            <a:endParaRPr lang="en-US" altLang="en-US" sz="4800" dirty="0"/>
          </a:p>
        </p:txBody>
      </p:sp>
      <p:graphicFrame>
        <p:nvGraphicFramePr>
          <p:cNvPr id="29700" name="Object 4"/>
          <p:cNvGraphicFramePr>
            <a:graphicFrameLocks noGrp="1" noChangeAspect="1"/>
          </p:cNvGraphicFramePr>
          <p:nvPr>
            <p:ph type="clipArt" sz="half" idx="1"/>
          </p:nvPr>
        </p:nvGraphicFramePr>
        <p:xfrm>
          <a:off x="2555875" y="1844675"/>
          <a:ext cx="4229100" cy="2133600"/>
        </p:xfrm>
        <a:graphic>
          <a:graphicData uri="http://schemas.openxmlformats.org/presentationml/2006/ole">
            <mc:AlternateContent xmlns:mc="http://schemas.openxmlformats.org/markup-compatibility/2006">
              <mc:Choice xmlns:v="urn:schemas-microsoft-com:vml" Requires="v">
                <p:oleObj spid="_x0000_s1027" name="Clip" r:id="rId5" imgW="2331720" imgH="1176833" progId="MS_ClipArt_Gallery.2">
                  <p:embed/>
                </p:oleObj>
              </mc:Choice>
              <mc:Fallback>
                <p:oleObj name="Clip" r:id="rId5" imgW="2331720" imgH="117683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1844675"/>
                        <a:ext cx="4229100" cy="21336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3"/>
          <p:cNvSpPr>
            <a:spLocks noGrp="1" noChangeArrowheads="1"/>
          </p:cNvSpPr>
          <p:nvPr>
            <p:ph type="body" sz="half" idx="2"/>
          </p:nvPr>
        </p:nvSpPr>
        <p:spPr>
          <a:xfrm>
            <a:off x="395288" y="4292600"/>
            <a:ext cx="7848600" cy="1905000"/>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US" sz="2400" dirty="0"/>
              <a:t>Supranational</a:t>
            </a:r>
          </a:p>
          <a:p>
            <a:pPr marL="274320" indent="-274320" eaLnBrk="1" fontAlgn="auto" hangingPunct="1">
              <a:lnSpc>
                <a:spcPct val="90000"/>
              </a:lnSpc>
              <a:spcAft>
                <a:spcPts val="0"/>
              </a:spcAft>
              <a:buClr>
                <a:schemeClr val="accent3"/>
              </a:buClr>
              <a:buFont typeface="Wingdings 2"/>
              <a:buChar char=""/>
              <a:defRPr/>
            </a:pPr>
            <a:r>
              <a:rPr lang="en-US" sz="2400" dirty="0"/>
              <a:t>Europe Life (6mins) </a:t>
            </a:r>
            <a:r>
              <a:rPr lang="en-US" sz="2400" dirty="0">
                <a:hlinkClick r:id="rId7"/>
              </a:rPr>
              <a:t>http://www.youtube.com/watch?v=yMMrbvHN5SY</a:t>
            </a:r>
            <a:endParaRPr lang="en-US" sz="2400" dirty="0"/>
          </a:p>
          <a:p>
            <a:pPr marL="274320" indent="-274320" eaLnBrk="1" fontAlgn="auto" hangingPunct="1">
              <a:lnSpc>
                <a:spcPct val="90000"/>
              </a:lnSpc>
              <a:spcAft>
                <a:spcPts val="0"/>
              </a:spcAft>
              <a:buClr>
                <a:schemeClr val="accent3"/>
              </a:buClr>
              <a:buFont typeface="Wingdings 2"/>
              <a:buChar char=""/>
              <a:defRPr/>
            </a:pPr>
            <a:r>
              <a:rPr lang="en-US" sz="2400" dirty="0"/>
              <a:t>Inter Governmental </a:t>
            </a:r>
            <a:r>
              <a:rPr lang="en-US" sz="2400" dirty="0" err="1"/>
              <a:t>Organisations</a:t>
            </a:r>
            <a:r>
              <a:rPr lang="en-US" sz="2400" dirty="0"/>
              <a:t> (IGO</a:t>
            </a:r>
            <a:r>
              <a:rPr lang="en-US" sz="2400" dirty="0" smtClean="0"/>
              <a:t>)</a:t>
            </a:r>
            <a:endParaRPr lang="en-US" sz="2400" dirty="0"/>
          </a:p>
          <a:p>
            <a:pPr marL="641033" lvl="1" indent="-274320" eaLnBrk="1" fontAlgn="auto" hangingPunct="1">
              <a:lnSpc>
                <a:spcPct val="90000"/>
              </a:lnSpc>
              <a:spcAft>
                <a:spcPts val="0"/>
              </a:spcAft>
              <a:buClr>
                <a:schemeClr val="accent3"/>
              </a:buClr>
              <a:buFont typeface="Wingdings 2"/>
              <a:buChar char=""/>
              <a:defRPr/>
            </a:pPr>
            <a:r>
              <a:rPr lang="en-US" sz="2200" dirty="0" smtClean="0"/>
              <a:t>Thematic</a:t>
            </a:r>
          </a:p>
        </p:txBody>
      </p:sp>
      <p:sp>
        <p:nvSpPr>
          <p:cNvPr id="7168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10B5C-8D88-4C3F-8D1C-7CCA25960981}" type="slidenum">
              <a:rPr lang="en-GB" altLang="en-US" sz="1100" smtClean="0">
                <a:solidFill>
                  <a:srgbClr val="4D4D4D"/>
                </a:solidFill>
                <a:latin typeface="Times New Roman" panose="02020603050405020304" pitchFamily="18" charset="0"/>
              </a:rPr>
              <a:pPr>
                <a:spcBef>
                  <a:spcPct val="0"/>
                </a:spcBef>
                <a:buClrTx/>
                <a:buSzTx/>
                <a:buFontTx/>
                <a:buNone/>
              </a:pPr>
              <a:t>95</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9700"/>
                                        </p:tgtEl>
                                        <p:attrNameLst>
                                          <p:attrName>style.visibility</p:attrName>
                                        </p:attrNameLst>
                                      </p:cBhvr>
                                      <p:to>
                                        <p:strVal val="visible"/>
                                      </p:to>
                                    </p:set>
                                    <p:anim calcmode="lin" valueType="num">
                                      <p:cBhvr additive="base">
                                        <p:cTn id="7" dur="500" fill="hold"/>
                                        <p:tgtEl>
                                          <p:spTgt spid="29700"/>
                                        </p:tgtEl>
                                        <p:attrNameLst>
                                          <p:attrName>ppt_x</p:attrName>
                                        </p:attrNameLst>
                                      </p:cBhvr>
                                      <p:tavLst>
                                        <p:tav tm="0">
                                          <p:val>
                                            <p:strVal val="1+#ppt_w/2"/>
                                          </p:val>
                                        </p:tav>
                                        <p:tav tm="100000">
                                          <p:val>
                                            <p:strVal val="#ppt_x"/>
                                          </p:val>
                                        </p:tav>
                                      </p:tavLst>
                                    </p:anim>
                                    <p:anim calcmode="lin" valueType="num">
                                      <p:cBhvr additive="base">
                                        <p:cTn id="8" dur="500" fill="hold"/>
                                        <p:tgtEl>
                                          <p:spTgt spid="2970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29698">
                                            <p:txEl>
                                              <p:pRg st="0" end="0"/>
                                            </p:txEl>
                                          </p:spTgt>
                                        </p:tgtEl>
                                        <p:attrNameLst>
                                          <p:attrName>style.visibility</p:attrName>
                                        </p:attrNameLst>
                                      </p:cBhvr>
                                      <p:to>
                                        <p:strVal val="visible"/>
                                      </p:to>
                                    </p:set>
                                    <p:anim calcmode="lin" valueType="num">
                                      <p:cBhvr additive="base">
                                        <p:cTn id="12" dur="500" fill="hold"/>
                                        <p:tgtEl>
                                          <p:spTgt spid="29698">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969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4" name="WHOOSH.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29699">
                                            <p:txEl>
                                              <p:pRg st="0" end="0"/>
                                            </p:txEl>
                                          </p:spTgt>
                                        </p:tgtEl>
                                        <p:attrNameLst>
                                          <p:attrName>style.visibility</p:attrName>
                                        </p:attrNameLst>
                                      </p:cBhvr>
                                      <p:to>
                                        <p:strVal val="visible"/>
                                      </p:to>
                                    </p:set>
                                    <p:anim calcmode="lin" valueType="num">
                                      <p:cBhvr additive="base">
                                        <p:cTn id="18" dur="500" fill="hold"/>
                                        <p:tgtEl>
                                          <p:spTgt spid="29699">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969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29699">
                                            <p:txEl>
                                              <p:pRg st="1" end="1"/>
                                            </p:txEl>
                                          </p:spTgt>
                                        </p:tgtEl>
                                        <p:attrNameLst>
                                          <p:attrName>style.visibility</p:attrName>
                                        </p:attrNameLst>
                                      </p:cBhvr>
                                      <p:to>
                                        <p:strVal val="visible"/>
                                      </p:to>
                                    </p:set>
                                    <p:anim calcmode="lin" valueType="num">
                                      <p:cBhvr additive="base">
                                        <p:cTn id="24" dur="500" fill="hold"/>
                                        <p:tgtEl>
                                          <p:spTgt spid="29699">
                                            <p:txEl>
                                              <p:pRg st="1" end="1"/>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969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4"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29699">
                                            <p:txEl>
                                              <p:pRg st="2" end="2"/>
                                            </p:txEl>
                                          </p:spTgt>
                                        </p:tgtEl>
                                        <p:attrNameLst>
                                          <p:attrName>style.visibility</p:attrName>
                                        </p:attrNameLst>
                                      </p:cBhvr>
                                      <p:to>
                                        <p:strVal val="visible"/>
                                      </p:to>
                                    </p:set>
                                    <p:anim calcmode="lin" valueType="num">
                                      <p:cBhvr additive="base">
                                        <p:cTn id="30" dur="500" fill="hold"/>
                                        <p:tgtEl>
                                          <p:spTgt spid="29699">
                                            <p:txEl>
                                              <p:pRg st="2" end="2"/>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969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4" name="WHOOSH.WAV"/>
                                        </p:tgtEl>
                                      </p:cMediaNode>
                                    </p:audio>
                                  </p:subTnLst>
                                </p:cTn>
                              </p:par>
                              <p:par>
                                <p:cTn id="32" presetID="2" presetClass="entr" presetSubtype="8" fill="hold" grpId="0" nodeType="withEffect">
                                  <p:stCondLst>
                                    <p:cond delay="0"/>
                                  </p:stCondLst>
                                  <p:childTnLst>
                                    <p:set>
                                      <p:cBhvr>
                                        <p:cTn id="33" dur="1" fill="hold">
                                          <p:stCondLst>
                                            <p:cond delay="0"/>
                                          </p:stCondLst>
                                        </p:cTn>
                                        <p:tgtEl>
                                          <p:spTgt spid="29699">
                                            <p:txEl>
                                              <p:pRg st="3" end="3"/>
                                            </p:txEl>
                                          </p:spTgt>
                                        </p:tgtEl>
                                        <p:attrNameLst>
                                          <p:attrName>style.visibility</p:attrName>
                                        </p:attrNameLst>
                                      </p:cBhvr>
                                      <p:to>
                                        <p:strVal val="visible"/>
                                      </p:to>
                                    </p:set>
                                    <p:anim calcmode="lin" valueType="num">
                                      <p:cBhvr additive="base">
                                        <p:cTn id="34" dur="500" fill="hold"/>
                                        <p:tgtEl>
                                          <p:spTgt spid="29699">
                                            <p:txEl>
                                              <p:pRg st="3" end="3"/>
                                            </p:txEl>
                                          </p:spTgt>
                                        </p:tgtEl>
                                        <p:attrNameLst>
                                          <p:attrName>ppt_x</p:attrName>
                                        </p:attrNameLst>
                                      </p:cBhvr>
                                      <p:tavLst>
                                        <p:tav tm="0">
                                          <p:val>
                                            <p:strVal val="0-#ppt_w/2"/>
                                          </p:val>
                                        </p:tav>
                                        <p:tav tm="100000">
                                          <p:val>
                                            <p:strVal val="#ppt_x"/>
                                          </p:val>
                                        </p:tav>
                                      </p:tavLst>
                                    </p:anim>
                                    <p:anim calcmode="lin" valueType="num">
                                      <p:cBhvr additive="base">
                                        <p:cTn id="35" dur="500" fill="hold"/>
                                        <p:tgtEl>
                                          <p:spTgt spid="2969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2"/>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advAuto="0"/>
      <p:bldP spid="29699" grpId="0" build="p" autoUpdateAnimBg="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768" y="1196752"/>
            <a:ext cx="8637588" cy="762000"/>
          </a:xfrm>
        </p:spPr>
        <p:txBody>
          <a:bodyPr/>
          <a:lstStyle/>
          <a:p>
            <a:r>
              <a:rPr lang="en-GB" sz="3600" dirty="0"/>
              <a:t>An </a:t>
            </a:r>
            <a:r>
              <a:rPr lang="en-GB" sz="3600" dirty="0" smtClean="0"/>
              <a:t>example:</a:t>
            </a:r>
            <a:br>
              <a:rPr lang="en-GB" sz="3600" dirty="0" smtClean="0"/>
            </a:br>
            <a:r>
              <a:rPr lang="en-GB" sz="3600" dirty="0" smtClean="0"/>
              <a:t>UN Convention on Biodiversity</a:t>
            </a:r>
            <a:endParaRPr lang="en-GB" sz="3600"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96</a:t>
            </a:fld>
            <a:endParaRPr lang="en-GB" altLang="en-US"/>
          </a:p>
        </p:txBody>
      </p:sp>
      <p:sp>
        <p:nvSpPr>
          <p:cNvPr id="6" name="TextBox 5"/>
          <p:cNvSpPr txBox="1"/>
          <p:nvPr/>
        </p:nvSpPr>
        <p:spPr>
          <a:xfrm>
            <a:off x="429940" y="2564904"/>
            <a:ext cx="7494860" cy="3416320"/>
          </a:xfrm>
          <a:prstGeom prst="rect">
            <a:avLst/>
          </a:prstGeom>
          <a:noFill/>
        </p:spPr>
        <p:txBody>
          <a:bodyPr wrap="square" rtlCol="0">
            <a:spAutoFit/>
          </a:bodyPr>
          <a:lstStyle/>
          <a:p>
            <a:r>
              <a:rPr lang="en-GB" dirty="0">
                <a:solidFill>
                  <a:schemeClr val="tx1"/>
                </a:solidFill>
                <a:latin typeface="+mn-lt"/>
              </a:rPr>
              <a:t>The Convention on Biological Diversity (CBD) </a:t>
            </a:r>
            <a:r>
              <a:rPr lang="en-GB" dirty="0" smtClean="0">
                <a:solidFill>
                  <a:schemeClr val="tx1"/>
                </a:solidFill>
                <a:latin typeface="+mn-lt"/>
              </a:rPr>
              <a:t>29 </a:t>
            </a:r>
            <a:r>
              <a:rPr lang="en-GB" dirty="0">
                <a:solidFill>
                  <a:schemeClr val="tx1"/>
                </a:solidFill>
                <a:latin typeface="+mn-lt"/>
              </a:rPr>
              <a:t>December 1993. </a:t>
            </a:r>
            <a:endParaRPr lang="en-GB" dirty="0" smtClean="0">
              <a:solidFill>
                <a:schemeClr val="tx1"/>
              </a:solidFill>
              <a:latin typeface="+mn-lt"/>
            </a:endParaRPr>
          </a:p>
          <a:p>
            <a:r>
              <a:rPr lang="en-GB" dirty="0" smtClean="0">
                <a:solidFill>
                  <a:schemeClr val="tx1"/>
                </a:solidFill>
                <a:latin typeface="+mn-lt"/>
              </a:rPr>
              <a:t>3 </a:t>
            </a:r>
            <a:r>
              <a:rPr lang="en-GB" dirty="0">
                <a:solidFill>
                  <a:schemeClr val="tx1"/>
                </a:solidFill>
                <a:latin typeface="+mn-lt"/>
              </a:rPr>
              <a:t>main objectives:</a:t>
            </a:r>
          </a:p>
          <a:p>
            <a:endParaRPr lang="en-GB" dirty="0">
              <a:solidFill>
                <a:schemeClr val="tx1"/>
              </a:solidFill>
              <a:latin typeface="+mn-lt"/>
            </a:endParaRPr>
          </a:p>
          <a:p>
            <a:pPr marL="457200" indent="-457200">
              <a:buFont typeface="+mj-lt"/>
              <a:buAutoNum type="arabicPeriod"/>
            </a:pPr>
            <a:r>
              <a:rPr lang="en-GB" dirty="0" smtClean="0">
                <a:solidFill>
                  <a:srgbClr val="00B050"/>
                </a:solidFill>
                <a:latin typeface="+mn-lt"/>
              </a:rPr>
              <a:t>The </a:t>
            </a:r>
            <a:r>
              <a:rPr lang="en-GB" dirty="0">
                <a:solidFill>
                  <a:srgbClr val="00B050"/>
                </a:solidFill>
                <a:latin typeface="+mn-lt"/>
              </a:rPr>
              <a:t>conservation of biological diversity</a:t>
            </a:r>
          </a:p>
          <a:p>
            <a:pPr marL="457200" indent="-457200">
              <a:buFont typeface="+mj-lt"/>
              <a:buAutoNum type="arabicPeriod"/>
            </a:pPr>
            <a:r>
              <a:rPr lang="en-GB" dirty="0" smtClean="0">
                <a:solidFill>
                  <a:srgbClr val="00B050"/>
                </a:solidFill>
                <a:latin typeface="+mn-lt"/>
              </a:rPr>
              <a:t>The </a:t>
            </a:r>
            <a:r>
              <a:rPr lang="en-GB" dirty="0">
                <a:solidFill>
                  <a:srgbClr val="00B050"/>
                </a:solidFill>
                <a:latin typeface="+mn-lt"/>
              </a:rPr>
              <a:t>sustainable use of the components of biological diversity</a:t>
            </a:r>
          </a:p>
          <a:p>
            <a:pPr marL="457200" indent="-457200">
              <a:buFont typeface="+mj-lt"/>
              <a:buAutoNum type="arabicPeriod"/>
            </a:pPr>
            <a:r>
              <a:rPr lang="en-GB" dirty="0" smtClean="0">
                <a:solidFill>
                  <a:srgbClr val="00B050"/>
                </a:solidFill>
                <a:latin typeface="+mn-lt"/>
              </a:rPr>
              <a:t>The </a:t>
            </a:r>
            <a:r>
              <a:rPr lang="en-GB" dirty="0">
                <a:solidFill>
                  <a:srgbClr val="00B050"/>
                </a:solidFill>
                <a:latin typeface="+mn-lt"/>
              </a:rPr>
              <a:t>fair and equitable sharing of the benefits arising out of the </a:t>
            </a:r>
            <a:r>
              <a:rPr lang="en-GB" dirty="0" smtClean="0">
                <a:solidFill>
                  <a:srgbClr val="00B050"/>
                </a:solidFill>
                <a:latin typeface="+mn-lt"/>
              </a:rPr>
              <a:t>utilisation </a:t>
            </a:r>
            <a:r>
              <a:rPr lang="en-GB" dirty="0">
                <a:solidFill>
                  <a:srgbClr val="00B050"/>
                </a:solidFill>
                <a:latin typeface="+mn-lt"/>
              </a:rPr>
              <a:t>of genetic resources</a:t>
            </a:r>
          </a:p>
        </p:txBody>
      </p:sp>
    </p:spTree>
    <p:extLst>
      <p:ext uri="{BB962C8B-B14F-4D97-AF65-F5344CB8AC3E}">
        <p14:creationId xmlns:p14="http://schemas.microsoft.com/office/powerpoint/2010/main" val="411256340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051" y="1412776"/>
            <a:ext cx="8637588" cy="762000"/>
          </a:xfrm>
        </p:spPr>
        <p:txBody>
          <a:bodyPr/>
          <a:lstStyle/>
          <a:p>
            <a:r>
              <a:rPr lang="en-GB" dirty="0"/>
              <a:t>UN Biodiversity Conference (CBD COP 15)</a:t>
            </a:r>
          </a:p>
        </p:txBody>
      </p:sp>
      <p:sp>
        <p:nvSpPr>
          <p:cNvPr id="4" name="Text Placeholder 3"/>
          <p:cNvSpPr>
            <a:spLocks noGrp="1"/>
          </p:cNvSpPr>
          <p:nvPr>
            <p:ph type="body" sz="half" idx="2"/>
          </p:nvPr>
        </p:nvSpPr>
        <p:spPr>
          <a:xfrm>
            <a:off x="4479845" y="1556792"/>
            <a:ext cx="4029075" cy="4114800"/>
          </a:xfrm>
        </p:spPr>
        <p:txBody>
          <a:bodyPr/>
          <a:lstStyle/>
          <a:p>
            <a:r>
              <a:rPr lang="en-GB" dirty="0" smtClean="0"/>
              <a:t>Protocols to the Convention:</a:t>
            </a:r>
          </a:p>
          <a:p>
            <a:r>
              <a:rPr lang="en-GB" dirty="0" smtClean="0"/>
              <a:t>Cartagena </a:t>
            </a:r>
            <a:r>
              <a:rPr lang="en-GB" dirty="0"/>
              <a:t>Protocol on Biosafety </a:t>
            </a:r>
            <a:endParaRPr lang="en-GB" dirty="0" smtClean="0"/>
          </a:p>
          <a:p>
            <a:r>
              <a:rPr lang="en-GB" dirty="0" smtClean="0"/>
              <a:t>Nagoya </a:t>
            </a:r>
            <a:r>
              <a:rPr lang="en-GB" dirty="0"/>
              <a:t>Protocol on Access and Benefit-sharing </a:t>
            </a:r>
            <a:endParaRPr lang="en-GB" dirty="0" smtClean="0"/>
          </a:p>
          <a:p>
            <a:r>
              <a:rPr lang="en-GB" dirty="0" smtClean="0"/>
              <a:t>The conference will discuss the implementation </a:t>
            </a:r>
            <a:r>
              <a:rPr lang="en-GB" dirty="0"/>
              <a:t>of the Convention and its Protocols</a:t>
            </a:r>
          </a:p>
          <a:p>
            <a:endParaRPr lang="en-GB"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97</a:t>
            </a:fld>
            <a:endParaRPr lang="en-GB" altLang="en-US"/>
          </a:p>
        </p:txBody>
      </p:sp>
      <p:sp>
        <p:nvSpPr>
          <p:cNvPr id="6" name="Text Placeholder 3"/>
          <p:cNvSpPr>
            <a:spLocks noGrp="1"/>
          </p:cNvSpPr>
          <p:nvPr>
            <p:ph type="body" sz="half" idx="2"/>
          </p:nvPr>
        </p:nvSpPr>
        <p:spPr>
          <a:xfrm rot="19604455">
            <a:off x="130489" y="2821333"/>
            <a:ext cx="4029075" cy="2197997"/>
          </a:xfrm>
        </p:spPr>
        <p:txBody>
          <a:bodyPr/>
          <a:lstStyle/>
          <a:p>
            <a:r>
              <a:rPr lang="en-GB" dirty="0">
                <a:solidFill>
                  <a:srgbClr val="00B050"/>
                </a:solidFill>
              </a:rPr>
              <a:t>The 15th meeting of the Conference of the Parties (COP 15) to the Convention on Biological Diversity (CBD</a:t>
            </a:r>
            <a:r>
              <a:rPr lang="en-GB" dirty="0" smtClean="0">
                <a:solidFill>
                  <a:srgbClr val="00B050"/>
                </a:solidFill>
              </a:rPr>
              <a:t>) May 2021</a:t>
            </a:r>
            <a:r>
              <a:rPr lang="en-GB" dirty="0" smtClean="0"/>
              <a:t>.</a:t>
            </a:r>
          </a:p>
        </p:txBody>
      </p:sp>
    </p:spTree>
    <p:extLst>
      <p:ext uri="{BB962C8B-B14F-4D97-AF65-F5344CB8AC3E}">
        <p14:creationId xmlns:p14="http://schemas.microsoft.com/office/powerpoint/2010/main" val="265820609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224" y="-35657"/>
            <a:ext cx="9367068" cy="762000"/>
          </a:xfrm>
        </p:spPr>
        <p:txBody>
          <a:bodyPr/>
          <a:lstStyle/>
          <a:p>
            <a:r>
              <a:rPr lang="en-GB" sz="3600" dirty="0"/>
              <a:t>Aichi Biodiversity </a:t>
            </a:r>
            <a:r>
              <a:rPr lang="en-GB" sz="3600" dirty="0" smtClean="0"/>
              <a:t>Targets 2011-2020</a:t>
            </a:r>
            <a:endParaRPr lang="en-GB" sz="3600" dirty="0"/>
          </a:p>
        </p:txBody>
      </p:sp>
      <p:sp>
        <p:nvSpPr>
          <p:cNvPr id="4" name="Text Placeholder 3"/>
          <p:cNvSpPr>
            <a:spLocks noGrp="1"/>
          </p:cNvSpPr>
          <p:nvPr>
            <p:ph type="body" sz="half" idx="2"/>
          </p:nvPr>
        </p:nvSpPr>
        <p:spPr/>
        <p:txBody>
          <a:bodyPr/>
          <a:lstStyle/>
          <a:p>
            <a:endParaRPr lang="en-GB" dirty="0"/>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pPr>
              <a:defRPr/>
            </a:pPr>
            <a:fld id="{9402D31E-6AE7-46C5-95BE-1EF7986D1519}" type="slidenum">
              <a:rPr lang="en-GB" altLang="en-US" smtClean="0"/>
              <a:pPr>
                <a:defRPr/>
              </a:pPr>
              <a:t>98</a:t>
            </a:fld>
            <a:endParaRPr lang="en-GB" altLang="en-US"/>
          </a:p>
        </p:txBody>
      </p:sp>
      <p:sp>
        <p:nvSpPr>
          <p:cNvPr id="7" name="TextBox 6"/>
          <p:cNvSpPr txBox="1"/>
          <p:nvPr/>
        </p:nvSpPr>
        <p:spPr>
          <a:xfrm rot="1696512">
            <a:off x="177056" y="2478061"/>
            <a:ext cx="2022252" cy="1754326"/>
          </a:xfrm>
          <a:prstGeom prst="rect">
            <a:avLst/>
          </a:prstGeom>
          <a:noFill/>
        </p:spPr>
        <p:txBody>
          <a:bodyPr wrap="square" rtlCol="0">
            <a:spAutoFit/>
          </a:bodyPr>
          <a:lstStyle/>
          <a:p>
            <a:pPr lvl="0">
              <a:spcBef>
                <a:spcPct val="20000"/>
              </a:spcBef>
              <a:buClr>
                <a:srgbClr val="0BD0D9"/>
              </a:buClr>
              <a:buSzPct val="95000"/>
            </a:pPr>
            <a:r>
              <a:rPr lang="en-GB" sz="1800" dirty="0">
                <a:solidFill>
                  <a:srgbClr val="00B050"/>
                </a:solidFill>
                <a:latin typeface="Calibri"/>
              </a:rPr>
              <a:t>Strategic Goal B: </a:t>
            </a:r>
            <a:r>
              <a:rPr lang="en-GB" sz="1800" dirty="0">
                <a:solidFill>
                  <a:prstClr val="black"/>
                </a:solidFill>
                <a:latin typeface="Calibri"/>
              </a:rPr>
              <a:t>Reduce the direct pressures on biodiversity and promote sustainable use</a:t>
            </a:r>
          </a:p>
        </p:txBody>
      </p:sp>
      <p:sp>
        <p:nvSpPr>
          <p:cNvPr id="8" name="TextBox 7"/>
          <p:cNvSpPr txBox="1"/>
          <p:nvPr/>
        </p:nvSpPr>
        <p:spPr>
          <a:xfrm>
            <a:off x="1475656" y="2060848"/>
            <a:ext cx="184731" cy="461665"/>
          </a:xfrm>
          <a:prstGeom prst="rect">
            <a:avLst/>
          </a:prstGeom>
          <a:noFill/>
        </p:spPr>
        <p:txBody>
          <a:bodyPr wrap="none" rtlCol="0">
            <a:spAutoFit/>
          </a:bodyPr>
          <a:lstStyle/>
          <a:p>
            <a:endParaRPr lang="en-GB" dirty="0"/>
          </a:p>
        </p:txBody>
      </p:sp>
      <p:sp>
        <p:nvSpPr>
          <p:cNvPr id="9" name="TextBox 8"/>
          <p:cNvSpPr txBox="1"/>
          <p:nvPr/>
        </p:nvSpPr>
        <p:spPr>
          <a:xfrm rot="20289968">
            <a:off x="5907142" y="1777720"/>
            <a:ext cx="3168353" cy="1600438"/>
          </a:xfrm>
          <a:prstGeom prst="rect">
            <a:avLst/>
          </a:prstGeom>
          <a:noFill/>
        </p:spPr>
        <p:txBody>
          <a:bodyPr wrap="square" rtlCol="0">
            <a:spAutoFit/>
          </a:bodyPr>
          <a:lstStyle/>
          <a:p>
            <a:r>
              <a:rPr lang="en-GB" sz="2600" dirty="0">
                <a:solidFill>
                  <a:prstClr val="black"/>
                </a:solidFill>
                <a:latin typeface="Calibri"/>
              </a:rPr>
              <a:t> </a:t>
            </a:r>
            <a:r>
              <a:rPr lang="en-GB" sz="1800" dirty="0">
                <a:solidFill>
                  <a:schemeClr val="tx2">
                    <a:lumMod val="60000"/>
                    <a:lumOff val="40000"/>
                  </a:schemeClr>
                </a:solidFill>
                <a:latin typeface="Calibri"/>
              </a:rPr>
              <a:t>Strategic Goal A: </a:t>
            </a:r>
            <a:r>
              <a:rPr lang="en-GB" sz="1800" dirty="0">
                <a:solidFill>
                  <a:prstClr val="black"/>
                </a:solidFill>
                <a:latin typeface="Calibri"/>
              </a:rPr>
              <a:t>Address the underlying causes of biodiversity loss by mainstreaming biodiversity across government and society</a:t>
            </a:r>
            <a:endParaRPr lang="en-GB" sz="1800" dirty="0"/>
          </a:p>
        </p:txBody>
      </p:sp>
      <p:sp>
        <p:nvSpPr>
          <p:cNvPr id="10" name="TextBox 9"/>
          <p:cNvSpPr txBox="1"/>
          <p:nvPr/>
        </p:nvSpPr>
        <p:spPr>
          <a:xfrm rot="834881">
            <a:off x="2174299" y="3388306"/>
            <a:ext cx="4392488" cy="923330"/>
          </a:xfrm>
          <a:prstGeom prst="rect">
            <a:avLst/>
          </a:prstGeom>
          <a:noFill/>
        </p:spPr>
        <p:txBody>
          <a:bodyPr wrap="square" rtlCol="0">
            <a:spAutoFit/>
          </a:bodyPr>
          <a:lstStyle/>
          <a:p>
            <a:pPr lvl="0">
              <a:spcBef>
                <a:spcPct val="20000"/>
              </a:spcBef>
              <a:buClr>
                <a:srgbClr val="0BD0D9"/>
              </a:buClr>
              <a:buSzPct val="95000"/>
            </a:pPr>
            <a:r>
              <a:rPr lang="en-GB" sz="1800" dirty="0">
                <a:solidFill>
                  <a:srgbClr val="7030A0"/>
                </a:solidFill>
                <a:latin typeface="Calibri"/>
              </a:rPr>
              <a:t>Strategic Goal C: </a:t>
            </a:r>
            <a:r>
              <a:rPr lang="en-GB" sz="1800" dirty="0">
                <a:solidFill>
                  <a:prstClr val="black"/>
                </a:solidFill>
                <a:latin typeface="Calibri"/>
              </a:rPr>
              <a:t>To improve the status of biodiversity by safeguarding ecosystems, species and genetic diversity</a:t>
            </a:r>
          </a:p>
        </p:txBody>
      </p:sp>
      <p:sp>
        <p:nvSpPr>
          <p:cNvPr id="11" name="TextBox 10"/>
          <p:cNvSpPr txBox="1"/>
          <p:nvPr/>
        </p:nvSpPr>
        <p:spPr>
          <a:xfrm rot="19804529">
            <a:off x="258750" y="5253200"/>
            <a:ext cx="3744416" cy="923330"/>
          </a:xfrm>
          <a:prstGeom prst="rect">
            <a:avLst/>
          </a:prstGeom>
          <a:noFill/>
        </p:spPr>
        <p:txBody>
          <a:bodyPr wrap="square" rtlCol="0">
            <a:spAutoFit/>
          </a:bodyPr>
          <a:lstStyle/>
          <a:p>
            <a:pPr lvl="0">
              <a:spcBef>
                <a:spcPct val="20000"/>
              </a:spcBef>
              <a:buClr>
                <a:srgbClr val="0BD0D9"/>
              </a:buClr>
              <a:buSzPct val="95000"/>
            </a:pPr>
            <a:r>
              <a:rPr lang="en-GB" sz="1800" dirty="0">
                <a:solidFill>
                  <a:srgbClr val="FF9900"/>
                </a:solidFill>
                <a:latin typeface="Calibri"/>
              </a:rPr>
              <a:t>Strategic Goal D: </a:t>
            </a:r>
            <a:r>
              <a:rPr lang="en-GB" sz="1800" dirty="0">
                <a:solidFill>
                  <a:prstClr val="black"/>
                </a:solidFill>
                <a:latin typeface="Calibri"/>
              </a:rPr>
              <a:t>Enhance the benefits to all from biodiversity and ecosystem services</a:t>
            </a:r>
          </a:p>
        </p:txBody>
      </p:sp>
      <p:sp>
        <p:nvSpPr>
          <p:cNvPr id="12" name="TextBox 11"/>
          <p:cNvSpPr txBox="1"/>
          <p:nvPr/>
        </p:nvSpPr>
        <p:spPr>
          <a:xfrm rot="1393765">
            <a:off x="4989529" y="5163299"/>
            <a:ext cx="4172270" cy="923330"/>
          </a:xfrm>
          <a:prstGeom prst="rect">
            <a:avLst/>
          </a:prstGeom>
          <a:noFill/>
        </p:spPr>
        <p:txBody>
          <a:bodyPr wrap="square" rtlCol="0">
            <a:spAutoFit/>
          </a:bodyPr>
          <a:lstStyle/>
          <a:p>
            <a:pPr lvl="0">
              <a:spcBef>
                <a:spcPct val="20000"/>
              </a:spcBef>
              <a:buClr>
                <a:srgbClr val="0BD0D9"/>
              </a:buClr>
              <a:buSzPct val="95000"/>
            </a:pPr>
            <a:r>
              <a:rPr lang="en-GB" sz="1800" dirty="0">
                <a:solidFill>
                  <a:srgbClr val="FF0000"/>
                </a:solidFill>
                <a:latin typeface="Calibri"/>
              </a:rPr>
              <a:t>Strategic Goal E</a:t>
            </a:r>
            <a:r>
              <a:rPr lang="en-GB" sz="1800" dirty="0">
                <a:solidFill>
                  <a:prstClr val="black"/>
                </a:solidFill>
                <a:latin typeface="Calibri"/>
              </a:rPr>
              <a:t>: Enhance implementation through participatory planning, knowledge management and capacity building</a:t>
            </a:r>
          </a:p>
        </p:txBody>
      </p:sp>
      <p:sp>
        <p:nvSpPr>
          <p:cNvPr id="13" name="TextBox 12"/>
          <p:cNvSpPr txBox="1"/>
          <p:nvPr/>
        </p:nvSpPr>
        <p:spPr>
          <a:xfrm>
            <a:off x="611560" y="908720"/>
            <a:ext cx="8208912" cy="830997"/>
          </a:xfrm>
          <a:prstGeom prst="rect">
            <a:avLst/>
          </a:prstGeom>
          <a:noFill/>
        </p:spPr>
        <p:txBody>
          <a:bodyPr wrap="square" rtlCol="0">
            <a:spAutoFit/>
          </a:bodyPr>
          <a:lstStyle/>
          <a:p>
            <a:pPr marL="342900" indent="-342900">
              <a:buFont typeface="Arial" panose="020B0604020202020204" pitchFamily="34" charset="0"/>
              <a:buChar char="•"/>
            </a:pPr>
            <a:r>
              <a:rPr lang="en-GB" dirty="0" smtClean="0">
                <a:solidFill>
                  <a:schemeClr val="accent2">
                    <a:lumMod val="75000"/>
                  </a:schemeClr>
                </a:solidFill>
                <a:latin typeface="+mn-lt"/>
              </a:rPr>
              <a:t>Go on the website and select one Strategic Goal.</a:t>
            </a:r>
          </a:p>
          <a:p>
            <a:pPr marL="342900" indent="-342900">
              <a:buFont typeface="Arial" panose="020B0604020202020204" pitchFamily="34" charset="0"/>
              <a:buChar char="•"/>
            </a:pPr>
            <a:r>
              <a:rPr lang="en-GB" dirty="0">
                <a:solidFill>
                  <a:schemeClr val="accent2">
                    <a:lumMod val="75000"/>
                  </a:schemeClr>
                </a:solidFill>
                <a:latin typeface="+mn-lt"/>
              </a:rPr>
              <a:t>S</a:t>
            </a:r>
            <a:r>
              <a:rPr lang="en-GB" dirty="0" smtClean="0">
                <a:solidFill>
                  <a:schemeClr val="accent2">
                    <a:lumMod val="75000"/>
                  </a:schemeClr>
                </a:solidFill>
                <a:latin typeface="+mn-lt"/>
              </a:rPr>
              <a:t>ummarise the Targets for each Strategic </a:t>
            </a:r>
            <a:r>
              <a:rPr lang="en-GB" dirty="0">
                <a:solidFill>
                  <a:schemeClr val="accent2">
                    <a:lumMod val="75000"/>
                  </a:schemeClr>
                </a:solidFill>
                <a:latin typeface="+mn-lt"/>
              </a:rPr>
              <a:t>G</a:t>
            </a:r>
            <a:r>
              <a:rPr lang="en-GB" dirty="0" smtClean="0">
                <a:solidFill>
                  <a:schemeClr val="accent2">
                    <a:lumMod val="75000"/>
                  </a:schemeClr>
                </a:solidFill>
                <a:latin typeface="+mn-lt"/>
              </a:rPr>
              <a:t>oal</a:t>
            </a:r>
            <a:endParaRPr lang="en-GB" dirty="0">
              <a:solidFill>
                <a:schemeClr val="accent2">
                  <a:lumMod val="75000"/>
                </a:schemeClr>
              </a:solidFill>
              <a:latin typeface="+mn-lt"/>
            </a:endParaRPr>
          </a:p>
        </p:txBody>
      </p:sp>
    </p:spTree>
    <p:extLst>
      <p:ext uri="{BB962C8B-B14F-4D97-AF65-F5344CB8AC3E}">
        <p14:creationId xmlns:p14="http://schemas.microsoft.com/office/powerpoint/2010/main" val="360909598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ln>
            <a:miter lim="800000"/>
            <a:headEnd/>
            <a:tailEnd/>
          </a:ln>
          <a:extLst/>
        </p:spPr>
        <p:txBody>
          <a:bodyPr rtlCol="0">
            <a:normAutofit fontScale="90000"/>
          </a:bodyPr>
          <a:lstStyle/>
          <a:p>
            <a:pPr eaLnBrk="1" fontAlgn="auto" hangingPunct="1">
              <a:spcAft>
                <a:spcPts val="0"/>
              </a:spcAft>
              <a:defRPr/>
            </a:pPr>
            <a:r>
              <a:rPr lang="en-GB" altLang="en-US"/>
              <a:t>Discuss the context of these images</a:t>
            </a:r>
          </a:p>
        </p:txBody>
      </p:sp>
      <p:sp>
        <p:nvSpPr>
          <p:cNvPr id="73731"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BBBD50-8F40-4AC8-8F6C-9297CBEB3C34}" type="slidenum">
              <a:rPr lang="en-GB" altLang="en-US" sz="1100" smtClean="0">
                <a:solidFill>
                  <a:srgbClr val="4D4D4D"/>
                </a:solidFill>
                <a:latin typeface="Times New Roman" panose="02020603050405020304" pitchFamily="18" charset="0"/>
              </a:rPr>
              <a:pPr>
                <a:spcBef>
                  <a:spcPct val="0"/>
                </a:spcBef>
                <a:buClrTx/>
                <a:buSzTx/>
                <a:buFontTx/>
                <a:buNone/>
              </a:pPr>
              <a:t>99</a:t>
            </a:fld>
            <a:endParaRPr lang="en-GB" altLang="en-US" sz="1100">
              <a:solidFill>
                <a:srgbClr val="4D4D4D"/>
              </a:solidFill>
              <a:latin typeface="Times New Roman" panose="02020603050405020304" pitchFamily="18" charset="0"/>
            </a:endParaRPr>
          </a:p>
        </p:txBody>
      </p:sp>
      <p:pic>
        <p:nvPicPr>
          <p:cNvPr id="73732" name="Picture 3" descr="world_bank-imf-squeeze-papua-for-tnc-a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828800"/>
            <a:ext cx="44196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4" descr="i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828800"/>
            <a:ext cx="39624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506412" y="836712"/>
            <a:ext cx="8637588" cy="1431925"/>
          </a:xfrm>
          <a:ln>
            <a:miter lim="800000"/>
            <a:headEnd/>
            <a:tailEnd/>
          </a:ln>
          <a:extLst/>
        </p:spPr>
        <p:txBody>
          <a:bodyPr rtlCol="0">
            <a:normAutofit fontScale="90000"/>
          </a:bodyPr>
          <a:lstStyle/>
          <a:p>
            <a:pPr eaLnBrk="1" fontAlgn="auto" hangingPunct="1">
              <a:spcAft>
                <a:spcPts val="0"/>
              </a:spcAft>
              <a:defRPr/>
            </a:pPr>
            <a:r>
              <a:rPr lang="en-GB" altLang="en-US" dirty="0"/>
              <a:t>Environmental Protest is International and Local</a:t>
            </a:r>
          </a:p>
        </p:txBody>
      </p:sp>
      <p:sp>
        <p:nvSpPr>
          <p:cNvPr id="7475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AFA50EE-9014-43A5-8D47-046AA417EB16}" type="slidenum">
              <a:rPr lang="en-GB" altLang="en-US" sz="1100" smtClean="0">
                <a:solidFill>
                  <a:srgbClr val="4D4D4D"/>
                </a:solidFill>
                <a:latin typeface="Times New Roman" panose="02020603050405020304" pitchFamily="18" charset="0"/>
              </a:rPr>
              <a:pPr>
                <a:spcBef>
                  <a:spcPct val="0"/>
                </a:spcBef>
                <a:buClrTx/>
                <a:buSzTx/>
                <a:buFontTx/>
                <a:buNone/>
              </a:pPr>
              <a:t>100</a:t>
            </a:fld>
            <a:endParaRPr lang="en-GB" altLang="en-US" sz="1100">
              <a:solidFill>
                <a:srgbClr val="4D4D4D"/>
              </a:solidFill>
              <a:latin typeface="Times New Roman" panose="02020603050405020304" pitchFamily="18" charset="0"/>
            </a:endParaRPr>
          </a:p>
        </p:txBody>
      </p:sp>
      <p:pic>
        <p:nvPicPr>
          <p:cNvPr id="74756" name="Picture 3" descr="0026_demo_300x2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3352800"/>
            <a:ext cx="4343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7" name="Picture 4" descr="s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638425"/>
            <a:ext cx="3408363" cy="407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26"/>
          <p:cNvSpPr>
            <a:spLocks noGrp="1" noChangeArrowheads="1"/>
          </p:cNvSpPr>
          <p:nvPr>
            <p:ph type="title"/>
          </p:nvPr>
        </p:nvSpPr>
        <p:spPr>
          <a:xfrm>
            <a:off x="952500" y="188640"/>
            <a:ext cx="7772400" cy="1143000"/>
          </a:xfrm>
          <a:ln>
            <a:miter lim="800000"/>
            <a:headEnd/>
            <a:tailEnd/>
          </a:ln>
          <a:extLst/>
        </p:spPr>
        <p:txBody>
          <a:bodyPr/>
          <a:lstStyle/>
          <a:p>
            <a:pPr eaLnBrk="1" fontAlgn="auto" hangingPunct="1">
              <a:spcAft>
                <a:spcPts val="0"/>
              </a:spcAft>
              <a:defRPr/>
            </a:pPr>
            <a:r>
              <a:rPr lang="en-GB" altLang="en-US" dirty="0"/>
              <a:t>Protest in Washington DC</a:t>
            </a:r>
          </a:p>
        </p:txBody>
      </p:sp>
      <p:sp>
        <p:nvSpPr>
          <p:cNvPr id="7577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879CAC5-DA4D-4509-942E-78ADE94A25E4}" type="slidenum">
              <a:rPr lang="en-GB" altLang="en-US" sz="1100" smtClean="0">
                <a:solidFill>
                  <a:srgbClr val="4D4D4D"/>
                </a:solidFill>
                <a:latin typeface="Times New Roman" panose="02020603050405020304" pitchFamily="18" charset="0"/>
              </a:rPr>
              <a:pPr>
                <a:spcBef>
                  <a:spcPct val="0"/>
                </a:spcBef>
                <a:buClrTx/>
                <a:buSzTx/>
                <a:buFontTx/>
                <a:buNone/>
              </a:pPr>
              <a:t>101</a:t>
            </a:fld>
            <a:endParaRPr lang="en-GB" altLang="en-US" sz="1100">
              <a:solidFill>
                <a:srgbClr val="4D4D4D"/>
              </a:solidFill>
              <a:latin typeface="Times New Roman" panose="02020603050405020304" pitchFamily="18" charset="0"/>
            </a:endParaRPr>
          </a:p>
        </p:txBody>
      </p:sp>
      <p:pic>
        <p:nvPicPr>
          <p:cNvPr id="75780" name="Picture 1027" descr="narmada_bhopal_oth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447800"/>
            <a:ext cx="80010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317500" y="722313"/>
            <a:ext cx="8045450" cy="762000"/>
          </a:xfrm>
        </p:spPr>
        <p:txBody>
          <a:bodyPr lIns="90488" tIns="44450" rIns="90488" bIns="44450">
            <a:normAutofit fontScale="90000"/>
          </a:bodyPr>
          <a:lstStyle/>
          <a:p>
            <a:pPr eaLnBrk="1" fontAlgn="auto" hangingPunct="1">
              <a:spcAft>
                <a:spcPts val="0"/>
              </a:spcAft>
              <a:defRPr/>
            </a:pPr>
            <a:r>
              <a:rPr lang="en-US" altLang="en-US"/>
              <a:t>Organisation Function</a:t>
            </a:r>
          </a:p>
        </p:txBody>
      </p:sp>
      <p:sp>
        <p:nvSpPr>
          <p:cNvPr id="90115" name="Rectangle 1027"/>
          <p:cNvSpPr>
            <a:spLocks noGrp="1" noChangeArrowheads="1"/>
          </p:cNvSpPr>
          <p:nvPr>
            <p:ph type="body" sz="half" idx="2"/>
          </p:nvPr>
        </p:nvSpPr>
        <p:spPr>
          <a:xfrm>
            <a:off x="4267200" y="1752600"/>
            <a:ext cx="3808413" cy="4113213"/>
          </a:xfrm>
          <a:noFill/>
        </p:spPr>
        <p:txBody>
          <a:bodyPr lIns="90488" tIns="44450" rIns="90488" bIns="44450"/>
          <a:lstStyle/>
          <a:p>
            <a:pPr eaLnBrk="1" hangingPunct="1"/>
            <a:r>
              <a:rPr lang="en-US" altLang="en-US" sz="2800"/>
              <a:t>Global</a:t>
            </a:r>
          </a:p>
          <a:p>
            <a:pPr eaLnBrk="1" hangingPunct="1"/>
            <a:r>
              <a:rPr lang="en-US" altLang="en-US" sz="2800"/>
              <a:t>Economic</a:t>
            </a:r>
          </a:p>
          <a:p>
            <a:pPr eaLnBrk="1" hangingPunct="1"/>
            <a:r>
              <a:rPr lang="en-US" altLang="en-US" sz="2800"/>
              <a:t>Defense</a:t>
            </a:r>
          </a:p>
          <a:p>
            <a:pPr eaLnBrk="1" hangingPunct="1"/>
            <a:r>
              <a:rPr lang="en-US" altLang="en-US" sz="2800"/>
              <a:t>Political</a:t>
            </a:r>
          </a:p>
          <a:p>
            <a:pPr eaLnBrk="1" hangingPunct="1"/>
            <a:r>
              <a:rPr lang="en-US" altLang="en-US" sz="2800"/>
              <a:t>Environmental</a:t>
            </a:r>
          </a:p>
          <a:p>
            <a:pPr eaLnBrk="1" hangingPunct="1"/>
            <a:r>
              <a:rPr lang="en-US" altLang="en-US" sz="2800"/>
              <a:t>Multiple</a:t>
            </a:r>
          </a:p>
          <a:p>
            <a:pPr eaLnBrk="1" hangingPunct="1"/>
            <a:r>
              <a:rPr lang="en-US" altLang="en-US" sz="2800">
                <a:solidFill>
                  <a:srgbClr val="037C03"/>
                </a:solidFill>
              </a:rPr>
              <a:t>Link the images to the function</a:t>
            </a:r>
          </a:p>
        </p:txBody>
      </p:sp>
      <p:sp>
        <p:nvSpPr>
          <p:cNvPr id="7680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F1DB62D-79BD-4AA8-8C0F-55402F67964E}" type="slidenum">
              <a:rPr lang="en-GB" altLang="en-US" sz="1100" smtClean="0">
                <a:solidFill>
                  <a:srgbClr val="4D4D4D"/>
                </a:solidFill>
                <a:latin typeface="Times New Roman" panose="02020603050405020304" pitchFamily="18" charset="0"/>
              </a:rPr>
              <a:pPr>
                <a:spcBef>
                  <a:spcPct val="0"/>
                </a:spcBef>
                <a:buClrTx/>
                <a:buSzTx/>
                <a:buFontTx/>
                <a:buNone/>
              </a:pPr>
              <a:t>102</a:t>
            </a:fld>
            <a:endParaRPr lang="en-GB" altLang="en-US" sz="1100">
              <a:solidFill>
                <a:srgbClr val="4D4D4D"/>
              </a:solidFill>
              <a:latin typeface="Times New Roman" panose="02020603050405020304" pitchFamily="18" charset="0"/>
            </a:endParaRPr>
          </a:p>
        </p:txBody>
      </p:sp>
      <p:pic>
        <p:nvPicPr>
          <p:cNvPr id="76805" name="Picture 1028" descr="ww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752600"/>
            <a:ext cx="133191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1030" descr="nat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5448300"/>
            <a:ext cx="1409700"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1031" descr="img56"/>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304800"/>
            <a:ext cx="16764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9" name="Picture 1032" descr="banefta"/>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29000" y="5791200"/>
            <a:ext cx="23622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10" name="Picture 1033" descr="dr-who"/>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9200" y="4495800"/>
            <a:ext cx="1768475"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11" name="Text Box 1034"/>
          <p:cNvSpPr txBox="1">
            <a:spLocks noChangeArrowheads="1"/>
          </p:cNvSpPr>
          <p:nvPr/>
        </p:nvSpPr>
        <p:spPr bwMode="auto">
          <a:xfrm>
            <a:off x="762000" y="6172200"/>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1</a:t>
            </a:r>
          </a:p>
        </p:txBody>
      </p:sp>
      <p:sp>
        <p:nvSpPr>
          <p:cNvPr id="76812" name="Text Box 1035"/>
          <p:cNvSpPr txBox="1">
            <a:spLocks noChangeArrowheads="1"/>
          </p:cNvSpPr>
          <p:nvPr/>
        </p:nvSpPr>
        <p:spPr bwMode="auto">
          <a:xfrm>
            <a:off x="3810000" y="42672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2</a:t>
            </a:r>
          </a:p>
        </p:txBody>
      </p:sp>
      <p:sp>
        <p:nvSpPr>
          <p:cNvPr id="76813" name="Text Box 1036"/>
          <p:cNvSpPr txBox="1">
            <a:spLocks noChangeArrowheads="1"/>
          </p:cNvSpPr>
          <p:nvPr/>
        </p:nvSpPr>
        <p:spPr bwMode="auto">
          <a:xfrm>
            <a:off x="6858000" y="1905000"/>
            <a:ext cx="381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3</a:t>
            </a:r>
          </a:p>
        </p:txBody>
      </p:sp>
      <p:sp>
        <p:nvSpPr>
          <p:cNvPr id="76814" name="Text Box 1037"/>
          <p:cNvSpPr txBox="1">
            <a:spLocks noChangeArrowheads="1"/>
          </p:cNvSpPr>
          <p:nvPr/>
        </p:nvSpPr>
        <p:spPr bwMode="auto">
          <a:xfrm>
            <a:off x="7086600" y="54864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4</a:t>
            </a:r>
          </a:p>
        </p:txBody>
      </p:sp>
      <p:sp>
        <p:nvSpPr>
          <p:cNvPr id="76815" name="Text Box 1038"/>
          <p:cNvSpPr txBox="1">
            <a:spLocks noChangeArrowheads="1"/>
          </p:cNvSpPr>
          <p:nvPr/>
        </p:nvSpPr>
        <p:spPr bwMode="auto">
          <a:xfrm>
            <a:off x="3429000" y="52578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5</a:t>
            </a:r>
          </a:p>
        </p:txBody>
      </p:sp>
      <p:sp>
        <p:nvSpPr>
          <p:cNvPr id="76816" name="Text Box 1039"/>
          <p:cNvSpPr txBox="1">
            <a:spLocks noChangeArrowheads="1"/>
          </p:cNvSpPr>
          <p:nvPr/>
        </p:nvSpPr>
        <p:spPr bwMode="auto">
          <a:xfrm>
            <a:off x="8458200" y="685800"/>
            <a:ext cx="228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6</a:t>
            </a:r>
          </a:p>
        </p:txBody>
      </p:sp>
      <p:pic>
        <p:nvPicPr>
          <p:cNvPr id="2" name="Picture 1"/>
          <p:cNvPicPr>
            <a:picLocks noChangeAspect="1"/>
          </p:cNvPicPr>
          <p:nvPr/>
        </p:nvPicPr>
        <p:blipFill>
          <a:blip r:embed="rId8"/>
          <a:stretch>
            <a:fillRect/>
          </a:stretch>
        </p:blipFill>
        <p:spPr>
          <a:xfrm>
            <a:off x="0" y="1531020"/>
            <a:ext cx="4272074" cy="2474243"/>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0114">
                                            <p:txEl>
                                              <p:pRg st="0" end="0"/>
                                            </p:txEl>
                                          </p:spTgt>
                                        </p:tgtEl>
                                        <p:attrNameLst>
                                          <p:attrName>style.visibility</p:attrName>
                                        </p:attrNameLst>
                                      </p:cBhvr>
                                      <p:to>
                                        <p:strVal val="visible"/>
                                      </p:to>
                                    </p:set>
                                    <p:anim calcmode="lin" valueType="num">
                                      <p:cBhvr additive="base">
                                        <p:cTn id="7" dur="500" fill="hold"/>
                                        <p:tgtEl>
                                          <p:spTgt spid="901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011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0115">
                                            <p:txEl>
                                              <p:pRg st="0" end="0"/>
                                            </p:txEl>
                                          </p:spTgt>
                                        </p:tgtEl>
                                        <p:attrNameLst>
                                          <p:attrName>style.visibility</p:attrName>
                                        </p:attrNameLst>
                                      </p:cBhvr>
                                      <p:to>
                                        <p:strVal val="visible"/>
                                      </p:to>
                                    </p:set>
                                    <p:anim calcmode="lin" valueType="num">
                                      <p:cBhvr additive="base">
                                        <p:cTn id="13" dur="500" fill="hold"/>
                                        <p:tgtEl>
                                          <p:spTgt spid="901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01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0115">
                                            <p:txEl>
                                              <p:pRg st="1" end="1"/>
                                            </p:txEl>
                                          </p:spTgt>
                                        </p:tgtEl>
                                        <p:attrNameLst>
                                          <p:attrName>style.visibility</p:attrName>
                                        </p:attrNameLst>
                                      </p:cBhvr>
                                      <p:to>
                                        <p:strVal val="visible"/>
                                      </p:to>
                                    </p:set>
                                    <p:anim calcmode="lin" valueType="num">
                                      <p:cBhvr additive="base">
                                        <p:cTn id="19" dur="500" fill="hold"/>
                                        <p:tgtEl>
                                          <p:spTgt spid="901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011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0115">
                                            <p:txEl>
                                              <p:pRg st="2" end="2"/>
                                            </p:txEl>
                                          </p:spTgt>
                                        </p:tgtEl>
                                        <p:attrNameLst>
                                          <p:attrName>style.visibility</p:attrName>
                                        </p:attrNameLst>
                                      </p:cBhvr>
                                      <p:to>
                                        <p:strVal val="visible"/>
                                      </p:to>
                                    </p:set>
                                    <p:anim calcmode="lin" valueType="num">
                                      <p:cBhvr additive="base">
                                        <p:cTn id="25" dur="500" fill="hold"/>
                                        <p:tgtEl>
                                          <p:spTgt spid="901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011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0115">
                                            <p:txEl>
                                              <p:pRg st="3" end="3"/>
                                            </p:txEl>
                                          </p:spTgt>
                                        </p:tgtEl>
                                        <p:attrNameLst>
                                          <p:attrName>style.visibility</p:attrName>
                                        </p:attrNameLst>
                                      </p:cBhvr>
                                      <p:to>
                                        <p:strVal val="visible"/>
                                      </p:to>
                                    </p:set>
                                    <p:anim calcmode="lin" valueType="num">
                                      <p:cBhvr additive="base">
                                        <p:cTn id="31" dur="500" fill="hold"/>
                                        <p:tgtEl>
                                          <p:spTgt spid="901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011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0115">
                                            <p:txEl>
                                              <p:pRg st="4" end="4"/>
                                            </p:txEl>
                                          </p:spTgt>
                                        </p:tgtEl>
                                        <p:attrNameLst>
                                          <p:attrName>style.visibility</p:attrName>
                                        </p:attrNameLst>
                                      </p:cBhvr>
                                      <p:to>
                                        <p:strVal val="visible"/>
                                      </p:to>
                                    </p:set>
                                    <p:anim calcmode="lin" valueType="num">
                                      <p:cBhvr additive="base">
                                        <p:cTn id="37" dur="500" fill="hold"/>
                                        <p:tgtEl>
                                          <p:spTgt spid="9011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01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0115">
                                            <p:txEl>
                                              <p:pRg st="5" end="5"/>
                                            </p:txEl>
                                          </p:spTgt>
                                        </p:tgtEl>
                                        <p:attrNameLst>
                                          <p:attrName>style.visibility</p:attrName>
                                        </p:attrNameLst>
                                      </p:cBhvr>
                                      <p:to>
                                        <p:strVal val="visible"/>
                                      </p:to>
                                    </p:set>
                                    <p:anim calcmode="lin" valueType="num">
                                      <p:cBhvr additive="base">
                                        <p:cTn id="43" dur="500" fill="hold"/>
                                        <p:tgtEl>
                                          <p:spTgt spid="9011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011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0115">
                                            <p:txEl>
                                              <p:pRg st="6" end="6"/>
                                            </p:txEl>
                                          </p:spTgt>
                                        </p:tgtEl>
                                        <p:attrNameLst>
                                          <p:attrName>style.visibility</p:attrName>
                                        </p:attrNameLst>
                                      </p:cBhvr>
                                      <p:to>
                                        <p:strVal val="visible"/>
                                      </p:to>
                                    </p:set>
                                    <p:anim calcmode="lin" valueType="num">
                                      <p:cBhvr additive="base">
                                        <p:cTn id="49" dur="500" fill="hold"/>
                                        <p:tgtEl>
                                          <p:spTgt spid="9011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9011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build="p" autoUpdateAnimBg="0" advAuto="0"/>
      <p:bldP spid="90115" grpId="0" build="p" autoUpdateAnimBg="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263525" y="1484313"/>
            <a:ext cx="8637588" cy="762000"/>
          </a:xfrm>
        </p:spPr>
        <p:txBody>
          <a:bodyPr rtlCol="0">
            <a:normAutofit fontScale="90000"/>
          </a:bodyPr>
          <a:lstStyle/>
          <a:p>
            <a:pPr eaLnBrk="1" fontAlgn="auto" hangingPunct="1">
              <a:spcAft>
                <a:spcPts val="0"/>
              </a:spcAft>
              <a:defRPr/>
            </a:pPr>
            <a:r>
              <a:rPr lang="en-GB" altLang="en-US" dirty="0"/>
              <a:t>How can the ‘Environment’ compete against globalisation?</a:t>
            </a:r>
          </a:p>
        </p:txBody>
      </p:sp>
      <p:sp>
        <p:nvSpPr>
          <p:cNvPr id="98307" name="Rectangle 3"/>
          <p:cNvSpPr>
            <a:spLocks noGrp="1" noChangeArrowheads="1"/>
          </p:cNvSpPr>
          <p:nvPr>
            <p:ph type="body" sz="half" idx="1"/>
          </p:nvPr>
        </p:nvSpPr>
        <p:spPr>
          <a:xfrm>
            <a:off x="0" y="2636838"/>
            <a:ext cx="5180013" cy="4114800"/>
          </a:xfrm>
        </p:spPr>
        <p:txBody>
          <a:bodyPr rtlCol="0">
            <a:normAutofit fontScale="92500"/>
          </a:bodyPr>
          <a:lstStyle/>
          <a:p>
            <a:pPr marL="274320" indent="-274320" eaLnBrk="1" fontAlgn="auto" hangingPunct="1">
              <a:spcAft>
                <a:spcPts val="0"/>
              </a:spcAft>
              <a:buClr>
                <a:schemeClr val="accent3"/>
              </a:buClr>
              <a:buFont typeface="Wingdings 2"/>
              <a:buChar char=""/>
              <a:defRPr/>
            </a:pPr>
            <a:r>
              <a:rPr lang="en-GB" sz="2800" dirty="0"/>
              <a:t>Protest</a:t>
            </a:r>
          </a:p>
          <a:p>
            <a:pPr marL="274320" indent="-274320" eaLnBrk="1" fontAlgn="auto" hangingPunct="1">
              <a:spcAft>
                <a:spcPts val="0"/>
              </a:spcAft>
              <a:buClr>
                <a:schemeClr val="accent3"/>
              </a:buClr>
              <a:buFont typeface="Wingdings 2"/>
              <a:buChar char=""/>
              <a:defRPr/>
            </a:pPr>
            <a:r>
              <a:rPr lang="en-GB" sz="2800" dirty="0"/>
              <a:t>Public opinion</a:t>
            </a:r>
          </a:p>
          <a:p>
            <a:pPr marL="274320" indent="-274320" eaLnBrk="1" fontAlgn="auto" hangingPunct="1">
              <a:spcAft>
                <a:spcPts val="0"/>
              </a:spcAft>
              <a:buClr>
                <a:schemeClr val="accent3"/>
              </a:buClr>
              <a:buFont typeface="Wingdings 2"/>
              <a:buChar char=""/>
              <a:defRPr/>
            </a:pPr>
            <a:r>
              <a:rPr lang="en-GB" sz="2800" dirty="0"/>
              <a:t>Public action</a:t>
            </a:r>
          </a:p>
          <a:p>
            <a:pPr marL="274320" indent="-274320" eaLnBrk="1" fontAlgn="auto" hangingPunct="1">
              <a:spcAft>
                <a:spcPts val="0"/>
              </a:spcAft>
              <a:buClr>
                <a:schemeClr val="accent3"/>
              </a:buClr>
              <a:buFont typeface="Wingdings 2"/>
              <a:buChar char=""/>
              <a:defRPr/>
            </a:pPr>
            <a:r>
              <a:rPr lang="en-GB" sz="2800" dirty="0"/>
              <a:t>Political ‘will’</a:t>
            </a:r>
          </a:p>
          <a:p>
            <a:pPr marL="274320" indent="-274320" eaLnBrk="1" fontAlgn="auto" hangingPunct="1">
              <a:spcAft>
                <a:spcPts val="0"/>
              </a:spcAft>
              <a:buClr>
                <a:schemeClr val="accent3"/>
              </a:buClr>
              <a:buFont typeface="Wingdings 2"/>
              <a:buChar char=""/>
              <a:defRPr/>
            </a:pPr>
            <a:r>
              <a:rPr lang="en-GB" sz="2800" dirty="0"/>
              <a:t>Environmental group cooperation</a:t>
            </a:r>
          </a:p>
          <a:p>
            <a:pPr marL="274320" indent="-274320" eaLnBrk="1" fontAlgn="auto" hangingPunct="1">
              <a:spcAft>
                <a:spcPts val="0"/>
              </a:spcAft>
              <a:buClr>
                <a:schemeClr val="accent3"/>
              </a:buClr>
              <a:buFont typeface="Wingdings 2"/>
              <a:buChar char=""/>
              <a:defRPr/>
            </a:pPr>
            <a:r>
              <a:rPr lang="en-GB" sz="2800" dirty="0"/>
              <a:t>First nation governance B.C.</a:t>
            </a:r>
          </a:p>
          <a:p>
            <a:pPr marL="640080" lvl="1" indent="-274320" eaLnBrk="1" fontAlgn="auto" hangingPunct="1">
              <a:spcAft>
                <a:spcPts val="0"/>
              </a:spcAft>
              <a:buFont typeface="Wingdings 2"/>
              <a:buChar char=""/>
              <a:defRPr/>
            </a:pPr>
            <a:r>
              <a:rPr lang="en-GB" sz="1200" dirty="0">
                <a:solidFill>
                  <a:schemeClr val="tx2">
                    <a:lumMod val="60000"/>
                    <a:lumOff val="40000"/>
                  </a:schemeClr>
                </a:solidFill>
              </a:rPr>
              <a:t>Construct and present a poster on environmental governance</a:t>
            </a:r>
          </a:p>
          <a:p>
            <a:pPr marL="640080" lvl="1" indent="-274320" eaLnBrk="1" fontAlgn="auto" hangingPunct="1">
              <a:spcAft>
                <a:spcPts val="0"/>
              </a:spcAft>
              <a:buFont typeface="Wingdings 2"/>
              <a:buChar char=""/>
              <a:defRPr/>
            </a:pPr>
            <a:r>
              <a:rPr lang="en-GB" sz="1200" dirty="0">
                <a:hlinkClick r:id="rId4"/>
              </a:rPr>
              <a:t>9 min http://www.youtube.com/watch?v=s7Uk2NjuLCA</a:t>
            </a:r>
            <a:endParaRPr lang="en-GB" sz="1200" dirty="0"/>
          </a:p>
          <a:p>
            <a:pPr marL="640080" lvl="1" indent="-274320" eaLnBrk="1" fontAlgn="auto" hangingPunct="1">
              <a:spcAft>
                <a:spcPts val="0"/>
              </a:spcAft>
              <a:buFont typeface="Wingdings 2"/>
              <a:buChar char=""/>
              <a:defRPr/>
            </a:pPr>
            <a:r>
              <a:rPr lang="en-GB" sz="1200" dirty="0">
                <a:hlinkClick r:id="rId5"/>
              </a:rPr>
              <a:t>7min http://www.youtube.com/watch?v=wueEBhMzcro</a:t>
            </a:r>
            <a:endParaRPr lang="en-GB" sz="1200" dirty="0"/>
          </a:p>
          <a:p>
            <a:pPr marL="640080" lvl="1" indent="-274320" eaLnBrk="1" fontAlgn="auto" hangingPunct="1">
              <a:spcAft>
                <a:spcPts val="0"/>
              </a:spcAft>
              <a:buFont typeface="Wingdings 2"/>
              <a:buChar char=""/>
              <a:defRPr/>
            </a:pPr>
            <a:r>
              <a:rPr lang="en-GB" sz="1200" dirty="0">
                <a:hlinkClick r:id="rId6"/>
              </a:rPr>
              <a:t>6 min http://www.youtube.com/watch?v=PeIRghXeDfc</a:t>
            </a:r>
            <a:endParaRPr lang="en-GB" sz="1200" dirty="0"/>
          </a:p>
          <a:p>
            <a:pPr marL="640080" lvl="1" indent="-274320" eaLnBrk="1" fontAlgn="auto" hangingPunct="1">
              <a:spcAft>
                <a:spcPts val="0"/>
              </a:spcAft>
              <a:buFont typeface="Wingdings 2"/>
              <a:buChar char=""/>
              <a:defRPr/>
            </a:pPr>
            <a:r>
              <a:rPr lang="en-GB" sz="1200" dirty="0">
                <a:hlinkClick r:id="rId7"/>
              </a:rPr>
              <a:t>8 min http://www.youtube.com/watch?v=eiaMePwloJc</a:t>
            </a:r>
            <a:endParaRPr lang="en-GB" sz="1200" dirty="0"/>
          </a:p>
          <a:p>
            <a:pPr marL="640080" lvl="1" indent="-274320" eaLnBrk="1" fontAlgn="auto" hangingPunct="1">
              <a:spcAft>
                <a:spcPts val="0"/>
              </a:spcAft>
              <a:buFont typeface="Wingdings 2"/>
              <a:buChar char=""/>
              <a:defRPr/>
            </a:pPr>
            <a:endParaRPr lang="en-GB" dirty="0"/>
          </a:p>
          <a:p>
            <a:pPr marL="640080" lvl="1" indent="-274320" eaLnBrk="1" fontAlgn="auto" hangingPunct="1">
              <a:spcAft>
                <a:spcPts val="0"/>
              </a:spcAft>
              <a:buFont typeface="Wingdings 2"/>
              <a:buChar char=""/>
              <a:defRPr/>
            </a:pPr>
            <a:endParaRPr lang="en-GB" dirty="0"/>
          </a:p>
        </p:txBody>
      </p:sp>
      <p:sp>
        <p:nvSpPr>
          <p:cNvPr id="7782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1C300B4-7150-47BE-90CD-9CAC02F81030}" type="slidenum">
              <a:rPr lang="en-GB" altLang="en-US" sz="1100" smtClean="0">
                <a:solidFill>
                  <a:srgbClr val="4D4D4D"/>
                </a:solidFill>
                <a:latin typeface="Times New Roman" panose="02020603050405020304" pitchFamily="18" charset="0"/>
              </a:rPr>
              <a:pPr>
                <a:spcBef>
                  <a:spcPct val="0"/>
                </a:spcBef>
                <a:buClrTx/>
                <a:buSzTx/>
                <a:buFontTx/>
                <a:buNone/>
              </a:pPr>
              <a:t>103</a:t>
            </a:fld>
            <a:endParaRPr lang="en-GB" altLang="en-US" sz="1100">
              <a:solidFill>
                <a:srgbClr val="4D4D4D"/>
              </a:solidFill>
              <a:latin typeface="Times New Roman" panose="02020603050405020304" pitchFamily="18" charset="0"/>
            </a:endParaRPr>
          </a:p>
        </p:txBody>
      </p:sp>
      <p:grpSp>
        <p:nvGrpSpPr>
          <p:cNvPr id="2" name="Group 5"/>
          <p:cNvGrpSpPr>
            <a:grpSpLocks/>
          </p:cNvGrpSpPr>
          <p:nvPr/>
        </p:nvGrpSpPr>
        <p:grpSpPr bwMode="auto">
          <a:xfrm rot="2404813">
            <a:off x="4768850" y="3121025"/>
            <a:ext cx="4321175" cy="2203450"/>
            <a:chOff x="-3" y="-3"/>
            <a:chExt cx="5478" cy="1444"/>
          </a:xfrm>
        </p:grpSpPr>
        <p:grpSp>
          <p:nvGrpSpPr>
            <p:cNvPr id="77830" name="Group 6"/>
            <p:cNvGrpSpPr>
              <a:grpSpLocks/>
            </p:cNvGrpSpPr>
            <p:nvPr/>
          </p:nvGrpSpPr>
          <p:grpSpPr bwMode="auto">
            <a:xfrm>
              <a:off x="0" y="0"/>
              <a:ext cx="5472" cy="1438"/>
              <a:chOff x="0" y="0"/>
              <a:chExt cx="5472" cy="1438"/>
            </a:xfrm>
          </p:grpSpPr>
          <p:sp>
            <p:nvSpPr>
              <p:cNvPr id="41993" name="Rectangle 7"/>
              <p:cNvSpPr>
                <a:spLocks noChangeArrowheads="1"/>
              </p:cNvSpPr>
              <p:nvPr/>
            </p:nvSpPr>
            <p:spPr bwMode="auto">
              <a:xfrm>
                <a:off x="15" y="13"/>
                <a:ext cx="5241" cy="1438"/>
              </a:xfrm>
              <a:prstGeom prst="rect">
                <a:avLst/>
              </a:prstGeom>
              <a:noFill/>
              <a:ln w="9525">
                <a:noFill/>
                <a:miter lim="800000"/>
                <a:headEnd/>
                <a:tailEnd/>
              </a:ln>
            </p:spPr>
            <p:txBody>
              <a:bodyPr/>
              <a:lstStyle/>
              <a:p>
                <a:pPr eaLnBrk="1" hangingPunct="1">
                  <a:defRPr/>
                </a:pPr>
                <a:r>
                  <a:rPr lang="en-US" sz="1600" dirty="0">
                    <a:solidFill>
                      <a:schemeClr val="tx2">
                        <a:lumMod val="60000"/>
                        <a:lumOff val="40000"/>
                      </a:schemeClr>
                    </a:solidFill>
                  </a:rPr>
                  <a:t>The Fisher family of the Gap clothing store empire (including Banana Republic and Old Navy Stores) is destroying the last of the ancient redwood forest in our area, and is driving endangered species to extinction, including the Coho Salmon, the steelhead trout, the marbled </a:t>
                </a:r>
                <a:r>
                  <a:rPr lang="en-US" sz="1600" dirty="0" err="1">
                    <a:solidFill>
                      <a:schemeClr val="tx2">
                        <a:lumMod val="60000"/>
                        <a:lumOff val="40000"/>
                      </a:schemeClr>
                    </a:solidFill>
                  </a:rPr>
                  <a:t>murelet</a:t>
                </a:r>
                <a:r>
                  <a:rPr lang="en-US" sz="1600" dirty="0">
                    <a:solidFill>
                      <a:schemeClr val="tx2">
                        <a:lumMod val="60000"/>
                        <a:lumOff val="40000"/>
                      </a:schemeClr>
                    </a:solidFill>
                  </a:rPr>
                  <a:t> and the spotted owl.</a:t>
                </a:r>
                <a:r>
                  <a:rPr lang="en-US" dirty="0">
                    <a:solidFill>
                      <a:schemeClr val="tx1"/>
                    </a:solidFill>
                  </a:rPr>
                  <a:t/>
                </a:r>
                <a:br>
                  <a:rPr lang="en-US" dirty="0">
                    <a:solidFill>
                      <a:schemeClr val="tx1"/>
                    </a:solidFill>
                  </a:rPr>
                </a:br>
                <a:endParaRPr lang="en-US" dirty="0">
                  <a:solidFill>
                    <a:schemeClr val="tx1"/>
                  </a:solidFill>
                </a:endParaRPr>
              </a:p>
            </p:txBody>
          </p:sp>
          <p:sp>
            <p:nvSpPr>
              <p:cNvPr id="77833" name="Rectangle 8"/>
              <p:cNvSpPr>
                <a:spLocks noChangeArrowheads="1"/>
              </p:cNvSpPr>
              <p:nvPr/>
            </p:nvSpPr>
            <p:spPr bwMode="auto">
              <a:xfrm>
                <a:off x="0" y="0"/>
                <a:ext cx="5472" cy="143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7831" name="Rectangle 9"/>
            <p:cNvSpPr>
              <a:spLocks noChangeArrowheads="1"/>
            </p:cNvSpPr>
            <p:nvPr/>
          </p:nvSpPr>
          <p:spPr bwMode="auto">
            <a:xfrm>
              <a:off x="-3" y="-3"/>
              <a:ext cx="5478" cy="144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306">
                                            <p:txEl>
                                              <p:pRg st="0" end="0"/>
                                            </p:txEl>
                                          </p:spTgt>
                                        </p:tgtEl>
                                        <p:attrNameLst>
                                          <p:attrName>style.visibility</p:attrName>
                                        </p:attrNameLst>
                                      </p:cBhvr>
                                      <p:to>
                                        <p:strVal val="visible"/>
                                      </p:to>
                                    </p:set>
                                    <p:anim calcmode="lin" valueType="num">
                                      <p:cBhvr additive="base">
                                        <p:cTn id="7" dur="500" fill="hold"/>
                                        <p:tgtEl>
                                          <p:spTgt spid="98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30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8307">
                                            <p:txEl>
                                              <p:pRg st="0" end="0"/>
                                            </p:txEl>
                                          </p:spTgt>
                                        </p:tgtEl>
                                        <p:attrNameLst>
                                          <p:attrName>style.visibility</p:attrName>
                                        </p:attrNameLst>
                                      </p:cBhvr>
                                      <p:to>
                                        <p:strVal val="visible"/>
                                      </p:to>
                                    </p:set>
                                    <p:anim calcmode="lin" valueType="num">
                                      <p:cBhvr additive="base">
                                        <p:cTn id="13" dur="500" fill="hold"/>
                                        <p:tgtEl>
                                          <p:spTgt spid="983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83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8307">
                                            <p:txEl>
                                              <p:pRg st="1" end="1"/>
                                            </p:txEl>
                                          </p:spTgt>
                                        </p:tgtEl>
                                        <p:attrNameLst>
                                          <p:attrName>style.visibility</p:attrName>
                                        </p:attrNameLst>
                                      </p:cBhvr>
                                      <p:to>
                                        <p:strVal val="visible"/>
                                      </p:to>
                                    </p:set>
                                    <p:anim calcmode="lin" valueType="num">
                                      <p:cBhvr additive="base">
                                        <p:cTn id="19" dur="500" fill="hold"/>
                                        <p:tgtEl>
                                          <p:spTgt spid="983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83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8307">
                                            <p:txEl>
                                              <p:pRg st="2" end="2"/>
                                            </p:txEl>
                                          </p:spTgt>
                                        </p:tgtEl>
                                        <p:attrNameLst>
                                          <p:attrName>style.visibility</p:attrName>
                                        </p:attrNameLst>
                                      </p:cBhvr>
                                      <p:to>
                                        <p:strVal val="visible"/>
                                      </p:to>
                                    </p:set>
                                    <p:anim calcmode="lin" valueType="num">
                                      <p:cBhvr additive="base">
                                        <p:cTn id="25" dur="500" fill="hold"/>
                                        <p:tgtEl>
                                          <p:spTgt spid="983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83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8307">
                                            <p:txEl>
                                              <p:pRg st="3" end="3"/>
                                            </p:txEl>
                                          </p:spTgt>
                                        </p:tgtEl>
                                        <p:attrNameLst>
                                          <p:attrName>style.visibility</p:attrName>
                                        </p:attrNameLst>
                                      </p:cBhvr>
                                      <p:to>
                                        <p:strVal val="visible"/>
                                      </p:to>
                                    </p:set>
                                    <p:anim calcmode="lin" valueType="num">
                                      <p:cBhvr additive="base">
                                        <p:cTn id="31" dur="500" fill="hold"/>
                                        <p:tgtEl>
                                          <p:spTgt spid="983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83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8307">
                                            <p:txEl>
                                              <p:pRg st="4" end="4"/>
                                            </p:txEl>
                                          </p:spTgt>
                                        </p:tgtEl>
                                        <p:attrNameLst>
                                          <p:attrName>style.visibility</p:attrName>
                                        </p:attrNameLst>
                                      </p:cBhvr>
                                      <p:to>
                                        <p:strVal val="visible"/>
                                      </p:to>
                                    </p:set>
                                    <p:anim calcmode="lin" valueType="num">
                                      <p:cBhvr additive="base">
                                        <p:cTn id="37" dur="500" fill="hold"/>
                                        <p:tgtEl>
                                          <p:spTgt spid="9830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83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8307">
                                            <p:txEl>
                                              <p:pRg st="5" end="5"/>
                                            </p:txEl>
                                          </p:spTgt>
                                        </p:tgtEl>
                                        <p:attrNameLst>
                                          <p:attrName>style.visibility</p:attrName>
                                        </p:attrNameLst>
                                      </p:cBhvr>
                                      <p:to>
                                        <p:strVal val="visible"/>
                                      </p:to>
                                    </p:set>
                                    <p:anim calcmode="lin" valueType="num">
                                      <p:cBhvr additive="base">
                                        <p:cTn id="43" dur="500" fill="hold"/>
                                        <p:tgtEl>
                                          <p:spTgt spid="9830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830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oosh.wav"/>
                                        </p:tgtEl>
                                      </p:cMediaNode>
                                    </p:audio>
                                  </p:subTnLst>
                                </p:cTn>
                              </p:par>
                              <p:par>
                                <p:cTn id="45" presetID="2" presetClass="entr" presetSubtype="8" fill="hold" grpId="0" nodeType="withEffect">
                                  <p:stCondLst>
                                    <p:cond delay="0"/>
                                  </p:stCondLst>
                                  <p:childTnLst>
                                    <p:set>
                                      <p:cBhvr>
                                        <p:cTn id="46" dur="1" fill="hold">
                                          <p:stCondLst>
                                            <p:cond delay="0"/>
                                          </p:stCondLst>
                                        </p:cTn>
                                        <p:tgtEl>
                                          <p:spTgt spid="98307">
                                            <p:txEl>
                                              <p:pRg st="6" end="6"/>
                                            </p:txEl>
                                          </p:spTgt>
                                        </p:tgtEl>
                                        <p:attrNameLst>
                                          <p:attrName>style.visibility</p:attrName>
                                        </p:attrNameLst>
                                      </p:cBhvr>
                                      <p:to>
                                        <p:strVal val="visible"/>
                                      </p:to>
                                    </p:set>
                                    <p:anim calcmode="lin" valueType="num">
                                      <p:cBhvr additive="base">
                                        <p:cTn id="47" dur="500" fill="hold"/>
                                        <p:tgtEl>
                                          <p:spTgt spid="9830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9830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par>
                                <p:cTn id="49" presetID="2" presetClass="entr" presetSubtype="8" fill="hold" grpId="0" nodeType="withEffect">
                                  <p:stCondLst>
                                    <p:cond delay="0"/>
                                  </p:stCondLst>
                                  <p:childTnLst>
                                    <p:set>
                                      <p:cBhvr>
                                        <p:cTn id="50" dur="1" fill="hold">
                                          <p:stCondLst>
                                            <p:cond delay="0"/>
                                          </p:stCondLst>
                                        </p:cTn>
                                        <p:tgtEl>
                                          <p:spTgt spid="98307">
                                            <p:txEl>
                                              <p:pRg st="7" end="7"/>
                                            </p:txEl>
                                          </p:spTgt>
                                        </p:tgtEl>
                                        <p:attrNameLst>
                                          <p:attrName>style.visibility</p:attrName>
                                        </p:attrNameLst>
                                      </p:cBhvr>
                                      <p:to>
                                        <p:strVal val="visible"/>
                                      </p:to>
                                    </p:set>
                                    <p:anim calcmode="lin" valueType="num">
                                      <p:cBhvr additive="base">
                                        <p:cTn id="51" dur="500" fill="hold"/>
                                        <p:tgtEl>
                                          <p:spTgt spid="9830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9830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98307">
                                            <p:txEl>
                                              <p:pRg st="8" end="8"/>
                                            </p:txEl>
                                          </p:spTgt>
                                        </p:tgtEl>
                                        <p:attrNameLst>
                                          <p:attrName>style.visibility</p:attrName>
                                        </p:attrNameLst>
                                      </p:cBhvr>
                                      <p:to>
                                        <p:strVal val="visible"/>
                                      </p:to>
                                    </p:set>
                                    <p:anim calcmode="lin" valueType="num">
                                      <p:cBhvr additive="base">
                                        <p:cTn id="55" dur="500" fill="hold"/>
                                        <p:tgtEl>
                                          <p:spTgt spid="98307">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9830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98307">
                                            <p:txEl>
                                              <p:pRg st="9" end="9"/>
                                            </p:txEl>
                                          </p:spTgt>
                                        </p:tgtEl>
                                        <p:attrNameLst>
                                          <p:attrName>style.visibility</p:attrName>
                                        </p:attrNameLst>
                                      </p:cBhvr>
                                      <p:to>
                                        <p:strVal val="visible"/>
                                      </p:to>
                                    </p:set>
                                    <p:anim calcmode="lin" valueType="num">
                                      <p:cBhvr additive="base">
                                        <p:cTn id="59" dur="500" fill="hold"/>
                                        <p:tgtEl>
                                          <p:spTgt spid="98307">
                                            <p:txEl>
                                              <p:pRg st="9" end="9"/>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9830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98307">
                                            <p:txEl>
                                              <p:pRg st="10" end="10"/>
                                            </p:txEl>
                                          </p:spTgt>
                                        </p:tgtEl>
                                        <p:attrNameLst>
                                          <p:attrName>style.visibility</p:attrName>
                                        </p:attrNameLst>
                                      </p:cBhvr>
                                      <p:to>
                                        <p:strVal val="visible"/>
                                      </p:to>
                                    </p:set>
                                    <p:anim calcmode="lin" valueType="num">
                                      <p:cBhvr additive="base">
                                        <p:cTn id="63" dur="500" fill="hold"/>
                                        <p:tgtEl>
                                          <p:spTgt spid="98307">
                                            <p:txEl>
                                              <p:pRg st="10" end="10"/>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9830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8" fill="hold" nodeType="clickEffect">
                                  <p:stCondLst>
                                    <p:cond delay="0"/>
                                  </p:stCondLst>
                                  <p:childTnLst>
                                    <p:set>
                                      <p:cBhvr>
                                        <p:cTn id="68" dur="1" fill="hold">
                                          <p:stCondLst>
                                            <p:cond delay="0"/>
                                          </p:stCondLst>
                                        </p:cTn>
                                        <p:tgtEl>
                                          <p:spTgt spid="2"/>
                                        </p:tgtEl>
                                        <p:attrNameLst>
                                          <p:attrName>style.visibility</p:attrName>
                                        </p:attrNameLst>
                                      </p:cBhvr>
                                      <p:to>
                                        <p:strVal val="visible"/>
                                      </p:to>
                                    </p:set>
                                    <p:anim calcmode="lin" valueType="num">
                                      <p:cBhvr additive="base">
                                        <p:cTn id="69" dur="500" fill="hold"/>
                                        <p:tgtEl>
                                          <p:spTgt spid="2"/>
                                        </p:tgtEl>
                                        <p:attrNameLst>
                                          <p:attrName>ppt_x</p:attrName>
                                        </p:attrNameLst>
                                      </p:cBhvr>
                                      <p:tavLst>
                                        <p:tav tm="0">
                                          <p:val>
                                            <p:strVal val="0-#ppt_w/2"/>
                                          </p:val>
                                        </p:tav>
                                        <p:tav tm="100000">
                                          <p:val>
                                            <p:strVal val="#ppt_x"/>
                                          </p:val>
                                        </p:tav>
                                      </p:tavLst>
                                    </p:anim>
                                    <p:anim calcmode="lin" valueType="num">
                                      <p:cBhvr additive="base">
                                        <p:cTn id="70"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autoUpdateAnimBg="0" advAuto="0"/>
      <p:bldP spid="98307" grpId="0" build="p" autoUpdateAnimBg="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260476"/>
            <a:ext cx="8928992" cy="762000"/>
          </a:xfrm>
        </p:spPr>
        <p:txBody>
          <a:bodyPr/>
          <a:lstStyle/>
          <a:p>
            <a:r>
              <a:rPr lang="en-GB" dirty="0" smtClean="0"/>
              <a:t>Criticised for being white middle class</a:t>
            </a:r>
            <a:endParaRPr lang="en-GB" dirty="0"/>
          </a:p>
        </p:txBody>
      </p:sp>
      <p:sp>
        <p:nvSpPr>
          <p:cNvPr id="3" name="Text Placeholder 2"/>
          <p:cNvSpPr>
            <a:spLocks noGrp="1"/>
          </p:cNvSpPr>
          <p:nvPr>
            <p:ph type="body" sz="half" idx="1"/>
          </p:nvPr>
        </p:nvSpPr>
        <p:spPr/>
        <p:txBody>
          <a:bodyPr/>
          <a:lstStyle/>
          <a:p>
            <a:r>
              <a:rPr lang="en-GB" dirty="0" smtClean="0"/>
              <a:t>Is this true and what can be done about it?</a:t>
            </a:r>
            <a:endParaRPr lang="en-GB" dirty="0" smtClean="0">
              <a:hlinkClick r:id="rId2"/>
            </a:endParaRPr>
          </a:p>
          <a:p>
            <a:r>
              <a:rPr lang="en-GB" dirty="0" smtClean="0">
                <a:hlinkClick r:id="rId2"/>
              </a:rPr>
              <a:t>Campaign</a:t>
            </a:r>
            <a:endParaRPr lang="en-GB" dirty="0" smtClean="0"/>
          </a:p>
          <a:p>
            <a:r>
              <a:rPr lang="en-GB" dirty="0" smtClean="0"/>
              <a:t>How to </a:t>
            </a:r>
            <a:r>
              <a:rPr lang="en-GB" smtClean="0"/>
              <a:t>become representative?</a:t>
            </a:r>
            <a:endParaRPr lang="en-GB" dirty="0"/>
          </a:p>
        </p:txBody>
      </p:sp>
      <p:sp>
        <p:nvSpPr>
          <p:cNvPr id="4" name="Online Image Placeholder 3"/>
          <p:cNvSpPr>
            <a:spLocks noGrp="1"/>
          </p:cNvSpPr>
          <p:nvPr>
            <p:ph type="clipArt" sz="half" idx="2"/>
          </p:nvPr>
        </p:nvSpPr>
        <p:spPr/>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104</a:t>
            </a:fld>
            <a:endParaRPr lang="en-GB" altLang="en-US"/>
          </a:p>
        </p:txBody>
      </p:sp>
      <p:pic>
        <p:nvPicPr>
          <p:cNvPr id="7" name="Picture 6"/>
          <p:cNvPicPr>
            <a:picLocks noChangeAspect="1"/>
          </p:cNvPicPr>
          <p:nvPr/>
        </p:nvPicPr>
        <p:blipFill>
          <a:blip r:embed="rId3"/>
          <a:stretch>
            <a:fillRect/>
          </a:stretch>
        </p:blipFill>
        <p:spPr>
          <a:xfrm>
            <a:off x="3059832" y="2818424"/>
            <a:ext cx="5905500" cy="3933825"/>
          </a:xfrm>
          <a:prstGeom prst="rect">
            <a:avLst/>
          </a:prstGeom>
        </p:spPr>
      </p:pic>
    </p:spTree>
    <p:extLst>
      <p:ext uri="{BB962C8B-B14F-4D97-AF65-F5344CB8AC3E}">
        <p14:creationId xmlns:p14="http://schemas.microsoft.com/office/powerpoint/2010/main" val="230875376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7A7B5-35EA-43FF-B66D-6D2C38BF5C9E}" type="slidenum">
              <a:rPr lang="en-GB" altLang="en-US" sz="1100" smtClean="0">
                <a:solidFill>
                  <a:srgbClr val="4D4D4D"/>
                </a:solidFill>
                <a:latin typeface="Times New Roman" panose="02020603050405020304" pitchFamily="18" charset="0"/>
              </a:rPr>
              <a:pPr>
                <a:spcBef>
                  <a:spcPct val="0"/>
                </a:spcBef>
                <a:buClrTx/>
                <a:buSzTx/>
                <a:buFontTx/>
                <a:buNone/>
              </a:pPr>
              <a:t>105</a:t>
            </a:fld>
            <a:endParaRPr lang="en-GB" altLang="en-US" sz="1100">
              <a:solidFill>
                <a:srgbClr val="4D4D4D"/>
              </a:solidFill>
              <a:latin typeface="Times New Roman" panose="02020603050405020304" pitchFamily="18" charset="0"/>
            </a:endParaRPr>
          </a:p>
        </p:txBody>
      </p:sp>
      <p:sp>
        <p:nvSpPr>
          <p:cNvPr id="79875" name="Rectangle 2"/>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6" name="Group 3"/>
          <p:cNvGrpSpPr>
            <a:grpSpLocks/>
          </p:cNvGrpSpPr>
          <p:nvPr/>
        </p:nvGrpSpPr>
        <p:grpSpPr bwMode="auto">
          <a:xfrm>
            <a:off x="1325563" y="-296863"/>
            <a:ext cx="6251575" cy="0"/>
            <a:chOff x="0" y="0"/>
            <a:chExt cx="11892" cy="0"/>
          </a:xfrm>
        </p:grpSpPr>
        <p:sp>
          <p:nvSpPr>
            <p:cNvPr id="79892" name="Rectangle 4"/>
            <p:cNvSpPr>
              <a:spLocks noChangeArrowheads="1"/>
            </p:cNvSpPr>
            <p:nvPr/>
          </p:nvSpPr>
          <p:spPr bwMode="auto">
            <a:xfrm>
              <a:off x="0"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3" name="Rectangle 5"/>
            <p:cNvSpPr>
              <a:spLocks noChangeArrowheads="1"/>
            </p:cNvSpPr>
            <p:nvPr/>
          </p:nvSpPr>
          <p:spPr bwMode="auto">
            <a:xfrm>
              <a:off x="3938"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4" name="Rectangle 6"/>
            <p:cNvSpPr>
              <a:spLocks noChangeArrowheads="1"/>
            </p:cNvSpPr>
            <p:nvPr/>
          </p:nvSpPr>
          <p:spPr bwMode="auto">
            <a:xfrm>
              <a:off x="7876" y="0"/>
              <a:ext cx="4016"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9877" name="Rectangle 7"/>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78" name="Rectangle 8"/>
          <p:cNvSpPr>
            <a:spLocks noChangeArrowheads="1"/>
          </p:cNvSpPr>
          <p:nvPr/>
        </p:nvSpPr>
        <p:spPr bwMode="auto">
          <a:xfrm>
            <a:off x="1143000" y="214313"/>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9" name="Group 9"/>
          <p:cNvGrpSpPr>
            <a:grpSpLocks/>
          </p:cNvGrpSpPr>
          <p:nvPr/>
        </p:nvGrpSpPr>
        <p:grpSpPr bwMode="auto">
          <a:xfrm>
            <a:off x="1143000" y="214313"/>
            <a:ext cx="7408863" cy="1525587"/>
            <a:chOff x="0" y="0"/>
            <a:chExt cx="4556" cy="961"/>
          </a:xfrm>
        </p:grpSpPr>
        <p:sp>
          <p:nvSpPr>
            <p:cNvPr id="79887" name="Rectangle 10"/>
            <p:cNvSpPr>
              <a:spLocks noChangeArrowheads="1"/>
            </p:cNvSpPr>
            <p:nvPr/>
          </p:nvSpPr>
          <p:spPr bwMode="auto">
            <a:xfrm>
              <a:off x="0" y="0"/>
              <a:ext cx="674"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67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8" name="Rectangle 11"/>
            <p:cNvSpPr>
              <a:spLocks noChangeArrowheads="1"/>
            </p:cNvSpPr>
            <p:nvPr/>
          </p:nvSpPr>
          <p:spPr bwMode="auto">
            <a:xfrm>
              <a:off x="674" y="0"/>
              <a:ext cx="863"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70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9" name="Rectangle 12"/>
            <p:cNvSpPr>
              <a:spLocks noChangeArrowheads="1"/>
            </p:cNvSpPr>
            <p:nvPr/>
          </p:nvSpPr>
          <p:spPr bwMode="auto">
            <a:xfrm>
              <a:off x="1537" y="0"/>
              <a:ext cx="1132"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53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0" name="Rectangle 13"/>
            <p:cNvSpPr>
              <a:spLocks noChangeArrowheads="1"/>
            </p:cNvSpPr>
            <p:nvPr/>
          </p:nvSpPr>
          <p:spPr bwMode="auto">
            <a:xfrm>
              <a:off x="2669" y="0"/>
              <a:ext cx="887"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82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1" name="Rectangle 14"/>
            <p:cNvSpPr>
              <a:spLocks noChangeArrowheads="1"/>
            </p:cNvSpPr>
            <p:nvPr/>
          </p:nvSpPr>
          <p:spPr bwMode="auto">
            <a:xfrm>
              <a:off x="3556" y="0"/>
              <a:ext cx="1000"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r>
                <a:rPr lang="en-US" altLang="en-US" sz="1600" b="1">
                  <a:latin typeface="Arial" panose="020B0604020202020204" pitchFamily="34" charset="0"/>
                  <a:cs typeface="Arial" panose="020B0604020202020204" pitchFamily="34" charset="0"/>
                </a:rPr>
                <a:t> </a:t>
              </a:r>
            </a:p>
            <a:p>
              <a:pPr algn="ctr">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2400" b="1">
                <a:latin typeface="Arial" panose="020B0604020202020204" pitchFamily="34" charset="0"/>
                <a:cs typeface="Arial" panose="020B0604020202020204" pitchFamily="34" charset="0"/>
              </a:endParaRPr>
            </a:p>
          </p:txBody>
        </p:sp>
      </p:grpSp>
      <p:sp>
        <p:nvSpPr>
          <p:cNvPr id="79880" name="Rectangle 15"/>
          <p:cNvSpPr>
            <a:spLocks noChangeArrowheads="1"/>
          </p:cNvSpPr>
          <p:nvPr/>
        </p:nvSpPr>
        <p:spPr bwMode="auto">
          <a:xfrm>
            <a:off x="1998663" y="598488"/>
            <a:ext cx="50704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400" b="1">
                <a:latin typeface="Arial" panose="020B0604020202020204" pitchFamily="34" charset="0"/>
                <a:cs typeface="Arial" panose="020B0604020202020204" pitchFamily="34" charset="0"/>
              </a:rPr>
              <a:t>PRESS RELEASE</a:t>
            </a:r>
            <a:br>
              <a:rPr lang="en-US" altLang="en-US" sz="1400" b="1">
                <a:latin typeface="Arial" panose="020B0604020202020204" pitchFamily="34" charset="0"/>
                <a:cs typeface="Arial" panose="020B0604020202020204" pitchFamily="34" charset="0"/>
              </a:rPr>
            </a:br>
            <a:r>
              <a:rPr lang="en-US" altLang="en-US" sz="1400" b="1">
                <a:latin typeface="Arial" panose="020B0604020202020204" pitchFamily="34" charset="0"/>
                <a:cs typeface="Arial" panose="020B0604020202020204" pitchFamily="34" charset="0"/>
              </a:rPr>
              <a:t>ENVIRONMENTAL NGOS PROTEST TO PRODI OVER SPANISH WATER PLAN</a:t>
            </a:r>
          </a:p>
          <a:p>
            <a:pPr algn="ctr">
              <a:spcBef>
                <a:spcPct val="0"/>
              </a:spcBef>
              <a:buClrTx/>
              <a:buSzTx/>
              <a:buFontTx/>
              <a:buNone/>
            </a:pPr>
            <a:endParaRPr lang="en-US" altLang="en-US" sz="2400">
              <a:latin typeface="Times New Roman" panose="02020603050405020304" pitchFamily="18" charset="0"/>
            </a:endParaRPr>
          </a:p>
        </p:txBody>
      </p:sp>
      <p:sp>
        <p:nvSpPr>
          <p:cNvPr id="79881" name="Rectangle 16"/>
          <p:cNvSpPr>
            <a:spLocks noChangeArrowheads="1"/>
          </p:cNvSpPr>
          <p:nvPr/>
        </p:nvSpPr>
        <p:spPr bwMode="auto">
          <a:xfrm>
            <a:off x="228600" y="2246313"/>
            <a:ext cx="8610600" cy="452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US" altLang="en-US" sz="1200">
                <a:latin typeface="Arial" panose="020B0604020202020204" pitchFamily="34" charset="0"/>
                <a:cs typeface="Arial" panose="020B0604020202020204" pitchFamily="34" charset="0"/>
              </a:rPr>
              <a:t>Brussels, November 26) - Five leading environmental umbrella organisations are calling on European Commission President Romano Prodi to intervene over Spain’s National Hydrological Plan (NHP), which, according to the five, would contravene EU environmental legislation, and could cost EU tax payers up to seven billion Euros.</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European Environmental Bureau, the Worldwide Fund for Nature, BirdLife International, Friends of the Earth and Greenpeace have sent a letter asking Mr Prodi to ensure that EU laws and procedures are not violated by the Plan, and urging him to safeguard the trust of European citizens in the Commission, as the "guardian of the EU treaty".</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five groups assert that the Spanish plan not only contravenes the EU’s Sustainable Development Strategy, but also the Water Framework Directive, several articles of the EU Treaty, and several pieces of the environmental Acquis, as well as overall EC/EU commitments under International Conventions, including the Aarhus Convention. Numerous complaints to this effect have already been lodged with DG Environment. The plan is also likely to lead to infringement of the Birds and Habitats Directive, the letter adds.</a:t>
            </a:r>
            <a:endParaRPr lang="en-US" altLang="en-US" sz="1200">
              <a:latin typeface="Times New Roman" panose="02020603050405020304" pitchFamily="18" charset="0"/>
            </a:endParaRPr>
          </a:p>
          <a:p>
            <a:pP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"This is a crucial test of the European Commission’s commitment to Sustainable Development," said spokesman Stefan Scheuer, on behalf of the five. "President Prodi needs to give the NHP dossier the highest possible priority within the Commission, and make sure that an evaluation process is carried out in a fully transparent and consultative way. The Commission must also ensure that public participation and access to environmental information are upheld in Spain on this matter, according to EU law and international conventions."</a:t>
            </a:r>
            <a:endParaRPr lang="en-US" altLang="en-US" sz="1200">
              <a:solidFill>
                <a:srgbClr val="FF0000"/>
              </a:solidFill>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There was a complete lack of consultation about the NHP’s effects on the environment before its approval by the Spanish government. The plan proposes the building of multiple dams and reservoirs across the country to redirect water from the north of the country to the south, in order to increase water-intensive agriculture and tourism. Spain intends to obtain EC funding for at least 30% of the investments required to develop the projects making up the NHP, and Community money has already been indirectly used to build some of the dams and reservoirs.</a:t>
            </a:r>
            <a:endParaRPr lang="en-US" altLang="en-US" sz="1200">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Further information from:</a:t>
            </a:r>
            <a:endParaRPr lang="en-US" altLang="en-US" sz="1200">
              <a:solidFill>
                <a:srgbClr val="FF0000"/>
              </a:solidFill>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Stefan Scheuer, EEB water coordinator</a:t>
            </a:r>
            <a:r>
              <a:rPr lang="en-US" altLang="en-US" sz="1200" b="1">
                <a:solidFill>
                  <a:srgbClr val="FF0000"/>
                </a:solidFill>
                <a:latin typeface="Arial" panose="020B0604020202020204" pitchFamily="34" charset="0"/>
                <a:cs typeface="Arial" panose="020B0604020202020204" pitchFamily="34" charset="0"/>
              </a:rPr>
              <a:t> </a:t>
            </a:r>
            <a:endParaRPr lang="en-US" altLang="en-US" sz="1200">
              <a:solidFill>
                <a:srgbClr val="FF0000"/>
              </a:solidFill>
              <a:latin typeface="Times New Roman" panose="02020603050405020304" pitchFamily="18" charset="0"/>
            </a:endParaRPr>
          </a:p>
          <a:p>
            <a:pPr>
              <a:spcBef>
                <a:spcPct val="0"/>
              </a:spcBef>
              <a:buClrTx/>
              <a:buSzTx/>
              <a:buFontTx/>
              <a:buNone/>
            </a:pPr>
            <a:endParaRPr lang="en-US" altLang="en-US" sz="1200">
              <a:latin typeface="Times New Roman" panose="02020603050405020304" pitchFamily="18" charset="0"/>
            </a:endParaRPr>
          </a:p>
        </p:txBody>
      </p:sp>
      <p:pic>
        <p:nvPicPr>
          <p:cNvPr id="79882" name="Picture 17" descr="ww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042988"/>
            <a:ext cx="708025"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3" name="AutoShape 18" descr="EEB"/>
          <p:cNvSpPr>
            <a:spLocks noChangeAspect="1" noChangeArrowheads="1"/>
          </p:cNvSpPr>
          <p:nvPr/>
        </p:nvSpPr>
        <p:spPr bwMode="auto">
          <a:xfrm>
            <a:off x="1308100" y="-158750"/>
            <a:ext cx="1017588"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pic>
        <p:nvPicPr>
          <p:cNvPr id="79884" name="Picture 19" descr="bird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271588"/>
            <a:ext cx="1543050"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5" name="Picture 20" descr="Image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5113" y="831850"/>
            <a:ext cx="1017587"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6" name="Picture 21" descr="Image1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04950" y="1543050"/>
            <a:ext cx="1954213"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a:t>National Issues</a:t>
            </a:r>
            <a:endParaRPr lang="en-US" altLang="en-US" sz="4800"/>
          </a:p>
        </p:txBody>
      </p:sp>
      <p:sp>
        <p:nvSpPr>
          <p:cNvPr id="31747" name="Rectangle 3"/>
          <p:cNvSpPr>
            <a:spLocks noGrp="1" noChangeArrowheads="1"/>
          </p:cNvSpPr>
          <p:nvPr>
            <p:ph type="body" sz="half" idx="1"/>
          </p:nvPr>
        </p:nvSpPr>
        <p:spPr>
          <a:xfrm>
            <a:off x="214313" y="1928813"/>
            <a:ext cx="8786812" cy="3971925"/>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US" altLang="en-US" sz="2400"/>
              <a:t>Centralised: Consistency, efficiency, expertise &amp; continuity e.g Sweden</a:t>
            </a:r>
          </a:p>
          <a:p>
            <a:pPr marL="274320" indent="-274320" eaLnBrk="1" fontAlgn="auto" hangingPunct="1">
              <a:spcAft>
                <a:spcPts val="0"/>
              </a:spcAft>
              <a:buClr>
                <a:schemeClr val="accent3"/>
              </a:buClr>
              <a:buFont typeface="Wingdings 2"/>
              <a:buChar char=""/>
              <a:defRPr/>
            </a:pPr>
            <a:r>
              <a:rPr lang="en-US" altLang="en-US" sz="2400"/>
              <a:t>Decentralised: Legitimacy, democracy, localised &amp; continuity</a:t>
            </a:r>
          </a:p>
          <a:p>
            <a:pPr marL="274320" indent="-274320" eaLnBrk="1" fontAlgn="auto" hangingPunct="1">
              <a:spcAft>
                <a:spcPts val="0"/>
              </a:spcAft>
              <a:buClr>
                <a:schemeClr val="accent3"/>
              </a:buClr>
              <a:buFont typeface="Wingdings 2"/>
              <a:buChar char=""/>
              <a:defRPr/>
            </a:pPr>
            <a:r>
              <a:rPr lang="en-US" altLang="en-US" sz="2400"/>
              <a:t>Federal e.g in US EPA at both levels</a:t>
            </a:r>
          </a:p>
          <a:p>
            <a:pPr marL="274320" indent="-274320" eaLnBrk="1" fontAlgn="auto" hangingPunct="1">
              <a:spcAft>
                <a:spcPts val="0"/>
              </a:spcAft>
              <a:buClr>
                <a:schemeClr val="accent3"/>
              </a:buClr>
              <a:buFont typeface="Wingdings 2"/>
              <a:buChar char=""/>
              <a:defRPr/>
            </a:pPr>
            <a:r>
              <a:rPr lang="en-US" altLang="en-US" sz="2400"/>
              <a:t>In what ways would these influence the env. differently? (2/3)</a:t>
            </a:r>
          </a:p>
          <a:p>
            <a:pPr marL="274320" indent="-274320" eaLnBrk="1" fontAlgn="auto" hangingPunct="1">
              <a:spcAft>
                <a:spcPts val="0"/>
              </a:spcAft>
              <a:buClr>
                <a:schemeClr val="accent3"/>
              </a:buClr>
              <a:buFont typeface="Wingdings 2"/>
              <a:buChar char=""/>
              <a:defRPr/>
            </a:pPr>
            <a:r>
              <a:rPr lang="en-US" altLang="en-US" sz="2400">
                <a:solidFill>
                  <a:schemeClr val="folHlink"/>
                </a:solidFill>
              </a:rPr>
              <a:t>Vary by incentive</a:t>
            </a:r>
            <a:r>
              <a:rPr lang="en-US" altLang="en-US" sz="2400"/>
              <a:t>, constraints and character (Lundquist, 1974)</a:t>
            </a:r>
          </a:p>
          <a:p>
            <a:pPr marL="274320" indent="-274320" eaLnBrk="1" fontAlgn="auto" hangingPunct="1">
              <a:spcAft>
                <a:spcPts val="0"/>
              </a:spcAft>
              <a:buClr>
                <a:schemeClr val="accent3"/>
              </a:buClr>
              <a:buFont typeface="Wingdings 2"/>
              <a:buChar char=""/>
              <a:defRPr/>
            </a:pPr>
            <a:r>
              <a:rPr lang="en-GB" altLang="en-US" sz="2400"/>
              <a:t>Explain how the various levels of governance manage environmental conservation in Wales?</a:t>
            </a:r>
          </a:p>
          <a:p>
            <a:pPr marL="640080" lvl="1" indent="-274320" eaLnBrk="1" fontAlgn="auto" hangingPunct="1">
              <a:spcAft>
                <a:spcPts val="0"/>
              </a:spcAft>
              <a:buFont typeface="Wingdings 2"/>
              <a:buChar char=""/>
              <a:defRPr/>
            </a:pPr>
            <a:r>
              <a:rPr lang="en-GB" altLang="en-US" sz="2000"/>
              <a:t>Construct an essay plan</a:t>
            </a:r>
            <a:endParaRPr lang="en-US" altLang="en-US"/>
          </a:p>
          <a:p>
            <a:pPr marL="274320" indent="-274320" eaLnBrk="1" fontAlgn="auto" hangingPunct="1">
              <a:spcAft>
                <a:spcPts val="0"/>
              </a:spcAft>
              <a:buClr>
                <a:schemeClr val="accent3"/>
              </a:buClr>
              <a:buFont typeface="Wingdings 2"/>
              <a:buChar char=""/>
              <a:defRPr/>
            </a:pPr>
            <a:r>
              <a:rPr lang="en-US" altLang="en-US" sz="2400"/>
              <a:t>Conclusion</a:t>
            </a:r>
          </a:p>
        </p:txBody>
      </p:sp>
      <p:pic>
        <p:nvPicPr>
          <p:cNvPr id="80900" name="Picture 8" descr="national"/>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357938" y="228600"/>
            <a:ext cx="2624137" cy="1477963"/>
          </a:xfrm>
          <a:noFill/>
        </p:spPr>
      </p:pic>
      <p:sp>
        <p:nvSpPr>
          <p:cNvPr id="80901"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2AD648F-A8F9-4AA8-A0A7-EB55A8988799}" type="slidenum">
              <a:rPr lang="en-GB" altLang="en-US" sz="1100" smtClean="0">
                <a:solidFill>
                  <a:srgbClr val="4D4D4D"/>
                </a:solidFill>
                <a:latin typeface="Times New Roman" panose="02020603050405020304" pitchFamily="18" charset="0"/>
              </a:rPr>
              <a:pPr>
                <a:spcBef>
                  <a:spcPct val="0"/>
                </a:spcBef>
                <a:buClrTx/>
                <a:buSzTx/>
                <a:buFontTx/>
                <a:buNone/>
              </a:pPr>
              <a:t>106</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anim calcmode="lin" valueType="num">
                                      <p:cBhvr additive="base">
                                        <p:cTn id="7" dur="500" fill="hold"/>
                                        <p:tgtEl>
                                          <p:spTgt spid="3174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74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500" fill="hold"/>
                                        <p:tgtEl>
                                          <p:spTgt spid="3174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additive="base">
                                        <p:cTn id="19" dur="500" fill="hold"/>
                                        <p:tgtEl>
                                          <p:spTgt spid="31747">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747">
                                            <p:txEl>
                                              <p:pRg st="2" end="2"/>
                                            </p:txEl>
                                          </p:spTgt>
                                        </p:tgtEl>
                                        <p:attrNameLst>
                                          <p:attrName>style.visibility</p:attrName>
                                        </p:attrNameLst>
                                      </p:cBhvr>
                                      <p:to>
                                        <p:strVal val="visible"/>
                                      </p:to>
                                    </p:set>
                                    <p:anim calcmode="lin" valueType="num">
                                      <p:cBhvr additive="base">
                                        <p:cTn id="25" dur="500" fill="hold"/>
                                        <p:tgtEl>
                                          <p:spTgt spid="31747">
                                            <p:txEl>
                                              <p:pRg st="2" end="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747">
                                            <p:txEl>
                                              <p:pRg st="3" end="3"/>
                                            </p:txEl>
                                          </p:spTgt>
                                        </p:tgtEl>
                                        <p:attrNameLst>
                                          <p:attrName>style.visibility</p:attrName>
                                        </p:attrNameLst>
                                      </p:cBhvr>
                                      <p:to>
                                        <p:strVal val="visible"/>
                                      </p:to>
                                    </p:set>
                                    <p:anim calcmode="lin" valueType="num">
                                      <p:cBhvr additive="base">
                                        <p:cTn id="31" dur="500" fill="hold"/>
                                        <p:tgtEl>
                                          <p:spTgt spid="31747">
                                            <p:txEl>
                                              <p:pRg st="3" end="3"/>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7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1747">
                                            <p:txEl>
                                              <p:pRg st="4" end="4"/>
                                            </p:txEl>
                                          </p:spTgt>
                                        </p:tgtEl>
                                        <p:attrNameLst>
                                          <p:attrName>style.visibility</p:attrName>
                                        </p:attrNameLst>
                                      </p:cBhvr>
                                      <p:to>
                                        <p:strVal val="visible"/>
                                      </p:to>
                                    </p:set>
                                    <p:anim calcmode="lin" valueType="num">
                                      <p:cBhvr additive="base">
                                        <p:cTn id="37" dur="500" fill="hold"/>
                                        <p:tgtEl>
                                          <p:spTgt spid="31747">
                                            <p:txEl>
                                              <p:pRg st="4" end="4"/>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17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1747">
                                            <p:txEl>
                                              <p:pRg st="5" end="5"/>
                                            </p:txEl>
                                          </p:spTgt>
                                        </p:tgtEl>
                                        <p:attrNameLst>
                                          <p:attrName>style.visibility</p:attrName>
                                        </p:attrNameLst>
                                      </p:cBhvr>
                                      <p:to>
                                        <p:strVal val="visible"/>
                                      </p:to>
                                    </p:set>
                                    <p:anim calcmode="lin" valueType="num">
                                      <p:cBhvr additive="base">
                                        <p:cTn id="43" dur="500" fill="hold"/>
                                        <p:tgtEl>
                                          <p:spTgt spid="31747">
                                            <p:txEl>
                                              <p:pRg st="5" end="5"/>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1747">
                                            <p:txEl>
                                              <p:pRg st="5" end="5"/>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1747">
                                            <p:txEl>
                                              <p:pRg st="6" end="6"/>
                                            </p:txEl>
                                          </p:spTgt>
                                        </p:tgtEl>
                                        <p:attrNameLst>
                                          <p:attrName>style.visibility</p:attrName>
                                        </p:attrNameLst>
                                      </p:cBhvr>
                                      <p:to>
                                        <p:strVal val="visible"/>
                                      </p:to>
                                    </p:set>
                                    <p:anim calcmode="lin" valueType="num">
                                      <p:cBhvr additive="base">
                                        <p:cTn id="47" dur="500" fill="hold"/>
                                        <p:tgtEl>
                                          <p:spTgt spid="31747">
                                            <p:txEl>
                                              <p:pRg st="6" end="6"/>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174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1747">
                                            <p:txEl>
                                              <p:pRg st="7" end="7"/>
                                            </p:txEl>
                                          </p:spTgt>
                                        </p:tgtEl>
                                        <p:attrNameLst>
                                          <p:attrName>style.visibility</p:attrName>
                                        </p:attrNameLst>
                                      </p:cBhvr>
                                      <p:to>
                                        <p:strVal val="visible"/>
                                      </p:to>
                                    </p:set>
                                    <p:anim calcmode="lin" valueType="num">
                                      <p:cBhvr additive="base">
                                        <p:cTn id="53" dur="500" fill="hold"/>
                                        <p:tgtEl>
                                          <p:spTgt spid="31747">
                                            <p:txEl>
                                              <p:pRg st="7" end="7"/>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174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build="p" autoUpdateAnimBg="0" advAuto="0"/>
      <p:bldP spid="31747" grpId="0" build="p" autoUpdateAnimBg="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ltLang="en-US"/>
              <a:t>Institutions and Strategies in Environmental Governance 2</a:t>
            </a:r>
          </a:p>
        </p:txBody>
      </p:sp>
      <p:sp>
        <p:nvSpPr>
          <p:cNvPr id="74755" name="Rectangle 3"/>
          <p:cNvSpPr>
            <a:spLocks noGrp="1" noChangeArrowheads="1"/>
          </p:cNvSpPr>
          <p:nvPr>
            <p:ph type="body" sz="half" idx="1"/>
          </p:nvPr>
        </p:nvSpPr>
        <p:spPr>
          <a:xfrm>
            <a:off x="609600" y="4419600"/>
            <a:ext cx="7772400" cy="2133600"/>
          </a:xfrm>
        </p:spPr>
        <p:txBody>
          <a:bodyPr/>
          <a:lstStyle/>
          <a:p>
            <a:pPr eaLnBrk="1" hangingPunct="1"/>
            <a:r>
              <a:rPr lang="en-US" altLang="en-US" sz="2800" i="1"/>
              <a:t>“Do political ‘leaders set policy, and then administrators implement it?  This was once the prevailing theory of government.”</a:t>
            </a:r>
            <a:r>
              <a:rPr lang="en-US" altLang="en-US" sz="2800"/>
              <a:t> (Lindblom &amp; Woodhouse, 1996: 131)</a:t>
            </a:r>
          </a:p>
        </p:txBody>
      </p:sp>
      <p:graphicFrame>
        <p:nvGraphicFramePr>
          <p:cNvPr id="74756" name="Object 4"/>
          <p:cNvGraphicFramePr>
            <a:graphicFrameLocks noGrp="1" noChangeAspect="1"/>
          </p:cNvGraphicFramePr>
          <p:nvPr>
            <p:ph type="clipArt" sz="half" idx="2"/>
          </p:nvPr>
        </p:nvGraphicFramePr>
        <p:xfrm>
          <a:off x="3295650" y="2017713"/>
          <a:ext cx="2109788" cy="1981200"/>
        </p:xfrm>
        <a:graphic>
          <a:graphicData uri="http://schemas.openxmlformats.org/presentationml/2006/ole">
            <mc:AlternateContent xmlns:mc="http://schemas.openxmlformats.org/markup-compatibility/2006">
              <mc:Choice xmlns:v="urn:schemas-microsoft-com:vml" Requires="v">
                <p:oleObj spid="_x0000_s83103" name="Clip" r:id="rId5" imgW="3763963" imgH="3535363" progId="MS_ClipArt_Gallery.2">
                  <p:embed/>
                </p:oleObj>
              </mc:Choice>
              <mc:Fallback>
                <p:oleObj name="Clip" r:id="rId5" imgW="3763963" imgH="353536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95650" y="2017713"/>
                        <a:ext cx="2109788"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294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D8BD9C4-FCB1-4C9D-82F9-A58B8CEB7376}" type="slidenum">
              <a:rPr lang="en-GB" altLang="en-US" sz="1100" smtClean="0">
                <a:solidFill>
                  <a:srgbClr val="4D4D4D"/>
                </a:solidFill>
                <a:latin typeface="Times New Roman" panose="02020603050405020304" pitchFamily="18" charset="0"/>
              </a:rPr>
              <a:pPr>
                <a:spcBef>
                  <a:spcPct val="0"/>
                </a:spcBef>
                <a:buClrTx/>
                <a:buSzTx/>
                <a:buFontTx/>
                <a:buNone/>
              </a:pPr>
              <a:t>107</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4754">
                                            <p:txEl>
                                              <p:pRg st="0" end="0"/>
                                            </p:txEl>
                                          </p:spTgt>
                                        </p:tgtEl>
                                        <p:attrNameLst>
                                          <p:attrName>style.visibility</p:attrName>
                                        </p:attrNameLst>
                                      </p:cBhvr>
                                      <p:to>
                                        <p:strVal val="visible"/>
                                      </p:to>
                                    </p:set>
                                    <p:anim calcmode="lin" valueType="num">
                                      <p:cBhvr additive="base">
                                        <p:cTn id="7" dur="500" fill="hold"/>
                                        <p:tgtEl>
                                          <p:spTgt spid="747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74756"/>
                                        </p:tgtEl>
                                        <p:attrNameLst>
                                          <p:attrName>style.visibility</p:attrName>
                                        </p:attrNameLst>
                                      </p:cBhvr>
                                      <p:to>
                                        <p:strVal val="visible"/>
                                      </p:to>
                                    </p:set>
                                    <p:animEffect transition="in" filter="box(out)">
                                      <p:cBhvr>
                                        <p:cTn id="13" dur="500"/>
                                        <p:tgtEl>
                                          <p:spTgt spid="74756"/>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 calcmode="lin" valueType="num">
                                      <p:cBhvr additive="base">
                                        <p:cTn id="18" dur="500" fill="hold"/>
                                        <p:tgtEl>
                                          <p:spTgt spid="74755">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747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build="p" autoUpdateAnimBg="0" advAuto="0"/>
      <p:bldP spid="74755" grpId="0" build="p" autoUpdateAnimBg="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1026"/>
          <p:cNvSpPr>
            <a:spLocks noGrp="1" noChangeArrowheads="1"/>
          </p:cNvSpPr>
          <p:nvPr>
            <p:ph type="title"/>
          </p:nvPr>
        </p:nvSpPr>
        <p:spPr/>
        <p:txBody>
          <a:bodyPr/>
          <a:lstStyle/>
          <a:p>
            <a:pPr eaLnBrk="1" hangingPunct="1"/>
            <a:r>
              <a:rPr lang="en-GB" altLang="en-US"/>
              <a:t>Introduction</a:t>
            </a:r>
          </a:p>
        </p:txBody>
      </p:sp>
      <p:sp>
        <p:nvSpPr>
          <p:cNvPr id="83971" name="Rectangle 1027"/>
          <p:cNvSpPr>
            <a:spLocks noGrp="1" noChangeArrowheads="1"/>
          </p:cNvSpPr>
          <p:nvPr>
            <p:ph idx="1"/>
          </p:nvPr>
        </p:nvSpPr>
        <p:spPr>
          <a:xfrm>
            <a:off x="457200" y="3505200"/>
            <a:ext cx="8208963" cy="4114800"/>
          </a:xfrm>
        </p:spPr>
        <p:txBody>
          <a:bodyPr/>
          <a:lstStyle/>
          <a:p>
            <a:pPr eaLnBrk="1" hangingPunct="1"/>
            <a:r>
              <a:rPr lang="en-GB" altLang="en-US"/>
              <a:t>“</a:t>
            </a:r>
            <a:r>
              <a:rPr lang="en-GB" altLang="en-US" i="1"/>
              <a:t>A policy which is soundly based theoretically and that occurs within clearly identifiable institutional structures requires the additional element of strategies or policy instruments.”</a:t>
            </a:r>
            <a:r>
              <a:rPr lang="en-GB" altLang="en-US"/>
              <a:t> (Hanf, 2003: 45)</a:t>
            </a:r>
          </a:p>
          <a:p>
            <a:pPr eaLnBrk="1" hangingPunct="1"/>
            <a:r>
              <a:rPr lang="en-GB" altLang="en-US"/>
              <a:t>Discuss</a:t>
            </a:r>
          </a:p>
        </p:txBody>
      </p:sp>
      <p:sp>
        <p:nvSpPr>
          <p:cNvPr id="839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44999A5-33B9-463F-BA21-7361480A2CE0}" type="slidenum">
              <a:rPr lang="en-GB" altLang="en-US" sz="1100" smtClean="0">
                <a:solidFill>
                  <a:srgbClr val="4D4D4D"/>
                </a:solidFill>
                <a:latin typeface="Times New Roman" panose="02020603050405020304" pitchFamily="18" charset="0"/>
              </a:rPr>
              <a:pPr>
                <a:spcBef>
                  <a:spcPct val="0"/>
                </a:spcBef>
                <a:buClrTx/>
                <a:buSzTx/>
                <a:buFontTx/>
                <a:buNone/>
              </a:pPr>
              <a:t>108</a:t>
            </a:fld>
            <a:endParaRPr lang="en-GB" altLang="en-US" sz="1100">
              <a:solidFill>
                <a:srgbClr val="4D4D4D"/>
              </a:solidFill>
              <a:latin typeface="Times New Roman" panose="02020603050405020304" pitchFamily="18" charset="0"/>
            </a:endParaRPr>
          </a:p>
        </p:txBody>
      </p:sp>
      <p:pic>
        <p:nvPicPr>
          <p:cNvPr id="83973" name="Picture 1029" descr="p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533400"/>
            <a:ext cx="4114800"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50825" y="188913"/>
            <a:ext cx="8605838" cy="1190625"/>
          </a:xfrm>
        </p:spPr>
        <p:txBody>
          <a:bodyPr rtlCol="0">
            <a:normAutofit fontScale="90000"/>
          </a:bodyPr>
          <a:lstStyle/>
          <a:p>
            <a:pPr eaLnBrk="1" fontAlgn="auto" hangingPunct="1">
              <a:spcAft>
                <a:spcPts val="0"/>
              </a:spcAft>
              <a:defRPr/>
            </a:pPr>
            <a:r>
              <a:rPr lang="en-US" altLang="en-US" dirty="0"/>
              <a:t>Tools and Strategies 1: Multinational</a:t>
            </a:r>
          </a:p>
        </p:txBody>
      </p:sp>
      <p:sp>
        <p:nvSpPr>
          <p:cNvPr id="33795" name="Rectangle 3"/>
          <p:cNvSpPr>
            <a:spLocks noGrp="1" noChangeArrowheads="1"/>
          </p:cNvSpPr>
          <p:nvPr>
            <p:ph idx="1"/>
          </p:nvPr>
        </p:nvSpPr>
        <p:spPr>
          <a:xfrm>
            <a:off x="174625" y="2349500"/>
            <a:ext cx="4541838" cy="4114800"/>
          </a:xfrm>
        </p:spPr>
        <p:txBody>
          <a:bodyPr rtlCol="0">
            <a:normAutofit/>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Treaty </a:t>
            </a:r>
            <a:r>
              <a:rPr lang="en-US" altLang="en-US" dirty="0"/>
              <a:t>(Bound by international law)</a:t>
            </a:r>
          </a:p>
          <a:p>
            <a:pPr marL="274320" indent="-274320" eaLnBrk="1" fontAlgn="auto" hangingPunct="1">
              <a:lnSpc>
                <a:spcPct val="90000"/>
              </a:lnSpc>
              <a:spcAft>
                <a:spcPts val="0"/>
              </a:spcAft>
              <a:buClr>
                <a:schemeClr val="accent3"/>
              </a:buClr>
              <a:buFont typeface="Wingdings 2"/>
              <a:buChar char=""/>
              <a:defRPr/>
            </a:pPr>
            <a:r>
              <a:rPr lang="en-US" altLang="en-US" sz="2400" dirty="0"/>
              <a:t>Executive agreement (H of </a:t>
            </a:r>
            <a:r>
              <a:rPr lang="en-US" altLang="en-US" sz="2400" dirty="0" err="1"/>
              <a:t>Govt</a:t>
            </a:r>
            <a:r>
              <a:rPr lang="en-US" altLang="en-US" sz="2400" dirty="0"/>
              <a:t>)(not legally binding)</a:t>
            </a:r>
          </a:p>
          <a:p>
            <a:pPr marL="274320" indent="-274320" eaLnBrk="1" fontAlgn="auto" hangingPunct="1">
              <a:lnSpc>
                <a:spcPct val="90000"/>
              </a:lnSpc>
              <a:spcAft>
                <a:spcPts val="0"/>
              </a:spcAft>
              <a:buClr>
                <a:schemeClr val="accent3"/>
              </a:buClr>
              <a:buFont typeface="Wingdings 2"/>
              <a:buChar char=""/>
              <a:defRPr/>
            </a:pPr>
            <a:r>
              <a:rPr lang="en-US" altLang="en-US" sz="2400" dirty="0"/>
              <a:t>Conventions (similar to treaties but more focused)</a:t>
            </a:r>
          </a:p>
          <a:p>
            <a:pPr marL="640080" lvl="1" indent="-274320" eaLnBrk="1" fontAlgn="auto" hangingPunct="1">
              <a:lnSpc>
                <a:spcPct val="90000"/>
              </a:lnSpc>
              <a:spcAft>
                <a:spcPts val="0"/>
              </a:spcAft>
              <a:buFont typeface="Wingdings 2"/>
              <a:buChar char=""/>
              <a:defRPr/>
            </a:pPr>
            <a:r>
              <a:rPr lang="en-US" altLang="en-US" sz="2000" dirty="0"/>
              <a:t>V.imp to the </a:t>
            </a:r>
            <a:r>
              <a:rPr lang="en-US" altLang="en-US" sz="2000" dirty="0" err="1"/>
              <a:t>env</a:t>
            </a:r>
            <a:r>
              <a:rPr lang="en-US" altLang="en-US" sz="2000" dirty="0"/>
              <a:t>.</a:t>
            </a:r>
          </a:p>
          <a:p>
            <a:pPr marL="640080" lvl="1" indent="-274320" eaLnBrk="1" fontAlgn="auto" hangingPunct="1">
              <a:lnSpc>
                <a:spcPct val="90000"/>
              </a:lnSpc>
              <a:spcAft>
                <a:spcPts val="0"/>
              </a:spcAft>
              <a:buFont typeface="Wingdings 2"/>
              <a:buChar char=""/>
              <a:defRPr/>
            </a:pPr>
            <a:r>
              <a:rPr lang="en-US" altLang="en-US" sz="2000" dirty="0"/>
              <a:t>Veto points can cause difficulties</a:t>
            </a:r>
          </a:p>
          <a:p>
            <a:pPr marL="640080" lvl="1" indent="-274320" eaLnBrk="1" fontAlgn="auto" hangingPunct="1">
              <a:lnSpc>
                <a:spcPct val="90000"/>
              </a:lnSpc>
              <a:spcAft>
                <a:spcPts val="0"/>
              </a:spcAft>
              <a:buFont typeface="Wingdings 2"/>
              <a:buChar char=""/>
              <a:defRPr/>
            </a:pPr>
            <a:r>
              <a:rPr lang="en-US" altLang="en-US" sz="2000" dirty="0"/>
              <a:t>General principles</a:t>
            </a:r>
          </a:p>
          <a:p>
            <a:pPr marL="365760" lvl="1" indent="0" eaLnBrk="1" fontAlgn="auto" hangingPunct="1">
              <a:lnSpc>
                <a:spcPct val="90000"/>
              </a:lnSpc>
              <a:spcAft>
                <a:spcPts val="0"/>
              </a:spcAft>
              <a:buFont typeface="Wingdings 2" panose="05020102010507070707" pitchFamily="18" charset="2"/>
              <a:buNone/>
              <a:defRPr/>
            </a:pPr>
            <a:endParaRPr lang="en-US" altLang="en-US" dirty="0"/>
          </a:p>
        </p:txBody>
      </p:sp>
      <p:sp>
        <p:nvSpPr>
          <p:cNvPr id="849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B5246AF-4BCA-4A5C-B856-2753633F36CA}" type="slidenum">
              <a:rPr lang="en-GB" altLang="en-US" sz="1100" smtClean="0">
                <a:solidFill>
                  <a:srgbClr val="4D4D4D"/>
                </a:solidFill>
                <a:latin typeface="Times New Roman" panose="02020603050405020304" pitchFamily="18" charset="0"/>
              </a:rPr>
              <a:pPr>
                <a:spcBef>
                  <a:spcPct val="0"/>
                </a:spcBef>
                <a:buClrTx/>
                <a:buSzTx/>
                <a:buFontTx/>
                <a:buNone/>
              </a:pPr>
              <a:t>109</a:t>
            </a:fld>
            <a:endParaRPr lang="en-GB" altLang="en-US" sz="1100">
              <a:solidFill>
                <a:srgbClr val="4D4D4D"/>
              </a:solidFill>
              <a:latin typeface="Times New Roman" panose="02020603050405020304" pitchFamily="18" charset="0"/>
            </a:endParaRPr>
          </a:p>
        </p:txBody>
      </p:sp>
      <p:pic>
        <p:nvPicPr>
          <p:cNvPr id="84997"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2224088"/>
            <a:ext cx="2819400" cy="427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5">
                                            <p:txEl>
                                              <p:pRg st="1" end="1"/>
                                            </p:txEl>
                                          </p:spTgt>
                                        </p:tgtEl>
                                        <p:attrNameLst>
                                          <p:attrName>style.visibility</p:attrName>
                                        </p:attrNameLst>
                                      </p:cBhvr>
                                      <p:to>
                                        <p:strVal val="visible"/>
                                      </p:to>
                                    </p:set>
                                    <p:anim calcmode="lin" valueType="num">
                                      <p:cBhvr additive="base">
                                        <p:cTn id="19"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5">
                                            <p:txEl>
                                              <p:pRg st="2" end="2"/>
                                            </p:txEl>
                                          </p:spTgt>
                                        </p:tgtEl>
                                        <p:attrNameLst>
                                          <p:attrName>style.visibility</p:attrName>
                                        </p:attrNameLst>
                                      </p:cBhvr>
                                      <p:to>
                                        <p:strVal val="visible"/>
                                      </p:to>
                                    </p:set>
                                    <p:anim calcmode="lin" valueType="num">
                                      <p:cBhvr additive="base">
                                        <p:cTn id="25"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33795">
                                            <p:txEl>
                                              <p:pRg st="3" end="3"/>
                                            </p:txEl>
                                          </p:spTgt>
                                        </p:tgtEl>
                                        <p:attrNameLst>
                                          <p:attrName>style.visibility</p:attrName>
                                        </p:attrNameLst>
                                      </p:cBhvr>
                                      <p:to>
                                        <p:strVal val="visible"/>
                                      </p:to>
                                    </p:set>
                                    <p:anim calcmode="lin" valueType="num">
                                      <p:cBhvr additive="base">
                                        <p:cTn id="29"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37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3795">
                                            <p:txEl>
                                              <p:pRg st="4" end="4"/>
                                            </p:txEl>
                                          </p:spTgt>
                                        </p:tgtEl>
                                        <p:attrNameLst>
                                          <p:attrName>style.visibility</p:attrName>
                                        </p:attrNameLst>
                                      </p:cBhvr>
                                      <p:to>
                                        <p:strVal val="visible"/>
                                      </p:to>
                                    </p:set>
                                    <p:anim calcmode="lin" valueType="num">
                                      <p:cBhvr additive="base">
                                        <p:cTn id="33"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379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3795">
                                            <p:txEl>
                                              <p:pRg st="5" end="5"/>
                                            </p:txEl>
                                          </p:spTgt>
                                        </p:tgtEl>
                                        <p:attrNameLst>
                                          <p:attrName>style.visibility</p:attrName>
                                        </p:attrNameLst>
                                      </p:cBhvr>
                                      <p:to>
                                        <p:strVal val="visible"/>
                                      </p:to>
                                    </p:set>
                                    <p:anim calcmode="lin" valueType="num">
                                      <p:cBhvr additive="base">
                                        <p:cTn id="37" dur="500" fill="hold"/>
                                        <p:tgtEl>
                                          <p:spTgt spid="3379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79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advAuto="0"/>
      <p:bldP spid="33795" grpId="0" build="p" autoUpdateAnimBg="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endParaRPr lang="en-GB" altLang="en-US"/>
          </a:p>
        </p:txBody>
      </p:sp>
      <p:pic>
        <p:nvPicPr>
          <p:cNvPr id="87043"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68538" y="196850"/>
            <a:ext cx="5040312" cy="6548438"/>
          </a:xfrm>
        </p:spPr>
      </p:pic>
      <p:sp>
        <p:nvSpPr>
          <p:cNvPr id="870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06468862-DA32-494E-BD99-0DB2054A3EB7}" type="slidenum">
              <a:rPr lang="en-GB" altLang="en-US" sz="1200" smtClean="0">
                <a:solidFill>
                  <a:srgbClr val="045C75"/>
                </a:solidFill>
              </a:rPr>
              <a:pPr/>
              <a:t>110</a:t>
            </a:fld>
            <a:endParaRPr lang="en-GB" altLang="en-US" sz="1200">
              <a:solidFill>
                <a:srgbClr val="045C75"/>
              </a:solidFill>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r>
              <a:rPr lang="en-GB" altLang="en-US"/>
              <a:t>Protocols</a:t>
            </a:r>
          </a:p>
        </p:txBody>
      </p:sp>
      <p:sp>
        <p:nvSpPr>
          <p:cNvPr id="3" name="Content Placeholder 2"/>
          <p:cNvSpPr>
            <a:spLocks noGrp="1"/>
          </p:cNvSpPr>
          <p:nvPr>
            <p:ph idx="1"/>
          </p:nvPr>
        </p:nvSpPr>
        <p:spPr/>
        <p:txBody>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Protocol</a:t>
            </a:r>
          </a:p>
          <a:p>
            <a:pPr marL="640080" lvl="1" indent="-274320" eaLnBrk="1" fontAlgn="auto" hangingPunct="1">
              <a:lnSpc>
                <a:spcPct val="90000"/>
              </a:lnSpc>
              <a:spcAft>
                <a:spcPts val="0"/>
              </a:spcAft>
              <a:buFont typeface="Wingdings 2"/>
              <a:buChar char=""/>
              <a:defRPr/>
            </a:pPr>
            <a:r>
              <a:rPr lang="en-US" altLang="en-US" sz="2000" dirty="0"/>
              <a:t>Signed at a diplomatic conference (E.g. Montreal 1987 CFC’s Ozone Success) (Barrett, 2018)</a:t>
            </a:r>
          </a:p>
          <a:p>
            <a:pPr marL="640080" lvl="1" indent="-274320" eaLnBrk="1" fontAlgn="auto" hangingPunct="1">
              <a:lnSpc>
                <a:spcPct val="90000"/>
              </a:lnSpc>
              <a:spcAft>
                <a:spcPts val="0"/>
              </a:spcAft>
              <a:buFont typeface="Wingdings 2"/>
              <a:buChar char=""/>
              <a:defRPr/>
            </a:pPr>
            <a:r>
              <a:rPr lang="en-US" altLang="en-US" sz="2000" dirty="0"/>
              <a:t>Follow-on from a convention specific obligations/areas </a:t>
            </a:r>
          </a:p>
          <a:p>
            <a:pPr marL="640080" lvl="1" indent="-274320" eaLnBrk="1" fontAlgn="auto" hangingPunct="1">
              <a:lnSpc>
                <a:spcPct val="90000"/>
              </a:lnSpc>
              <a:spcAft>
                <a:spcPts val="0"/>
              </a:spcAft>
              <a:buFont typeface="Wingdings 2"/>
              <a:buChar char=""/>
              <a:defRPr/>
            </a:pPr>
            <a:r>
              <a:rPr lang="en-US" altLang="en-US" sz="2000" dirty="0"/>
              <a:t>Convention on long-Range Transboundary Air Pollution associated with 8 protocols</a:t>
            </a:r>
          </a:p>
          <a:p>
            <a:pPr>
              <a:defRPr/>
            </a:pPr>
            <a:endParaRPr lang="en-GB" dirty="0"/>
          </a:p>
        </p:txBody>
      </p:sp>
      <p:sp>
        <p:nvSpPr>
          <p:cNvPr id="8806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8523D3DC-F55A-4976-ACB7-63BB75FFB548}" type="slidenum">
              <a:rPr lang="en-GB" altLang="en-US" sz="1200" smtClean="0">
                <a:solidFill>
                  <a:srgbClr val="045C75"/>
                </a:solidFill>
              </a:rPr>
              <a:pPr/>
              <a:t>111</a:t>
            </a:fld>
            <a:endParaRPr lang="en-GB" altLang="en-US" sz="1200">
              <a:solidFill>
                <a:srgbClr val="045C75"/>
              </a:solidFill>
            </a:endParaRPr>
          </a:p>
        </p:txBody>
      </p:sp>
      <p:pic>
        <p:nvPicPr>
          <p:cNvPr id="88069"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71775" y="4129088"/>
            <a:ext cx="2919413"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r>
              <a:rPr lang="en-GB" altLang="en-US"/>
              <a:t>Protocol on Strategic Environmental Assessment </a:t>
            </a:r>
          </a:p>
        </p:txBody>
      </p:sp>
      <p:sp>
        <p:nvSpPr>
          <p:cNvPr id="3" name="Content Placeholder 2"/>
          <p:cNvSpPr>
            <a:spLocks noGrp="1"/>
          </p:cNvSpPr>
          <p:nvPr>
            <p:ph idx="1"/>
          </p:nvPr>
        </p:nvSpPr>
        <p:spPr/>
        <p:txBody>
          <a:bodyPr/>
          <a:lstStyle/>
          <a:p>
            <a:pPr>
              <a:defRPr/>
            </a:pPr>
            <a:r>
              <a:rPr lang="en-GB" sz="1600" dirty="0">
                <a:solidFill>
                  <a:prstClr val="black"/>
                </a:solidFill>
              </a:rPr>
              <a:t>The Kyiv (SEA) Protocol, requires its Parties to evaluate the environmental consequences of their official draft plans and programmes. </a:t>
            </a:r>
          </a:p>
          <a:p>
            <a:pPr>
              <a:defRPr/>
            </a:pPr>
            <a:endParaRPr lang="en-GB" sz="1600" dirty="0">
              <a:solidFill>
                <a:prstClr val="black"/>
              </a:solidFill>
            </a:endParaRPr>
          </a:p>
          <a:p>
            <a:pPr>
              <a:defRPr/>
            </a:pPr>
            <a:r>
              <a:rPr lang="en-GB" sz="1600" dirty="0">
                <a:solidFill>
                  <a:prstClr val="black"/>
                </a:solidFill>
              </a:rPr>
              <a:t>Strategic environmental assessment (SEA) is undertaken much earlier in the decision-making process than project environmental impact assessment (EIA), and it is therefore seen as a key tool for sustainable development. </a:t>
            </a:r>
          </a:p>
          <a:p>
            <a:pPr>
              <a:defRPr/>
            </a:pPr>
            <a:endParaRPr lang="en-GB" sz="1600" dirty="0">
              <a:solidFill>
                <a:prstClr val="black"/>
              </a:solidFill>
            </a:endParaRPr>
          </a:p>
          <a:p>
            <a:pPr>
              <a:defRPr/>
            </a:pPr>
            <a:r>
              <a:rPr lang="en-GB" sz="1600" dirty="0">
                <a:solidFill>
                  <a:prstClr val="black"/>
                </a:solidFill>
              </a:rPr>
              <a:t>The Protocol also provides for extensive public participation in government decision-making in numerous development sectors. </a:t>
            </a:r>
          </a:p>
          <a:p>
            <a:pPr>
              <a:defRPr/>
            </a:pPr>
            <a:endParaRPr lang="en-GB" sz="1600" dirty="0">
              <a:solidFill>
                <a:prstClr val="black"/>
              </a:solidFill>
            </a:endParaRPr>
          </a:p>
          <a:p>
            <a:pPr>
              <a:defRPr/>
            </a:pPr>
            <a:r>
              <a:rPr lang="en-GB" sz="1600" dirty="0">
                <a:solidFill>
                  <a:prstClr val="black"/>
                </a:solidFill>
              </a:rPr>
              <a:t>The Protocol was adopted by an  Extraordinary meeting of the Parties to the Espoo Convention, held on 21 May 2003 during the Ministerial 'Environment for Europe' Conference (Kyiv)</a:t>
            </a:r>
          </a:p>
          <a:p>
            <a:pPr>
              <a:defRPr/>
            </a:pPr>
            <a:endParaRPr lang="en-GB" sz="1600" dirty="0">
              <a:solidFill>
                <a:prstClr val="black"/>
              </a:solidFill>
            </a:endParaRPr>
          </a:p>
          <a:p>
            <a:pPr marL="0" indent="0" algn="r">
              <a:buFont typeface="Wingdings 2" panose="05020102010507070707" pitchFamily="18" charset="2"/>
              <a:buNone/>
              <a:defRPr/>
            </a:pPr>
            <a:r>
              <a:rPr lang="en-GB" sz="1600" dirty="0">
                <a:solidFill>
                  <a:prstClr val="black"/>
                </a:solidFill>
              </a:rPr>
              <a:t>(</a:t>
            </a:r>
            <a:r>
              <a:rPr lang="en-US" sz="1600" dirty="0"/>
              <a:t>United Nations Economic Commission for Europe (UNECE)</a:t>
            </a:r>
            <a:r>
              <a:rPr lang="en-GB" sz="1600" dirty="0">
                <a:solidFill>
                  <a:prstClr val="black"/>
                </a:solidFill>
              </a:rPr>
              <a:t>, 2017)</a:t>
            </a:r>
          </a:p>
          <a:p>
            <a:pPr marL="0" indent="0">
              <a:buFont typeface="Wingdings 2" panose="05020102010507070707" pitchFamily="18" charset="2"/>
              <a:buNone/>
              <a:defRPr/>
            </a:pPr>
            <a:endParaRPr lang="en-GB" sz="2800" dirty="0"/>
          </a:p>
        </p:txBody>
      </p:sp>
      <p:sp>
        <p:nvSpPr>
          <p:cNvPr id="8909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13189448-D62C-47F5-982B-8878EE254754}" type="slidenum">
              <a:rPr lang="en-GB" altLang="en-US" sz="1200" smtClean="0">
                <a:solidFill>
                  <a:srgbClr val="045C75"/>
                </a:solidFill>
              </a:rPr>
              <a:pPr/>
              <a:t>112</a:t>
            </a:fld>
            <a:endParaRPr lang="en-GB" altLang="en-US" sz="1200">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anim calcmode="lin" valueType="num">
                                      <p:cBhvr>
                                        <p:cTn id="2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2000"/>
                                        <p:tgtEl>
                                          <p:spTgt spid="3">
                                            <p:txEl>
                                              <p:pRg st="6" end="6"/>
                                            </p:txEl>
                                          </p:spTgt>
                                        </p:tgtEl>
                                      </p:cBhvr>
                                    </p:animEffect>
                                    <p:anim calcmode="lin" valueType="num">
                                      <p:cBhvr>
                                        <p:cTn id="2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2000"/>
                                        <p:tgtEl>
                                          <p:spTgt spid="3">
                                            <p:txEl>
                                              <p:pRg st="8" end="8"/>
                                            </p:txEl>
                                          </p:spTgt>
                                        </p:tgtEl>
                                      </p:cBhvr>
                                    </p:animEffect>
                                    <p:anim calcmode="lin" valueType="num">
                                      <p:cBhvr>
                                        <p:cTn id="36"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p:txBody>
          <a:bodyPr/>
          <a:lstStyle/>
          <a:p>
            <a:r>
              <a:rPr lang="en-US" altLang="en-US" sz="5400"/>
              <a:t>Non-binding agreements</a:t>
            </a:r>
            <a:br>
              <a:rPr lang="en-US" altLang="en-US" sz="5400"/>
            </a:br>
            <a:endParaRPr lang="en-GB" altLang="en-US"/>
          </a:p>
        </p:txBody>
      </p:sp>
      <p:sp>
        <p:nvSpPr>
          <p:cNvPr id="90115" name="Content Placeholder 2"/>
          <p:cNvSpPr>
            <a:spLocks noGrp="1"/>
          </p:cNvSpPr>
          <p:nvPr>
            <p:ph idx="1"/>
          </p:nvPr>
        </p:nvSpPr>
        <p:spPr/>
        <p:txBody>
          <a:bodyPr/>
          <a:lstStyle/>
          <a:p>
            <a:r>
              <a:rPr lang="en-GB" altLang="en-US"/>
              <a:t>A non-binding resolution is a written motion adopted by a deliberative body that cannot progress into a law. The substance of the resolution can be anything that can normally be proposed as a motion.</a:t>
            </a:r>
          </a:p>
          <a:p>
            <a:endParaRPr lang="en-GB" altLang="en-US"/>
          </a:p>
          <a:p>
            <a:r>
              <a:rPr lang="en-GB" altLang="en-US"/>
              <a:t>Non-binding resolutions are usually specific simple or concurrent resolutions that are not passed on to the executive branch to be signed into law.</a:t>
            </a:r>
          </a:p>
          <a:p>
            <a:r>
              <a:rPr lang="en-GB" altLang="en-US"/>
              <a:t> </a:t>
            </a:r>
          </a:p>
          <a:p>
            <a:pPr algn="r"/>
            <a:r>
              <a:rPr lang="en-GB" altLang="en-US"/>
              <a:t>(Associated Press, 2017: 78)</a:t>
            </a:r>
          </a:p>
        </p:txBody>
      </p:sp>
      <p:sp>
        <p:nvSpPr>
          <p:cNvPr id="9011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9A126484-1093-4B12-B241-E76BE51F1D96}" type="slidenum">
              <a:rPr lang="en-GB" altLang="en-US" sz="1200" smtClean="0">
                <a:solidFill>
                  <a:srgbClr val="045C75"/>
                </a:solidFill>
              </a:rPr>
              <a:pPr/>
              <a:t>113</a:t>
            </a:fld>
            <a:endParaRPr lang="en-GB" altLang="en-US" sz="1200">
              <a:solidFill>
                <a:srgbClr val="045C75"/>
              </a:solidFill>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827088" y="981075"/>
            <a:ext cx="8637587" cy="641350"/>
          </a:xfrm>
        </p:spPr>
        <p:txBody>
          <a:bodyPr rtlCol="0">
            <a:normAutofit fontScale="90000"/>
          </a:bodyPr>
          <a:lstStyle/>
          <a:p>
            <a:pPr eaLnBrk="1" fontAlgn="auto" hangingPunct="1">
              <a:spcAft>
                <a:spcPts val="0"/>
              </a:spcAft>
              <a:defRPr/>
            </a:pPr>
            <a:r>
              <a:rPr lang="en-US" altLang="en-US" i="1" dirty="0"/>
              <a:t>Exercise</a:t>
            </a:r>
          </a:p>
        </p:txBody>
      </p:sp>
      <p:sp>
        <p:nvSpPr>
          <p:cNvPr id="91139" name="Rectangle 3"/>
          <p:cNvSpPr>
            <a:spLocks noGrp="1" noChangeArrowheads="1"/>
          </p:cNvSpPr>
          <p:nvPr>
            <p:ph idx="1"/>
          </p:nvPr>
        </p:nvSpPr>
        <p:spPr>
          <a:xfrm>
            <a:off x="468313" y="5373688"/>
            <a:ext cx="8208962" cy="4114800"/>
          </a:xfrm>
        </p:spPr>
        <p:txBody>
          <a:bodyPr/>
          <a:lstStyle/>
          <a:p>
            <a:pPr eaLnBrk="1" hangingPunct="1"/>
            <a:r>
              <a:rPr lang="en-US" altLang="en-US" i="1"/>
              <a:t>Choose any environmental problem and hypothetically note the benefits and weaknesses of each of the above for the env. (table format (2/3))</a:t>
            </a:r>
            <a:endParaRPr lang="en-GB" altLang="en-US" i="1"/>
          </a:p>
        </p:txBody>
      </p:sp>
      <p:sp>
        <p:nvSpPr>
          <p:cNvPr id="911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02D68E6-E2E2-4240-A1B2-29B48E4F06DF}" type="slidenum">
              <a:rPr lang="en-GB" altLang="en-US" sz="1100" smtClean="0">
                <a:solidFill>
                  <a:srgbClr val="4D4D4D"/>
                </a:solidFill>
                <a:latin typeface="Times New Roman" panose="02020603050405020304" pitchFamily="18" charset="0"/>
              </a:rPr>
              <a:pPr>
                <a:spcBef>
                  <a:spcPct val="0"/>
                </a:spcBef>
                <a:buClrTx/>
                <a:buSzTx/>
                <a:buFontTx/>
                <a:buNone/>
              </a:pPr>
              <a:t>114</a:t>
            </a:fld>
            <a:endParaRPr lang="en-GB" altLang="en-US" sz="1100">
              <a:solidFill>
                <a:srgbClr val="4D4D4D"/>
              </a:solidFill>
              <a:latin typeface="Times New Roman" panose="02020603050405020304" pitchFamily="18" charset="0"/>
            </a:endParaRPr>
          </a:p>
        </p:txBody>
      </p:sp>
      <p:pic>
        <p:nvPicPr>
          <p:cNvPr id="91141" name="Picture 4" descr="trea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2133600"/>
            <a:ext cx="60579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0" y="2205038"/>
            <a:ext cx="4716463" cy="641350"/>
          </a:xfrm>
        </p:spPr>
        <p:txBody>
          <a:bodyPr rtlCol="0">
            <a:normAutofit fontScale="90000"/>
          </a:bodyPr>
          <a:lstStyle/>
          <a:p>
            <a:pPr eaLnBrk="1" fontAlgn="auto" hangingPunct="1">
              <a:spcAft>
                <a:spcPts val="0"/>
              </a:spcAft>
              <a:defRPr/>
            </a:pPr>
            <a:r>
              <a:rPr lang="en-US" altLang="en-US" dirty="0">
                <a:solidFill>
                  <a:schemeClr val="accent2"/>
                </a:solidFill>
              </a:rPr>
              <a:t>Multinational Policing and Monitoring:</a:t>
            </a:r>
            <a:endParaRPr lang="en-GB" altLang="en-US" dirty="0">
              <a:solidFill>
                <a:schemeClr val="accent2"/>
              </a:solidFill>
            </a:endParaRPr>
          </a:p>
        </p:txBody>
      </p:sp>
      <p:sp>
        <p:nvSpPr>
          <p:cNvPr id="108547" name="Rectangle 3"/>
          <p:cNvSpPr>
            <a:spLocks noGrp="1" noChangeArrowheads="1"/>
          </p:cNvSpPr>
          <p:nvPr>
            <p:ph idx="1"/>
          </p:nvPr>
        </p:nvSpPr>
        <p:spPr>
          <a:xfrm>
            <a:off x="395288" y="2468563"/>
            <a:ext cx="8229600" cy="4389437"/>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endParaRPr lang="en-US" altLang="en-US" dirty="0"/>
          </a:p>
          <a:p>
            <a:pPr marL="274320" indent="-274320" eaLnBrk="1" fontAlgn="auto" hangingPunct="1">
              <a:lnSpc>
                <a:spcPct val="90000"/>
              </a:lnSpc>
              <a:spcAft>
                <a:spcPts val="0"/>
              </a:spcAft>
              <a:buClr>
                <a:schemeClr val="accent3"/>
              </a:buClr>
              <a:buFont typeface="Wingdings 2"/>
              <a:buChar char=""/>
              <a:defRPr/>
            </a:pPr>
            <a:r>
              <a:rPr lang="en-US" altLang="en-US" sz="2400" dirty="0"/>
              <a:t>Sanctions</a:t>
            </a:r>
          </a:p>
          <a:p>
            <a:pPr marL="274320" indent="-274320" eaLnBrk="1" fontAlgn="auto" hangingPunct="1">
              <a:lnSpc>
                <a:spcPct val="90000"/>
              </a:lnSpc>
              <a:spcAft>
                <a:spcPts val="0"/>
              </a:spcAft>
              <a:buClr>
                <a:schemeClr val="accent3"/>
              </a:buClr>
              <a:buFont typeface="Wingdings 2"/>
              <a:buChar char=""/>
              <a:defRPr/>
            </a:pPr>
            <a:r>
              <a:rPr lang="en-US" altLang="en-US" sz="2400" dirty="0"/>
              <a:t>Boycott</a:t>
            </a:r>
          </a:p>
          <a:p>
            <a:pPr marL="640080" lvl="1" indent="-274320" eaLnBrk="1" fontAlgn="auto" hangingPunct="1">
              <a:lnSpc>
                <a:spcPct val="90000"/>
              </a:lnSpc>
              <a:spcAft>
                <a:spcPts val="0"/>
              </a:spcAft>
              <a:buFont typeface="Wingdings 2"/>
              <a:buChar char=""/>
              <a:defRPr/>
            </a:pPr>
            <a:r>
              <a:rPr lang="en-US" altLang="en-US" sz="2000" dirty="0"/>
              <a:t>Rarely used</a:t>
            </a:r>
          </a:p>
          <a:p>
            <a:pPr marL="274320" indent="-274320" eaLnBrk="1" fontAlgn="auto" hangingPunct="1">
              <a:lnSpc>
                <a:spcPct val="90000"/>
              </a:lnSpc>
              <a:spcAft>
                <a:spcPts val="0"/>
              </a:spcAft>
              <a:buClr>
                <a:schemeClr val="accent3"/>
              </a:buClr>
              <a:buFont typeface="Wingdings 2"/>
              <a:buChar char=""/>
              <a:defRPr/>
            </a:pPr>
            <a:r>
              <a:rPr lang="en-US" altLang="en-US" sz="2400" dirty="0"/>
              <a:t>Mutual coop.</a:t>
            </a:r>
          </a:p>
          <a:p>
            <a:pPr marL="640080" lvl="1" indent="-274320" eaLnBrk="1" fontAlgn="auto" hangingPunct="1">
              <a:lnSpc>
                <a:spcPct val="90000"/>
              </a:lnSpc>
              <a:spcAft>
                <a:spcPts val="0"/>
              </a:spcAft>
              <a:buFont typeface="Wingdings 2"/>
              <a:buChar char=""/>
              <a:defRPr/>
            </a:pPr>
            <a:r>
              <a:rPr lang="en-US" altLang="en-US" sz="2000" dirty="0"/>
              <a:t>Social, cultural and economic differences</a:t>
            </a:r>
          </a:p>
          <a:p>
            <a:pPr marL="274320" indent="-274320" eaLnBrk="1" fontAlgn="auto" hangingPunct="1">
              <a:lnSpc>
                <a:spcPct val="90000"/>
              </a:lnSpc>
              <a:spcAft>
                <a:spcPts val="0"/>
              </a:spcAft>
              <a:buClr>
                <a:schemeClr val="accent3"/>
              </a:buClr>
              <a:buFont typeface="Wingdings 2"/>
              <a:buChar char=""/>
              <a:defRPr/>
            </a:pPr>
            <a:r>
              <a:rPr lang="en-US" altLang="en-US" sz="2400" dirty="0"/>
              <a:t>What are the potential problems for the environment?</a:t>
            </a:r>
          </a:p>
          <a:p>
            <a:pPr marL="274320" indent="-274320" eaLnBrk="1" fontAlgn="auto" hangingPunct="1">
              <a:lnSpc>
                <a:spcPct val="90000"/>
              </a:lnSpc>
              <a:spcAft>
                <a:spcPts val="0"/>
              </a:spcAft>
              <a:buClr>
                <a:schemeClr val="accent3"/>
              </a:buClr>
              <a:buFont typeface="Wingdings 2"/>
              <a:buChar char=""/>
              <a:defRPr/>
            </a:pPr>
            <a:r>
              <a:rPr lang="en-US" altLang="en-US" sz="2400" dirty="0"/>
              <a:t>Probably the biggest problem is the N/S divide </a:t>
            </a:r>
          </a:p>
          <a:p>
            <a:pPr marL="640080" lvl="1" indent="-274320" eaLnBrk="1" fontAlgn="auto" hangingPunct="1">
              <a:lnSpc>
                <a:spcPct val="90000"/>
              </a:lnSpc>
              <a:spcAft>
                <a:spcPts val="0"/>
              </a:spcAft>
              <a:buFont typeface="Wingdings 2"/>
              <a:buChar char=""/>
              <a:defRPr/>
            </a:pPr>
            <a:r>
              <a:rPr lang="en-US" altLang="en-US" sz="2000" dirty="0"/>
              <a:t>12% pop. 73% pollution</a:t>
            </a:r>
          </a:p>
          <a:p>
            <a:pPr marL="640080" lvl="1" indent="-274320" eaLnBrk="1" fontAlgn="auto" hangingPunct="1">
              <a:lnSpc>
                <a:spcPct val="90000"/>
              </a:lnSpc>
              <a:spcAft>
                <a:spcPts val="0"/>
              </a:spcAft>
              <a:buFont typeface="Wingdings 2"/>
              <a:buChar char=""/>
              <a:defRPr/>
            </a:pPr>
            <a:r>
              <a:rPr lang="en-US" altLang="en-US" sz="2000" dirty="0"/>
              <a:t>Raw materials</a:t>
            </a:r>
          </a:p>
          <a:p>
            <a:pPr marL="274320" indent="-274320" eaLnBrk="1" fontAlgn="auto" hangingPunct="1">
              <a:lnSpc>
                <a:spcPct val="90000"/>
              </a:lnSpc>
              <a:spcAft>
                <a:spcPts val="0"/>
              </a:spcAft>
              <a:buClr>
                <a:schemeClr val="accent3"/>
              </a:buClr>
              <a:buFont typeface="Wingdings 2"/>
              <a:buChar char=""/>
              <a:defRPr/>
            </a:pPr>
            <a:r>
              <a:rPr lang="en-US" altLang="en-US" sz="2400" dirty="0"/>
              <a:t>No Global Policing system (tried to use the Hague with a </a:t>
            </a:r>
            <a:r>
              <a:rPr lang="en-US" altLang="en-US" sz="2400" dirty="0" err="1"/>
              <a:t>Env</a:t>
            </a:r>
            <a:r>
              <a:rPr lang="en-US" altLang="en-US" sz="2400" dirty="0"/>
              <a:t> Protection Council but failed)</a:t>
            </a:r>
          </a:p>
          <a:p>
            <a:pPr marL="274320" indent="-274320" eaLnBrk="1" fontAlgn="auto" hangingPunct="1">
              <a:lnSpc>
                <a:spcPct val="90000"/>
              </a:lnSpc>
              <a:spcAft>
                <a:spcPts val="0"/>
              </a:spcAft>
              <a:buClr>
                <a:schemeClr val="accent3"/>
              </a:buClr>
              <a:buFont typeface="Wingdings 2"/>
              <a:buChar char=""/>
              <a:defRPr/>
            </a:pPr>
            <a:endParaRPr lang="en-GB" altLang="en-US" dirty="0"/>
          </a:p>
        </p:txBody>
      </p:sp>
      <p:sp>
        <p:nvSpPr>
          <p:cNvPr id="9216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CE12FFD-136D-4875-834F-A42432831B80}" type="slidenum">
              <a:rPr lang="en-GB" altLang="en-US" sz="1100" smtClean="0">
                <a:solidFill>
                  <a:srgbClr val="4D4D4D"/>
                </a:solidFill>
                <a:latin typeface="Times New Roman" panose="02020603050405020304" pitchFamily="18" charset="0"/>
              </a:rPr>
              <a:pPr>
                <a:spcBef>
                  <a:spcPct val="0"/>
                </a:spcBef>
                <a:buClrTx/>
                <a:buSzTx/>
                <a:buFontTx/>
                <a:buNone/>
              </a:pPr>
              <a:t>115</a:t>
            </a:fld>
            <a:endParaRPr lang="en-GB" altLang="en-US" sz="1100">
              <a:solidFill>
                <a:srgbClr val="4D4D4D"/>
              </a:solidFill>
              <a:latin typeface="Times New Roman" panose="02020603050405020304" pitchFamily="18" charset="0"/>
            </a:endParaRPr>
          </a:p>
        </p:txBody>
      </p:sp>
      <p:pic>
        <p:nvPicPr>
          <p:cNvPr id="92165" name="Picture 5" descr="pol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143000"/>
            <a:ext cx="3733800" cy="250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8546"/>
                                        </p:tgtEl>
                                        <p:attrNameLst>
                                          <p:attrName>style.visibility</p:attrName>
                                        </p:attrNameLst>
                                      </p:cBhvr>
                                      <p:to>
                                        <p:strVal val="visible"/>
                                      </p:to>
                                    </p:set>
                                    <p:anim calcmode="lin" valueType="num">
                                      <p:cBhvr additive="base">
                                        <p:cTn id="7" dur="500" fill="hold"/>
                                        <p:tgtEl>
                                          <p:spTgt spid="108546"/>
                                        </p:tgtEl>
                                        <p:attrNameLst>
                                          <p:attrName>ppt_x</p:attrName>
                                        </p:attrNameLst>
                                      </p:cBhvr>
                                      <p:tavLst>
                                        <p:tav tm="0">
                                          <p:val>
                                            <p:strVal val="#ppt_x"/>
                                          </p:val>
                                        </p:tav>
                                        <p:tav tm="100000">
                                          <p:val>
                                            <p:strVal val="#ppt_x"/>
                                          </p:val>
                                        </p:tav>
                                      </p:tavLst>
                                    </p:anim>
                                    <p:anim calcmode="lin" valueType="num">
                                      <p:cBhvr additive="base">
                                        <p:cTn id="8" dur="500" fill="hold"/>
                                        <p:tgtEl>
                                          <p:spTgt spid="10854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47">
                                            <p:txEl>
                                              <p:pRg st="1" end="1"/>
                                            </p:txEl>
                                          </p:spTgt>
                                        </p:tgtEl>
                                        <p:attrNameLst>
                                          <p:attrName>style.visibility</p:attrName>
                                        </p:attrNameLst>
                                      </p:cBhvr>
                                      <p:to>
                                        <p:strVal val="visible"/>
                                      </p:to>
                                    </p:set>
                                    <p:anim calcmode="lin" valueType="num">
                                      <p:cBhvr additive="base">
                                        <p:cTn id="13" dur="500" fill="hold"/>
                                        <p:tgtEl>
                                          <p:spTgt spid="1085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854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47">
                                            <p:txEl>
                                              <p:pRg st="2" end="2"/>
                                            </p:txEl>
                                          </p:spTgt>
                                        </p:tgtEl>
                                        <p:attrNameLst>
                                          <p:attrName>style.visibility</p:attrName>
                                        </p:attrNameLst>
                                      </p:cBhvr>
                                      <p:to>
                                        <p:strVal val="visible"/>
                                      </p:to>
                                    </p:set>
                                    <p:anim calcmode="lin" valueType="num">
                                      <p:cBhvr additive="base">
                                        <p:cTn id="19" dur="500" fill="hold"/>
                                        <p:tgtEl>
                                          <p:spTgt spid="1085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85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8547">
                                            <p:txEl>
                                              <p:pRg st="3" end="3"/>
                                            </p:txEl>
                                          </p:spTgt>
                                        </p:tgtEl>
                                        <p:attrNameLst>
                                          <p:attrName>style.visibility</p:attrName>
                                        </p:attrNameLst>
                                      </p:cBhvr>
                                      <p:to>
                                        <p:strVal val="visible"/>
                                      </p:to>
                                    </p:set>
                                    <p:anim calcmode="lin" valueType="num">
                                      <p:cBhvr additive="base">
                                        <p:cTn id="23" dur="500" fill="hold"/>
                                        <p:tgtEl>
                                          <p:spTgt spid="108547">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854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2"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08547">
                                            <p:txEl>
                                              <p:pRg st="4" end="4"/>
                                            </p:txEl>
                                          </p:spTgt>
                                        </p:tgtEl>
                                        <p:attrNameLst>
                                          <p:attrName>style.visibility</p:attrName>
                                        </p:attrNameLst>
                                      </p:cBhvr>
                                      <p:to>
                                        <p:strVal val="visible"/>
                                      </p:to>
                                    </p:set>
                                    <p:anim calcmode="lin" valueType="num">
                                      <p:cBhvr additive="base">
                                        <p:cTn id="29" dur="500" fill="hold"/>
                                        <p:tgtEl>
                                          <p:spTgt spid="108547">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0854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2"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108547">
                                            <p:txEl>
                                              <p:pRg st="5" end="5"/>
                                            </p:txEl>
                                          </p:spTgt>
                                        </p:tgtEl>
                                        <p:attrNameLst>
                                          <p:attrName>style.visibility</p:attrName>
                                        </p:attrNameLst>
                                      </p:cBhvr>
                                      <p:to>
                                        <p:strVal val="visible"/>
                                      </p:to>
                                    </p:set>
                                    <p:anim calcmode="lin" valueType="num">
                                      <p:cBhvr additive="base">
                                        <p:cTn id="33" dur="500" fill="hold"/>
                                        <p:tgtEl>
                                          <p:spTgt spid="108547">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0854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108547">
                                            <p:txEl>
                                              <p:pRg st="6" end="6"/>
                                            </p:txEl>
                                          </p:spTgt>
                                        </p:tgtEl>
                                        <p:attrNameLst>
                                          <p:attrName>style.visibility</p:attrName>
                                        </p:attrNameLst>
                                      </p:cBhvr>
                                      <p:to>
                                        <p:strVal val="visible"/>
                                      </p:to>
                                    </p:set>
                                    <p:anim calcmode="lin" valueType="num">
                                      <p:cBhvr additive="base">
                                        <p:cTn id="39" dur="500" fill="hold"/>
                                        <p:tgtEl>
                                          <p:spTgt spid="108547">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10854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108547">
                                            <p:txEl>
                                              <p:pRg st="7" end="7"/>
                                            </p:txEl>
                                          </p:spTgt>
                                        </p:tgtEl>
                                        <p:attrNameLst>
                                          <p:attrName>style.visibility</p:attrName>
                                        </p:attrNameLst>
                                      </p:cBhvr>
                                      <p:to>
                                        <p:strVal val="visible"/>
                                      </p:to>
                                    </p:set>
                                    <p:anim calcmode="lin" valueType="num">
                                      <p:cBhvr additive="base">
                                        <p:cTn id="45" dur="500" fill="hold"/>
                                        <p:tgtEl>
                                          <p:spTgt spid="108547">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854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2" name="WHOOSH.WAV"/>
                                        </p:tgtEl>
                                      </p:cMediaNode>
                                    </p:audio>
                                  </p:subTnLst>
                                </p:cTn>
                              </p:par>
                              <p:par>
                                <p:cTn id="47" presetID="2" presetClass="entr" presetSubtype="8" fill="hold" grpId="0" nodeType="withEffect">
                                  <p:stCondLst>
                                    <p:cond delay="0"/>
                                  </p:stCondLst>
                                  <p:childTnLst>
                                    <p:set>
                                      <p:cBhvr>
                                        <p:cTn id="48" dur="1" fill="hold">
                                          <p:stCondLst>
                                            <p:cond delay="0"/>
                                          </p:stCondLst>
                                        </p:cTn>
                                        <p:tgtEl>
                                          <p:spTgt spid="108547">
                                            <p:txEl>
                                              <p:pRg st="8" end="8"/>
                                            </p:txEl>
                                          </p:spTgt>
                                        </p:tgtEl>
                                        <p:attrNameLst>
                                          <p:attrName>style.visibility</p:attrName>
                                        </p:attrNameLst>
                                      </p:cBhvr>
                                      <p:to>
                                        <p:strVal val="visible"/>
                                      </p:to>
                                    </p:set>
                                    <p:anim calcmode="lin" valueType="num">
                                      <p:cBhvr additive="base">
                                        <p:cTn id="49" dur="500" fill="hold"/>
                                        <p:tgtEl>
                                          <p:spTgt spid="108547">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854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par>
                                <p:cTn id="51" presetID="2" presetClass="entr" presetSubtype="8" fill="hold" grpId="0" nodeType="withEffect">
                                  <p:stCondLst>
                                    <p:cond delay="0"/>
                                  </p:stCondLst>
                                  <p:childTnLst>
                                    <p:set>
                                      <p:cBhvr>
                                        <p:cTn id="52" dur="1" fill="hold">
                                          <p:stCondLst>
                                            <p:cond delay="0"/>
                                          </p:stCondLst>
                                        </p:cTn>
                                        <p:tgtEl>
                                          <p:spTgt spid="108547">
                                            <p:txEl>
                                              <p:pRg st="9" end="9"/>
                                            </p:txEl>
                                          </p:spTgt>
                                        </p:tgtEl>
                                        <p:attrNameLst>
                                          <p:attrName>style.visibility</p:attrName>
                                        </p:attrNameLst>
                                      </p:cBhvr>
                                      <p:to>
                                        <p:strVal val="visible"/>
                                      </p:to>
                                    </p:set>
                                    <p:anim calcmode="lin" valueType="num">
                                      <p:cBhvr additive="base">
                                        <p:cTn id="53" dur="500" fill="hold"/>
                                        <p:tgtEl>
                                          <p:spTgt spid="108547">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10854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2" name="WHOOSH.WAV"/>
                                        </p:tgtEl>
                                      </p:cMediaNode>
                                    </p:audio>
                                  </p:sub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108547">
                                            <p:txEl>
                                              <p:pRg st="10" end="10"/>
                                            </p:txEl>
                                          </p:spTgt>
                                        </p:tgtEl>
                                        <p:attrNameLst>
                                          <p:attrName>style.visibility</p:attrName>
                                        </p:attrNameLst>
                                      </p:cBhvr>
                                      <p:to>
                                        <p:strVal val="visible"/>
                                      </p:to>
                                    </p:set>
                                    <p:anim calcmode="lin" valueType="num">
                                      <p:cBhvr additive="base">
                                        <p:cTn id="59" dur="500" fill="hold"/>
                                        <p:tgtEl>
                                          <p:spTgt spid="108547">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0854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6" grpId="0" autoUpdateAnimBg="0"/>
      <p:bldP spid="108547" grpId="0" build="p" autoUpdateAnimBg="0"/>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lstStyle/>
          <a:p>
            <a:pPr eaLnBrk="1" hangingPunct="1"/>
            <a:r>
              <a:rPr lang="en-GB" altLang="en-US"/>
              <a:t>Role of the UN</a:t>
            </a:r>
          </a:p>
        </p:txBody>
      </p:sp>
      <p:sp>
        <p:nvSpPr>
          <p:cNvPr id="93187" name="Content Placeholder 2"/>
          <p:cNvSpPr>
            <a:spLocks noGrp="1"/>
          </p:cNvSpPr>
          <p:nvPr>
            <p:ph idx="1"/>
          </p:nvPr>
        </p:nvSpPr>
        <p:spPr>
          <a:xfrm>
            <a:off x="214313" y="1428750"/>
            <a:ext cx="5929312" cy="4114800"/>
          </a:xfrm>
        </p:spPr>
        <p:txBody>
          <a:bodyPr/>
          <a:lstStyle/>
          <a:p>
            <a:pPr eaLnBrk="1" hangingPunct="1"/>
            <a:endParaRPr lang="en-GB" altLang="en-US"/>
          </a:p>
          <a:p>
            <a:pPr eaLnBrk="1" hangingPunct="1"/>
            <a:r>
              <a:rPr lang="en-GB" altLang="en-US"/>
              <a:t>List the functions, tools and strategies of the United Nations in environmental issues.  Use UN sites</a:t>
            </a:r>
          </a:p>
          <a:p>
            <a:pPr eaLnBrk="1" hangingPunct="1"/>
            <a:r>
              <a:rPr lang="en-GB" altLang="en-US"/>
              <a:t>Are they important?</a:t>
            </a:r>
          </a:p>
          <a:p>
            <a:pPr eaLnBrk="1" hangingPunct="1"/>
            <a:r>
              <a:rPr lang="en-GB" altLang="en-US"/>
              <a:t>Why?</a:t>
            </a:r>
          </a:p>
          <a:p>
            <a:pPr eaLnBrk="1" hangingPunct="1"/>
            <a:r>
              <a:rPr lang="en-GB" altLang="en-US"/>
              <a:t>Have they been successful?</a:t>
            </a:r>
          </a:p>
          <a:p>
            <a:pPr eaLnBrk="1" hangingPunct="1"/>
            <a:r>
              <a:rPr lang="en-GB" altLang="en-US"/>
              <a:t>Why?</a:t>
            </a:r>
          </a:p>
          <a:p>
            <a:pPr eaLnBrk="1" hangingPunct="1"/>
            <a:endParaRPr lang="en-GB" altLang="en-US"/>
          </a:p>
        </p:txBody>
      </p:sp>
      <p:sp>
        <p:nvSpPr>
          <p:cNvPr id="9318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0617F89-12CA-452A-B810-9115A101D76A}" type="slidenum">
              <a:rPr lang="en-GB" altLang="en-US" sz="1100" smtClean="0">
                <a:solidFill>
                  <a:srgbClr val="4D4D4D"/>
                </a:solidFill>
                <a:latin typeface="Times New Roman" panose="02020603050405020304" pitchFamily="18" charset="0"/>
              </a:rPr>
              <a:pPr>
                <a:spcBef>
                  <a:spcPct val="0"/>
                </a:spcBef>
                <a:buClrTx/>
                <a:buSzTx/>
                <a:buFontTx/>
                <a:buNone/>
              </a:pPr>
              <a:t>116</a:t>
            </a:fld>
            <a:endParaRPr lang="en-GB" altLang="en-US" sz="1100">
              <a:solidFill>
                <a:srgbClr val="4D4D4D"/>
              </a:solidFill>
              <a:latin typeface="Times New Roman" panose="02020603050405020304" pitchFamily="18" charset="0"/>
            </a:endParaRPr>
          </a:p>
        </p:txBody>
      </p:sp>
      <p:pic>
        <p:nvPicPr>
          <p:cNvPr id="93189" name="Picture 2" descr="http://www.biodiv.org/chm/toolkit/body/res/images/log-unep-en-bi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063" y="2428875"/>
            <a:ext cx="2790825"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eaLnBrk="1" hangingPunct="1"/>
            <a:r>
              <a:rPr lang="en-GB" altLang="en-US"/>
              <a:t>IPCC</a:t>
            </a:r>
          </a:p>
        </p:txBody>
      </p:sp>
      <p:sp>
        <p:nvSpPr>
          <p:cNvPr id="94211" name="Content Placeholder 2"/>
          <p:cNvSpPr>
            <a:spLocks noGrp="1"/>
          </p:cNvSpPr>
          <p:nvPr>
            <p:ph idx="1"/>
          </p:nvPr>
        </p:nvSpPr>
        <p:spPr/>
        <p:txBody>
          <a:bodyPr/>
          <a:lstStyle/>
          <a:p>
            <a:pPr eaLnBrk="1" hangingPunct="1"/>
            <a:r>
              <a:rPr lang="en-GB" altLang="en-US" sz="1800" dirty="0"/>
              <a:t>In 1988, UNEP and WMO (The World Meteorological Organization ) jointly established the Intergovernmental Panel on Climate Change (IPCC) as concern over climate change became a political issue. The purpose of the IPCC was to assess the state of knowledge on the various aspects of climate change including science, environmental and socio-economic impacts and response strategies.</a:t>
            </a:r>
          </a:p>
          <a:p>
            <a:pPr eaLnBrk="1" hangingPunct="1">
              <a:buFont typeface="Wingdings" panose="05000000000000000000" pitchFamily="2" charset="2"/>
              <a:buNone/>
            </a:pPr>
            <a:endParaRPr lang="en-GB" altLang="en-US" sz="1800" dirty="0"/>
          </a:p>
          <a:p>
            <a:pPr eaLnBrk="1" hangingPunct="1"/>
            <a:r>
              <a:rPr lang="en-GB" altLang="en-US" sz="1800" dirty="0"/>
              <a:t>The IPCC is recognized as the most authoritative scientific and technical voice on climate change, and its assessments had a profound influence on the negotiators of the United Nations Framework Convention on Climate Change (UNFCCC) and its Kyoto Protocol. The IPCC continues to provide governments with scientific, technical and socio-economic information relevant to evaluating the risks and developing a response to global climate change</a:t>
            </a:r>
          </a:p>
          <a:p>
            <a:pPr eaLnBrk="1" hangingPunct="1"/>
            <a:r>
              <a:rPr lang="en-GB" altLang="en-US" sz="1800" dirty="0"/>
              <a:t>Paris Accord</a:t>
            </a:r>
          </a:p>
          <a:p>
            <a:pPr eaLnBrk="1" hangingPunct="1"/>
            <a:r>
              <a:rPr lang="en-GB" altLang="en-US" sz="1800" dirty="0"/>
              <a:t>Poland IPCC October 2018</a:t>
            </a:r>
          </a:p>
          <a:p>
            <a:pPr lvl="1" eaLnBrk="1" hangingPunct="1"/>
            <a:r>
              <a:rPr lang="en-GB" altLang="en-US" dirty="0">
                <a:hlinkClick r:id="rId3"/>
              </a:rPr>
              <a:t>IPCC meeting</a:t>
            </a:r>
            <a:endParaRPr lang="en-GB" altLang="en-US" dirty="0"/>
          </a:p>
        </p:txBody>
      </p:sp>
      <p:sp>
        <p:nvSpPr>
          <p:cNvPr id="9421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7B2F464-FAAA-40F3-8B83-662EE4973394}" type="slidenum">
              <a:rPr lang="en-GB" altLang="en-US" sz="1100" smtClean="0">
                <a:solidFill>
                  <a:srgbClr val="4D4D4D"/>
                </a:solidFill>
                <a:latin typeface="Times New Roman" panose="02020603050405020304" pitchFamily="18" charset="0"/>
              </a:rPr>
              <a:pPr>
                <a:spcBef>
                  <a:spcPct val="0"/>
                </a:spcBef>
                <a:buClrTx/>
                <a:buSzTx/>
                <a:buFontTx/>
                <a:buNone/>
              </a:pPr>
              <a:t>117</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323850" y="0"/>
            <a:ext cx="8637588" cy="762000"/>
          </a:xfrm>
        </p:spPr>
        <p:txBody>
          <a:bodyPr>
            <a:normAutofit fontScale="90000"/>
          </a:bodyPr>
          <a:lstStyle/>
          <a:p>
            <a:pPr eaLnBrk="1" fontAlgn="auto" hangingPunct="1">
              <a:spcAft>
                <a:spcPts val="0"/>
              </a:spcAft>
              <a:defRPr/>
            </a:pPr>
            <a:r>
              <a:rPr lang="en-GB" altLang="en-US" dirty="0"/>
              <a:t>Governance of Climate Change</a:t>
            </a:r>
          </a:p>
        </p:txBody>
      </p:sp>
      <p:sp>
        <p:nvSpPr>
          <p:cNvPr id="96259" name="Content Placeholder 2"/>
          <p:cNvSpPr>
            <a:spLocks noGrp="1"/>
          </p:cNvSpPr>
          <p:nvPr>
            <p:ph idx="1"/>
          </p:nvPr>
        </p:nvSpPr>
        <p:spPr/>
        <p:txBody>
          <a:bodyPr/>
          <a:lstStyle/>
          <a:p>
            <a:pPr eaLnBrk="1" hangingPunct="1"/>
            <a:endParaRPr lang="en-GB" altLang="en-US"/>
          </a:p>
        </p:txBody>
      </p:sp>
      <p:sp>
        <p:nvSpPr>
          <p:cNvPr id="962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44857F-0328-45A8-B64C-842D3AC236DE}" type="slidenum">
              <a:rPr lang="en-GB" altLang="en-US" sz="1100" smtClean="0">
                <a:solidFill>
                  <a:srgbClr val="4D4D4D"/>
                </a:solidFill>
                <a:latin typeface="Times New Roman" panose="02020603050405020304" pitchFamily="18" charset="0"/>
              </a:rPr>
              <a:pPr>
                <a:spcBef>
                  <a:spcPct val="0"/>
                </a:spcBef>
                <a:buClrTx/>
                <a:buSzTx/>
                <a:buFontTx/>
                <a:buNone/>
              </a:pPr>
              <a:t>118</a:t>
            </a:fld>
            <a:endParaRPr lang="en-GB" altLang="en-US" sz="1100">
              <a:solidFill>
                <a:srgbClr val="4D4D4D"/>
              </a:solidFill>
              <a:latin typeface="Times New Roman" panose="02020603050405020304" pitchFamily="18" charset="0"/>
            </a:endParaRPr>
          </a:p>
        </p:txBody>
      </p:sp>
      <p:pic>
        <p:nvPicPr>
          <p:cNvPr id="115716" name="Picture 4" descr="16.jpg - 35713 By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25538"/>
            <a:ext cx="8964613"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4" name="Picture 2" descr="15b.jpg - 25614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1628775"/>
            <a:ext cx="9434513"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5716"/>
                                        </p:tgtEl>
                                        <p:attrNameLst>
                                          <p:attrName>style.visibility</p:attrName>
                                        </p:attrNameLst>
                                      </p:cBhvr>
                                      <p:to>
                                        <p:strVal val="visible"/>
                                      </p:to>
                                    </p:set>
                                    <p:animEffect transition="in" filter="fade">
                                      <p:cBhvr>
                                        <p:cTn id="7" dur="2000"/>
                                        <p:tgtEl>
                                          <p:spTgt spid="1157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wipe(down)">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0" y="0"/>
            <a:ext cx="5576888" cy="1431925"/>
          </a:xfrm>
        </p:spPr>
        <p:txBody>
          <a:bodyPr rtlCol="0">
            <a:normAutofit fontScale="90000"/>
          </a:bodyPr>
          <a:lstStyle/>
          <a:p>
            <a:pPr eaLnBrk="1" fontAlgn="auto" hangingPunct="1">
              <a:spcAft>
                <a:spcPts val="0"/>
              </a:spcAft>
              <a:defRPr/>
            </a:pPr>
            <a:r>
              <a:rPr lang="en-US" altLang="en-US" dirty="0"/>
              <a:t>Tools and </a:t>
            </a:r>
            <a:br>
              <a:rPr lang="en-US" altLang="en-US" dirty="0"/>
            </a:br>
            <a:r>
              <a:rPr lang="en-US" altLang="en-US" dirty="0"/>
              <a:t>Strategies</a:t>
            </a:r>
            <a:endParaRPr lang="en-US" altLang="en-US" sz="4800" dirty="0"/>
          </a:p>
        </p:txBody>
      </p:sp>
      <p:sp>
        <p:nvSpPr>
          <p:cNvPr id="37891" name="Rectangle 3"/>
          <p:cNvSpPr>
            <a:spLocks noGrp="1" noChangeArrowheads="1"/>
          </p:cNvSpPr>
          <p:nvPr>
            <p:ph sz="half" idx="1"/>
          </p:nvPr>
        </p:nvSpPr>
        <p:spPr>
          <a:xfrm>
            <a:off x="328613" y="1941513"/>
            <a:ext cx="6910387" cy="4114800"/>
          </a:xfrm>
        </p:spPr>
        <p:txBody>
          <a:bodyPr rtlCol="0">
            <a:normAutofit fontScale="92500" lnSpcReduction="10000"/>
          </a:bodyPr>
          <a:lstStyle/>
          <a:p>
            <a:pPr marL="457200" indent="-457200" eaLnBrk="1" fontAlgn="auto" hangingPunct="1">
              <a:lnSpc>
                <a:spcPct val="90000"/>
              </a:lnSpc>
              <a:spcAft>
                <a:spcPts val="0"/>
              </a:spcAft>
              <a:buClr>
                <a:schemeClr val="accent3"/>
              </a:buClr>
              <a:buFont typeface="Wingdings" pitchFamily="2" charset="2"/>
              <a:buNone/>
              <a:defRPr/>
            </a:pPr>
            <a:r>
              <a:rPr lang="en-US" altLang="en-US" b="1">
                <a:solidFill>
                  <a:schemeClr val="folHlink"/>
                </a:solidFill>
              </a:rPr>
              <a:t>2: National</a:t>
            </a:r>
            <a:r>
              <a:rPr lang="en-US" altLang="en-US"/>
              <a:t> </a:t>
            </a:r>
            <a:endParaRPr lang="en-US" altLang="en-US" sz="2400"/>
          </a:p>
          <a:p>
            <a:pPr marL="457200" indent="-457200" eaLnBrk="1" fontAlgn="auto" hangingPunct="1">
              <a:lnSpc>
                <a:spcPct val="90000"/>
              </a:lnSpc>
              <a:spcAft>
                <a:spcPts val="0"/>
              </a:spcAft>
              <a:buClr>
                <a:schemeClr val="accent3"/>
              </a:buClr>
              <a:buFont typeface="Wingdings 2"/>
              <a:buChar char=""/>
              <a:defRPr/>
            </a:pPr>
            <a:r>
              <a:rPr lang="en-US" altLang="en-US" sz="2400"/>
              <a:t>Technology</a:t>
            </a:r>
          </a:p>
          <a:p>
            <a:pPr marL="838200" lvl="1" indent="-381000" eaLnBrk="1" fontAlgn="auto" hangingPunct="1">
              <a:lnSpc>
                <a:spcPct val="90000"/>
              </a:lnSpc>
              <a:spcAft>
                <a:spcPts val="0"/>
              </a:spcAft>
              <a:buFont typeface="Wingdings 2"/>
              <a:buChar char=""/>
              <a:defRPr/>
            </a:pPr>
            <a:r>
              <a:rPr lang="en-US" altLang="en-US" sz="1800"/>
              <a:t>Research Grants</a:t>
            </a:r>
          </a:p>
          <a:p>
            <a:pPr marL="457200" indent="-457200" eaLnBrk="1" fontAlgn="auto" hangingPunct="1">
              <a:lnSpc>
                <a:spcPct val="90000"/>
              </a:lnSpc>
              <a:spcAft>
                <a:spcPts val="0"/>
              </a:spcAft>
              <a:buClr>
                <a:schemeClr val="accent3"/>
              </a:buClr>
              <a:buFont typeface="Wingdings 2"/>
              <a:buChar char=""/>
              <a:defRPr/>
            </a:pPr>
            <a:r>
              <a:rPr lang="en-US" altLang="en-US" sz="2400"/>
              <a:t>Command and control</a:t>
            </a:r>
          </a:p>
          <a:p>
            <a:pPr marL="838200" lvl="1" indent="-381000" eaLnBrk="1" fontAlgn="auto" hangingPunct="1">
              <a:lnSpc>
                <a:spcPct val="90000"/>
              </a:lnSpc>
              <a:spcAft>
                <a:spcPts val="0"/>
              </a:spcAft>
              <a:buFont typeface="Wingdings" pitchFamily="2" charset="2"/>
              <a:buAutoNum type="arabicPeriod"/>
              <a:defRPr/>
            </a:pPr>
            <a:r>
              <a:rPr lang="en-US" altLang="en-US" sz="2000"/>
              <a:t>Targets dates / amounts</a:t>
            </a:r>
          </a:p>
          <a:p>
            <a:pPr marL="838200" lvl="1" indent="-381000" eaLnBrk="1" fontAlgn="auto" hangingPunct="1">
              <a:lnSpc>
                <a:spcPct val="90000"/>
              </a:lnSpc>
              <a:spcAft>
                <a:spcPts val="0"/>
              </a:spcAft>
              <a:buFont typeface="Wingdings" pitchFamily="2" charset="2"/>
              <a:buAutoNum type="arabicPeriod"/>
              <a:defRPr/>
            </a:pPr>
            <a:r>
              <a:rPr lang="en-US" altLang="en-US" sz="2000"/>
              <a:t>Policy: No risk or Best Available Control Technology or cost based</a:t>
            </a:r>
          </a:p>
          <a:p>
            <a:pPr marL="838200" lvl="1" indent="-381000" eaLnBrk="1" fontAlgn="auto" hangingPunct="1">
              <a:lnSpc>
                <a:spcPct val="90000"/>
              </a:lnSpc>
              <a:spcAft>
                <a:spcPts val="0"/>
              </a:spcAft>
              <a:buFont typeface="Wingdings" pitchFamily="2" charset="2"/>
              <a:buAutoNum type="arabicPeriod"/>
              <a:defRPr/>
            </a:pPr>
            <a:r>
              <a:rPr lang="en-US" altLang="en-US" sz="2000"/>
              <a:t>Standards</a:t>
            </a:r>
          </a:p>
          <a:p>
            <a:pPr marL="838200" lvl="1" indent="-381000" eaLnBrk="1" fontAlgn="auto" hangingPunct="1">
              <a:lnSpc>
                <a:spcPct val="90000"/>
              </a:lnSpc>
              <a:spcAft>
                <a:spcPts val="0"/>
              </a:spcAft>
              <a:buFont typeface="Wingdings" pitchFamily="2" charset="2"/>
              <a:buAutoNum type="arabicPeriod"/>
              <a:defRPr/>
            </a:pPr>
            <a:r>
              <a:rPr lang="en-US" altLang="en-US" sz="2000"/>
              <a:t>Enforcement </a:t>
            </a:r>
          </a:p>
          <a:p>
            <a:pPr marL="457200" indent="-457200" eaLnBrk="1" fontAlgn="auto" hangingPunct="1">
              <a:lnSpc>
                <a:spcPct val="90000"/>
              </a:lnSpc>
              <a:spcAft>
                <a:spcPts val="0"/>
              </a:spcAft>
              <a:buClr>
                <a:schemeClr val="accent3"/>
              </a:buClr>
              <a:buFont typeface="Wingdings 2"/>
              <a:buChar char=""/>
              <a:defRPr/>
            </a:pPr>
            <a:r>
              <a:rPr lang="en-US" altLang="en-US" sz="2400"/>
              <a:t>Market</a:t>
            </a:r>
          </a:p>
          <a:p>
            <a:pPr marL="838200" lvl="1" indent="-381000" eaLnBrk="1" fontAlgn="auto" hangingPunct="1">
              <a:lnSpc>
                <a:spcPct val="90000"/>
              </a:lnSpc>
              <a:spcAft>
                <a:spcPts val="0"/>
              </a:spcAft>
              <a:buFont typeface="Wingdings 2"/>
              <a:buChar char=""/>
              <a:defRPr/>
            </a:pPr>
            <a:r>
              <a:rPr lang="en-US" altLang="en-US" sz="2000"/>
              <a:t>Marketable emissions</a:t>
            </a:r>
          </a:p>
          <a:p>
            <a:pPr marL="838200" lvl="1" indent="-381000" eaLnBrk="1" fontAlgn="auto" hangingPunct="1">
              <a:lnSpc>
                <a:spcPct val="90000"/>
              </a:lnSpc>
              <a:spcAft>
                <a:spcPts val="0"/>
              </a:spcAft>
              <a:buFont typeface="Wingdings 2"/>
              <a:buChar char=""/>
              <a:defRPr/>
            </a:pPr>
            <a:r>
              <a:rPr lang="en-US" altLang="en-US" sz="2000"/>
              <a:t>Full cost</a:t>
            </a:r>
          </a:p>
          <a:p>
            <a:pPr marL="838200" lvl="1" indent="-381000" eaLnBrk="1" fontAlgn="auto" hangingPunct="1">
              <a:lnSpc>
                <a:spcPct val="90000"/>
              </a:lnSpc>
              <a:spcAft>
                <a:spcPts val="0"/>
              </a:spcAft>
              <a:buFont typeface="Wingdings 2"/>
              <a:buChar char=""/>
              <a:defRPr/>
            </a:pPr>
            <a:r>
              <a:rPr lang="en-US" altLang="en-US" sz="2000"/>
              <a:t>-or+ incentives Tax, weight etc.</a:t>
            </a:r>
          </a:p>
        </p:txBody>
      </p:sp>
      <p:sp>
        <p:nvSpPr>
          <p:cNvPr id="9728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14C539-FEF5-4E48-BA2E-7C1DA050E1EF}" type="slidenum">
              <a:rPr lang="en-GB" altLang="en-US" sz="1100" smtClean="0">
                <a:solidFill>
                  <a:srgbClr val="4D4D4D"/>
                </a:solidFill>
                <a:latin typeface="Times New Roman" panose="02020603050405020304" pitchFamily="18" charset="0"/>
              </a:rPr>
              <a:pPr>
                <a:spcBef>
                  <a:spcPct val="0"/>
                </a:spcBef>
                <a:buClrTx/>
                <a:buSzTx/>
                <a:buFontTx/>
                <a:buNone/>
              </a:pPr>
              <a:t>119</a:t>
            </a:fld>
            <a:endParaRPr lang="en-GB" altLang="en-US" sz="1100">
              <a:solidFill>
                <a:srgbClr val="4D4D4D"/>
              </a:solidFill>
              <a:latin typeface="Times New Roman" panose="02020603050405020304" pitchFamily="18" charset="0"/>
            </a:endParaRPr>
          </a:p>
        </p:txBody>
      </p:sp>
      <p:pic>
        <p:nvPicPr>
          <p:cNvPr id="97285" name="Picture 9" descr="Illustration: Joe Ven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0" y="152400"/>
            <a:ext cx="4495800" cy="313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6" name="AutoShape 13"/>
          <p:cNvSpPr>
            <a:spLocks noChangeArrowheads="1"/>
          </p:cNvSpPr>
          <p:nvPr/>
        </p:nvSpPr>
        <p:spPr bwMode="auto">
          <a:xfrm>
            <a:off x="6172200" y="5029200"/>
            <a:ext cx="1295400" cy="533400"/>
          </a:xfrm>
          <a:prstGeom prst="wedgeEllipseCallout">
            <a:avLst>
              <a:gd name="adj1" fmla="val -234560"/>
              <a:gd name="adj2" fmla="val 66370"/>
            </a:avLst>
          </a:prstGeom>
          <a:solidFill>
            <a:schemeClr val="accent1"/>
          </a:solidFill>
          <a:ln w="9525">
            <a:solidFill>
              <a:schemeClr val="tx1"/>
            </a:solidFill>
            <a:miter lim="800000"/>
            <a:headEnd/>
            <a:tailEnd/>
          </a:ln>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GB" altLang="en-US" sz="2400">
                <a:latin typeface="Times New Roman" panose="02020603050405020304" pitchFamily="18" charset="0"/>
              </a:rPr>
              <a:t>SO2</a:t>
            </a:r>
          </a:p>
        </p:txBody>
      </p:sp>
      <p:sp>
        <p:nvSpPr>
          <p:cNvPr id="97287" name="WordArt 14"/>
          <p:cNvSpPr>
            <a:spLocks noChangeArrowheads="1" noChangeShapeType="1" noTextEdit="1"/>
          </p:cNvSpPr>
          <p:nvPr/>
        </p:nvSpPr>
        <p:spPr bwMode="auto">
          <a:xfrm>
            <a:off x="6019800" y="4648200"/>
            <a:ext cx="1543050" cy="317500"/>
          </a:xfrm>
          <a:prstGeom prst="rect">
            <a:avLst/>
          </a:prstGeom>
        </p:spPr>
        <p:txBody>
          <a:bodyPr wrap="none" fromWordArt="1">
            <a:prstTxWarp prst="textDoubleWave1">
              <a:avLst>
                <a:gd name="adj1" fmla="val 6500"/>
                <a:gd name="adj2" fmla="val 0"/>
              </a:avLst>
            </a:prstTxWarp>
          </a:bodyPr>
          <a:lstStyle/>
          <a:p>
            <a:pPr algn="ctr"/>
            <a:r>
              <a:rPr lang="en-GB" sz="1800" kern="10" spc="-180">
                <a:ln w="12700">
                  <a:solidFill>
                    <a:srgbClr val="000099"/>
                  </a:solidFill>
                  <a:round/>
                  <a:headEnd/>
                  <a:tailEnd/>
                </a:ln>
                <a:solidFill>
                  <a:srgbClr val="33CCFF"/>
                </a:solidFill>
                <a:effectLst>
                  <a:outerShdw dist="125724" dir="18900000" algn="ctr" rotWithShape="0">
                    <a:srgbClr val="000099"/>
                  </a:outerShdw>
                </a:effectLst>
                <a:latin typeface="Impact" panose="020B0806030902050204" pitchFamily="34" charset="0"/>
              </a:rPr>
              <a:t>Invisable Bubble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7891">
                                            <p:txEl>
                                              <p:pRg st="0" end="0"/>
                                            </p:txEl>
                                          </p:spTgt>
                                        </p:tgtEl>
                                        <p:attrNameLst>
                                          <p:attrName>style.visibility</p:attrName>
                                        </p:attrNameLst>
                                      </p:cBhvr>
                                      <p:to>
                                        <p:strVal val="visible"/>
                                      </p:to>
                                    </p:set>
                                    <p:anim calcmode="lin" valueType="num">
                                      <p:cBhvr additive="base">
                                        <p:cTn id="13"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7891">
                                            <p:txEl>
                                              <p:pRg st="1" end="1"/>
                                            </p:txEl>
                                          </p:spTgt>
                                        </p:tgtEl>
                                        <p:attrNameLst>
                                          <p:attrName>style.visibility</p:attrName>
                                        </p:attrNameLst>
                                      </p:cBhvr>
                                      <p:to>
                                        <p:strVal val="visible"/>
                                      </p:to>
                                    </p:set>
                                    <p:anim calcmode="lin" valueType="num">
                                      <p:cBhvr additive="base">
                                        <p:cTn id="19"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37891">
                                            <p:txEl>
                                              <p:pRg st="2" end="2"/>
                                            </p:txEl>
                                          </p:spTgt>
                                        </p:tgtEl>
                                        <p:attrNameLst>
                                          <p:attrName>style.visibility</p:attrName>
                                        </p:attrNameLst>
                                      </p:cBhvr>
                                      <p:to>
                                        <p:strVal val="visible"/>
                                      </p:to>
                                    </p:set>
                                    <p:anim calcmode="lin" valueType="num">
                                      <p:cBhvr additive="base">
                                        <p:cTn id="23"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789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7891">
                                            <p:txEl>
                                              <p:pRg st="3" end="3"/>
                                            </p:txEl>
                                          </p:spTgt>
                                        </p:tgtEl>
                                        <p:attrNameLst>
                                          <p:attrName>style.visibility</p:attrName>
                                        </p:attrNameLst>
                                      </p:cBhvr>
                                      <p:to>
                                        <p:strVal val="visible"/>
                                      </p:to>
                                    </p:set>
                                    <p:anim calcmode="lin" valueType="num">
                                      <p:cBhvr additive="base">
                                        <p:cTn id="29"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789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7891">
                                            <p:txEl>
                                              <p:pRg st="4" end="4"/>
                                            </p:txEl>
                                          </p:spTgt>
                                        </p:tgtEl>
                                        <p:attrNameLst>
                                          <p:attrName>style.visibility</p:attrName>
                                        </p:attrNameLst>
                                      </p:cBhvr>
                                      <p:to>
                                        <p:strVal val="visible"/>
                                      </p:to>
                                    </p:set>
                                    <p:anim calcmode="lin" valueType="num">
                                      <p:cBhvr additive="base">
                                        <p:cTn id="33" dur="500" fill="hold"/>
                                        <p:tgtEl>
                                          <p:spTgt spid="37891">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78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7891">
                                            <p:txEl>
                                              <p:pRg st="5" end="5"/>
                                            </p:txEl>
                                          </p:spTgt>
                                        </p:tgtEl>
                                        <p:attrNameLst>
                                          <p:attrName>style.visibility</p:attrName>
                                        </p:attrNameLst>
                                      </p:cBhvr>
                                      <p:to>
                                        <p:strVal val="visible"/>
                                      </p:to>
                                    </p:set>
                                    <p:anim calcmode="lin" valueType="num">
                                      <p:cBhvr additive="base">
                                        <p:cTn id="37" dur="500" fill="hold"/>
                                        <p:tgtEl>
                                          <p:spTgt spid="378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789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par>
                                <p:cTn id="39" presetID="2" presetClass="entr" presetSubtype="8" fill="hold" grpId="0" nodeType="withEffect">
                                  <p:stCondLst>
                                    <p:cond delay="0"/>
                                  </p:stCondLst>
                                  <p:childTnLst>
                                    <p:set>
                                      <p:cBhvr>
                                        <p:cTn id="40" dur="1" fill="hold">
                                          <p:stCondLst>
                                            <p:cond delay="0"/>
                                          </p:stCondLst>
                                        </p:cTn>
                                        <p:tgtEl>
                                          <p:spTgt spid="37891">
                                            <p:txEl>
                                              <p:pRg st="6" end="6"/>
                                            </p:txEl>
                                          </p:spTgt>
                                        </p:tgtEl>
                                        <p:attrNameLst>
                                          <p:attrName>style.visibility</p:attrName>
                                        </p:attrNameLst>
                                      </p:cBhvr>
                                      <p:to>
                                        <p:strVal val="visible"/>
                                      </p:to>
                                    </p:set>
                                    <p:anim calcmode="lin" valueType="num">
                                      <p:cBhvr additive="base">
                                        <p:cTn id="41" dur="500" fill="hold"/>
                                        <p:tgtEl>
                                          <p:spTgt spid="37891">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78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par>
                                <p:cTn id="43" presetID="2" presetClass="entr" presetSubtype="8" fill="hold" grpId="0" nodeType="withEffect">
                                  <p:stCondLst>
                                    <p:cond delay="0"/>
                                  </p:stCondLst>
                                  <p:childTnLst>
                                    <p:set>
                                      <p:cBhvr>
                                        <p:cTn id="44" dur="1" fill="hold">
                                          <p:stCondLst>
                                            <p:cond delay="0"/>
                                          </p:stCondLst>
                                        </p:cTn>
                                        <p:tgtEl>
                                          <p:spTgt spid="37891">
                                            <p:txEl>
                                              <p:pRg st="7" end="7"/>
                                            </p:txEl>
                                          </p:spTgt>
                                        </p:tgtEl>
                                        <p:attrNameLst>
                                          <p:attrName>style.visibility</p:attrName>
                                        </p:attrNameLst>
                                      </p:cBhvr>
                                      <p:to>
                                        <p:strVal val="visible"/>
                                      </p:to>
                                    </p:set>
                                    <p:anim calcmode="lin" valueType="num">
                                      <p:cBhvr additive="base">
                                        <p:cTn id="45" dur="500" fill="hold"/>
                                        <p:tgtEl>
                                          <p:spTgt spid="37891">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7891">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37891">
                                            <p:txEl>
                                              <p:pRg st="8" end="8"/>
                                            </p:txEl>
                                          </p:spTgt>
                                        </p:tgtEl>
                                        <p:attrNameLst>
                                          <p:attrName>style.visibility</p:attrName>
                                        </p:attrNameLst>
                                      </p:cBhvr>
                                      <p:to>
                                        <p:strVal val="visible"/>
                                      </p:to>
                                    </p:set>
                                    <p:anim calcmode="lin" valueType="num">
                                      <p:cBhvr additive="base">
                                        <p:cTn id="51" dur="500" fill="hold"/>
                                        <p:tgtEl>
                                          <p:spTgt spid="37891">
                                            <p:txEl>
                                              <p:pRg st="8" end="8"/>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7891">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37891">
                                            <p:txEl>
                                              <p:pRg st="9" end="9"/>
                                            </p:txEl>
                                          </p:spTgt>
                                        </p:tgtEl>
                                        <p:attrNameLst>
                                          <p:attrName>style.visibility</p:attrName>
                                        </p:attrNameLst>
                                      </p:cBhvr>
                                      <p:to>
                                        <p:strVal val="visible"/>
                                      </p:to>
                                    </p:set>
                                    <p:anim calcmode="lin" valueType="num">
                                      <p:cBhvr additive="base">
                                        <p:cTn id="55" dur="500" fill="hold"/>
                                        <p:tgtEl>
                                          <p:spTgt spid="37891">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7891">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37891">
                                            <p:txEl>
                                              <p:pRg st="10" end="10"/>
                                            </p:txEl>
                                          </p:spTgt>
                                        </p:tgtEl>
                                        <p:attrNameLst>
                                          <p:attrName>style.visibility</p:attrName>
                                        </p:attrNameLst>
                                      </p:cBhvr>
                                      <p:to>
                                        <p:strVal val="visible"/>
                                      </p:to>
                                    </p:set>
                                    <p:anim calcmode="lin" valueType="num">
                                      <p:cBhvr additive="base">
                                        <p:cTn id="59" dur="500" fill="hold"/>
                                        <p:tgtEl>
                                          <p:spTgt spid="37891">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7891">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37891">
                                            <p:txEl>
                                              <p:pRg st="11" end="11"/>
                                            </p:txEl>
                                          </p:spTgt>
                                        </p:tgtEl>
                                        <p:attrNameLst>
                                          <p:attrName>style.visibility</p:attrName>
                                        </p:attrNameLst>
                                      </p:cBhvr>
                                      <p:to>
                                        <p:strVal val="visible"/>
                                      </p:to>
                                    </p:set>
                                    <p:anim calcmode="lin" valueType="num">
                                      <p:cBhvr additive="base">
                                        <p:cTn id="63" dur="500" fill="hold"/>
                                        <p:tgtEl>
                                          <p:spTgt spid="37891">
                                            <p:txEl>
                                              <p:pRg st="11" end="11"/>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37891">
                                            <p:txEl>
                                              <p:pRg st="11" end="1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autoUpdateAnimBg="0"/>
      <p:bldP spid="37891" grpId="0" build="p" autoUpdateAnimBg="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1026"/>
          <p:cNvSpPr>
            <a:spLocks noGrp="1" noChangeArrowheads="1"/>
          </p:cNvSpPr>
          <p:nvPr>
            <p:ph type="title"/>
          </p:nvPr>
        </p:nvSpPr>
        <p:spPr>
          <a:xfrm>
            <a:off x="317500" y="660400"/>
            <a:ext cx="8637588" cy="823913"/>
          </a:xfrm>
        </p:spPr>
        <p:txBody>
          <a:bodyPr/>
          <a:lstStyle/>
          <a:p>
            <a:pPr eaLnBrk="1" hangingPunct="1"/>
            <a:r>
              <a:rPr lang="en-US" altLang="en-US" sz="4800" b="1">
                <a:solidFill>
                  <a:schemeClr val="folHlink"/>
                </a:solidFill>
              </a:rPr>
              <a:t>3: NGO</a:t>
            </a:r>
            <a:endParaRPr lang="en-GB" altLang="en-US" sz="4800" b="1">
              <a:solidFill>
                <a:schemeClr val="folHlink"/>
              </a:solidFill>
            </a:endParaRPr>
          </a:p>
        </p:txBody>
      </p:sp>
      <p:pic>
        <p:nvPicPr>
          <p:cNvPr id="99331" name="Picture 1030" descr="0399feat1d"/>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912813" y="2617788"/>
            <a:ext cx="2857500" cy="2762250"/>
          </a:xfrm>
          <a:noFill/>
        </p:spPr>
      </p:pic>
      <p:sp>
        <p:nvSpPr>
          <p:cNvPr id="109573" name="Rectangle 1029"/>
          <p:cNvSpPr>
            <a:spLocks noGrp="1" noChangeArrowheads="1"/>
          </p:cNvSpPr>
          <p:nvPr>
            <p:ph type="body" sz="half" idx="2"/>
          </p:nvPr>
        </p:nvSpPr>
        <p:spPr>
          <a:noFill/>
        </p:spPr>
        <p:txBody>
          <a:bodyPr/>
          <a:lstStyle/>
          <a:p>
            <a:pPr eaLnBrk="1" hangingPunct="1">
              <a:lnSpc>
                <a:spcPct val="90000"/>
              </a:lnSpc>
              <a:buFont typeface="Wingdings" panose="05000000000000000000" pitchFamily="2" charset="2"/>
              <a:buNone/>
            </a:pPr>
            <a:endParaRPr lang="en-US" altLang="en-US" sz="2400"/>
          </a:p>
          <a:p>
            <a:pPr eaLnBrk="1" hangingPunct="1">
              <a:lnSpc>
                <a:spcPct val="90000"/>
              </a:lnSpc>
            </a:pPr>
            <a:r>
              <a:rPr lang="en-US" altLang="en-US" sz="2400"/>
              <a:t>Alliances</a:t>
            </a:r>
          </a:p>
          <a:p>
            <a:pPr eaLnBrk="1" hangingPunct="1">
              <a:lnSpc>
                <a:spcPct val="90000"/>
              </a:lnSpc>
            </a:pPr>
            <a:r>
              <a:rPr lang="en-US" altLang="en-US" sz="2400"/>
              <a:t>Direct action</a:t>
            </a:r>
          </a:p>
          <a:p>
            <a:pPr eaLnBrk="1" hangingPunct="1">
              <a:lnSpc>
                <a:spcPct val="90000"/>
              </a:lnSpc>
            </a:pPr>
            <a:r>
              <a:rPr lang="en-US" altLang="en-US" sz="2400"/>
              <a:t>Education and information</a:t>
            </a:r>
          </a:p>
          <a:p>
            <a:pPr eaLnBrk="1" hangingPunct="1">
              <a:lnSpc>
                <a:spcPct val="90000"/>
              </a:lnSpc>
            </a:pPr>
            <a:r>
              <a:rPr lang="en-US" altLang="en-US" sz="2400"/>
              <a:t>Watchdogs: raise awareness</a:t>
            </a:r>
          </a:p>
          <a:p>
            <a:pPr eaLnBrk="1" hangingPunct="1">
              <a:lnSpc>
                <a:spcPct val="90000"/>
              </a:lnSpc>
            </a:pPr>
            <a:r>
              <a:rPr lang="en-US" altLang="en-US" sz="2400"/>
              <a:t>Media and the public</a:t>
            </a:r>
          </a:p>
          <a:p>
            <a:pPr eaLnBrk="1" hangingPunct="1">
              <a:lnSpc>
                <a:spcPct val="90000"/>
              </a:lnSpc>
            </a:pPr>
            <a:r>
              <a:rPr lang="en-US" altLang="en-US" sz="2400"/>
              <a:t>Some Environmental NGO’s </a:t>
            </a:r>
          </a:p>
          <a:p>
            <a:pPr eaLnBrk="1" hangingPunct="1">
              <a:lnSpc>
                <a:spcPct val="90000"/>
              </a:lnSpc>
            </a:pPr>
            <a:endParaRPr lang="en-GB" altLang="en-US" sz="2400"/>
          </a:p>
        </p:txBody>
      </p:sp>
      <p:sp>
        <p:nvSpPr>
          <p:cNvPr id="993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3853557-6050-4A3F-B00E-414C58F00FA5}" type="slidenum">
              <a:rPr lang="en-GB" altLang="en-US" sz="1100" smtClean="0">
                <a:solidFill>
                  <a:srgbClr val="4D4D4D"/>
                </a:solidFill>
                <a:latin typeface="Times New Roman" panose="02020603050405020304" pitchFamily="18" charset="0"/>
              </a:rPr>
              <a:pPr>
                <a:spcBef>
                  <a:spcPct val="0"/>
                </a:spcBef>
                <a:buClrTx/>
                <a:buSzTx/>
                <a:buFontTx/>
                <a:buNone/>
              </a:pPr>
              <a:t>120</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09573">
                                            <p:txEl>
                                              <p:pRg st="1" end="1"/>
                                            </p:txEl>
                                          </p:spTgt>
                                        </p:tgtEl>
                                        <p:attrNameLst>
                                          <p:attrName>style.visibility</p:attrName>
                                        </p:attrNameLst>
                                      </p:cBhvr>
                                      <p:to>
                                        <p:strVal val="visible"/>
                                      </p:to>
                                    </p:set>
                                    <p:anim calcmode="lin" valueType="num">
                                      <p:cBhvr additive="base">
                                        <p:cTn id="7" dur="500" fill="hold"/>
                                        <p:tgtEl>
                                          <p:spTgt spid="109573">
                                            <p:txEl>
                                              <p:pRg st="1" end="1"/>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957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09573">
                                            <p:txEl>
                                              <p:pRg st="2" end="2"/>
                                            </p:txEl>
                                          </p:spTgt>
                                        </p:tgtEl>
                                        <p:attrNameLst>
                                          <p:attrName>style.visibility</p:attrName>
                                        </p:attrNameLst>
                                      </p:cBhvr>
                                      <p:to>
                                        <p:strVal val="visible"/>
                                      </p:to>
                                    </p:set>
                                    <p:anim calcmode="lin" valueType="num">
                                      <p:cBhvr additive="base">
                                        <p:cTn id="13" dur="500" fill="hold"/>
                                        <p:tgtEl>
                                          <p:spTgt spid="10957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957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9573">
                                            <p:txEl>
                                              <p:pRg st="3" end="3"/>
                                            </p:txEl>
                                          </p:spTgt>
                                        </p:tgtEl>
                                        <p:attrNameLst>
                                          <p:attrName>style.visibility</p:attrName>
                                        </p:attrNameLst>
                                      </p:cBhvr>
                                      <p:to>
                                        <p:strVal val="visible"/>
                                      </p:to>
                                    </p:set>
                                    <p:anim calcmode="lin" valueType="num">
                                      <p:cBhvr additive="base">
                                        <p:cTn id="19" dur="500" fill="hold"/>
                                        <p:tgtEl>
                                          <p:spTgt spid="109573">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957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9573">
                                            <p:txEl>
                                              <p:pRg st="4" end="4"/>
                                            </p:txEl>
                                          </p:spTgt>
                                        </p:tgtEl>
                                        <p:attrNameLst>
                                          <p:attrName>style.visibility</p:attrName>
                                        </p:attrNameLst>
                                      </p:cBhvr>
                                      <p:to>
                                        <p:strVal val="visible"/>
                                      </p:to>
                                    </p:set>
                                    <p:anim calcmode="lin" valueType="num">
                                      <p:cBhvr additive="base">
                                        <p:cTn id="25" dur="500" fill="hold"/>
                                        <p:tgtEl>
                                          <p:spTgt spid="10957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957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09573">
                                            <p:txEl>
                                              <p:pRg st="5" end="5"/>
                                            </p:txEl>
                                          </p:spTgt>
                                        </p:tgtEl>
                                        <p:attrNameLst>
                                          <p:attrName>style.visibility</p:attrName>
                                        </p:attrNameLst>
                                      </p:cBhvr>
                                      <p:to>
                                        <p:strVal val="visible"/>
                                      </p:to>
                                    </p:set>
                                    <p:anim calcmode="lin" valueType="num">
                                      <p:cBhvr additive="base">
                                        <p:cTn id="31" dur="500" fill="hold"/>
                                        <p:tgtEl>
                                          <p:spTgt spid="109573">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957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09573">
                                            <p:txEl>
                                              <p:pRg st="6" end="6"/>
                                            </p:txEl>
                                          </p:spTgt>
                                        </p:tgtEl>
                                        <p:attrNameLst>
                                          <p:attrName>style.visibility</p:attrName>
                                        </p:attrNameLst>
                                      </p:cBhvr>
                                      <p:to>
                                        <p:strVal val="visible"/>
                                      </p:to>
                                    </p:set>
                                    <p:anim calcmode="lin" valueType="num">
                                      <p:cBhvr additive="base">
                                        <p:cTn id="37" dur="500" fill="hold"/>
                                        <p:tgtEl>
                                          <p:spTgt spid="109573">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0957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3" grpId="0" build="p" autoUpdateAnimBg="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ltLang="en-US" b="1"/>
              <a:t>Environmental NGO Growth</a:t>
            </a:r>
          </a:p>
        </p:txBody>
      </p:sp>
      <p:sp>
        <p:nvSpPr>
          <p:cNvPr id="101379" name="Rectangle 3"/>
          <p:cNvSpPr>
            <a:spLocks noGrp="1" noChangeArrowheads="1"/>
          </p:cNvSpPr>
          <p:nvPr>
            <p:ph idx="1"/>
          </p:nvPr>
        </p:nvSpPr>
        <p:spPr>
          <a:xfrm>
            <a:off x="152400" y="1941513"/>
            <a:ext cx="8839200" cy="4114800"/>
          </a:xfrm>
        </p:spPr>
        <p:txBody>
          <a:bodyPr/>
          <a:lstStyle/>
          <a:p>
            <a:pPr eaLnBrk="1" hangingPunct="1">
              <a:lnSpc>
                <a:spcPct val="90000"/>
              </a:lnSpc>
            </a:pPr>
            <a:r>
              <a:rPr lang="en-GB" altLang="en-US" sz="2800" dirty="0">
                <a:cs typeface="Times New Roman" panose="02020603050405020304" pitchFamily="18" charset="0"/>
              </a:rPr>
              <a:t>Over the past several decades, NGOs have become major players in the field of international development.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Since </a:t>
            </a:r>
            <a:r>
              <a:rPr lang="en-GB" altLang="en-US" sz="2800" dirty="0">
                <a:cs typeface="Times New Roman" panose="02020603050405020304" pitchFamily="18" charset="0"/>
              </a:rPr>
              <a:t>the mid-1970s, the NGO sector in both developed and developing countries has experienced exponential growth.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While </a:t>
            </a:r>
            <a:r>
              <a:rPr lang="en-GB" altLang="en-US" sz="2800" dirty="0">
                <a:cs typeface="Times New Roman" panose="02020603050405020304" pitchFamily="18" charset="0"/>
              </a:rPr>
              <a:t>statistics about global numbers of NGOs are notoriously incomplete, it is currently estimated that there is somewhere between 6,000 and 30,000 national NGOs in developing countries. CBOs (Community Based Org.) across the developing world number in the hundreds of thousands.  (World Bank, 2004)</a:t>
            </a:r>
          </a:p>
          <a:p>
            <a:pPr eaLnBrk="1" hangingPunct="1">
              <a:lnSpc>
                <a:spcPct val="90000"/>
              </a:lnSpc>
            </a:pPr>
            <a:endParaRPr lang="en-GB" altLang="en-US" sz="2800" dirty="0"/>
          </a:p>
        </p:txBody>
      </p:sp>
      <p:sp>
        <p:nvSpPr>
          <p:cNvPr id="1013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0C9FFCA-803E-4F65-96EA-2C59B4D2D6B3}" type="slidenum">
              <a:rPr lang="en-GB" altLang="en-US" sz="1100" smtClean="0">
                <a:solidFill>
                  <a:srgbClr val="4D4D4D"/>
                </a:solidFill>
                <a:latin typeface="Times New Roman" panose="02020603050405020304" pitchFamily="18" charset="0"/>
              </a:rPr>
              <a:pPr>
                <a:spcBef>
                  <a:spcPct val="0"/>
                </a:spcBef>
                <a:buClrTx/>
                <a:buSzTx/>
                <a:buFontTx/>
                <a:buNone/>
              </a:pPr>
              <a:t>121</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altLang="en-US" b="1"/>
              <a:t>Definition</a:t>
            </a:r>
          </a:p>
        </p:txBody>
      </p:sp>
      <p:sp>
        <p:nvSpPr>
          <p:cNvPr id="62467" name="Rectangle 3"/>
          <p:cNvSpPr>
            <a:spLocks noGrp="1" noChangeArrowheads="1"/>
          </p:cNvSpPr>
          <p:nvPr>
            <p:ph idx="1"/>
          </p:nvPr>
        </p:nvSpPr>
        <p:spPr>
          <a:xfrm>
            <a:off x="0" y="1857375"/>
            <a:ext cx="9001125" cy="4341813"/>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dirty="0">
                <a:cs typeface="Times New Roman" pitchFamily="18" charset="0"/>
              </a:rPr>
              <a:t>The World Bank defines NGOs as </a:t>
            </a:r>
            <a:r>
              <a:rPr lang="en-GB" altLang="en-US" sz="2400" i="1" dirty="0">
                <a:solidFill>
                  <a:schemeClr val="tx2"/>
                </a:solidFill>
                <a:cs typeface="Times New Roman" pitchFamily="18" charset="0"/>
              </a:rPr>
              <a:t>"private organizations that pursue activities to relieve suffering, promote the interests of the poor, protect the environment, provide basic social services, or undertake community development"</a:t>
            </a:r>
            <a:r>
              <a:rPr lang="en-GB" altLang="en-US" sz="2400" dirty="0">
                <a:cs typeface="Times New Roman" pitchFamily="18" charset="0"/>
              </a:rPr>
              <a:t> (Operational Directive, </a:t>
            </a:r>
            <a:r>
              <a:rPr lang="en-GB" altLang="en-US" sz="2400" dirty="0" smtClean="0">
                <a:cs typeface="Times New Roman" pitchFamily="18" charset="0"/>
              </a:rPr>
              <a:t>2018: 35). </a:t>
            </a: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In </a:t>
            </a:r>
            <a:r>
              <a:rPr lang="en-GB" altLang="en-US" sz="2400" dirty="0">
                <a:cs typeface="Times New Roman" pitchFamily="18" charset="0"/>
              </a:rPr>
              <a:t>wider usage, the term NGO can be applied to any non-profit organization which is independent from government.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NGOs </a:t>
            </a:r>
            <a:r>
              <a:rPr lang="en-GB" altLang="en-US" sz="2400" dirty="0">
                <a:cs typeface="Times New Roman" pitchFamily="18" charset="0"/>
              </a:rPr>
              <a:t>are typically value-based organizations which depend, in whole or in part, on charitable donations and voluntary service.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Although </a:t>
            </a:r>
            <a:r>
              <a:rPr lang="en-GB" altLang="en-US" sz="2400" dirty="0">
                <a:cs typeface="Times New Roman" pitchFamily="18" charset="0"/>
              </a:rPr>
              <a:t>the NGO sector has become increasingly </a:t>
            </a:r>
            <a:r>
              <a:rPr lang="en-GB" altLang="en-US" sz="2400" dirty="0" smtClean="0">
                <a:cs typeface="Times New Roman" pitchFamily="18" charset="0"/>
              </a:rPr>
              <a:t>professionalised </a:t>
            </a:r>
            <a:r>
              <a:rPr lang="en-GB" altLang="en-US" sz="2400" dirty="0">
                <a:cs typeface="Times New Roman" pitchFamily="18" charset="0"/>
              </a:rPr>
              <a:t>over the last two decades, principles of altruism and voluntarism remain key defining characteristics.</a:t>
            </a:r>
          </a:p>
          <a:p>
            <a:pPr marL="274320" indent="-274320" eaLnBrk="1" fontAlgn="auto" hangingPunct="1">
              <a:lnSpc>
                <a:spcPct val="90000"/>
              </a:lnSpc>
              <a:spcAft>
                <a:spcPts val="0"/>
              </a:spcAft>
              <a:buClr>
                <a:schemeClr val="accent3"/>
              </a:buClr>
              <a:buFont typeface="Wingdings" pitchFamily="2" charset="2"/>
              <a:buNone/>
              <a:defRPr/>
            </a:pPr>
            <a:r>
              <a:rPr lang="en-GB" altLang="en-US" sz="2400" dirty="0">
                <a:cs typeface="Times New Roman" pitchFamily="18" charset="0"/>
              </a:rPr>
              <a:t/>
            </a:r>
            <a:br>
              <a:rPr lang="en-GB" altLang="en-US" sz="2400" dirty="0">
                <a:cs typeface="Times New Roman" pitchFamily="18" charset="0"/>
              </a:rPr>
            </a:br>
            <a:r>
              <a:rPr lang="en-GB" altLang="en-US" sz="2800" dirty="0">
                <a:cs typeface="Times New Roman" pitchFamily="18" charset="0"/>
              </a:rPr>
              <a:t/>
            </a:r>
            <a:br>
              <a:rPr lang="en-GB" altLang="en-US" sz="2800" dirty="0">
                <a:cs typeface="Times New Roman" pitchFamily="18" charset="0"/>
              </a:rPr>
            </a:br>
            <a:endParaRPr lang="en-GB" altLang="en-US" sz="2800" dirty="0">
              <a:cs typeface="Times New Roman" pitchFamily="18" charset="0"/>
            </a:endParaRPr>
          </a:p>
        </p:txBody>
      </p:sp>
      <p:sp>
        <p:nvSpPr>
          <p:cNvPr id="1024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D52F9CE-04F9-45C8-A724-9556A52FCE8E}" type="slidenum">
              <a:rPr lang="en-GB" altLang="en-US" sz="1100" smtClean="0">
                <a:solidFill>
                  <a:srgbClr val="4D4D4D"/>
                </a:solidFill>
                <a:latin typeface="Times New Roman" panose="02020603050405020304" pitchFamily="18" charset="0"/>
              </a:rPr>
              <a:pPr>
                <a:spcBef>
                  <a:spcPct val="0"/>
                </a:spcBef>
                <a:buClrTx/>
                <a:buSzTx/>
                <a:buFontTx/>
                <a:buNone/>
              </a:pPr>
              <a:t>122</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barn(inVertical)">
                                      <p:cBhvr>
                                        <p:cTn id="7" dur="500"/>
                                        <p:tgtEl>
                                          <p:spTgt spid="6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2467">
                                            <p:txEl>
                                              <p:pRg st="1" end="1"/>
                                            </p:txEl>
                                          </p:spTgt>
                                        </p:tgtEl>
                                        <p:attrNameLst>
                                          <p:attrName>style.visibility</p:attrName>
                                        </p:attrNameLst>
                                      </p:cBhvr>
                                      <p:to>
                                        <p:strVal val="visible"/>
                                      </p:to>
                                    </p:set>
                                    <p:animEffect transition="in" filter="barn(inVertical)">
                                      <p:cBhvr>
                                        <p:cTn id="12" dur="500"/>
                                        <p:tgtEl>
                                          <p:spTgt spid="6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2467">
                                            <p:txEl>
                                              <p:pRg st="2" end="2"/>
                                            </p:txEl>
                                          </p:spTgt>
                                        </p:tgtEl>
                                        <p:attrNameLst>
                                          <p:attrName>style.visibility</p:attrName>
                                        </p:attrNameLst>
                                      </p:cBhvr>
                                      <p:to>
                                        <p:strVal val="visible"/>
                                      </p:to>
                                    </p:set>
                                    <p:animEffect transition="in" filter="barn(inVertical)">
                                      <p:cBhvr>
                                        <p:cTn id="17" dur="500"/>
                                        <p:tgtEl>
                                          <p:spTgt spid="624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2467">
                                            <p:txEl>
                                              <p:pRg st="3" end="3"/>
                                            </p:txEl>
                                          </p:spTgt>
                                        </p:tgtEl>
                                        <p:attrNameLst>
                                          <p:attrName>style.visibility</p:attrName>
                                        </p:attrNameLst>
                                      </p:cBhvr>
                                      <p:to>
                                        <p:strVal val="visible"/>
                                      </p:to>
                                    </p:set>
                                    <p:animEffect transition="in" filter="barn(inVertical)">
                                      <p:cBhvr>
                                        <p:cTn id="22" dur="500"/>
                                        <p:tgtEl>
                                          <p:spTgt spid="624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62467">
                                            <p:txEl>
                                              <p:pRg st="4" end="4"/>
                                            </p:txEl>
                                          </p:spTgt>
                                        </p:tgtEl>
                                        <p:attrNameLst>
                                          <p:attrName>style.visibility</p:attrName>
                                        </p:attrNameLst>
                                      </p:cBhvr>
                                      <p:to>
                                        <p:strVal val="visible"/>
                                      </p:to>
                                    </p:set>
                                    <p:animEffect transition="in" filter="barn(inVertical)">
                                      <p:cBhvr>
                                        <p:cTn id="27" dur="500"/>
                                        <p:tgtEl>
                                          <p:spTgt spid="624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468313" y="476250"/>
            <a:ext cx="8229600" cy="1143000"/>
          </a:xfrm>
        </p:spPr>
        <p:txBody>
          <a:bodyPr/>
          <a:lstStyle/>
          <a:p>
            <a:pPr eaLnBrk="1" hangingPunct="1"/>
            <a:r>
              <a:rPr lang="en-GB" altLang="en-US"/>
              <a:t>Categorisation</a:t>
            </a:r>
          </a:p>
        </p:txBody>
      </p:sp>
      <p:sp>
        <p:nvSpPr>
          <p:cNvPr id="63491" name="Rectangle 3"/>
          <p:cNvSpPr>
            <a:spLocks noGrp="1" noChangeArrowheads="1"/>
          </p:cNvSpPr>
          <p:nvPr>
            <p:ph idx="1"/>
          </p:nvPr>
        </p:nvSpPr>
        <p:spPr>
          <a:xfrm>
            <a:off x="0" y="1676400"/>
            <a:ext cx="9144000" cy="4114800"/>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operational</a:t>
            </a:r>
            <a:r>
              <a:rPr lang="en-GB" altLang="en-US" sz="2400" b="1" dirty="0">
                <a:cs typeface="Times New Roman" pitchFamily="18" charset="0"/>
              </a:rPr>
              <a:t> NGOs</a:t>
            </a:r>
            <a:r>
              <a:rPr lang="en-GB" altLang="en-US" sz="2400" dirty="0">
                <a:cs typeface="Times New Roman" pitchFamily="18" charset="0"/>
              </a:rPr>
              <a:t> - whose primary purpose is the design and implementation of development-related projects</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advocacy</a:t>
            </a:r>
            <a:r>
              <a:rPr lang="en-GB" altLang="en-US" sz="2400" b="1" dirty="0">
                <a:cs typeface="Times New Roman" pitchFamily="18" charset="0"/>
              </a:rPr>
              <a:t> NGOs</a:t>
            </a:r>
            <a:r>
              <a:rPr lang="en-GB" altLang="en-US" sz="2400" dirty="0">
                <a:cs typeface="Times New Roman" pitchFamily="18" charset="0"/>
              </a:rPr>
              <a:t> - whose primary purpose is to defend or promote a specific cause and who seek to influence policies</a:t>
            </a:r>
          </a:p>
          <a:p>
            <a:pPr marL="274320" indent="-274320" eaLnBrk="1" fontAlgn="auto" hangingPunct="1">
              <a:lnSpc>
                <a:spcPct val="90000"/>
              </a:lnSpc>
              <a:spcAft>
                <a:spcPts val="0"/>
              </a:spcAft>
              <a:buClr>
                <a:schemeClr val="accent3"/>
              </a:buClr>
              <a:buFont typeface="Wingdings 2"/>
              <a:buChar char=""/>
              <a:defRPr/>
            </a:pPr>
            <a:r>
              <a:rPr lang="en-GB" altLang="en-US" sz="2400" b="1" dirty="0">
                <a:solidFill>
                  <a:schemeClr val="tx2"/>
                </a:solidFill>
                <a:cs typeface="Times New Roman" pitchFamily="18" charset="0"/>
              </a:rPr>
              <a:t>Geographical</a:t>
            </a:r>
          </a:p>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community-based</a:t>
            </a:r>
            <a:r>
              <a:rPr lang="en-GB" altLang="en-US" sz="2400" dirty="0">
                <a:cs typeface="Times New Roman" pitchFamily="18" charset="0"/>
              </a:rPr>
              <a:t> organizations (CBOs) - which serve a specific population in a narrow geographic area; (25% of NGO sector)</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national</a:t>
            </a:r>
            <a:r>
              <a:rPr lang="en-GB" altLang="en-US" sz="2400" i="1" dirty="0">
                <a:cs typeface="Times New Roman" pitchFamily="18" charset="0"/>
              </a:rPr>
              <a:t> </a:t>
            </a:r>
            <a:r>
              <a:rPr lang="en-GB" altLang="en-US" sz="2400" dirty="0">
                <a:cs typeface="Times New Roman" pitchFamily="18" charset="0"/>
              </a:rPr>
              <a:t>organizations - which operate in individual developing countries, and; (65%)</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iii)</a:t>
            </a:r>
            <a:r>
              <a:rPr lang="en-GB" altLang="en-US" sz="2400" b="1" i="1" dirty="0">
                <a:cs typeface="Times New Roman" pitchFamily="18" charset="0"/>
              </a:rPr>
              <a:t> international</a:t>
            </a:r>
            <a:r>
              <a:rPr lang="en-GB" altLang="en-US" sz="2400" i="1" dirty="0">
                <a:cs typeface="Times New Roman" pitchFamily="18" charset="0"/>
              </a:rPr>
              <a:t> </a:t>
            </a:r>
            <a:r>
              <a:rPr lang="en-GB" altLang="en-US" sz="2400" dirty="0">
                <a:cs typeface="Times New Roman" pitchFamily="18" charset="0"/>
              </a:rPr>
              <a:t>organizations - which are typically headquartered in developed countries and carry out operations in more than one developing country. (10%)</a:t>
            </a:r>
          </a:p>
        </p:txBody>
      </p:sp>
      <p:sp>
        <p:nvSpPr>
          <p:cNvPr id="1034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E3C46B-843E-465D-AABA-639AE9802636}" type="slidenum">
              <a:rPr lang="en-GB" altLang="en-US" sz="1100" smtClean="0">
                <a:solidFill>
                  <a:srgbClr val="4D4D4D"/>
                </a:solidFill>
                <a:latin typeface="Times New Roman" panose="02020603050405020304" pitchFamily="18" charset="0"/>
              </a:rPr>
              <a:pPr>
                <a:spcBef>
                  <a:spcPct val="0"/>
                </a:spcBef>
                <a:buClrTx/>
                <a:buSzTx/>
                <a:buFontTx/>
                <a:buNone/>
              </a:pPr>
              <a:t>123</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 calcmode="lin" valueType="num">
                                      <p:cBhvr additive="base">
                                        <p:cTn id="7" dur="500" fill="hold"/>
                                        <p:tgtEl>
                                          <p:spTgt spid="634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34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3491">
                                            <p:txEl>
                                              <p:pRg st="1" end="1"/>
                                            </p:txEl>
                                          </p:spTgt>
                                        </p:tgtEl>
                                        <p:attrNameLst>
                                          <p:attrName>style.visibility</p:attrName>
                                        </p:attrNameLst>
                                      </p:cBhvr>
                                      <p:to>
                                        <p:strVal val="visible"/>
                                      </p:to>
                                    </p:set>
                                    <p:anim calcmode="lin" valueType="num">
                                      <p:cBhvr additive="base">
                                        <p:cTn id="13" dur="500" fill="hold"/>
                                        <p:tgtEl>
                                          <p:spTgt spid="634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34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3491">
                                            <p:txEl>
                                              <p:pRg st="2" end="2"/>
                                            </p:txEl>
                                          </p:spTgt>
                                        </p:tgtEl>
                                        <p:attrNameLst>
                                          <p:attrName>style.visibility</p:attrName>
                                        </p:attrNameLst>
                                      </p:cBhvr>
                                      <p:to>
                                        <p:strVal val="visible"/>
                                      </p:to>
                                    </p:set>
                                    <p:anim calcmode="lin" valueType="num">
                                      <p:cBhvr additive="base">
                                        <p:cTn id="19" dur="500" fill="hold"/>
                                        <p:tgtEl>
                                          <p:spTgt spid="634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34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3491">
                                            <p:txEl>
                                              <p:pRg st="3" end="3"/>
                                            </p:txEl>
                                          </p:spTgt>
                                        </p:tgtEl>
                                        <p:attrNameLst>
                                          <p:attrName>style.visibility</p:attrName>
                                        </p:attrNameLst>
                                      </p:cBhvr>
                                      <p:to>
                                        <p:strVal val="visible"/>
                                      </p:to>
                                    </p:set>
                                    <p:anim calcmode="lin" valueType="num">
                                      <p:cBhvr additive="base">
                                        <p:cTn id="25" dur="500" fill="hold"/>
                                        <p:tgtEl>
                                          <p:spTgt spid="634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34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3491">
                                            <p:txEl>
                                              <p:pRg st="4" end="4"/>
                                            </p:txEl>
                                          </p:spTgt>
                                        </p:tgtEl>
                                        <p:attrNameLst>
                                          <p:attrName>style.visibility</p:attrName>
                                        </p:attrNameLst>
                                      </p:cBhvr>
                                      <p:to>
                                        <p:strVal val="visible"/>
                                      </p:to>
                                    </p:set>
                                    <p:anim calcmode="lin" valueType="num">
                                      <p:cBhvr additive="base">
                                        <p:cTn id="31" dur="500" fill="hold"/>
                                        <p:tgtEl>
                                          <p:spTgt spid="634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34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3491">
                                            <p:txEl>
                                              <p:pRg st="5" end="5"/>
                                            </p:txEl>
                                          </p:spTgt>
                                        </p:tgtEl>
                                        <p:attrNameLst>
                                          <p:attrName>style.visibility</p:attrName>
                                        </p:attrNameLst>
                                      </p:cBhvr>
                                      <p:to>
                                        <p:strVal val="visible"/>
                                      </p:to>
                                    </p:set>
                                    <p:anim calcmode="lin" valueType="num">
                                      <p:cBhvr additive="base">
                                        <p:cTn id="37" dur="500" fill="hold"/>
                                        <p:tgtEl>
                                          <p:spTgt spid="6349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34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317500" y="714375"/>
            <a:ext cx="8637588" cy="769938"/>
          </a:xfrm>
        </p:spPr>
        <p:txBody>
          <a:bodyPr>
            <a:normAutofit fontScale="90000"/>
          </a:bodyPr>
          <a:lstStyle/>
          <a:p>
            <a:pPr eaLnBrk="1" fontAlgn="auto" hangingPunct="1">
              <a:spcAft>
                <a:spcPts val="0"/>
              </a:spcAft>
              <a:defRPr/>
            </a:pPr>
            <a:r>
              <a:rPr lang="en-GB" altLang="en-US"/>
              <a:t>NGO Role</a:t>
            </a:r>
          </a:p>
        </p:txBody>
      </p:sp>
      <p:sp>
        <p:nvSpPr>
          <p:cNvPr id="3" name="Content Placeholder 2"/>
          <p:cNvSpPr>
            <a:spLocks noGrp="1"/>
          </p:cNvSpPr>
          <p:nvPr>
            <p:ph idx="1"/>
          </p:nvPr>
        </p:nvSpPr>
        <p:spPr>
          <a:xfrm>
            <a:off x="285750" y="1785938"/>
            <a:ext cx="4286250" cy="4114800"/>
          </a:xfrm>
        </p:spPr>
        <p:txBody>
          <a:bodyPr rtlCol="0">
            <a:normAutofit/>
          </a:bodyPr>
          <a:lstStyle/>
          <a:p>
            <a:pPr marL="274320" indent="-274320" eaLnBrk="1" fontAlgn="auto" hangingPunct="1">
              <a:spcAft>
                <a:spcPts val="0"/>
              </a:spcAft>
              <a:buClr>
                <a:schemeClr val="accent3"/>
              </a:buClr>
              <a:buFont typeface="Wingdings 2"/>
              <a:buChar char=""/>
              <a:defRPr/>
            </a:pPr>
            <a:r>
              <a:rPr lang="en-GB" dirty="0"/>
              <a:t>Using internet sources construct a table that answers the following:</a:t>
            </a:r>
          </a:p>
          <a:p>
            <a:pPr marL="274320" indent="-274320" eaLnBrk="1" fontAlgn="auto" hangingPunct="1">
              <a:spcAft>
                <a:spcPts val="0"/>
              </a:spcAft>
              <a:buClr>
                <a:schemeClr val="accent3"/>
              </a:buClr>
              <a:buFont typeface="Wingdings 2"/>
              <a:buChar char=""/>
              <a:defRPr/>
            </a:pPr>
            <a:r>
              <a:rPr lang="en-GB" dirty="0">
                <a:solidFill>
                  <a:schemeClr val="tx2">
                    <a:lumMod val="75000"/>
                  </a:schemeClr>
                </a:solidFill>
              </a:rPr>
              <a:t>Critically reflect on the role and categorisation of NGOs?</a:t>
            </a:r>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p:txBody>
      </p:sp>
      <p:sp>
        <p:nvSpPr>
          <p:cNvPr id="10445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FDB144A-1D60-455E-A400-7AF39E17C34B}" type="slidenum">
              <a:rPr lang="en-GB" altLang="en-US" sz="1100" smtClean="0">
                <a:solidFill>
                  <a:srgbClr val="4D4D4D"/>
                </a:solidFill>
                <a:latin typeface="Times New Roman" panose="02020603050405020304" pitchFamily="18" charset="0"/>
              </a:rPr>
              <a:pPr>
                <a:spcBef>
                  <a:spcPct val="0"/>
                </a:spcBef>
                <a:buClrTx/>
                <a:buSzTx/>
                <a:buFontTx/>
                <a:buNone/>
              </a:pPr>
              <a:t>124</a:t>
            </a:fld>
            <a:endParaRPr lang="en-GB" altLang="en-US" sz="1100">
              <a:solidFill>
                <a:srgbClr val="4D4D4D"/>
              </a:solidFill>
              <a:latin typeface="Times New Roman" panose="02020603050405020304" pitchFamily="18" charset="0"/>
            </a:endParaRPr>
          </a:p>
        </p:txBody>
      </p:sp>
      <p:pic>
        <p:nvPicPr>
          <p:cNvPr id="104453" name="Picture 3" descr="http://www.developmentandtransition.net/img/Carmin%20artic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7750" y="2428875"/>
            <a:ext cx="41195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28600" y="304800"/>
            <a:ext cx="8637588" cy="762000"/>
          </a:xfrm>
        </p:spPr>
        <p:txBody>
          <a:bodyPr>
            <a:normAutofit fontScale="90000"/>
          </a:bodyPr>
          <a:lstStyle/>
          <a:p>
            <a:pPr eaLnBrk="1" fontAlgn="auto" hangingPunct="1">
              <a:spcAft>
                <a:spcPts val="0"/>
              </a:spcAft>
              <a:defRPr/>
            </a:pPr>
            <a:r>
              <a:rPr lang="en-GB" altLang="en-US"/>
              <a:t>Environmental NGO Assessment</a:t>
            </a:r>
          </a:p>
        </p:txBody>
      </p:sp>
      <p:sp>
        <p:nvSpPr>
          <p:cNvPr id="61444" name="Rectangle 3"/>
          <p:cNvSpPr>
            <a:spLocks noGrp="1" noChangeArrowheads="1"/>
          </p:cNvSpPr>
          <p:nvPr>
            <p:ph sz="half" idx="1"/>
          </p:nvPr>
        </p:nvSpPr>
        <p:spPr>
          <a:xfrm>
            <a:off x="0" y="1752600"/>
            <a:ext cx="4267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strong grassroots links;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field-based development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the ability to innovate and adapt;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process-oriented approach to development;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participatory methodologies and tools;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long-term commitment and emphasis on 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cost-effectiveness. </a:t>
            </a:r>
          </a:p>
          <a:p>
            <a:pPr marL="274320" indent="-274320" eaLnBrk="1" fontAlgn="auto" hangingPunct="1">
              <a:lnSpc>
                <a:spcPct val="90000"/>
              </a:lnSpc>
              <a:spcAft>
                <a:spcPts val="0"/>
              </a:spcAft>
              <a:buClr>
                <a:schemeClr val="accent3"/>
              </a:buClr>
              <a:buFont typeface="Wingdings 2"/>
              <a:buChar char=""/>
              <a:defRPr/>
            </a:pPr>
            <a:endParaRPr lang="en-GB" altLang="en-US" sz="2400"/>
          </a:p>
        </p:txBody>
      </p:sp>
      <p:sp>
        <p:nvSpPr>
          <p:cNvPr id="114692" name="Rectangle 4"/>
          <p:cNvSpPr>
            <a:spLocks noGrp="1" noChangeArrowheads="1"/>
          </p:cNvSpPr>
          <p:nvPr>
            <p:ph sz="half" idx="2"/>
          </p:nvPr>
        </p:nvSpPr>
        <p:spPr>
          <a:xfrm>
            <a:off x="4114800" y="1676400"/>
            <a:ext cx="5029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Disadvantages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financial and management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institutional capacity;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low levels of self-sustainability;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isolation/lack of inter-organizational communication and/or coordination;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small scale interventions;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cs typeface="Times New Roman" pitchFamily="18" charset="0"/>
              </a:rPr>
              <a:t>lack of understanding of the broader social or economic context. </a:t>
            </a:r>
          </a:p>
        </p:txBody>
      </p:sp>
      <p:sp>
        <p:nvSpPr>
          <p:cNvPr id="1075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9886D1-6328-4B13-AF4C-BC6F83A103D0}" type="slidenum">
              <a:rPr lang="en-GB" altLang="en-US" sz="1100" smtClean="0">
                <a:solidFill>
                  <a:srgbClr val="4D4D4D"/>
                </a:solidFill>
                <a:latin typeface="Times New Roman" panose="02020603050405020304" pitchFamily="18" charset="0"/>
              </a:rPr>
              <a:pPr>
                <a:spcBef>
                  <a:spcPct val="0"/>
                </a:spcBef>
                <a:buClrTx/>
                <a:buSzTx/>
                <a:buFontTx/>
                <a:buNone/>
              </a:pPr>
              <a:t>125</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4692">
                                            <p:txEl>
                                              <p:pRg st="0" end="0"/>
                                            </p:txEl>
                                          </p:spTgt>
                                        </p:tgtEl>
                                        <p:attrNameLst>
                                          <p:attrName>style.visibility</p:attrName>
                                        </p:attrNameLst>
                                      </p:cBhvr>
                                      <p:to>
                                        <p:strVal val="visible"/>
                                      </p:to>
                                    </p:set>
                                    <p:anim calcmode="lin" valueType="num">
                                      <p:cBhvr additive="base">
                                        <p:cTn id="7" dur="500" fill="hold"/>
                                        <p:tgtEl>
                                          <p:spTgt spid="11469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469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4692">
                                            <p:txEl>
                                              <p:pRg st="1" end="1"/>
                                            </p:txEl>
                                          </p:spTgt>
                                        </p:tgtEl>
                                        <p:attrNameLst>
                                          <p:attrName>style.visibility</p:attrName>
                                        </p:attrNameLst>
                                      </p:cBhvr>
                                      <p:to>
                                        <p:strVal val="visible"/>
                                      </p:to>
                                    </p:set>
                                    <p:anim calcmode="lin" valueType="num">
                                      <p:cBhvr additive="base">
                                        <p:cTn id="13" dur="500" fill="hold"/>
                                        <p:tgtEl>
                                          <p:spTgt spid="11469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469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4692">
                                            <p:txEl>
                                              <p:pRg st="2" end="2"/>
                                            </p:txEl>
                                          </p:spTgt>
                                        </p:tgtEl>
                                        <p:attrNameLst>
                                          <p:attrName>style.visibility</p:attrName>
                                        </p:attrNameLst>
                                      </p:cBhvr>
                                      <p:to>
                                        <p:strVal val="visible"/>
                                      </p:to>
                                    </p:set>
                                    <p:anim calcmode="lin" valueType="num">
                                      <p:cBhvr additive="base">
                                        <p:cTn id="19" dur="500" fill="hold"/>
                                        <p:tgtEl>
                                          <p:spTgt spid="11469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469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4692">
                                            <p:txEl>
                                              <p:pRg st="3" end="3"/>
                                            </p:txEl>
                                          </p:spTgt>
                                        </p:tgtEl>
                                        <p:attrNameLst>
                                          <p:attrName>style.visibility</p:attrName>
                                        </p:attrNameLst>
                                      </p:cBhvr>
                                      <p:to>
                                        <p:strVal val="visible"/>
                                      </p:to>
                                    </p:set>
                                    <p:anim calcmode="lin" valueType="num">
                                      <p:cBhvr additive="base">
                                        <p:cTn id="25" dur="500" fill="hold"/>
                                        <p:tgtEl>
                                          <p:spTgt spid="11469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469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4692">
                                            <p:txEl>
                                              <p:pRg st="4" end="4"/>
                                            </p:txEl>
                                          </p:spTgt>
                                        </p:tgtEl>
                                        <p:attrNameLst>
                                          <p:attrName>style.visibility</p:attrName>
                                        </p:attrNameLst>
                                      </p:cBhvr>
                                      <p:to>
                                        <p:strVal val="visible"/>
                                      </p:to>
                                    </p:set>
                                    <p:anim calcmode="lin" valueType="num">
                                      <p:cBhvr additive="base">
                                        <p:cTn id="31" dur="500" fill="hold"/>
                                        <p:tgtEl>
                                          <p:spTgt spid="11469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469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4692">
                                            <p:txEl>
                                              <p:pRg st="5" end="5"/>
                                            </p:txEl>
                                          </p:spTgt>
                                        </p:tgtEl>
                                        <p:attrNameLst>
                                          <p:attrName>style.visibility</p:attrName>
                                        </p:attrNameLst>
                                      </p:cBhvr>
                                      <p:to>
                                        <p:strVal val="visible"/>
                                      </p:to>
                                    </p:set>
                                    <p:anim calcmode="lin" valueType="num">
                                      <p:cBhvr additive="base">
                                        <p:cTn id="37" dur="500" fill="hold"/>
                                        <p:tgtEl>
                                          <p:spTgt spid="11469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4692">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4692">
                                            <p:txEl>
                                              <p:pRg st="6" end="6"/>
                                            </p:txEl>
                                          </p:spTgt>
                                        </p:tgtEl>
                                        <p:attrNameLst>
                                          <p:attrName>style.visibility</p:attrName>
                                        </p:attrNameLst>
                                      </p:cBhvr>
                                      <p:to>
                                        <p:strVal val="visible"/>
                                      </p:to>
                                    </p:set>
                                    <p:anim calcmode="lin" valueType="num">
                                      <p:cBhvr additive="base">
                                        <p:cTn id="43" dur="500" fill="hold"/>
                                        <p:tgtEl>
                                          <p:spTgt spid="11469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4692">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1444">
                                            <p:txEl>
                                              <p:pRg st="0" end="0"/>
                                            </p:txEl>
                                          </p:spTgt>
                                        </p:tgtEl>
                                        <p:attrNameLst>
                                          <p:attrName>style.visibility</p:attrName>
                                        </p:attrNameLst>
                                      </p:cBhvr>
                                      <p:to>
                                        <p:strVal val="visible"/>
                                      </p:to>
                                    </p:set>
                                    <p:animEffect transition="in" filter="fade">
                                      <p:cBhvr>
                                        <p:cTn id="49" dur="2000"/>
                                        <p:tgtEl>
                                          <p:spTgt spid="61444">
                                            <p:txEl>
                                              <p:pRg st="0" end="0"/>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1444">
                                            <p:txEl>
                                              <p:pRg st="1" end="1"/>
                                            </p:txEl>
                                          </p:spTgt>
                                        </p:tgtEl>
                                        <p:attrNameLst>
                                          <p:attrName>style.visibility</p:attrName>
                                        </p:attrNameLst>
                                      </p:cBhvr>
                                      <p:to>
                                        <p:strVal val="visible"/>
                                      </p:to>
                                    </p:set>
                                    <p:animEffect transition="in" filter="fade">
                                      <p:cBhvr>
                                        <p:cTn id="54" dur="2000"/>
                                        <p:tgtEl>
                                          <p:spTgt spid="61444">
                                            <p:txEl>
                                              <p:pRg st="1" end="1"/>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1444">
                                            <p:txEl>
                                              <p:pRg st="2" end="2"/>
                                            </p:txEl>
                                          </p:spTgt>
                                        </p:tgtEl>
                                        <p:attrNameLst>
                                          <p:attrName>style.visibility</p:attrName>
                                        </p:attrNameLst>
                                      </p:cBhvr>
                                      <p:to>
                                        <p:strVal val="visible"/>
                                      </p:to>
                                    </p:set>
                                    <p:animEffect transition="in" filter="fade">
                                      <p:cBhvr>
                                        <p:cTn id="59" dur="2000"/>
                                        <p:tgtEl>
                                          <p:spTgt spid="61444">
                                            <p:txEl>
                                              <p:pRg st="2" end="2"/>
                                            </p:txEl>
                                          </p:spTgt>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61444">
                                            <p:txEl>
                                              <p:pRg st="3" end="3"/>
                                            </p:txEl>
                                          </p:spTgt>
                                        </p:tgtEl>
                                        <p:attrNameLst>
                                          <p:attrName>style.visibility</p:attrName>
                                        </p:attrNameLst>
                                      </p:cBhvr>
                                      <p:to>
                                        <p:strVal val="visible"/>
                                      </p:to>
                                    </p:set>
                                    <p:animEffect transition="in" filter="fade">
                                      <p:cBhvr>
                                        <p:cTn id="64" dur="2000"/>
                                        <p:tgtEl>
                                          <p:spTgt spid="61444">
                                            <p:txEl>
                                              <p:pRg st="3" end="3"/>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61444">
                                            <p:txEl>
                                              <p:pRg st="4" end="4"/>
                                            </p:txEl>
                                          </p:spTgt>
                                        </p:tgtEl>
                                        <p:attrNameLst>
                                          <p:attrName>style.visibility</p:attrName>
                                        </p:attrNameLst>
                                      </p:cBhvr>
                                      <p:to>
                                        <p:strVal val="visible"/>
                                      </p:to>
                                    </p:set>
                                    <p:animEffect transition="in" filter="fade">
                                      <p:cBhvr>
                                        <p:cTn id="69" dur="2000"/>
                                        <p:tgtEl>
                                          <p:spTgt spid="61444">
                                            <p:txEl>
                                              <p:pRg st="4" end="4"/>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61444">
                                            <p:txEl>
                                              <p:pRg st="5" end="5"/>
                                            </p:txEl>
                                          </p:spTgt>
                                        </p:tgtEl>
                                        <p:attrNameLst>
                                          <p:attrName>style.visibility</p:attrName>
                                        </p:attrNameLst>
                                      </p:cBhvr>
                                      <p:to>
                                        <p:strVal val="visible"/>
                                      </p:to>
                                    </p:set>
                                    <p:animEffect transition="in" filter="fade">
                                      <p:cBhvr>
                                        <p:cTn id="74" dur="2000"/>
                                        <p:tgtEl>
                                          <p:spTgt spid="61444">
                                            <p:txEl>
                                              <p:pRg st="5" end="5"/>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61444">
                                            <p:txEl>
                                              <p:pRg st="6" end="6"/>
                                            </p:txEl>
                                          </p:spTgt>
                                        </p:tgtEl>
                                        <p:attrNameLst>
                                          <p:attrName>style.visibility</p:attrName>
                                        </p:attrNameLst>
                                      </p:cBhvr>
                                      <p:to>
                                        <p:strVal val="visible"/>
                                      </p:to>
                                    </p:set>
                                    <p:animEffect transition="in" filter="fade">
                                      <p:cBhvr>
                                        <p:cTn id="79" dur="2000"/>
                                        <p:tgtEl>
                                          <p:spTgt spid="61444">
                                            <p:txEl>
                                              <p:pRg st="6" end="6"/>
                                            </p:txEl>
                                          </p:spTgt>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61444">
                                            <p:txEl>
                                              <p:pRg st="7" end="7"/>
                                            </p:txEl>
                                          </p:spTgt>
                                        </p:tgtEl>
                                        <p:attrNameLst>
                                          <p:attrName>style.visibility</p:attrName>
                                        </p:attrNameLst>
                                      </p:cBhvr>
                                      <p:to>
                                        <p:strVal val="visible"/>
                                      </p:to>
                                    </p:set>
                                    <p:animEffect transition="in" filter="fade">
                                      <p:cBhvr>
                                        <p:cTn id="84" dur="2000"/>
                                        <p:tgtEl>
                                          <p:spTgt spid="6144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build="p"/>
      <p:bldP spid="114692" grpId="0" build="p" autoUpdateAnimBg="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036" y="908720"/>
            <a:ext cx="8229600" cy="1143000"/>
          </a:xfrm>
        </p:spPr>
        <p:txBody>
          <a:bodyPr/>
          <a:lstStyle/>
          <a:p>
            <a:r>
              <a:rPr lang="en-GB" sz="4000" dirty="0" smtClean="0"/>
              <a:t>Protest E.g. Extinction </a:t>
            </a:r>
            <a:r>
              <a:rPr lang="en-GB" sz="4000" dirty="0"/>
              <a:t>Rebellion</a:t>
            </a:r>
            <a:r>
              <a:rPr lang="en-GB" dirty="0"/>
              <a:t/>
            </a:r>
            <a:br>
              <a:rPr lang="en-GB" dirty="0"/>
            </a:br>
            <a:endParaRPr lang="en-GB" dirty="0"/>
          </a:p>
        </p:txBody>
      </p:sp>
      <p:sp>
        <p:nvSpPr>
          <p:cNvPr id="3" name="Content Placeholder 2"/>
          <p:cNvSpPr>
            <a:spLocks noGrp="1"/>
          </p:cNvSpPr>
          <p:nvPr>
            <p:ph sz="half" idx="1"/>
          </p:nvPr>
        </p:nvSpPr>
        <p:spPr>
          <a:xfrm>
            <a:off x="390364" y="1412776"/>
            <a:ext cx="8363272" cy="4434840"/>
          </a:xfrm>
        </p:spPr>
        <p:txBody>
          <a:bodyPr/>
          <a:lstStyle/>
          <a:p>
            <a:r>
              <a:rPr lang="en-GB" dirty="0" smtClean="0"/>
              <a:t>Scan </a:t>
            </a:r>
            <a:r>
              <a:rPr lang="en-GB" dirty="0"/>
              <a:t>read the </a:t>
            </a:r>
            <a:r>
              <a:rPr lang="en-GB" dirty="0" smtClean="0"/>
              <a:t>news/video clips about the October 2019 Extinction Rebellion protest in London</a:t>
            </a:r>
          </a:p>
          <a:p>
            <a:r>
              <a:rPr lang="en-GB" dirty="0" smtClean="0"/>
              <a:t> Pay </a:t>
            </a:r>
            <a:r>
              <a:rPr lang="en-GB" dirty="0"/>
              <a:t>particular attention to how it relates to good governance.</a:t>
            </a:r>
          </a:p>
          <a:p>
            <a:r>
              <a:rPr lang="en-GB" dirty="0"/>
              <a:t>Consider it’s relationship with </a:t>
            </a:r>
          </a:p>
          <a:p>
            <a:pPr lvl="1"/>
            <a:r>
              <a:rPr lang="en-GB" dirty="0">
                <a:solidFill>
                  <a:schemeClr val="accent1">
                    <a:lumMod val="75000"/>
                  </a:schemeClr>
                </a:solidFill>
              </a:rPr>
              <a:t>Enforcement</a:t>
            </a:r>
          </a:p>
          <a:p>
            <a:pPr lvl="1"/>
            <a:r>
              <a:rPr lang="en-GB" dirty="0">
                <a:solidFill>
                  <a:schemeClr val="accent1">
                    <a:lumMod val="75000"/>
                  </a:schemeClr>
                </a:solidFill>
              </a:rPr>
              <a:t>Coordination</a:t>
            </a:r>
          </a:p>
          <a:p>
            <a:pPr lvl="1"/>
            <a:r>
              <a:rPr lang="en-GB" dirty="0">
                <a:solidFill>
                  <a:schemeClr val="accent1">
                    <a:lumMod val="75000"/>
                  </a:schemeClr>
                </a:solidFill>
              </a:rPr>
              <a:t>Empowerment </a:t>
            </a:r>
          </a:p>
          <a:p>
            <a:pPr lvl="1"/>
            <a:r>
              <a:rPr lang="en-GB" dirty="0">
                <a:solidFill>
                  <a:schemeClr val="accent1">
                    <a:lumMod val="75000"/>
                  </a:schemeClr>
                </a:solidFill>
              </a:rPr>
              <a:t>Awareness</a:t>
            </a:r>
          </a:p>
          <a:p>
            <a:r>
              <a:rPr lang="en-GB" dirty="0"/>
              <a:t>In relation </a:t>
            </a:r>
            <a:r>
              <a:rPr lang="en-GB" dirty="0" smtClean="0"/>
              <a:t>to Extinction Rebellion is it lawful, appropriate and effective?</a:t>
            </a:r>
          </a:p>
          <a:p>
            <a:r>
              <a:rPr lang="en-GB" dirty="0" smtClean="0"/>
              <a:t>Present </a:t>
            </a:r>
            <a:r>
              <a:rPr lang="en-GB" dirty="0"/>
              <a:t>to the class</a:t>
            </a:r>
          </a:p>
          <a:p>
            <a:endParaRPr lang="en-GB"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126</a:t>
            </a:fld>
            <a:endParaRPr lang="en-GB" altLang="en-US"/>
          </a:p>
        </p:txBody>
      </p:sp>
      <p:pic>
        <p:nvPicPr>
          <p:cNvPr id="6" name="Picture 5"/>
          <p:cNvPicPr>
            <a:picLocks noChangeAspect="1"/>
          </p:cNvPicPr>
          <p:nvPr/>
        </p:nvPicPr>
        <p:blipFill>
          <a:blip r:embed="rId2"/>
          <a:stretch>
            <a:fillRect/>
          </a:stretch>
        </p:blipFill>
        <p:spPr>
          <a:xfrm>
            <a:off x="5292080" y="2924944"/>
            <a:ext cx="3594112" cy="2394577"/>
          </a:xfrm>
          <a:prstGeom prst="rect">
            <a:avLst/>
          </a:prstGeom>
        </p:spPr>
      </p:pic>
    </p:spTree>
    <p:extLst>
      <p:ext uri="{BB962C8B-B14F-4D97-AF65-F5344CB8AC3E}">
        <p14:creationId xmlns:p14="http://schemas.microsoft.com/office/powerpoint/2010/main" val="120519126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Citizen Science</a:t>
            </a:r>
            <a:endParaRPr lang="en-GB" dirty="0"/>
          </a:p>
        </p:txBody>
      </p:sp>
      <p:sp>
        <p:nvSpPr>
          <p:cNvPr id="3" name="Content Placeholder 2"/>
          <p:cNvSpPr>
            <a:spLocks noGrp="1"/>
          </p:cNvSpPr>
          <p:nvPr>
            <p:ph sz="half" idx="1"/>
          </p:nvPr>
        </p:nvSpPr>
        <p:spPr>
          <a:xfrm>
            <a:off x="374958" y="2286635"/>
            <a:ext cx="4042792" cy="4434840"/>
          </a:xfrm>
        </p:spPr>
        <p:txBody>
          <a:bodyPr/>
          <a:lstStyle/>
          <a:p>
            <a:r>
              <a:rPr lang="en-GB" dirty="0"/>
              <a:t> </a:t>
            </a:r>
            <a:r>
              <a:rPr lang="en-GB" sz="2000" dirty="0"/>
              <a:t>Citizen science refers to engaging individuals such </a:t>
            </a:r>
            <a:r>
              <a:rPr lang="en-GB" sz="2000" dirty="0" smtClean="0"/>
              <a:t>as volunteers </a:t>
            </a:r>
            <a:r>
              <a:rPr lang="en-GB" sz="2000" dirty="0"/>
              <a:t>who are not trained scientists in collecting, categorizing, transcribing, or </a:t>
            </a:r>
            <a:r>
              <a:rPr lang="en-GB" sz="2000" dirty="0" smtClean="0"/>
              <a:t>analysing scientific data </a:t>
            </a:r>
          </a:p>
        </p:txBody>
      </p:sp>
      <p:sp>
        <p:nvSpPr>
          <p:cNvPr id="4" name="Content Placeholder 3"/>
          <p:cNvSpPr>
            <a:spLocks noGrp="1"/>
          </p:cNvSpPr>
          <p:nvPr>
            <p:ph sz="half" idx="2"/>
          </p:nvPr>
        </p:nvSpPr>
        <p:spPr>
          <a:xfrm rot="20613853">
            <a:off x="1788491" y="5199682"/>
            <a:ext cx="2314600" cy="1220883"/>
          </a:xfrm>
        </p:spPr>
        <p:txBody>
          <a:bodyPr/>
          <a:lstStyle/>
          <a:p>
            <a:r>
              <a:rPr lang="en-GB" sz="2000" dirty="0" err="1" smtClean="0"/>
              <a:t>Rathnayake</a:t>
            </a:r>
            <a:r>
              <a:rPr lang="en-GB" sz="2000" dirty="0" smtClean="0"/>
              <a:t> et al, (2020).  Reviews the literature</a:t>
            </a:r>
            <a:endParaRPr lang="en-GB" sz="2000"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127</a:t>
            </a:fld>
            <a:endParaRPr lang="en-GB" altLang="en-US"/>
          </a:p>
        </p:txBody>
      </p:sp>
      <p:pic>
        <p:nvPicPr>
          <p:cNvPr id="8" name="Picture 7"/>
          <p:cNvPicPr>
            <a:picLocks noChangeAspect="1"/>
          </p:cNvPicPr>
          <p:nvPr/>
        </p:nvPicPr>
        <p:blipFill>
          <a:blip r:embed="rId2"/>
          <a:stretch>
            <a:fillRect/>
          </a:stretch>
        </p:blipFill>
        <p:spPr>
          <a:xfrm>
            <a:off x="4786657" y="940268"/>
            <a:ext cx="3888432" cy="3888432"/>
          </a:xfrm>
          <a:prstGeom prst="rect">
            <a:avLst/>
          </a:prstGeom>
        </p:spPr>
      </p:pic>
      <p:pic>
        <p:nvPicPr>
          <p:cNvPr id="9" name="Picture 8"/>
          <p:cNvPicPr>
            <a:picLocks noChangeAspect="1"/>
          </p:cNvPicPr>
          <p:nvPr/>
        </p:nvPicPr>
        <p:blipFill>
          <a:blip r:embed="rId3"/>
          <a:stretch>
            <a:fillRect/>
          </a:stretch>
        </p:blipFill>
        <p:spPr>
          <a:xfrm>
            <a:off x="4860032" y="4164966"/>
            <a:ext cx="3591532" cy="2387249"/>
          </a:xfrm>
          <a:prstGeom prst="rect">
            <a:avLst/>
          </a:prstGeom>
        </p:spPr>
      </p:pic>
    </p:spTree>
    <p:extLst>
      <p:ext uri="{BB962C8B-B14F-4D97-AF65-F5344CB8AC3E}">
        <p14:creationId xmlns:p14="http://schemas.microsoft.com/office/powerpoint/2010/main" val="177335782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sz="half" idx="1"/>
          </p:nvPr>
        </p:nvSpPr>
        <p:spPr>
          <a:xfrm>
            <a:off x="89923" y="2104072"/>
            <a:ext cx="2465853" cy="4434840"/>
          </a:xfrm>
        </p:spPr>
        <p:txBody>
          <a:bodyPr/>
          <a:lstStyle/>
          <a:p>
            <a:r>
              <a:rPr lang="en-GB" sz="2000" dirty="0" smtClean="0"/>
              <a:t>Citizen </a:t>
            </a:r>
            <a:r>
              <a:rPr lang="en-GB" sz="2000" dirty="0"/>
              <a:t>science is becoming a prominent and valuable approach to gathering data in an array of disciplines </a:t>
            </a:r>
            <a:r>
              <a:rPr lang="en-GB" sz="2000" dirty="0" smtClean="0"/>
              <a:t>particularly </a:t>
            </a:r>
            <a:r>
              <a:rPr lang="en-GB" sz="2000" dirty="0"/>
              <a:t>the environment. </a:t>
            </a:r>
            <a:endParaRPr lang="en-GB" sz="2000" dirty="0" smtClean="0"/>
          </a:p>
          <a:p>
            <a:r>
              <a:rPr lang="en-GB" sz="2000" dirty="0" smtClean="0"/>
              <a:t>e.g</a:t>
            </a:r>
            <a:r>
              <a:rPr lang="en-GB" sz="2000" dirty="0"/>
              <a:t>. </a:t>
            </a:r>
            <a:r>
              <a:rPr lang="en-GB" sz="2000" dirty="0" err="1"/>
              <a:t>Cleddau</a:t>
            </a:r>
            <a:r>
              <a:rPr lang="en-GB" sz="2000" dirty="0"/>
              <a:t> Project </a:t>
            </a:r>
            <a:r>
              <a:rPr lang="en-GB" sz="2000" dirty="0">
                <a:hlinkClick r:id="rId2"/>
              </a:rPr>
              <a:t>West Wales 2019</a:t>
            </a:r>
            <a:endParaRPr lang="en-GB" sz="2000" dirty="0"/>
          </a:p>
          <a:p>
            <a:endParaRPr lang="en-GB" sz="2000" dirty="0" smtClean="0"/>
          </a:p>
        </p:txBody>
      </p:sp>
      <p:sp>
        <p:nvSpPr>
          <p:cNvPr id="4" name="Content Placeholder 3"/>
          <p:cNvSpPr>
            <a:spLocks noGrp="1"/>
          </p:cNvSpPr>
          <p:nvPr>
            <p:ph sz="half" idx="2"/>
          </p:nvPr>
        </p:nvSpPr>
        <p:spPr>
          <a:xfrm rot="20613853">
            <a:off x="1398475" y="5603710"/>
            <a:ext cx="2314600" cy="1220883"/>
          </a:xfrm>
        </p:spPr>
        <p:txBody>
          <a:bodyPr/>
          <a:lstStyle/>
          <a:p>
            <a:r>
              <a:rPr lang="en-GB" sz="2000" dirty="0" err="1" smtClean="0"/>
              <a:t>Rathnayake</a:t>
            </a:r>
            <a:r>
              <a:rPr lang="en-GB" sz="2000" dirty="0" smtClean="0"/>
              <a:t> et al, (2020).  Reviews the literature</a:t>
            </a:r>
            <a:endParaRPr lang="en-GB" sz="2000"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128</a:t>
            </a:fld>
            <a:endParaRPr lang="en-GB" altLang="en-US"/>
          </a:p>
        </p:txBody>
      </p:sp>
      <p:pic>
        <p:nvPicPr>
          <p:cNvPr id="6" name="Picture 5"/>
          <p:cNvPicPr>
            <a:picLocks noChangeAspect="1"/>
          </p:cNvPicPr>
          <p:nvPr/>
        </p:nvPicPr>
        <p:blipFill>
          <a:blip r:embed="rId3"/>
          <a:stretch>
            <a:fillRect/>
          </a:stretch>
        </p:blipFill>
        <p:spPr>
          <a:xfrm>
            <a:off x="3532451" y="836712"/>
            <a:ext cx="5447157" cy="4680520"/>
          </a:xfrm>
          <a:prstGeom prst="rect">
            <a:avLst/>
          </a:prstGeom>
        </p:spPr>
      </p:pic>
    </p:spTree>
    <p:extLst>
      <p:ext uri="{BB962C8B-B14F-4D97-AF65-F5344CB8AC3E}">
        <p14:creationId xmlns:p14="http://schemas.microsoft.com/office/powerpoint/2010/main" val="317874211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991" y="-459432"/>
            <a:ext cx="8714418" cy="1143000"/>
          </a:xfrm>
        </p:spPr>
        <p:txBody>
          <a:bodyPr/>
          <a:lstStyle/>
          <a:p>
            <a:r>
              <a:rPr lang="en-GB" sz="4000" dirty="0" smtClean="0"/>
              <a:t>Types of CS and the role of Technology</a:t>
            </a:r>
            <a:endParaRPr lang="en-GB" sz="40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129</a:t>
            </a:fld>
            <a:endParaRPr lang="en-GB" altLang="en-US"/>
          </a:p>
        </p:txBody>
      </p:sp>
      <p:pic>
        <p:nvPicPr>
          <p:cNvPr id="6" name="Picture 5"/>
          <p:cNvPicPr>
            <a:picLocks noChangeAspect="1"/>
          </p:cNvPicPr>
          <p:nvPr/>
        </p:nvPicPr>
        <p:blipFill>
          <a:blip r:embed="rId2"/>
          <a:stretch>
            <a:fillRect/>
          </a:stretch>
        </p:blipFill>
        <p:spPr>
          <a:xfrm>
            <a:off x="21350" y="1008828"/>
            <a:ext cx="9087144" cy="5863223"/>
          </a:xfrm>
          <a:prstGeom prst="rect">
            <a:avLst/>
          </a:prstGeom>
        </p:spPr>
      </p:pic>
    </p:spTree>
    <p:extLst>
      <p:ext uri="{BB962C8B-B14F-4D97-AF65-F5344CB8AC3E}">
        <p14:creationId xmlns:p14="http://schemas.microsoft.com/office/powerpoint/2010/main" val="191229143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Citizen Science cont’d</a:t>
            </a:r>
            <a:endParaRPr lang="en-GB" dirty="0"/>
          </a:p>
        </p:txBody>
      </p:sp>
      <p:sp>
        <p:nvSpPr>
          <p:cNvPr id="3" name="Content Placeholder 2"/>
          <p:cNvSpPr>
            <a:spLocks noGrp="1"/>
          </p:cNvSpPr>
          <p:nvPr>
            <p:ph sz="half" idx="1"/>
          </p:nvPr>
        </p:nvSpPr>
        <p:spPr>
          <a:xfrm>
            <a:off x="97160" y="1903010"/>
            <a:ext cx="5338936" cy="4434840"/>
          </a:xfrm>
        </p:spPr>
        <p:txBody>
          <a:bodyPr/>
          <a:lstStyle/>
          <a:p>
            <a:r>
              <a:rPr lang="en-GB" sz="2000" dirty="0" smtClean="0"/>
              <a:t>Developing, implementing</a:t>
            </a:r>
            <a:r>
              <a:rPr lang="en-GB" sz="2000" dirty="0"/>
              <a:t>, and evaluating the impact of </a:t>
            </a:r>
            <a:r>
              <a:rPr lang="en-GB" sz="2000" dirty="0" smtClean="0"/>
              <a:t>citizen  science </a:t>
            </a:r>
            <a:r>
              <a:rPr lang="en-GB" sz="2000" dirty="0"/>
              <a:t>projects is a complex </a:t>
            </a:r>
            <a:r>
              <a:rPr lang="en-GB" sz="2000" dirty="0" smtClean="0"/>
              <a:t>endeavour </a:t>
            </a:r>
            <a:r>
              <a:rPr lang="en-GB" sz="2000" dirty="0"/>
              <a:t>(</a:t>
            </a:r>
            <a:r>
              <a:rPr lang="en-GB" sz="2000" dirty="0" smtClean="0"/>
              <a:t>Dickinson et </a:t>
            </a:r>
            <a:r>
              <a:rPr lang="en-GB" sz="2000" dirty="0"/>
              <a:t>al. 2012) </a:t>
            </a:r>
            <a:endParaRPr lang="en-GB" sz="2000" dirty="0" smtClean="0"/>
          </a:p>
          <a:p>
            <a:r>
              <a:rPr lang="en-GB" sz="2000" dirty="0" smtClean="0"/>
              <a:t>Academic </a:t>
            </a:r>
            <a:r>
              <a:rPr lang="en-GB" sz="2000" dirty="0"/>
              <a:t>studies and practical applications</a:t>
            </a:r>
            <a:r>
              <a:rPr lang="en-GB" sz="2000" dirty="0" smtClean="0"/>
              <a:t>. (</a:t>
            </a:r>
            <a:r>
              <a:rPr lang="en-GB" sz="2000" dirty="0"/>
              <a:t>Bonney et al. 2014). Engagement of </a:t>
            </a:r>
            <a:r>
              <a:rPr lang="en-GB" sz="2000" dirty="0" smtClean="0"/>
              <a:t>this nature</a:t>
            </a:r>
            <a:r>
              <a:rPr lang="en-GB" sz="2000" dirty="0"/>
              <a:t>, with communities striving for a </a:t>
            </a:r>
            <a:r>
              <a:rPr lang="en-GB" sz="2000" dirty="0" smtClean="0"/>
              <a:t>common purpose</a:t>
            </a:r>
            <a:r>
              <a:rPr lang="en-GB" sz="2000" dirty="0"/>
              <a:t>, can provide meaningful social and community outcomes, which may not be possible or expeditious within existing social or government systems.</a:t>
            </a:r>
          </a:p>
          <a:p>
            <a:r>
              <a:rPr lang="en-GB" sz="2000" dirty="0"/>
              <a:t>Citizen-science initiatives are currently </a:t>
            </a:r>
            <a:r>
              <a:rPr lang="en-GB" sz="2000" dirty="0" smtClean="0"/>
              <a:t>gaining wider recognition</a:t>
            </a:r>
          </a:p>
          <a:p>
            <a:r>
              <a:rPr lang="en-GB" sz="2000" dirty="0" smtClean="0"/>
              <a:t>What do you think?</a:t>
            </a:r>
          </a:p>
          <a:p>
            <a:r>
              <a:rPr lang="en-GB" sz="2000" dirty="0" smtClean="0"/>
              <a:t>Fine an example and discuss</a:t>
            </a:r>
            <a:endParaRPr lang="en-GB" sz="2000"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130</a:t>
            </a:fld>
            <a:endParaRPr lang="en-GB" altLang="en-US"/>
          </a:p>
        </p:txBody>
      </p:sp>
      <p:pic>
        <p:nvPicPr>
          <p:cNvPr id="10" name="Picture 9"/>
          <p:cNvPicPr>
            <a:picLocks noChangeAspect="1"/>
          </p:cNvPicPr>
          <p:nvPr/>
        </p:nvPicPr>
        <p:blipFill>
          <a:blip r:embed="rId3"/>
          <a:stretch>
            <a:fillRect/>
          </a:stretch>
        </p:blipFill>
        <p:spPr>
          <a:xfrm>
            <a:off x="5724128" y="2564904"/>
            <a:ext cx="3066906" cy="2993132"/>
          </a:xfrm>
          <a:prstGeom prst="rect">
            <a:avLst/>
          </a:prstGeom>
        </p:spPr>
      </p:pic>
    </p:spTree>
    <p:extLst>
      <p:ext uri="{BB962C8B-B14F-4D97-AF65-F5344CB8AC3E}">
        <p14:creationId xmlns:p14="http://schemas.microsoft.com/office/powerpoint/2010/main" val="3537612484"/>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17500" y="173038"/>
            <a:ext cx="8637588" cy="1311275"/>
          </a:xfrm>
        </p:spPr>
        <p:txBody>
          <a:bodyPr/>
          <a:lstStyle/>
          <a:p>
            <a:pPr eaLnBrk="1" hangingPunct="1"/>
            <a:r>
              <a:rPr lang="en-US" altLang="en-US" sz="4000"/>
              <a:t>Tools and Strategies 4: Miscellaneous</a:t>
            </a:r>
            <a:endParaRPr lang="en-US" altLang="en-US" sz="4800"/>
          </a:p>
        </p:txBody>
      </p:sp>
      <p:sp>
        <p:nvSpPr>
          <p:cNvPr id="41987" name="Rectangle 3"/>
          <p:cNvSpPr>
            <a:spLocks noGrp="1" noChangeArrowheads="1"/>
          </p:cNvSpPr>
          <p:nvPr>
            <p:ph type="body" sz="half" idx="1"/>
          </p:nvPr>
        </p:nvSpPr>
        <p:spPr>
          <a:xfrm>
            <a:off x="304800" y="1828800"/>
            <a:ext cx="5203825" cy="4913313"/>
          </a:xfrm>
        </p:spPr>
        <p:txBody>
          <a:bodyPr rtlCol="0">
            <a:normAutofit fontScale="70000" lnSpcReduction="20000"/>
          </a:bodyPr>
          <a:lstStyle/>
          <a:p>
            <a:pPr marL="274320" indent="-274320" eaLnBrk="1" fontAlgn="auto" hangingPunct="1">
              <a:lnSpc>
                <a:spcPct val="90000"/>
              </a:lnSpc>
              <a:spcAft>
                <a:spcPts val="0"/>
              </a:spcAft>
              <a:buClr>
                <a:schemeClr val="accent3"/>
              </a:buClr>
              <a:buFont typeface="Wingdings 2"/>
              <a:buChar char=""/>
              <a:defRPr/>
            </a:pPr>
            <a:r>
              <a:rPr lang="en-US" altLang="en-US" sz="2400" b="1" dirty="0"/>
              <a:t>Community level </a:t>
            </a:r>
            <a:r>
              <a:rPr lang="en-US" altLang="en-US" sz="2400" b="1" dirty="0" smtClean="0"/>
              <a:t>action</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4"/>
              </a:rPr>
              <a:t>Budget 2018 condemned by community groups 2 </a:t>
            </a:r>
            <a:r>
              <a:rPr lang="en-GB" altLang="en-US" sz="2200" b="1" dirty="0" err="1" smtClean="0">
                <a:hlinkClick r:id="rId4"/>
              </a:rPr>
              <a:t>mins</a:t>
            </a:r>
            <a:r>
              <a:rPr lang="en-GB" altLang="en-US" sz="2200" b="1" dirty="0" smtClean="0">
                <a:hlinkClick r:id="rId4"/>
              </a:rPr>
              <a:t> </a:t>
            </a:r>
            <a:r>
              <a:rPr lang="en-GB" altLang="en-US" sz="2200" b="1" smtClean="0">
                <a:hlinkClick r:id="rId4"/>
              </a:rPr>
              <a:t>(Independent </a:t>
            </a:r>
            <a:r>
              <a:rPr lang="en-GB" altLang="en-US" sz="2200" b="1" dirty="0" smtClean="0">
                <a:hlinkClick r:id="rId4"/>
              </a:rPr>
              <a:t>, 2018)</a:t>
            </a:r>
            <a:endParaRPr lang="en-GB" altLang="en-US" sz="2200" b="1" dirty="0" smtClean="0"/>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t>Justice groups and activism</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5"/>
              </a:rPr>
              <a:t>Environmental justice groups in the US</a:t>
            </a:r>
            <a:r>
              <a:rPr lang="en-GB" altLang="en-US" sz="2200" b="1" dirty="0" smtClean="0"/>
              <a:t> 2 </a:t>
            </a:r>
            <a:r>
              <a:rPr lang="en-GB" altLang="en-US" sz="2200" b="1" dirty="0" err="1" smtClean="0"/>
              <a:t>mins</a:t>
            </a:r>
            <a:endParaRPr lang="en-GB" altLang="en-US" sz="2200" b="1" dirty="0" smtClean="0"/>
          </a:p>
          <a:p>
            <a:pPr marL="915670" lvl="2" indent="-274320" eaLnBrk="1" fontAlgn="auto" hangingPunct="1">
              <a:lnSpc>
                <a:spcPct val="90000"/>
              </a:lnSpc>
              <a:spcAft>
                <a:spcPts val="0"/>
              </a:spcAft>
              <a:buClr>
                <a:schemeClr val="accent3"/>
              </a:buClr>
              <a:buFont typeface="Wingdings 2"/>
              <a:buChar char=""/>
              <a:defRPr/>
            </a:pPr>
            <a:r>
              <a:rPr lang="en-GB" altLang="en-US" sz="1900" b="1" dirty="0" smtClean="0"/>
              <a:t>Associated article on Moodle</a:t>
            </a:r>
            <a:endParaRPr lang="en-US" altLang="en-US" sz="1900" b="1" dirty="0"/>
          </a:p>
          <a:p>
            <a:pPr marL="274320" indent="-274320" eaLnBrk="1" fontAlgn="auto" hangingPunct="1">
              <a:lnSpc>
                <a:spcPct val="90000"/>
              </a:lnSpc>
              <a:spcAft>
                <a:spcPts val="0"/>
              </a:spcAft>
              <a:buClr>
                <a:schemeClr val="accent3"/>
              </a:buClr>
              <a:buFont typeface="Wingdings 2"/>
              <a:buChar char=""/>
              <a:defRPr/>
            </a:pPr>
            <a:r>
              <a:rPr lang="en-US" altLang="en-US" sz="2400" b="1" dirty="0"/>
              <a:t>Scientists:</a:t>
            </a:r>
          </a:p>
          <a:p>
            <a:pPr marL="640080" lvl="1" indent="-274320" eaLnBrk="1" fontAlgn="auto" hangingPunct="1">
              <a:lnSpc>
                <a:spcPct val="90000"/>
              </a:lnSpc>
              <a:spcAft>
                <a:spcPts val="0"/>
              </a:spcAft>
              <a:buFont typeface="Wingdings 2"/>
              <a:buChar char=""/>
              <a:defRPr/>
            </a:pPr>
            <a:r>
              <a:rPr lang="en-US" altLang="en-US" sz="2000" dirty="0"/>
              <a:t> ‘lies damn lies and statistics’</a:t>
            </a:r>
          </a:p>
          <a:p>
            <a:pPr marL="640080" lvl="1" indent="-274320" eaLnBrk="1" fontAlgn="auto" hangingPunct="1">
              <a:lnSpc>
                <a:spcPct val="90000"/>
              </a:lnSpc>
              <a:spcAft>
                <a:spcPts val="0"/>
              </a:spcAft>
              <a:buFont typeface="Wingdings 2"/>
              <a:buChar char=""/>
              <a:defRPr/>
            </a:pPr>
            <a:r>
              <a:rPr lang="en-US" altLang="en-US" sz="2000" dirty="0"/>
              <a:t>Not neutral</a:t>
            </a:r>
            <a:endParaRPr lang="en-US" altLang="en-US" dirty="0"/>
          </a:p>
          <a:p>
            <a:pPr marL="640080" lvl="1" indent="-274320" eaLnBrk="1" fontAlgn="auto" hangingPunct="1">
              <a:lnSpc>
                <a:spcPct val="90000"/>
              </a:lnSpc>
              <a:spcAft>
                <a:spcPts val="0"/>
              </a:spcAft>
              <a:buFont typeface="Wingdings 2"/>
              <a:buChar char=""/>
              <a:defRPr/>
            </a:pPr>
            <a:r>
              <a:rPr lang="en-US" altLang="en-US" sz="2000" dirty="0"/>
              <a:t>Good and bad</a:t>
            </a:r>
            <a:endParaRPr lang="en-US" altLang="en-US" dirty="0"/>
          </a:p>
          <a:p>
            <a:pPr lvl="2" indent="-274320" eaLnBrk="1" fontAlgn="auto" hangingPunct="1">
              <a:lnSpc>
                <a:spcPct val="90000"/>
              </a:lnSpc>
              <a:spcAft>
                <a:spcPts val="0"/>
              </a:spcAft>
              <a:buFont typeface="Wingdings 2"/>
              <a:buChar char=""/>
              <a:defRPr/>
            </a:pPr>
            <a:r>
              <a:rPr lang="en-US" altLang="en-US" sz="2000" dirty="0"/>
              <a:t>Shock factor</a:t>
            </a:r>
          </a:p>
          <a:p>
            <a:pPr lvl="2" indent="-274320" eaLnBrk="1" fontAlgn="auto" hangingPunct="1">
              <a:lnSpc>
                <a:spcPct val="90000"/>
              </a:lnSpc>
              <a:spcAft>
                <a:spcPts val="0"/>
              </a:spcAft>
              <a:buFont typeface="Wingdings 2"/>
              <a:buChar char=""/>
              <a:defRPr/>
            </a:pPr>
            <a:r>
              <a:rPr lang="en-US" altLang="en-US" sz="2000" dirty="0"/>
              <a:t>Grants</a:t>
            </a:r>
          </a:p>
          <a:p>
            <a:pPr marL="640080" lvl="1" indent="-274320" eaLnBrk="1" fontAlgn="auto" hangingPunct="1">
              <a:lnSpc>
                <a:spcPct val="90000"/>
              </a:lnSpc>
              <a:spcAft>
                <a:spcPts val="0"/>
              </a:spcAft>
              <a:buFont typeface="Wingdings 2"/>
              <a:buChar char=""/>
              <a:defRPr/>
            </a:pPr>
            <a:r>
              <a:rPr lang="en-US" altLang="en-US" sz="2000" dirty="0"/>
              <a:t>Science and environmental Management (Paterson, 2004)</a:t>
            </a:r>
          </a:p>
          <a:p>
            <a:pPr marL="640080" lvl="1" indent="-274320" eaLnBrk="1" fontAlgn="auto" hangingPunct="1">
              <a:lnSpc>
                <a:spcPct val="90000"/>
              </a:lnSpc>
              <a:spcAft>
                <a:spcPts val="0"/>
              </a:spcAft>
              <a:buFont typeface="Wingdings 2"/>
              <a:buChar char=""/>
              <a:defRPr/>
            </a:pPr>
            <a:r>
              <a:rPr lang="en-US" altLang="en-US" sz="2000" dirty="0"/>
              <a:t>Science and Law (Lemons and Junker, </a:t>
            </a:r>
            <a:r>
              <a:rPr lang="en-US" altLang="en-US" sz="2000" dirty="0" smtClean="0"/>
              <a:t>2017)</a:t>
            </a:r>
          </a:p>
          <a:p>
            <a:pPr marL="914717" lvl="2" indent="-274320" eaLnBrk="1" fontAlgn="auto" hangingPunct="1">
              <a:lnSpc>
                <a:spcPct val="90000"/>
              </a:lnSpc>
              <a:spcAft>
                <a:spcPts val="0"/>
              </a:spcAft>
              <a:buFont typeface="Wingdings 2"/>
              <a:buChar char=""/>
              <a:defRPr/>
            </a:pPr>
            <a:r>
              <a:rPr lang="en-US" altLang="en-US" sz="1700" dirty="0" smtClean="0">
                <a:hlinkClick r:id="rId6"/>
              </a:rPr>
              <a:t>Environmental Law 3 </a:t>
            </a:r>
            <a:r>
              <a:rPr lang="en-US" altLang="en-US" sz="1700" dirty="0" err="1" smtClean="0">
                <a:hlinkClick r:id="rId6"/>
              </a:rPr>
              <a:t>mins</a:t>
            </a:r>
            <a:endParaRPr lang="en-US" altLang="en-US" sz="1700" dirty="0"/>
          </a:p>
          <a:p>
            <a:pPr marL="640080" lvl="1" indent="-274320" eaLnBrk="1" fontAlgn="auto" hangingPunct="1">
              <a:lnSpc>
                <a:spcPct val="90000"/>
              </a:lnSpc>
              <a:spcAft>
                <a:spcPts val="0"/>
              </a:spcAft>
              <a:buFont typeface="Wingdings 2"/>
              <a:buChar char=""/>
              <a:defRPr/>
            </a:pPr>
            <a:r>
              <a:rPr lang="en-US" altLang="en-US" sz="2000" dirty="0"/>
              <a:t>Science and religion </a:t>
            </a:r>
          </a:p>
          <a:p>
            <a:pPr lvl="2" indent="-274320" eaLnBrk="1" fontAlgn="auto" hangingPunct="1">
              <a:lnSpc>
                <a:spcPct val="90000"/>
              </a:lnSpc>
              <a:spcAft>
                <a:spcPts val="0"/>
              </a:spcAft>
              <a:buFont typeface="Wingdings 2"/>
              <a:buChar char=""/>
              <a:defRPr/>
            </a:pPr>
            <a:r>
              <a:rPr lang="en-US" altLang="en-US" sz="1800" dirty="0"/>
              <a:t>Varies between religions e.g. Evolution</a:t>
            </a:r>
          </a:p>
          <a:p>
            <a:pPr lvl="2" indent="-274320" eaLnBrk="1" fontAlgn="auto" hangingPunct="1">
              <a:lnSpc>
                <a:spcPct val="90000"/>
              </a:lnSpc>
              <a:spcAft>
                <a:spcPts val="0"/>
              </a:spcAft>
              <a:buFont typeface="Wingdings 2"/>
              <a:buChar char=""/>
              <a:defRPr/>
            </a:pPr>
            <a:r>
              <a:rPr lang="en-US" altLang="en-US" sz="1800" dirty="0"/>
              <a:t>Hindu science is accepted e.g. Indian Nuclear tests were called Shakti  (Divine mother responsible for creation) (In Our Time, Frazier, 2013)</a:t>
            </a:r>
          </a:p>
          <a:p>
            <a:pPr marL="640080" lvl="1" indent="-274320" eaLnBrk="1" fontAlgn="auto" hangingPunct="1">
              <a:lnSpc>
                <a:spcPct val="90000"/>
              </a:lnSpc>
              <a:spcAft>
                <a:spcPts val="0"/>
              </a:spcAft>
              <a:buFont typeface="Wingdings 2"/>
              <a:buChar char=""/>
              <a:defRPr/>
            </a:pPr>
            <a:r>
              <a:rPr lang="en-US" altLang="en-US" sz="2000" dirty="0"/>
              <a:t>S</a:t>
            </a:r>
            <a:r>
              <a:rPr lang="en-US" altLang="en-US" sz="2000" dirty="0" smtClean="0"/>
              <a:t>cience </a:t>
            </a:r>
            <a:r>
              <a:rPr lang="en-US" altLang="en-US" sz="2000" dirty="0"/>
              <a:t>vs. Ideology</a:t>
            </a:r>
          </a:p>
          <a:p>
            <a:pPr lvl="2" indent="-274320" eaLnBrk="1" fontAlgn="auto" hangingPunct="1">
              <a:lnSpc>
                <a:spcPct val="90000"/>
              </a:lnSpc>
              <a:spcAft>
                <a:spcPts val="0"/>
              </a:spcAft>
              <a:buFont typeface="Wingdings 2"/>
              <a:buChar char=""/>
              <a:defRPr/>
            </a:pPr>
            <a:r>
              <a:rPr lang="en-US" altLang="en-US" sz="1800" dirty="0"/>
              <a:t>Communism</a:t>
            </a:r>
          </a:p>
          <a:p>
            <a:pPr lvl="2" indent="-274320" eaLnBrk="1" fontAlgn="auto" hangingPunct="1">
              <a:lnSpc>
                <a:spcPct val="90000"/>
              </a:lnSpc>
              <a:spcAft>
                <a:spcPts val="0"/>
              </a:spcAft>
              <a:buFont typeface="Wingdings 2"/>
              <a:buChar char=""/>
              <a:defRPr/>
            </a:pPr>
            <a:r>
              <a:rPr lang="en-US" altLang="en-US" sz="1800" dirty="0"/>
              <a:t>Fascism</a:t>
            </a:r>
          </a:p>
          <a:p>
            <a:pPr marL="868680" lvl="2" indent="0" eaLnBrk="1" fontAlgn="auto" hangingPunct="1">
              <a:lnSpc>
                <a:spcPct val="90000"/>
              </a:lnSpc>
              <a:spcAft>
                <a:spcPts val="0"/>
              </a:spcAft>
              <a:buFont typeface="Wingdings 3" pitchFamily="18" charset="2"/>
              <a:buNone/>
              <a:defRPr/>
            </a:pPr>
            <a:endParaRPr lang="en-US" altLang="en-US" sz="1800" dirty="0"/>
          </a:p>
        </p:txBody>
      </p:sp>
      <p:sp>
        <p:nvSpPr>
          <p:cNvPr id="10547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BAAB3D-3807-4CC5-9ACF-3FAE685489BB}" type="slidenum">
              <a:rPr lang="en-GB" altLang="en-US" sz="1100" smtClean="0">
                <a:solidFill>
                  <a:srgbClr val="4D4D4D"/>
                </a:solidFill>
                <a:latin typeface="Times New Roman" panose="02020603050405020304" pitchFamily="18" charset="0"/>
              </a:rPr>
              <a:pPr>
                <a:spcBef>
                  <a:spcPct val="0"/>
                </a:spcBef>
                <a:buClrTx/>
                <a:buSzTx/>
                <a:buFontTx/>
                <a:buNone/>
              </a:pPr>
              <a:t>131</a:t>
            </a:fld>
            <a:endParaRPr lang="en-GB" altLang="en-US" sz="1100">
              <a:solidFill>
                <a:srgbClr val="4D4D4D"/>
              </a:solidFill>
              <a:latin typeface="Times New Roman" panose="02020603050405020304" pitchFamily="18" charset="0"/>
            </a:endParaRPr>
          </a:p>
        </p:txBody>
      </p:sp>
      <p:pic>
        <p:nvPicPr>
          <p:cNvPr id="105478"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67400" y="3644900"/>
            <a:ext cx="2994025"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9"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2725" y="188913"/>
            <a:ext cx="2405063"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1987">
                                            <p:txEl>
                                              <p:pRg st="0" end="0"/>
                                            </p:txEl>
                                          </p:spTgt>
                                        </p:tgtEl>
                                        <p:attrNameLst>
                                          <p:attrName>style.visibility</p:attrName>
                                        </p:attrNameLst>
                                      </p:cBhvr>
                                      <p:to>
                                        <p:strVal val="visible"/>
                                      </p:to>
                                    </p:set>
                                    <p:anim calcmode="lin" valueType="num">
                                      <p:cBhvr additive="base">
                                        <p:cTn id="13" dur="500" fill="hold"/>
                                        <p:tgtEl>
                                          <p:spTgt spid="4198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1987">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41987">
                                            <p:txEl>
                                              <p:pRg st="1" end="1"/>
                                            </p:txEl>
                                          </p:spTgt>
                                        </p:tgtEl>
                                        <p:attrNameLst>
                                          <p:attrName>style.visibility</p:attrName>
                                        </p:attrNameLst>
                                      </p:cBhvr>
                                      <p:to>
                                        <p:strVal val="visible"/>
                                      </p:to>
                                    </p:set>
                                    <p:anim calcmode="lin" valueType="num">
                                      <p:cBhvr additive="base">
                                        <p:cTn id="17" dur="500" fill="hold"/>
                                        <p:tgtEl>
                                          <p:spTgt spid="41987">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41987">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41987">
                                            <p:txEl>
                                              <p:pRg st="2" end="2"/>
                                            </p:txEl>
                                          </p:spTgt>
                                        </p:tgtEl>
                                        <p:attrNameLst>
                                          <p:attrName>style.visibility</p:attrName>
                                        </p:attrNameLst>
                                      </p:cBhvr>
                                      <p:to>
                                        <p:strVal val="visible"/>
                                      </p:to>
                                    </p:set>
                                    <p:anim calcmode="lin" valueType="num">
                                      <p:cBhvr additive="base">
                                        <p:cTn id="21" dur="500" fill="hold"/>
                                        <p:tgtEl>
                                          <p:spTgt spid="41987">
                                            <p:txEl>
                                              <p:pRg st="2" end="2"/>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41987">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41987">
                                            <p:txEl>
                                              <p:pRg st="3" end="3"/>
                                            </p:txEl>
                                          </p:spTgt>
                                        </p:tgtEl>
                                        <p:attrNameLst>
                                          <p:attrName>style.visibility</p:attrName>
                                        </p:attrNameLst>
                                      </p:cBhvr>
                                      <p:to>
                                        <p:strVal val="visible"/>
                                      </p:to>
                                    </p:set>
                                    <p:anim calcmode="lin" valueType="num">
                                      <p:cBhvr additive="base">
                                        <p:cTn id="25" dur="500" fill="hold"/>
                                        <p:tgtEl>
                                          <p:spTgt spid="41987">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1987">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41987">
                                            <p:txEl>
                                              <p:pRg st="4" end="4"/>
                                            </p:txEl>
                                          </p:spTgt>
                                        </p:tgtEl>
                                        <p:attrNameLst>
                                          <p:attrName>style.visibility</p:attrName>
                                        </p:attrNameLst>
                                      </p:cBhvr>
                                      <p:to>
                                        <p:strVal val="visible"/>
                                      </p:to>
                                    </p:set>
                                    <p:anim calcmode="lin" valueType="num">
                                      <p:cBhvr additive="base">
                                        <p:cTn id="29" dur="500" fill="hold"/>
                                        <p:tgtEl>
                                          <p:spTgt spid="41987">
                                            <p:txEl>
                                              <p:pRg st="4" end="4"/>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4198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41987">
                                            <p:txEl>
                                              <p:pRg st="5" end="5"/>
                                            </p:txEl>
                                          </p:spTgt>
                                        </p:tgtEl>
                                        <p:attrNameLst>
                                          <p:attrName>style.visibility</p:attrName>
                                        </p:attrNameLst>
                                      </p:cBhvr>
                                      <p:to>
                                        <p:strVal val="visible"/>
                                      </p:to>
                                    </p:set>
                                    <p:anim calcmode="lin" valueType="num">
                                      <p:cBhvr additive="base">
                                        <p:cTn id="35" dur="500" fill="hold"/>
                                        <p:tgtEl>
                                          <p:spTgt spid="41987">
                                            <p:txEl>
                                              <p:pRg st="5" end="5"/>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41987">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41987">
                                            <p:txEl>
                                              <p:pRg st="6" end="6"/>
                                            </p:txEl>
                                          </p:spTgt>
                                        </p:tgtEl>
                                        <p:attrNameLst>
                                          <p:attrName>style.visibility</p:attrName>
                                        </p:attrNameLst>
                                      </p:cBhvr>
                                      <p:to>
                                        <p:strVal val="visible"/>
                                      </p:to>
                                    </p:set>
                                    <p:anim calcmode="lin" valueType="num">
                                      <p:cBhvr additive="base">
                                        <p:cTn id="39" dur="500" fill="hold"/>
                                        <p:tgtEl>
                                          <p:spTgt spid="41987">
                                            <p:txEl>
                                              <p:pRg st="6" end="6"/>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41987">
                                            <p:txEl>
                                              <p:pRg st="6" end="6"/>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41987">
                                            <p:txEl>
                                              <p:pRg st="7" end="7"/>
                                            </p:txEl>
                                          </p:spTgt>
                                        </p:tgtEl>
                                        <p:attrNameLst>
                                          <p:attrName>style.visibility</p:attrName>
                                        </p:attrNameLst>
                                      </p:cBhvr>
                                      <p:to>
                                        <p:strVal val="visible"/>
                                      </p:to>
                                    </p:set>
                                    <p:anim calcmode="lin" valueType="num">
                                      <p:cBhvr additive="base">
                                        <p:cTn id="43" dur="500" fill="hold"/>
                                        <p:tgtEl>
                                          <p:spTgt spid="41987">
                                            <p:txEl>
                                              <p:pRg st="7" end="7"/>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41987">
                                            <p:txEl>
                                              <p:pRg st="7" end="7"/>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41987">
                                            <p:txEl>
                                              <p:pRg st="8" end="8"/>
                                            </p:txEl>
                                          </p:spTgt>
                                        </p:tgtEl>
                                        <p:attrNameLst>
                                          <p:attrName>style.visibility</p:attrName>
                                        </p:attrNameLst>
                                      </p:cBhvr>
                                      <p:to>
                                        <p:strVal val="visible"/>
                                      </p:to>
                                    </p:set>
                                    <p:anim calcmode="lin" valueType="num">
                                      <p:cBhvr additive="base">
                                        <p:cTn id="47" dur="500" fill="hold"/>
                                        <p:tgtEl>
                                          <p:spTgt spid="41987">
                                            <p:txEl>
                                              <p:pRg st="8" end="8"/>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41987">
                                            <p:txEl>
                                              <p:pRg st="8" end="8"/>
                                            </p:txEl>
                                          </p:spTgt>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41987">
                                            <p:txEl>
                                              <p:pRg st="9" end="9"/>
                                            </p:txEl>
                                          </p:spTgt>
                                        </p:tgtEl>
                                        <p:attrNameLst>
                                          <p:attrName>style.visibility</p:attrName>
                                        </p:attrNameLst>
                                      </p:cBhvr>
                                      <p:to>
                                        <p:strVal val="visible"/>
                                      </p:to>
                                    </p:set>
                                    <p:anim calcmode="lin" valueType="num">
                                      <p:cBhvr additive="base">
                                        <p:cTn id="51" dur="500" fill="hold"/>
                                        <p:tgtEl>
                                          <p:spTgt spid="41987">
                                            <p:txEl>
                                              <p:pRg st="9" end="9"/>
                                            </p:txEl>
                                          </p:spTgt>
                                        </p:tgtEl>
                                        <p:attrNameLst>
                                          <p:attrName>ppt_x</p:attrName>
                                        </p:attrNameLst>
                                      </p:cBhvr>
                                      <p:tavLst>
                                        <p:tav tm="0">
                                          <p:val>
                                            <p:strVal val="1+#ppt_w/2"/>
                                          </p:val>
                                        </p:tav>
                                        <p:tav tm="100000">
                                          <p:val>
                                            <p:strVal val="#ppt_x"/>
                                          </p:val>
                                        </p:tav>
                                      </p:tavLst>
                                    </p:anim>
                                    <p:anim calcmode="lin" valueType="num">
                                      <p:cBhvr additive="base">
                                        <p:cTn id="52" dur="500" fill="hold"/>
                                        <p:tgtEl>
                                          <p:spTgt spid="41987">
                                            <p:txEl>
                                              <p:pRg st="9" end="9"/>
                                            </p:txEl>
                                          </p:spTgt>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41987">
                                            <p:txEl>
                                              <p:pRg st="10" end="10"/>
                                            </p:txEl>
                                          </p:spTgt>
                                        </p:tgtEl>
                                        <p:attrNameLst>
                                          <p:attrName>style.visibility</p:attrName>
                                        </p:attrNameLst>
                                      </p:cBhvr>
                                      <p:to>
                                        <p:strVal val="visible"/>
                                      </p:to>
                                    </p:set>
                                    <p:anim calcmode="lin" valueType="num">
                                      <p:cBhvr additive="base">
                                        <p:cTn id="55" dur="500" fill="hold"/>
                                        <p:tgtEl>
                                          <p:spTgt spid="4198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41987">
                                            <p:txEl>
                                              <p:pRg st="10" end="10"/>
                                            </p:txEl>
                                          </p:spTgt>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41987">
                                            <p:txEl>
                                              <p:pRg st="11" end="11"/>
                                            </p:txEl>
                                          </p:spTgt>
                                        </p:tgtEl>
                                        <p:attrNameLst>
                                          <p:attrName>style.visibility</p:attrName>
                                        </p:attrNameLst>
                                      </p:cBhvr>
                                      <p:to>
                                        <p:strVal val="visible"/>
                                      </p:to>
                                    </p:set>
                                    <p:anim calcmode="lin" valueType="num">
                                      <p:cBhvr additive="base">
                                        <p:cTn id="59" dur="500" fill="hold"/>
                                        <p:tgtEl>
                                          <p:spTgt spid="41987">
                                            <p:txEl>
                                              <p:pRg st="11" end="11"/>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41987">
                                            <p:txEl>
                                              <p:pRg st="11" end="11"/>
                                            </p:txEl>
                                          </p:spTgt>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0"/>
                                  </p:stCondLst>
                                  <p:childTnLst>
                                    <p:set>
                                      <p:cBhvr>
                                        <p:cTn id="62" dur="1" fill="hold">
                                          <p:stCondLst>
                                            <p:cond delay="0"/>
                                          </p:stCondLst>
                                        </p:cTn>
                                        <p:tgtEl>
                                          <p:spTgt spid="41987">
                                            <p:txEl>
                                              <p:pRg st="12" end="12"/>
                                            </p:txEl>
                                          </p:spTgt>
                                        </p:tgtEl>
                                        <p:attrNameLst>
                                          <p:attrName>style.visibility</p:attrName>
                                        </p:attrNameLst>
                                      </p:cBhvr>
                                      <p:to>
                                        <p:strVal val="visible"/>
                                      </p:to>
                                    </p:set>
                                    <p:anim calcmode="lin" valueType="num">
                                      <p:cBhvr additive="base">
                                        <p:cTn id="63" dur="500" fill="hold"/>
                                        <p:tgtEl>
                                          <p:spTgt spid="41987">
                                            <p:txEl>
                                              <p:pRg st="12" end="12"/>
                                            </p:txEl>
                                          </p:spTgt>
                                        </p:tgtEl>
                                        <p:attrNameLst>
                                          <p:attrName>ppt_x</p:attrName>
                                        </p:attrNameLst>
                                      </p:cBhvr>
                                      <p:tavLst>
                                        <p:tav tm="0">
                                          <p:val>
                                            <p:strVal val="1+#ppt_w/2"/>
                                          </p:val>
                                        </p:tav>
                                        <p:tav tm="100000">
                                          <p:val>
                                            <p:strVal val="#ppt_x"/>
                                          </p:val>
                                        </p:tav>
                                      </p:tavLst>
                                    </p:anim>
                                    <p:anim calcmode="lin" valueType="num">
                                      <p:cBhvr additive="base">
                                        <p:cTn id="64" dur="500" fill="hold"/>
                                        <p:tgtEl>
                                          <p:spTgt spid="41987">
                                            <p:txEl>
                                              <p:pRg st="12" end="12"/>
                                            </p:txEl>
                                          </p:spTgt>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0"/>
                                  </p:stCondLst>
                                  <p:childTnLst>
                                    <p:set>
                                      <p:cBhvr>
                                        <p:cTn id="66" dur="1" fill="hold">
                                          <p:stCondLst>
                                            <p:cond delay="0"/>
                                          </p:stCondLst>
                                        </p:cTn>
                                        <p:tgtEl>
                                          <p:spTgt spid="41987">
                                            <p:txEl>
                                              <p:pRg st="13" end="13"/>
                                            </p:txEl>
                                          </p:spTgt>
                                        </p:tgtEl>
                                        <p:attrNameLst>
                                          <p:attrName>style.visibility</p:attrName>
                                        </p:attrNameLst>
                                      </p:cBhvr>
                                      <p:to>
                                        <p:strVal val="visible"/>
                                      </p:to>
                                    </p:set>
                                    <p:anim calcmode="lin" valueType="num">
                                      <p:cBhvr additive="base">
                                        <p:cTn id="67" dur="500" fill="hold"/>
                                        <p:tgtEl>
                                          <p:spTgt spid="41987">
                                            <p:txEl>
                                              <p:pRg st="13" end="13"/>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41987">
                                            <p:txEl>
                                              <p:pRg st="13" end="13"/>
                                            </p:txEl>
                                          </p:spTgt>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stCondLst>
                                    <p:cond delay="0"/>
                                  </p:stCondLst>
                                  <p:childTnLst>
                                    <p:set>
                                      <p:cBhvr>
                                        <p:cTn id="70" dur="1" fill="hold">
                                          <p:stCondLst>
                                            <p:cond delay="0"/>
                                          </p:stCondLst>
                                        </p:cTn>
                                        <p:tgtEl>
                                          <p:spTgt spid="41987">
                                            <p:txEl>
                                              <p:pRg st="14" end="14"/>
                                            </p:txEl>
                                          </p:spTgt>
                                        </p:tgtEl>
                                        <p:attrNameLst>
                                          <p:attrName>style.visibility</p:attrName>
                                        </p:attrNameLst>
                                      </p:cBhvr>
                                      <p:to>
                                        <p:strVal val="visible"/>
                                      </p:to>
                                    </p:set>
                                    <p:anim calcmode="lin" valueType="num">
                                      <p:cBhvr additive="base">
                                        <p:cTn id="71" dur="500" fill="hold"/>
                                        <p:tgtEl>
                                          <p:spTgt spid="41987">
                                            <p:txEl>
                                              <p:pRg st="14" end="14"/>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41987">
                                            <p:txEl>
                                              <p:pRg st="14" end="14"/>
                                            </p:txEl>
                                          </p:spTgt>
                                        </p:tgtEl>
                                        <p:attrNameLst>
                                          <p:attrName>ppt_y</p:attrName>
                                        </p:attrNameLst>
                                      </p:cBhvr>
                                      <p:tavLst>
                                        <p:tav tm="0">
                                          <p:val>
                                            <p:strVal val="#ppt_y"/>
                                          </p:val>
                                        </p:tav>
                                        <p:tav tm="100000">
                                          <p:val>
                                            <p:strVal val="#ppt_y"/>
                                          </p:val>
                                        </p:tav>
                                      </p:tavLst>
                                    </p:anim>
                                  </p:childTnLst>
                                </p:cTn>
                              </p:par>
                              <p:par>
                                <p:cTn id="73" presetID="2" presetClass="entr" presetSubtype="2" fill="hold" grpId="0" nodeType="withEffect">
                                  <p:stCondLst>
                                    <p:cond delay="0"/>
                                  </p:stCondLst>
                                  <p:childTnLst>
                                    <p:set>
                                      <p:cBhvr>
                                        <p:cTn id="74" dur="1" fill="hold">
                                          <p:stCondLst>
                                            <p:cond delay="0"/>
                                          </p:stCondLst>
                                        </p:cTn>
                                        <p:tgtEl>
                                          <p:spTgt spid="41987">
                                            <p:txEl>
                                              <p:pRg st="15" end="15"/>
                                            </p:txEl>
                                          </p:spTgt>
                                        </p:tgtEl>
                                        <p:attrNameLst>
                                          <p:attrName>style.visibility</p:attrName>
                                        </p:attrNameLst>
                                      </p:cBhvr>
                                      <p:to>
                                        <p:strVal val="visible"/>
                                      </p:to>
                                    </p:set>
                                    <p:anim calcmode="lin" valueType="num">
                                      <p:cBhvr additive="base">
                                        <p:cTn id="75" dur="500" fill="hold"/>
                                        <p:tgtEl>
                                          <p:spTgt spid="41987">
                                            <p:txEl>
                                              <p:pRg st="15" end="15"/>
                                            </p:txEl>
                                          </p:spTgt>
                                        </p:tgtEl>
                                        <p:attrNameLst>
                                          <p:attrName>ppt_x</p:attrName>
                                        </p:attrNameLst>
                                      </p:cBhvr>
                                      <p:tavLst>
                                        <p:tav tm="0">
                                          <p:val>
                                            <p:strVal val="1+#ppt_w/2"/>
                                          </p:val>
                                        </p:tav>
                                        <p:tav tm="100000">
                                          <p:val>
                                            <p:strVal val="#ppt_x"/>
                                          </p:val>
                                        </p:tav>
                                      </p:tavLst>
                                    </p:anim>
                                    <p:anim calcmode="lin" valueType="num">
                                      <p:cBhvr additive="base">
                                        <p:cTn id="76" dur="500" fill="hold"/>
                                        <p:tgtEl>
                                          <p:spTgt spid="41987">
                                            <p:txEl>
                                              <p:pRg st="15" end="15"/>
                                            </p:txEl>
                                          </p:spTgt>
                                        </p:tgtEl>
                                        <p:attrNameLst>
                                          <p:attrName>ppt_y</p:attrName>
                                        </p:attrNameLst>
                                      </p:cBhvr>
                                      <p:tavLst>
                                        <p:tav tm="0">
                                          <p:val>
                                            <p:strVal val="#ppt_y"/>
                                          </p:val>
                                        </p:tav>
                                        <p:tav tm="100000">
                                          <p:val>
                                            <p:strVal val="#ppt_y"/>
                                          </p:val>
                                        </p:tav>
                                      </p:tavLst>
                                    </p:anim>
                                  </p:childTnLst>
                                </p:cTn>
                              </p:par>
                              <p:par>
                                <p:cTn id="77" presetID="2" presetClass="entr" presetSubtype="2" fill="hold" grpId="0" nodeType="withEffect">
                                  <p:stCondLst>
                                    <p:cond delay="0"/>
                                  </p:stCondLst>
                                  <p:childTnLst>
                                    <p:set>
                                      <p:cBhvr>
                                        <p:cTn id="78" dur="1" fill="hold">
                                          <p:stCondLst>
                                            <p:cond delay="0"/>
                                          </p:stCondLst>
                                        </p:cTn>
                                        <p:tgtEl>
                                          <p:spTgt spid="41987">
                                            <p:txEl>
                                              <p:pRg st="16" end="16"/>
                                            </p:txEl>
                                          </p:spTgt>
                                        </p:tgtEl>
                                        <p:attrNameLst>
                                          <p:attrName>style.visibility</p:attrName>
                                        </p:attrNameLst>
                                      </p:cBhvr>
                                      <p:to>
                                        <p:strVal val="visible"/>
                                      </p:to>
                                    </p:set>
                                    <p:anim calcmode="lin" valueType="num">
                                      <p:cBhvr additive="base">
                                        <p:cTn id="79" dur="500" fill="hold"/>
                                        <p:tgtEl>
                                          <p:spTgt spid="41987">
                                            <p:txEl>
                                              <p:pRg st="16" end="16"/>
                                            </p:txEl>
                                          </p:spTgt>
                                        </p:tgtEl>
                                        <p:attrNameLst>
                                          <p:attrName>ppt_x</p:attrName>
                                        </p:attrNameLst>
                                      </p:cBhvr>
                                      <p:tavLst>
                                        <p:tav tm="0">
                                          <p:val>
                                            <p:strVal val="1+#ppt_w/2"/>
                                          </p:val>
                                        </p:tav>
                                        <p:tav tm="100000">
                                          <p:val>
                                            <p:strVal val="#ppt_x"/>
                                          </p:val>
                                        </p:tav>
                                      </p:tavLst>
                                    </p:anim>
                                    <p:anim calcmode="lin" valueType="num">
                                      <p:cBhvr additive="base">
                                        <p:cTn id="80" dur="500" fill="hold"/>
                                        <p:tgtEl>
                                          <p:spTgt spid="41987">
                                            <p:txEl>
                                              <p:pRg st="16" end="16"/>
                                            </p:txEl>
                                          </p:spTgt>
                                        </p:tgtEl>
                                        <p:attrNameLst>
                                          <p:attrName>ppt_y</p:attrName>
                                        </p:attrNameLst>
                                      </p:cBhvr>
                                      <p:tavLst>
                                        <p:tav tm="0">
                                          <p:val>
                                            <p:strVal val="#ppt_y"/>
                                          </p:val>
                                        </p:tav>
                                        <p:tav tm="100000">
                                          <p:val>
                                            <p:strVal val="#ppt_y"/>
                                          </p:val>
                                        </p:tav>
                                      </p:tavLst>
                                    </p:anim>
                                  </p:childTnLst>
                                </p:cTn>
                              </p:par>
                              <p:par>
                                <p:cTn id="81" presetID="2" presetClass="entr" presetSubtype="2" fill="hold" grpId="0" nodeType="withEffect">
                                  <p:stCondLst>
                                    <p:cond delay="0"/>
                                  </p:stCondLst>
                                  <p:childTnLst>
                                    <p:set>
                                      <p:cBhvr>
                                        <p:cTn id="82" dur="1" fill="hold">
                                          <p:stCondLst>
                                            <p:cond delay="0"/>
                                          </p:stCondLst>
                                        </p:cTn>
                                        <p:tgtEl>
                                          <p:spTgt spid="41987">
                                            <p:txEl>
                                              <p:pRg st="17" end="17"/>
                                            </p:txEl>
                                          </p:spTgt>
                                        </p:tgtEl>
                                        <p:attrNameLst>
                                          <p:attrName>style.visibility</p:attrName>
                                        </p:attrNameLst>
                                      </p:cBhvr>
                                      <p:to>
                                        <p:strVal val="visible"/>
                                      </p:to>
                                    </p:set>
                                    <p:anim calcmode="lin" valueType="num">
                                      <p:cBhvr additive="base">
                                        <p:cTn id="83" dur="500" fill="hold"/>
                                        <p:tgtEl>
                                          <p:spTgt spid="41987">
                                            <p:txEl>
                                              <p:pRg st="17" end="17"/>
                                            </p:txEl>
                                          </p:spTgt>
                                        </p:tgtEl>
                                        <p:attrNameLst>
                                          <p:attrName>ppt_x</p:attrName>
                                        </p:attrNameLst>
                                      </p:cBhvr>
                                      <p:tavLst>
                                        <p:tav tm="0">
                                          <p:val>
                                            <p:strVal val="1+#ppt_w/2"/>
                                          </p:val>
                                        </p:tav>
                                        <p:tav tm="100000">
                                          <p:val>
                                            <p:strVal val="#ppt_x"/>
                                          </p:val>
                                        </p:tav>
                                      </p:tavLst>
                                    </p:anim>
                                    <p:anim calcmode="lin" valueType="num">
                                      <p:cBhvr additive="base">
                                        <p:cTn id="84" dur="500" fill="hold"/>
                                        <p:tgtEl>
                                          <p:spTgt spid="41987">
                                            <p:txEl>
                                              <p:pRg st="17" end="17"/>
                                            </p:txEl>
                                          </p:spTgt>
                                        </p:tgtEl>
                                        <p:attrNameLst>
                                          <p:attrName>ppt_y</p:attrName>
                                        </p:attrNameLst>
                                      </p:cBhvr>
                                      <p:tavLst>
                                        <p:tav tm="0">
                                          <p:val>
                                            <p:strVal val="#ppt_y"/>
                                          </p:val>
                                        </p:tav>
                                        <p:tav tm="100000">
                                          <p:val>
                                            <p:strVal val="#ppt_y"/>
                                          </p:val>
                                        </p:tav>
                                      </p:tavLst>
                                    </p:anim>
                                  </p:childTnLst>
                                </p:cTn>
                              </p:par>
                              <p:par>
                                <p:cTn id="85" presetID="2" presetClass="entr" presetSubtype="2" fill="hold" grpId="0" nodeType="withEffect">
                                  <p:stCondLst>
                                    <p:cond delay="0"/>
                                  </p:stCondLst>
                                  <p:childTnLst>
                                    <p:set>
                                      <p:cBhvr>
                                        <p:cTn id="86" dur="1" fill="hold">
                                          <p:stCondLst>
                                            <p:cond delay="0"/>
                                          </p:stCondLst>
                                        </p:cTn>
                                        <p:tgtEl>
                                          <p:spTgt spid="41987">
                                            <p:txEl>
                                              <p:pRg st="18" end="18"/>
                                            </p:txEl>
                                          </p:spTgt>
                                        </p:tgtEl>
                                        <p:attrNameLst>
                                          <p:attrName>style.visibility</p:attrName>
                                        </p:attrNameLst>
                                      </p:cBhvr>
                                      <p:to>
                                        <p:strVal val="visible"/>
                                      </p:to>
                                    </p:set>
                                    <p:anim calcmode="lin" valueType="num">
                                      <p:cBhvr additive="base">
                                        <p:cTn id="87" dur="500" fill="hold"/>
                                        <p:tgtEl>
                                          <p:spTgt spid="41987">
                                            <p:txEl>
                                              <p:pRg st="18" end="18"/>
                                            </p:txEl>
                                          </p:spTgt>
                                        </p:tgtEl>
                                        <p:attrNameLst>
                                          <p:attrName>ppt_x</p:attrName>
                                        </p:attrNameLst>
                                      </p:cBhvr>
                                      <p:tavLst>
                                        <p:tav tm="0">
                                          <p:val>
                                            <p:strVal val="1+#ppt_w/2"/>
                                          </p:val>
                                        </p:tav>
                                        <p:tav tm="100000">
                                          <p:val>
                                            <p:strVal val="#ppt_x"/>
                                          </p:val>
                                        </p:tav>
                                      </p:tavLst>
                                    </p:anim>
                                    <p:anim calcmode="lin" valueType="num">
                                      <p:cBhvr additive="base">
                                        <p:cTn id="88" dur="500" fill="hold"/>
                                        <p:tgtEl>
                                          <p:spTgt spid="41987">
                                            <p:txEl>
                                              <p:pRg st="18" end="18"/>
                                            </p:txEl>
                                          </p:spTgt>
                                        </p:tgtEl>
                                        <p:attrNameLst>
                                          <p:attrName>ppt_y</p:attrName>
                                        </p:attrNameLst>
                                      </p:cBhvr>
                                      <p:tavLst>
                                        <p:tav tm="0">
                                          <p:val>
                                            <p:strVal val="#ppt_y"/>
                                          </p:val>
                                        </p:tav>
                                        <p:tav tm="100000">
                                          <p:val>
                                            <p:strVal val="#ppt_y"/>
                                          </p:val>
                                        </p:tav>
                                      </p:tavLst>
                                    </p:anim>
                                  </p:childTnLst>
                                </p:cTn>
                              </p:par>
                              <p:par>
                                <p:cTn id="89" presetID="2" presetClass="entr" presetSubtype="2" fill="hold" grpId="0" nodeType="withEffect">
                                  <p:stCondLst>
                                    <p:cond delay="0"/>
                                  </p:stCondLst>
                                  <p:childTnLst>
                                    <p:set>
                                      <p:cBhvr>
                                        <p:cTn id="90" dur="1" fill="hold">
                                          <p:stCondLst>
                                            <p:cond delay="0"/>
                                          </p:stCondLst>
                                        </p:cTn>
                                        <p:tgtEl>
                                          <p:spTgt spid="41987">
                                            <p:txEl>
                                              <p:pRg st="19" end="19"/>
                                            </p:txEl>
                                          </p:spTgt>
                                        </p:tgtEl>
                                        <p:attrNameLst>
                                          <p:attrName>style.visibility</p:attrName>
                                        </p:attrNameLst>
                                      </p:cBhvr>
                                      <p:to>
                                        <p:strVal val="visible"/>
                                      </p:to>
                                    </p:set>
                                    <p:anim calcmode="lin" valueType="num">
                                      <p:cBhvr additive="base">
                                        <p:cTn id="91" dur="500" fill="hold"/>
                                        <p:tgtEl>
                                          <p:spTgt spid="41987">
                                            <p:txEl>
                                              <p:pRg st="19" end="19"/>
                                            </p:txEl>
                                          </p:spTgt>
                                        </p:tgtEl>
                                        <p:attrNameLst>
                                          <p:attrName>ppt_x</p:attrName>
                                        </p:attrNameLst>
                                      </p:cBhvr>
                                      <p:tavLst>
                                        <p:tav tm="0">
                                          <p:val>
                                            <p:strVal val="1+#ppt_w/2"/>
                                          </p:val>
                                        </p:tav>
                                        <p:tav tm="100000">
                                          <p:val>
                                            <p:strVal val="#ppt_x"/>
                                          </p:val>
                                        </p:tav>
                                      </p:tavLst>
                                    </p:anim>
                                    <p:anim calcmode="lin" valueType="num">
                                      <p:cBhvr additive="base">
                                        <p:cTn id="92" dur="500" fill="hold"/>
                                        <p:tgtEl>
                                          <p:spTgt spid="41987">
                                            <p:txEl>
                                              <p:pRg st="19" end="1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P spid="41987" grpId="0" build="p" autoUpdateAnimBg="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a:spLocks noGrp="1"/>
          </p:cNvSpPr>
          <p:nvPr>
            <p:ph type="title"/>
          </p:nvPr>
        </p:nvSpPr>
        <p:spPr/>
        <p:txBody>
          <a:bodyPr/>
          <a:lstStyle/>
          <a:p>
            <a:r>
              <a:rPr lang="en-GB" altLang="en-US"/>
              <a:t> Tools and Strategies Exercise</a:t>
            </a:r>
          </a:p>
        </p:txBody>
      </p:sp>
      <p:pic>
        <p:nvPicPr>
          <p:cNvPr id="112643" name="Online Image Placeholder 15"/>
          <p:cNvPicPr>
            <a:picLocks noGrp="1" noChangeAspect="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1938338" y="1617663"/>
            <a:ext cx="2028825" cy="1219200"/>
          </a:xfrm>
        </p:spPr>
      </p:pic>
      <p:sp>
        <p:nvSpPr>
          <p:cNvPr id="112644" name="Text Placeholder 9"/>
          <p:cNvSpPr>
            <a:spLocks noGrp="1"/>
          </p:cNvSpPr>
          <p:nvPr>
            <p:ph type="body" sz="half" idx="2"/>
          </p:nvPr>
        </p:nvSpPr>
        <p:spPr>
          <a:xfrm>
            <a:off x="4525963" y="1484313"/>
            <a:ext cx="4421187" cy="4114800"/>
          </a:xfrm>
        </p:spPr>
        <p:txBody>
          <a:bodyPr/>
          <a:lstStyle/>
          <a:p>
            <a:r>
              <a:rPr lang="en-GB" altLang="en-US">
                <a:solidFill>
                  <a:srgbClr val="FF0000"/>
                </a:solidFill>
              </a:rPr>
              <a:t>List and consider the tools and strategies used by organisations that deal with conservation in the UK.</a:t>
            </a:r>
          </a:p>
          <a:p>
            <a:endParaRPr lang="en-GB" altLang="en-US"/>
          </a:p>
        </p:txBody>
      </p:sp>
      <p:sp>
        <p:nvSpPr>
          <p:cNvPr id="1126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E2C31D0-180D-448E-8FB9-203F8C801B60}" type="slidenum">
              <a:rPr lang="en-GB" altLang="en-US" sz="1200" smtClean="0">
                <a:solidFill>
                  <a:srgbClr val="045C75"/>
                </a:solidFill>
              </a:rPr>
              <a:pPr/>
              <a:t>132</a:t>
            </a:fld>
            <a:endParaRPr lang="en-GB" altLang="en-US" sz="1200">
              <a:solidFill>
                <a:srgbClr val="045C75"/>
              </a:solidFill>
            </a:endParaRPr>
          </a:p>
        </p:txBody>
      </p:sp>
      <p:pic>
        <p:nvPicPr>
          <p:cNvPr id="112646" name="Picture 1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50" y="1484313"/>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7" name="Picture 1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950" y="5943600"/>
            <a:ext cx="1865313" cy="81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8"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81213" y="3346450"/>
            <a:ext cx="5524500"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9" name="Picture 14"/>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7975" y="5724525"/>
            <a:ext cx="2462213"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0" name="Picture 1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6350"/>
            <a:ext cx="3898900"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1" name="Picture 18"/>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04113" y="3429000"/>
            <a:ext cx="14382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2" name="Picture 22"/>
          <p:cNvPicPr>
            <a:picLocks noChangeAspect="1"/>
          </p:cNvPicPr>
          <p:nvPr/>
        </p:nvPicPr>
        <p:blipFill>
          <a:blip r:embed="rId9">
            <a:extLst>
              <a:ext uri="{28A0092B-C50C-407E-A947-70E740481C1C}">
                <a14:useLocalDpi xmlns:a14="http://schemas.microsoft.com/office/drawing/2010/main" val="0"/>
              </a:ext>
            </a:extLst>
          </a:blip>
          <a:srcRect b="30646"/>
          <a:stretch>
            <a:fillRect/>
          </a:stretch>
        </p:blipFill>
        <p:spPr bwMode="auto">
          <a:xfrm>
            <a:off x="3900488" y="7938"/>
            <a:ext cx="2998787"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3" name="Picture 19"/>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059613" y="4656138"/>
            <a:ext cx="178117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4" name="Picture 20"/>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0" y="3000375"/>
            <a:ext cx="2101850" cy="140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5" name="Picture 21"/>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7950" y="4630738"/>
            <a:ext cx="1846263"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56" name="TextBox 23"/>
          <p:cNvSpPr txBox="1">
            <a:spLocks noChangeArrowheads="1"/>
          </p:cNvSpPr>
          <p:nvPr/>
        </p:nvSpPr>
        <p:spPr bwMode="auto">
          <a:xfrm>
            <a:off x="2079625" y="3297238"/>
            <a:ext cx="25923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r>
              <a:rPr lang="en-GB" altLang="en-US" sz="1200">
                <a:solidFill>
                  <a:schemeClr val="tx1"/>
                </a:solidFill>
              </a:rPr>
              <a:t>Country Land and Business Association</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836613"/>
            <a:ext cx="2209800" cy="641350"/>
          </a:xfrm>
        </p:spPr>
        <p:txBody>
          <a:bodyPr rtlCol="0">
            <a:normAutofit fontScale="90000"/>
          </a:bodyPr>
          <a:lstStyle/>
          <a:p>
            <a:pPr eaLnBrk="1" fontAlgn="auto" hangingPunct="1">
              <a:spcAft>
                <a:spcPts val="0"/>
              </a:spcAft>
              <a:defRPr/>
            </a:pPr>
            <a:r>
              <a:rPr lang="en-US" altLang="en-US" b="1" dirty="0"/>
              <a:t>Practical</a:t>
            </a:r>
            <a:endParaRPr lang="en-US" altLang="en-US" sz="4800" dirty="0"/>
          </a:p>
        </p:txBody>
      </p:sp>
      <p:sp>
        <p:nvSpPr>
          <p:cNvPr id="44035" name="Rectangle 3"/>
          <p:cNvSpPr>
            <a:spLocks noGrp="1" noChangeArrowheads="1"/>
          </p:cNvSpPr>
          <p:nvPr>
            <p:ph idx="1"/>
          </p:nvPr>
        </p:nvSpPr>
        <p:spPr>
          <a:xfrm>
            <a:off x="381000" y="1905000"/>
            <a:ext cx="8382000" cy="4114800"/>
          </a:xfrm>
        </p:spPr>
        <p:txBody>
          <a:bodyPr rtlCol="0">
            <a:normAutofit fontScale="85000" lnSpcReduction="10000"/>
          </a:bodyPr>
          <a:lstStyle/>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Split into 4 groups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Choose one of the following concerns:</a:t>
            </a:r>
          </a:p>
          <a:p>
            <a:pPr marL="640080" lvl="1" indent="-274320" eaLnBrk="1" fontAlgn="auto" hangingPunct="1">
              <a:spcAft>
                <a:spcPts val="0"/>
              </a:spcAft>
              <a:buFont typeface="Wingdings 2"/>
              <a:buChar char=""/>
              <a:defRPr/>
            </a:pPr>
            <a:r>
              <a:rPr lang="en-US" sz="1800" b="1" dirty="0">
                <a:solidFill>
                  <a:schemeClr val="tx2">
                    <a:lumMod val="75000"/>
                  </a:schemeClr>
                </a:solidFill>
              </a:rPr>
              <a:t>A. Global warming. </a:t>
            </a:r>
          </a:p>
          <a:p>
            <a:pPr marL="640080" lvl="1" indent="-274320" eaLnBrk="1" fontAlgn="auto" hangingPunct="1">
              <a:spcAft>
                <a:spcPts val="0"/>
              </a:spcAft>
              <a:buFont typeface="Wingdings 2"/>
              <a:buChar char=""/>
              <a:defRPr/>
            </a:pPr>
            <a:r>
              <a:rPr lang="en-US" sz="1800" b="1" dirty="0">
                <a:solidFill>
                  <a:schemeClr val="tx2">
                    <a:lumMod val="75000"/>
                  </a:schemeClr>
                </a:solidFill>
              </a:rPr>
              <a:t>B. Biodiversity</a:t>
            </a:r>
          </a:p>
          <a:p>
            <a:pPr marL="640080" lvl="1" indent="-274320" eaLnBrk="1" fontAlgn="auto" hangingPunct="1">
              <a:spcAft>
                <a:spcPts val="0"/>
              </a:spcAft>
              <a:buFont typeface="Wingdings 2"/>
              <a:buChar char=""/>
              <a:defRPr/>
            </a:pPr>
            <a:r>
              <a:rPr lang="en-US" sz="1800" b="1" dirty="0">
                <a:solidFill>
                  <a:schemeClr val="tx2">
                    <a:lumMod val="75000"/>
                  </a:schemeClr>
                </a:solidFill>
              </a:rPr>
              <a:t>C. Acid Rain</a:t>
            </a:r>
          </a:p>
          <a:p>
            <a:pPr marL="640080" lvl="1" indent="-274320" eaLnBrk="1" fontAlgn="auto" hangingPunct="1">
              <a:spcAft>
                <a:spcPts val="0"/>
              </a:spcAft>
              <a:buFont typeface="Wingdings 2"/>
              <a:buChar char=""/>
              <a:defRPr/>
            </a:pPr>
            <a:r>
              <a:rPr lang="en-US" sz="1800" b="1" dirty="0">
                <a:solidFill>
                  <a:schemeClr val="tx2">
                    <a:lumMod val="75000"/>
                  </a:schemeClr>
                </a:solidFill>
              </a:rPr>
              <a:t>D. Energy Consumption</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Construct a poster that shows the tools and strategies that should be in place to solve your environmental concern.  Remember you must have strategies to formulate and enforce your policies. In addition, T &amp; S 1234 must be included (max. 45 </a:t>
            </a:r>
            <a:r>
              <a:rPr lang="en-US" b="1" dirty="0" err="1">
                <a:solidFill>
                  <a:schemeClr val="tx2">
                    <a:lumMod val="75000"/>
                  </a:schemeClr>
                </a:solidFill>
              </a:rPr>
              <a:t>mins</a:t>
            </a:r>
            <a:r>
              <a:rPr lang="en-US" b="1" dirty="0">
                <a:solidFill>
                  <a:schemeClr val="tx2">
                    <a:lumMod val="75000"/>
                  </a:schemeClr>
                </a:solidFill>
              </a:rPr>
              <a:t>).</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Put your poster on Microsoft word and print out. (max 30mins)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Present to the rest of the class.  (5 </a:t>
            </a:r>
            <a:r>
              <a:rPr lang="en-US" b="1" dirty="0" err="1">
                <a:solidFill>
                  <a:schemeClr val="tx2">
                    <a:lumMod val="75000"/>
                  </a:schemeClr>
                </a:solidFill>
              </a:rPr>
              <a:t>mins</a:t>
            </a:r>
            <a:r>
              <a:rPr lang="en-US" b="1" dirty="0">
                <a:solidFill>
                  <a:schemeClr val="tx2">
                    <a:lumMod val="75000"/>
                  </a:schemeClr>
                </a:solidFill>
              </a:rPr>
              <a:t> plus 5mins discussion)</a:t>
            </a:r>
          </a:p>
        </p:txBody>
      </p:sp>
      <p:sp>
        <p:nvSpPr>
          <p:cNvPr id="1085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9D8291C-44FC-415B-B964-A8061B25933D}" type="slidenum">
              <a:rPr lang="en-GB" altLang="en-US" sz="1100" smtClean="0">
                <a:solidFill>
                  <a:srgbClr val="4D4D4D"/>
                </a:solidFill>
                <a:latin typeface="Times New Roman" panose="02020603050405020304" pitchFamily="18" charset="0"/>
              </a:rPr>
              <a:pPr>
                <a:spcBef>
                  <a:spcPct val="0"/>
                </a:spcBef>
                <a:buClrTx/>
                <a:buSzTx/>
                <a:buFontTx/>
                <a:buNone/>
              </a:pPr>
              <a:t>133</a:t>
            </a:fld>
            <a:endParaRPr lang="en-GB" altLang="en-US" sz="1100">
              <a:solidFill>
                <a:srgbClr val="4D4D4D"/>
              </a:solidFill>
              <a:latin typeface="Times New Roman" panose="02020603050405020304" pitchFamily="18" charset="0"/>
            </a:endParaRPr>
          </a:p>
        </p:txBody>
      </p:sp>
      <p:pic>
        <p:nvPicPr>
          <p:cNvPr id="108549" name="Picture 5" descr="biod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228600"/>
            <a:ext cx="27305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4034">
                                            <p:txEl>
                                              <p:pRg st="0" end="0"/>
                                            </p:txEl>
                                          </p:spTgt>
                                        </p:tgtEl>
                                        <p:attrNameLst>
                                          <p:attrName>style.visibility</p:attrName>
                                        </p:attrNameLst>
                                      </p:cBhvr>
                                      <p:to>
                                        <p:strVal val="visible"/>
                                      </p:to>
                                    </p:set>
                                    <p:anim calcmode="lin" valueType="num">
                                      <p:cBhvr additive="base">
                                        <p:cTn id="7" dur="500" fill="hold"/>
                                        <p:tgtEl>
                                          <p:spTgt spid="440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40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4035">
                                            <p:txEl>
                                              <p:pRg st="0" end="0"/>
                                            </p:txEl>
                                          </p:spTgt>
                                        </p:tgtEl>
                                        <p:attrNameLst>
                                          <p:attrName>style.visibility</p:attrName>
                                        </p:attrNameLst>
                                      </p:cBhvr>
                                      <p:to>
                                        <p:strVal val="visible"/>
                                      </p:to>
                                    </p:set>
                                    <p:anim calcmode="lin" valueType="num">
                                      <p:cBhvr additive="base">
                                        <p:cTn id="13" dur="500" fill="hold"/>
                                        <p:tgtEl>
                                          <p:spTgt spid="440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40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4035">
                                            <p:txEl>
                                              <p:pRg st="1" end="1"/>
                                            </p:txEl>
                                          </p:spTgt>
                                        </p:tgtEl>
                                        <p:attrNameLst>
                                          <p:attrName>style.visibility</p:attrName>
                                        </p:attrNameLst>
                                      </p:cBhvr>
                                      <p:to>
                                        <p:strVal val="visible"/>
                                      </p:to>
                                    </p:set>
                                    <p:anim calcmode="lin" valueType="num">
                                      <p:cBhvr additive="base">
                                        <p:cTn id="19" dur="500" fill="hold"/>
                                        <p:tgtEl>
                                          <p:spTgt spid="440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40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44035">
                                            <p:txEl>
                                              <p:pRg st="2" end="2"/>
                                            </p:txEl>
                                          </p:spTgt>
                                        </p:tgtEl>
                                        <p:attrNameLst>
                                          <p:attrName>style.visibility</p:attrName>
                                        </p:attrNameLst>
                                      </p:cBhvr>
                                      <p:to>
                                        <p:strVal val="visible"/>
                                      </p:to>
                                    </p:set>
                                    <p:anim calcmode="lin" valueType="num">
                                      <p:cBhvr additive="base">
                                        <p:cTn id="23" dur="500" fill="hold"/>
                                        <p:tgtEl>
                                          <p:spTgt spid="44035">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40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par>
                                <p:cTn id="25" presetID="2" presetClass="entr" presetSubtype="8" fill="hold" grpId="0" nodeType="withEffect">
                                  <p:stCondLst>
                                    <p:cond delay="0"/>
                                  </p:stCondLst>
                                  <p:childTnLst>
                                    <p:set>
                                      <p:cBhvr>
                                        <p:cTn id="26" dur="1" fill="hold">
                                          <p:stCondLst>
                                            <p:cond delay="0"/>
                                          </p:stCondLst>
                                        </p:cTn>
                                        <p:tgtEl>
                                          <p:spTgt spid="44035">
                                            <p:txEl>
                                              <p:pRg st="3" end="3"/>
                                            </p:txEl>
                                          </p:spTgt>
                                        </p:tgtEl>
                                        <p:attrNameLst>
                                          <p:attrName>style.visibility</p:attrName>
                                        </p:attrNameLst>
                                      </p:cBhvr>
                                      <p:to>
                                        <p:strVal val="visible"/>
                                      </p:to>
                                    </p:set>
                                    <p:anim calcmode="lin" valueType="num">
                                      <p:cBhvr additive="base">
                                        <p:cTn id="27" dur="500" fill="hold"/>
                                        <p:tgtEl>
                                          <p:spTgt spid="44035">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40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44035">
                                            <p:txEl>
                                              <p:pRg st="4" end="4"/>
                                            </p:txEl>
                                          </p:spTgt>
                                        </p:tgtEl>
                                        <p:attrNameLst>
                                          <p:attrName>style.visibility</p:attrName>
                                        </p:attrNameLst>
                                      </p:cBhvr>
                                      <p:to>
                                        <p:strVal val="visible"/>
                                      </p:to>
                                    </p:set>
                                    <p:anim calcmode="lin" valueType="num">
                                      <p:cBhvr additive="base">
                                        <p:cTn id="31" dur="500" fill="hold"/>
                                        <p:tgtEl>
                                          <p:spTgt spid="440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40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44035">
                                            <p:txEl>
                                              <p:pRg st="5" end="5"/>
                                            </p:txEl>
                                          </p:spTgt>
                                        </p:tgtEl>
                                        <p:attrNameLst>
                                          <p:attrName>style.visibility</p:attrName>
                                        </p:attrNameLst>
                                      </p:cBhvr>
                                      <p:to>
                                        <p:strVal val="visible"/>
                                      </p:to>
                                    </p:set>
                                    <p:anim calcmode="lin" valueType="num">
                                      <p:cBhvr additive="base">
                                        <p:cTn id="35" dur="500" fill="hold"/>
                                        <p:tgtEl>
                                          <p:spTgt spid="44035">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403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44035">
                                            <p:txEl>
                                              <p:pRg st="6" end="6"/>
                                            </p:txEl>
                                          </p:spTgt>
                                        </p:tgtEl>
                                        <p:attrNameLst>
                                          <p:attrName>style.visibility</p:attrName>
                                        </p:attrNameLst>
                                      </p:cBhvr>
                                      <p:to>
                                        <p:strVal val="visible"/>
                                      </p:to>
                                    </p:set>
                                    <p:anim calcmode="lin" valueType="num">
                                      <p:cBhvr additive="base">
                                        <p:cTn id="41" dur="500" fill="hold"/>
                                        <p:tgtEl>
                                          <p:spTgt spid="44035">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4403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44035">
                                            <p:txEl>
                                              <p:pRg st="7" end="7"/>
                                            </p:txEl>
                                          </p:spTgt>
                                        </p:tgtEl>
                                        <p:attrNameLst>
                                          <p:attrName>style.visibility</p:attrName>
                                        </p:attrNameLst>
                                      </p:cBhvr>
                                      <p:to>
                                        <p:strVal val="visible"/>
                                      </p:to>
                                    </p:set>
                                    <p:anim calcmode="lin" valueType="num">
                                      <p:cBhvr additive="base">
                                        <p:cTn id="47" dur="500" fill="hold"/>
                                        <p:tgtEl>
                                          <p:spTgt spid="44035">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403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44035">
                                            <p:txEl>
                                              <p:pRg st="8" end="8"/>
                                            </p:txEl>
                                          </p:spTgt>
                                        </p:tgtEl>
                                        <p:attrNameLst>
                                          <p:attrName>style.visibility</p:attrName>
                                        </p:attrNameLst>
                                      </p:cBhvr>
                                      <p:to>
                                        <p:strVal val="visible"/>
                                      </p:to>
                                    </p:set>
                                    <p:anim calcmode="lin" valueType="num">
                                      <p:cBhvr additive="base">
                                        <p:cTn id="53" dur="500" fill="hold"/>
                                        <p:tgtEl>
                                          <p:spTgt spid="44035">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4403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build="p" autoUpdateAnimBg="0" advAuto="0"/>
      <p:bldP spid="44035" grpId="0" build="p" autoUpdateAnimBg="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b="1"/>
              <a:t>Conclusion</a:t>
            </a:r>
            <a:endParaRPr lang="en-US" altLang="en-US" sz="4800" b="1"/>
          </a:p>
        </p:txBody>
      </p:sp>
      <p:sp>
        <p:nvSpPr>
          <p:cNvPr id="47107" name="Rectangle 3"/>
          <p:cNvSpPr>
            <a:spLocks noGrp="1" noChangeArrowheads="1"/>
          </p:cNvSpPr>
          <p:nvPr>
            <p:ph type="body" sz="half" idx="1"/>
          </p:nvPr>
        </p:nvSpPr>
        <p:spPr>
          <a:xfrm>
            <a:off x="328613" y="1941513"/>
            <a:ext cx="4024312" cy="4114800"/>
          </a:xfrm>
        </p:spPr>
        <p:txBody>
          <a:bodyPr/>
          <a:lstStyle/>
          <a:p>
            <a:pPr eaLnBrk="1" hangingPunct="1"/>
            <a:r>
              <a:rPr lang="en-US" altLang="en-US" sz="2400"/>
              <a:t>Institutions are vital to understand if we are to solve environmental problems</a:t>
            </a:r>
          </a:p>
          <a:p>
            <a:pPr eaLnBrk="1" hangingPunct="1"/>
            <a:r>
              <a:rPr lang="en-US" altLang="en-US" sz="2400"/>
              <a:t>They vary in a number of ways</a:t>
            </a:r>
          </a:p>
          <a:p>
            <a:pPr eaLnBrk="1" hangingPunct="1"/>
            <a:r>
              <a:rPr lang="en-US" altLang="en-US" sz="2400"/>
              <a:t>Strategies and tools need to be more effective</a:t>
            </a:r>
          </a:p>
          <a:p>
            <a:pPr eaLnBrk="1" hangingPunct="1"/>
            <a:r>
              <a:rPr lang="en-US" altLang="en-US" sz="2400"/>
              <a:t>What does the future hold for environmental policy.</a:t>
            </a:r>
          </a:p>
          <a:p>
            <a:pPr eaLnBrk="1" hangingPunct="1"/>
            <a:endParaRPr lang="en-US" altLang="en-US"/>
          </a:p>
          <a:p>
            <a:pPr eaLnBrk="1" hangingPunct="1"/>
            <a:endParaRPr lang="en-US" altLang="en-US"/>
          </a:p>
          <a:p>
            <a:pPr lvl="1" eaLnBrk="1" hangingPunct="1"/>
            <a:endParaRPr lang="en-US" altLang="en-US"/>
          </a:p>
        </p:txBody>
      </p:sp>
      <p:pic>
        <p:nvPicPr>
          <p:cNvPr id="110596" name="Picture 8" descr="igeslogo"/>
          <p:cNvPicPr>
            <a:picLocks noGrp="1" noChangeAspect="1" noChangeArrowheads="1"/>
          </p:cNvPicPr>
          <p:nvPr>
            <p:ph type="clipArt" sz="half" idx="2"/>
          </p:nvPr>
        </p:nvPicPr>
        <p:blipFill>
          <a:blip r:embed="rId4">
            <a:extLst>
              <a:ext uri="{28A0092B-C50C-407E-A947-70E740481C1C}">
                <a14:useLocalDpi xmlns:a14="http://schemas.microsoft.com/office/drawing/2010/main" val="0"/>
              </a:ext>
            </a:extLst>
          </a:blip>
          <a:srcRect/>
          <a:stretch>
            <a:fillRect/>
          </a:stretch>
        </p:blipFill>
        <p:spPr>
          <a:xfrm>
            <a:off x="4668838" y="3033713"/>
            <a:ext cx="3708400" cy="1930400"/>
          </a:xfrm>
          <a:noFill/>
        </p:spPr>
      </p:pic>
      <p:sp>
        <p:nvSpPr>
          <p:cNvPr id="11059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21714BD-CFBA-4BDA-AB82-98129486C185}" type="slidenum">
              <a:rPr lang="en-GB" altLang="en-US" sz="1100" smtClean="0">
                <a:solidFill>
                  <a:srgbClr val="4D4D4D"/>
                </a:solidFill>
                <a:latin typeface="Times New Roman" panose="02020603050405020304" pitchFamily="18" charset="0"/>
              </a:rPr>
              <a:pPr>
                <a:spcBef>
                  <a:spcPct val="0"/>
                </a:spcBef>
                <a:buClrTx/>
                <a:buSzTx/>
                <a:buFontTx/>
                <a:buNone/>
              </a:pPr>
              <a:t>134</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7106">
                                            <p:txEl>
                                              <p:pRg st="0" end="0"/>
                                            </p:txEl>
                                          </p:spTgt>
                                        </p:tgtEl>
                                        <p:attrNameLst>
                                          <p:attrName>style.visibility</p:attrName>
                                        </p:attrNameLst>
                                      </p:cBhvr>
                                      <p:to>
                                        <p:strVal val="visible"/>
                                      </p:to>
                                    </p:set>
                                    <p:anim calcmode="lin" valueType="num">
                                      <p:cBhvr additive="base">
                                        <p:cTn id="7" dur="500" fill="hold"/>
                                        <p:tgtEl>
                                          <p:spTgt spid="4710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71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anim calcmode="lin" valueType="num">
                                      <p:cBhvr additive="base">
                                        <p:cTn id="13" dur="500" fill="hold"/>
                                        <p:tgtEl>
                                          <p:spTgt spid="471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71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additive="base">
                                        <p:cTn id="19" dur="500" fill="hold"/>
                                        <p:tgtEl>
                                          <p:spTgt spid="471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71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7107">
                                            <p:txEl>
                                              <p:pRg st="2" end="2"/>
                                            </p:txEl>
                                          </p:spTgt>
                                        </p:tgtEl>
                                        <p:attrNameLst>
                                          <p:attrName>style.visibility</p:attrName>
                                        </p:attrNameLst>
                                      </p:cBhvr>
                                      <p:to>
                                        <p:strVal val="visible"/>
                                      </p:to>
                                    </p:set>
                                    <p:anim calcmode="lin" valueType="num">
                                      <p:cBhvr additive="base">
                                        <p:cTn id="25" dur="500" fill="hold"/>
                                        <p:tgtEl>
                                          <p:spTgt spid="471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71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anim calcmode="lin" valueType="num">
                                      <p:cBhvr additive="base">
                                        <p:cTn id="31" dur="500" fill="hold"/>
                                        <p:tgtEl>
                                          <p:spTgt spid="471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71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build="p" autoUpdateAnimBg="0" advAuto="0"/>
      <p:bldP spid="47107"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Calibri"/>
        <a:ea typeface=""/>
        <a:cs typeface=""/>
      </a:majorFont>
      <a:minorFont>
        <a:latin typeface="Calibri"/>
        <a:ea typeface=""/>
        <a:cs typeface=""/>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2.xml><?xml version="1.0" encoding="utf-8"?>
<ds:datastoreItem xmlns:ds="http://schemas.openxmlformats.org/officeDocument/2006/customXml" ds:itemID="{9EBF5694-052B-456A-BDB4-2B08114922D7}">
  <ds:schemaRef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purl.org/dc/terms/"/>
    <ds:schemaRef ds:uri="d2d6d51c-be45-489c-bfaa-c0c3d4c0c982"/>
    <ds:schemaRef ds:uri="http://schemas.microsoft.com/office/infopath/2007/PartnerControls"/>
    <ds:schemaRef ds:uri="696490a5-0429-499a-a254-a60426c02ef0"/>
    <ds:schemaRef ds:uri="http://www.w3.org/XML/1998/namespace"/>
    <ds:schemaRef ds:uri="http://purl.org/dc/dcmitype/"/>
  </ds:schemaRefs>
</ds:datastoreItem>
</file>

<file path=customXml/itemProps3.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Flow</Template>
  <TotalTime>4816</TotalTime>
  <Words>9170</Words>
  <Application>Microsoft Office PowerPoint</Application>
  <PresentationFormat>On-screen Show (4:3)</PresentationFormat>
  <Paragraphs>1191</Paragraphs>
  <Slides>134</Slides>
  <Notes>37</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134</vt:i4>
      </vt:variant>
    </vt:vector>
  </HeadingPairs>
  <TitlesOfParts>
    <vt:vector size="150" baseType="lpstr">
      <vt:lpstr>Arial</vt:lpstr>
      <vt:lpstr>Arial Black</vt:lpstr>
      <vt:lpstr>Book Antiqua</vt:lpstr>
      <vt:lpstr>Calibri</vt:lpstr>
      <vt:lpstr>Calibri-Bold</vt:lpstr>
      <vt:lpstr>Courier New</vt:lpstr>
      <vt:lpstr>Freestyle Script</vt:lpstr>
      <vt:lpstr>Impact</vt:lpstr>
      <vt:lpstr>Tahoma</vt:lpstr>
      <vt:lpstr>Times New Roman</vt:lpstr>
      <vt:lpstr>Wingdings</vt:lpstr>
      <vt:lpstr>Wingdings 2</vt:lpstr>
      <vt:lpstr>Wingdings 3</vt:lpstr>
      <vt:lpstr>Flow</vt:lpstr>
      <vt:lpstr>Clip</vt:lpstr>
      <vt:lpstr>Presentation</vt:lpstr>
      <vt:lpstr>Governance of the Environment</vt:lpstr>
      <vt:lpstr>Course</vt:lpstr>
      <vt:lpstr>David Interview September 2020</vt:lpstr>
      <vt:lpstr>From moaning about to achieving it. Can governance help?</vt:lpstr>
      <vt:lpstr>Have I got news for you?</vt:lpstr>
      <vt:lpstr>Institutions and Strategies in Environmental Governance </vt:lpstr>
      <vt:lpstr>Why is governance important?</vt:lpstr>
      <vt:lpstr>Personalities and institutions</vt:lpstr>
      <vt:lpstr>Definitions</vt:lpstr>
      <vt:lpstr>What is Governance?</vt:lpstr>
      <vt:lpstr>Governance and sustainability: Compare and contrast</vt:lpstr>
      <vt:lpstr>They are interrelated</vt:lpstr>
      <vt:lpstr>Principles of environmental governance</vt:lpstr>
      <vt:lpstr>Principles of  Good Governance </vt:lpstr>
      <vt:lpstr>Why is it important to conservation?</vt:lpstr>
      <vt:lpstr>The organisation of environmental governance</vt:lpstr>
      <vt:lpstr>Lessons for good governance (UN, 2018)</vt:lpstr>
      <vt:lpstr>Awareness</vt:lpstr>
      <vt:lpstr>Empowerment</vt:lpstr>
      <vt:lpstr>Coordination</vt:lpstr>
      <vt:lpstr>Enforcement</vt:lpstr>
      <vt:lpstr>State of Nature Report 2020</vt:lpstr>
      <vt:lpstr>E.g. Wildlife Crime UK</vt:lpstr>
      <vt:lpstr>Levels of Governance</vt:lpstr>
      <vt:lpstr>Subsidiarity</vt:lpstr>
      <vt:lpstr>Local Councillors Swansea</vt:lpstr>
      <vt:lpstr>Link to Council sites  Swansea's Politicians &amp; NPT Politicians</vt:lpstr>
      <vt:lpstr>Assembly Government</vt:lpstr>
      <vt:lpstr>Quango</vt:lpstr>
      <vt:lpstr>Environment and Countryside</vt:lpstr>
      <vt:lpstr>Environment and Countryside</vt:lpstr>
      <vt:lpstr>Natural Resources Wales from 2019</vt:lpstr>
      <vt:lpstr>Environment Act (Wales) 2016</vt:lpstr>
      <vt:lpstr>How does the Act help to plan and manage Wales’ natural resources better?</vt:lpstr>
      <vt:lpstr>How does the Act help to plan and manage Wales’ natural resources better?</vt:lpstr>
      <vt:lpstr>How does the Act help to plan and manage Wales’ natural resources better?</vt:lpstr>
      <vt:lpstr>Environment Act Wales 2016  </vt:lpstr>
      <vt:lpstr>PowerPoint Presentation</vt:lpstr>
      <vt:lpstr>What SoNaRR can do? </vt:lpstr>
      <vt:lpstr>SoNaRR Interim report 2019 </vt:lpstr>
      <vt:lpstr>Area Statements</vt:lpstr>
      <vt:lpstr>Area Statements practical</vt:lpstr>
      <vt:lpstr>Is the US election of 2020 is important to the environment?</vt:lpstr>
      <vt:lpstr>US Election</vt:lpstr>
      <vt:lpstr>UK Governance of  the Environment</vt:lpstr>
      <vt:lpstr>DEFRA website</vt:lpstr>
      <vt:lpstr>EU</vt:lpstr>
      <vt:lpstr>EU Organisation</vt:lpstr>
      <vt:lpstr>EU News</vt:lpstr>
      <vt:lpstr>EU Environmental Strategies</vt:lpstr>
      <vt:lpstr>EU Environmental Strategies</vt:lpstr>
      <vt:lpstr>EU Environment Action Programme to 2020 ‘ Living well within the limits of our planet’</vt:lpstr>
      <vt:lpstr> The 7th Environment Action  Programme (EAP) cont’d</vt:lpstr>
      <vt:lpstr>Environment Action Programme to 2030</vt:lpstr>
      <vt:lpstr>Environment Action Programme to 2030 cont’d</vt:lpstr>
      <vt:lpstr>Environment Action Programme to 2030 cont’d</vt:lpstr>
      <vt:lpstr>Environment Action Programme to 2030 and BREXIT</vt:lpstr>
      <vt:lpstr>United Nations</vt:lpstr>
      <vt:lpstr>UNEA</vt:lpstr>
      <vt:lpstr>Montreal Protocol</vt:lpstr>
      <vt:lpstr>PowerPoint Presentation</vt:lpstr>
      <vt:lpstr>Should the UN plant trees?</vt:lpstr>
      <vt:lpstr>Trees in Cities Challenge</vt:lpstr>
      <vt:lpstr>Trees save Cities money</vt:lpstr>
      <vt:lpstr>Should the UN plant trees? It’s complicated</vt:lpstr>
      <vt:lpstr>Climate Change: Paris</vt:lpstr>
      <vt:lpstr>Climate Change Meeting Poland 2018   Chile (Madrid) 2019 Glasgow 2021</vt:lpstr>
      <vt:lpstr>Environmental Governance update?</vt:lpstr>
      <vt:lpstr>UNEP ‘Sound@ Environmental Governance</vt:lpstr>
      <vt:lpstr>What is the UN doing now?</vt:lpstr>
      <vt:lpstr>Alliances: Some examples</vt:lpstr>
      <vt:lpstr>Non Governmental Influences What do you think are the influences?</vt:lpstr>
      <vt:lpstr>How can we involve  public participation?</vt:lpstr>
      <vt:lpstr>The Case of Majora Carter (New York)</vt:lpstr>
      <vt:lpstr>Public participation</vt:lpstr>
      <vt:lpstr>Some additional concepts that influence environmental governance</vt:lpstr>
      <vt:lpstr>Conceptual lenses</vt:lpstr>
      <vt:lpstr>PowerPoint Presentation</vt:lpstr>
      <vt:lpstr>Conceptual  Perspectives</vt:lpstr>
      <vt:lpstr>Definitions  (e.g. pollution)</vt:lpstr>
      <vt:lpstr>Some Potential Research Problems</vt:lpstr>
      <vt:lpstr>Collective  Action</vt:lpstr>
      <vt:lpstr>The Government and Time</vt:lpstr>
      <vt:lpstr>A diachronic approach IPCC Practical</vt:lpstr>
      <vt:lpstr>Climate Change Global Governance Evolution</vt:lpstr>
      <vt:lpstr>Conclusion</vt:lpstr>
      <vt:lpstr>PowerPoint Presentation</vt:lpstr>
      <vt:lpstr>PowerPoint Presentation</vt:lpstr>
      <vt:lpstr>Card Game</vt:lpstr>
      <vt:lpstr>Card Game Cont’d</vt:lpstr>
      <vt:lpstr>Practical</vt:lpstr>
      <vt:lpstr>Institutions and Strategies</vt:lpstr>
      <vt:lpstr>Academic Assessment of the  Role of Institutions </vt:lpstr>
      <vt:lpstr>Institutional Functions</vt:lpstr>
      <vt:lpstr>International  Issues</vt:lpstr>
      <vt:lpstr>An example: UN Convention on Biodiversity</vt:lpstr>
      <vt:lpstr>UN Biodiversity Conference (CBD COP 15)</vt:lpstr>
      <vt:lpstr>Aichi Biodiversity Targets 2011-2020</vt:lpstr>
      <vt:lpstr>Discuss the context of these images</vt:lpstr>
      <vt:lpstr>Environmental Protest is International and Local</vt:lpstr>
      <vt:lpstr>Protest in Washington DC</vt:lpstr>
      <vt:lpstr>Organisation Function</vt:lpstr>
      <vt:lpstr>How can the ‘Environment’ compete against globalisation?</vt:lpstr>
      <vt:lpstr>Criticised for being white middle class</vt:lpstr>
      <vt:lpstr>PowerPoint Presentation</vt:lpstr>
      <vt:lpstr>National Issues</vt:lpstr>
      <vt:lpstr>Institutions and Strategies in Environmental Governance 2</vt:lpstr>
      <vt:lpstr>Introduction</vt:lpstr>
      <vt:lpstr>Tools and Strategies 1: Multinational</vt:lpstr>
      <vt:lpstr>PowerPoint Presentation</vt:lpstr>
      <vt:lpstr>Protocols</vt:lpstr>
      <vt:lpstr>Protocol on Strategic Environmental Assessment </vt:lpstr>
      <vt:lpstr>Non-binding agreements </vt:lpstr>
      <vt:lpstr>Exercise</vt:lpstr>
      <vt:lpstr>Multinational Policing and Monitoring:</vt:lpstr>
      <vt:lpstr>Role of the UN</vt:lpstr>
      <vt:lpstr>IPCC</vt:lpstr>
      <vt:lpstr>Governance of Climate Change</vt:lpstr>
      <vt:lpstr>Tools and  Strategies</vt:lpstr>
      <vt:lpstr>3: NGO</vt:lpstr>
      <vt:lpstr>Environmental NGO Growth</vt:lpstr>
      <vt:lpstr>Definition</vt:lpstr>
      <vt:lpstr>Categorisation</vt:lpstr>
      <vt:lpstr>NGO Role</vt:lpstr>
      <vt:lpstr>Environmental NGO Assessment</vt:lpstr>
      <vt:lpstr>Protest E.g. Extinction Rebellion </vt:lpstr>
      <vt:lpstr>Citizen Science</vt:lpstr>
      <vt:lpstr>Example</vt:lpstr>
      <vt:lpstr>Types of CS and the role of Technology</vt:lpstr>
      <vt:lpstr>Citizen Science cont’d</vt:lpstr>
      <vt:lpstr>Tools and Strategies 4: Miscellaneous</vt:lpstr>
      <vt:lpstr> Tools and Strategies Exercise</vt:lpstr>
      <vt:lpstr>Practical</vt:lpstr>
      <vt:lpstr>Conclusion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332</cp:revision>
  <cp:lastPrinted>2002-03-04T13:59:26Z</cp:lastPrinted>
  <dcterms:created xsi:type="dcterms:W3CDTF">2001-11-15T19:13:35Z</dcterms:created>
  <dcterms:modified xsi:type="dcterms:W3CDTF">2020-11-18T08:35:02Z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