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8"/>
  </p:notesMasterIdLst>
  <p:sldIdLst>
    <p:sldId id="256" r:id="rId5"/>
    <p:sldId id="268" r:id="rId6"/>
    <p:sldId id="257" r:id="rId7"/>
    <p:sldId id="258" r:id="rId8"/>
    <p:sldId id="259" r:id="rId9"/>
    <p:sldId id="260" r:id="rId10"/>
    <p:sldId id="261" r:id="rId11"/>
    <p:sldId id="262" r:id="rId12"/>
    <p:sldId id="263" r:id="rId13"/>
    <p:sldId id="264" r:id="rId14"/>
    <p:sldId id="265" r:id="rId15"/>
    <p:sldId id="266" r:id="rId16"/>
    <p:sldId id="26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51" d="100"/>
          <a:sy n="51" d="100"/>
        </p:scale>
        <p:origin x="1220"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5F20B7-55FD-449D-BF38-85377A007F66}"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44381C02-3C54-4BFD-A04E-FA42A79D810D}">
      <dgm:prSet/>
      <dgm:spPr/>
      <dgm:t>
        <a:bodyPr/>
        <a:lstStyle/>
        <a:p>
          <a:r>
            <a:rPr lang="en-GB"/>
            <a:t>Erikson’s theory explains how people grow through the 8 stages</a:t>
          </a:r>
          <a:endParaRPr lang="en-US"/>
        </a:p>
      </dgm:t>
    </dgm:pt>
    <dgm:pt modelId="{589C8B4A-0F9D-42C0-8B0C-8DF35B1B842D}" type="parTrans" cxnId="{CC020416-9A14-484E-89B5-1E46681CE0A6}">
      <dgm:prSet/>
      <dgm:spPr/>
      <dgm:t>
        <a:bodyPr/>
        <a:lstStyle/>
        <a:p>
          <a:endParaRPr lang="en-US"/>
        </a:p>
      </dgm:t>
    </dgm:pt>
    <dgm:pt modelId="{42796342-79F0-400D-BA53-4EEAA49F3128}" type="sibTrans" cxnId="{CC020416-9A14-484E-89B5-1E46681CE0A6}">
      <dgm:prSet/>
      <dgm:spPr/>
      <dgm:t>
        <a:bodyPr/>
        <a:lstStyle/>
        <a:p>
          <a:endParaRPr lang="en-US"/>
        </a:p>
      </dgm:t>
    </dgm:pt>
    <dgm:pt modelId="{81483E74-8749-48C5-B55E-4629DCEA9C52}">
      <dgm:prSet/>
      <dgm:spPr/>
      <dgm:t>
        <a:bodyPr/>
        <a:lstStyle/>
        <a:p>
          <a:r>
            <a:rPr lang="en-GB"/>
            <a:t>He believes the stages present a challenge to solve </a:t>
          </a:r>
          <a:endParaRPr lang="en-US"/>
        </a:p>
      </dgm:t>
    </dgm:pt>
    <dgm:pt modelId="{BBD1C1C7-0203-434C-893D-E0532015F839}" type="parTrans" cxnId="{0DFA6BC7-5336-46D2-AABE-A472C66E1016}">
      <dgm:prSet/>
      <dgm:spPr/>
      <dgm:t>
        <a:bodyPr/>
        <a:lstStyle/>
        <a:p>
          <a:endParaRPr lang="en-US"/>
        </a:p>
      </dgm:t>
    </dgm:pt>
    <dgm:pt modelId="{3FA210EB-169A-4B37-91A1-0522AA2F9E1C}" type="sibTrans" cxnId="{0DFA6BC7-5336-46D2-AABE-A472C66E1016}">
      <dgm:prSet/>
      <dgm:spPr/>
      <dgm:t>
        <a:bodyPr/>
        <a:lstStyle/>
        <a:p>
          <a:endParaRPr lang="en-US"/>
        </a:p>
      </dgm:t>
    </dgm:pt>
    <dgm:pt modelId="{F9F44B2A-7154-415C-8A90-B672E1AFF91A}">
      <dgm:prSet/>
      <dgm:spPr/>
      <dgm:t>
        <a:bodyPr/>
        <a:lstStyle/>
        <a:p>
          <a:r>
            <a:rPr lang="en-GB" dirty="0"/>
            <a:t>The teenage stage focuses on identity and confusion </a:t>
          </a:r>
          <a:endParaRPr lang="en-US" dirty="0"/>
        </a:p>
      </dgm:t>
    </dgm:pt>
    <dgm:pt modelId="{814DC724-ECC7-4B87-B2AA-804DE48E2B5C}" type="parTrans" cxnId="{5F8EE3DD-EDE8-465C-A24C-3B93F23CCED5}">
      <dgm:prSet/>
      <dgm:spPr/>
      <dgm:t>
        <a:bodyPr/>
        <a:lstStyle/>
        <a:p>
          <a:endParaRPr lang="en-US"/>
        </a:p>
      </dgm:t>
    </dgm:pt>
    <dgm:pt modelId="{8C4826B0-0474-4DCC-A260-168AB11DF82F}" type="sibTrans" cxnId="{5F8EE3DD-EDE8-465C-A24C-3B93F23CCED5}">
      <dgm:prSet/>
      <dgm:spPr/>
      <dgm:t>
        <a:bodyPr/>
        <a:lstStyle/>
        <a:p>
          <a:endParaRPr lang="en-US"/>
        </a:p>
      </dgm:t>
    </dgm:pt>
    <dgm:pt modelId="{F0BE9FDE-8B21-4714-81E9-A07B6B18A844}" type="pres">
      <dgm:prSet presAssocID="{A95F20B7-55FD-449D-BF38-85377A007F66}" presName="outerComposite" presStyleCnt="0">
        <dgm:presLayoutVars>
          <dgm:chMax val="5"/>
          <dgm:dir/>
          <dgm:resizeHandles val="exact"/>
        </dgm:presLayoutVars>
      </dgm:prSet>
      <dgm:spPr/>
    </dgm:pt>
    <dgm:pt modelId="{629B08C1-58F1-404A-8E86-FE102C2D6E3D}" type="pres">
      <dgm:prSet presAssocID="{A95F20B7-55FD-449D-BF38-85377A007F66}" presName="dummyMaxCanvas" presStyleCnt="0">
        <dgm:presLayoutVars/>
      </dgm:prSet>
      <dgm:spPr/>
    </dgm:pt>
    <dgm:pt modelId="{83ABAE20-FDBA-406C-BEA2-36B70E53456A}" type="pres">
      <dgm:prSet presAssocID="{A95F20B7-55FD-449D-BF38-85377A007F66}" presName="ThreeNodes_1" presStyleLbl="node1" presStyleIdx="0" presStyleCnt="3" custLinFactNeighborX="-8655" custLinFactNeighborY="-41820">
        <dgm:presLayoutVars>
          <dgm:bulletEnabled val="1"/>
        </dgm:presLayoutVars>
      </dgm:prSet>
      <dgm:spPr/>
    </dgm:pt>
    <dgm:pt modelId="{AACDF55B-7C3E-4675-8A53-D6B842819DD9}" type="pres">
      <dgm:prSet presAssocID="{A95F20B7-55FD-449D-BF38-85377A007F66}" presName="ThreeNodes_2" presStyleLbl="node1" presStyleIdx="1" presStyleCnt="3">
        <dgm:presLayoutVars>
          <dgm:bulletEnabled val="1"/>
        </dgm:presLayoutVars>
      </dgm:prSet>
      <dgm:spPr/>
    </dgm:pt>
    <dgm:pt modelId="{4A9EE2A2-C917-4B26-BF31-719198A95EE3}" type="pres">
      <dgm:prSet presAssocID="{A95F20B7-55FD-449D-BF38-85377A007F66}" presName="ThreeNodes_3" presStyleLbl="node1" presStyleIdx="2" presStyleCnt="3">
        <dgm:presLayoutVars>
          <dgm:bulletEnabled val="1"/>
        </dgm:presLayoutVars>
      </dgm:prSet>
      <dgm:spPr/>
    </dgm:pt>
    <dgm:pt modelId="{4D90F6A5-1F87-4993-B86D-3A0A7336321F}" type="pres">
      <dgm:prSet presAssocID="{A95F20B7-55FD-449D-BF38-85377A007F66}" presName="ThreeConn_1-2" presStyleLbl="fgAccFollowNode1" presStyleIdx="0" presStyleCnt="2">
        <dgm:presLayoutVars>
          <dgm:bulletEnabled val="1"/>
        </dgm:presLayoutVars>
      </dgm:prSet>
      <dgm:spPr/>
    </dgm:pt>
    <dgm:pt modelId="{DFB9EAD9-8230-4893-BBE7-FB5AF72A0976}" type="pres">
      <dgm:prSet presAssocID="{A95F20B7-55FD-449D-BF38-85377A007F66}" presName="ThreeConn_2-3" presStyleLbl="fgAccFollowNode1" presStyleIdx="1" presStyleCnt="2">
        <dgm:presLayoutVars>
          <dgm:bulletEnabled val="1"/>
        </dgm:presLayoutVars>
      </dgm:prSet>
      <dgm:spPr/>
    </dgm:pt>
    <dgm:pt modelId="{15FC76CC-0805-468F-BA7A-72555A2324CA}" type="pres">
      <dgm:prSet presAssocID="{A95F20B7-55FD-449D-BF38-85377A007F66}" presName="ThreeNodes_1_text" presStyleLbl="node1" presStyleIdx="2" presStyleCnt="3">
        <dgm:presLayoutVars>
          <dgm:bulletEnabled val="1"/>
        </dgm:presLayoutVars>
      </dgm:prSet>
      <dgm:spPr/>
    </dgm:pt>
    <dgm:pt modelId="{D1381265-240F-433C-9126-CDD825EEE942}" type="pres">
      <dgm:prSet presAssocID="{A95F20B7-55FD-449D-BF38-85377A007F66}" presName="ThreeNodes_2_text" presStyleLbl="node1" presStyleIdx="2" presStyleCnt="3">
        <dgm:presLayoutVars>
          <dgm:bulletEnabled val="1"/>
        </dgm:presLayoutVars>
      </dgm:prSet>
      <dgm:spPr/>
    </dgm:pt>
    <dgm:pt modelId="{3270FAF8-61F8-4173-8434-915DDF9A5AD3}" type="pres">
      <dgm:prSet presAssocID="{A95F20B7-55FD-449D-BF38-85377A007F66}" presName="ThreeNodes_3_text" presStyleLbl="node1" presStyleIdx="2" presStyleCnt="3">
        <dgm:presLayoutVars>
          <dgm:bulletEnabled val="1"/>
        </dgm:presLayoutVars>
      </dgm:prSet>
      <dgm:spPr/>
    </dgm:pt>
  </dgm:ptLst>
  <dgm:cxnLst>
    <dgm:cxn modelId="{CC020416-9A14-484E-89B5-1E46681CE0A6}" srcId="{A95F20B7-55FD-449D-BF38-85377A007F66}" destId="{44381C02-3C54-4BFD-A04E-FA42A79D810D}" srcOrd="0" destOrd="0" parTransId="{589C8B4A-0F9D-42C0-8B0C-8DF35B1B842D}" sibTransId="{42796342-79F0-400D-BA53-4EEAA49F3128}"/>
    <dgm:cxn modelId="{69CD913A-CC1A-4213-955D-A22403123B63}" type="presOf" srcId="{44381C02-3C54-4BFD-A04E-FA42A79D810D}" destId="{15FC76CC-0805-468F-BA7A-72555A2324CA}" srcOrd="1" destOrd="0" presId="urn:microsoft.com/office/officeart/2005/8/layout/vProcess5"/>
    <dgm:cxn modelId="{7FA93243-9E9A-4363-A14D-A5051D39CE01}" type="presOf" srcId="{F9F44B2A-7154-415C-8A90-B672E1AFF91A}" destId="{3270FAF8-61F8-4173-8434-915DDF9A5AD3}" srcOrd="1" destOrd="0" presId="urn:microsoft.com/office/officeart/2005/8/layout/vProcess5"/>
    <dgm:cxn modelId="{C509E869-4262-4299-A674-546C8B4A2690}" type="presOf" srcId="{42796342-79F0-400D-BA53-4EEAA49F3128}" destId="{4D90F6A5-1F87-4993-B86D-3A0A7336321F}" srcOrd="0" destOrd="0" presId="urn:microsoft.com/office/officeart/2005/8/layout/vProcess5"/>
    <dgm:cxn modelId="{6B089372-5D93-4AA9-8907-988BF5E5D991}" type="presOf" srcId="{81483E74-8749-48C5-B55E-4629DCEA9C52}" destId="{AACDF55B-7C3E-4675-8A53-D6B842819DD9}" srcOrd="0" destOrd="0" presId="urn:microsoft.com/office/officeart/2005/8/layout/vProcess5"/>
    <dgm:cxn modelId="{6FECCDA1-6667-4818-B276-A80B823BB6E7}" type="presOf" srcId="{F9F44B2A-7154-415C-8A90-B672E1AFF91A}" destId="{4A9EE2A2-C917-4B26-BF31-719198A95EE3}" srcOrd="0" destOrd="0" presId="urn:microsoft.com/office/officeart/2005/8/layout/vProcess5"/>
    <dgm:cxn modelId="{ADC054BC-C729-478F-8B05-4DC8AECE6A95}" type="presOf" srcId="{44381C02-3C54-4BFD-A04E-FA42A79D810D}" destId="{83ABAE20-FDBA-406C-BEA2-36B70E53456A}" srcOrd="0" destOrd="0" presId="urn:microsoft.com/office/officeart/2005/8/layout/vProcess5"/>
    <dgm:cxn modelId="{0DFA6BC7-5336-46D2-AABE-A472C66E1016}" srcId="{A95F20B7-55FD-449D-BF38-85377A007F66}" destId="{81483E74-8749-48C5-B55E-4629DCEA9C52}" srcOrd="1" destOrd="0" parTransId="{BBD1C1C7-0203-434C-893D-E0532015F839}" sibTransId="{3FA210EB-169A-4B37-91A1-0522AA2F9E1C}"/>
    <dgm:cxn modelId="{E4B507D0-EA36-4D07-96AC-3AC8CD7D30F4}" type="presOf" srcId="{81483E74-8749-48C5-B55E-4629DCEA9C52}" destId="{D1381265-240F-433C-9126-CDD825EEE942}" srcOrd="1" destOrd="0" presId="urn:microsoft.com/office/officeart/2005/8/layout/vProcess5"/>
    <dgm:cxn modelId="{128116D5-1862-4A15-B260-F44A502373EA}" type="presOf" srcId="{A95F20B7-55FD-449D-BF38-85377A007F66}" destId="{F0BE9FDE-8B21-4714-81E9-A07B6B18A844}" srcOrd="0" destOrd="0" presId="urn:microsoft.com/office/officeart/2005/8/layout/vProcess5"/>
    <dgm:cxn modelId="{5F8EE3DD-EDE8-465C-A24C-3B93F23CCED5}" srcId="{A95F20B7-55FD-449D-BF38-85377A007F66}" destId="{F9F44B2A-7154-415C-8A90-B672E1AFF91A}" srcOrd="2" destOrd="0" parTransId="{814DC724-ECC7-4B87-B2AA-804DE48E2B5C}" sibTransId="{8C4826B0-0474-4DCC-A260-168AB11DF82F}"/>
    <dgm:cxn modelId="{50C09DFB-ECCD-4C94-88D3-5DC39915443C}" type="presOf" srcId="{3FA210EB-169A-4B37-91A1-0522AA2F9E1C}" destId="{DFB9EAD9-8230-4893-BBE7-FB5AF72A0976}" srcOrd="0" destOrd="0" presId="urn:microsoft.com/office/officeart/2005/8/layout/vProcess5"/>
    <dgm:cxn modelId="{863588D6-8EE7-4765-A9C5-FE1007458C34}" type="presParOf" srcId="{F0BE9FDE-8B21-4714-81E9-A07B6B18A844}" destId="{629B08C1-58F1-404A-8E86-FE102C2D6E3D}" srcOrd="0" destOrd="0" presId="urn:microsoft.com/office/officeart/2005/8/layout/vProcess5"/>
    <dgm:cxn modelId="{D3EF5286-6BC2-4B6C-8069-15C750660072}" type="presParOf" srcId="{F0BE9FDE-8B21-4714-81E9-A07B6B18A844}" destId="{83ABAE20-FDBA-406C-BEA2-36B70E53456A}" srcOrd="1" destOrd="0" presId="urn:microsoft.com/office/officeart/2005/8/layout/vProcess5"/>
    <dgm:cxn modelId="{55747633-4E57-45E4-B895-740951ED7904}" type="presParOf" srcId="{F0BE9FDE-8B21-4714-81E9-A07B6B18A844}" destId="{AACDF55B-7C3E-4675-8A53-D6B842819DD9}" srcOrd="2" destOrd="0" presId="urn:microsoft.com/office/officeart/2005/8/layout/vProcess5"/>
    <dgm:cxn modelId="{52A76A4E-3E1E-4682-AF39-88C51CF5FF38}" type="presParOf" srcId="{F0BE9FDE-8B21-4714-81E9-A07B6B18A844}" destId="{4A9EE2A2-C917-4B26-BF31-719198A95EE3}" srcOrd="3" destOrd="0" presId="urn:microsoft.com/office/officeart/2005/8/layout/vProcess5"/>
    <dgm:cxn modelId="{00DA05A1-7538-45D7-A7FF-5091D667A57A}" type="presParOf" srcId="{F0BE9FDE-8B21-4714-81E9-A07B6B18A844}" destId="{4D90F6A5-1F87-4993-B86D-3A0A7336321F}" srcOrd="4" destOrd="0" presId="urn:microsoft.com/office/officeart/2005/8/layout/vProcess5"/>
    <dgm:cxn modelId="{1F82E0C5-8471-4E91-97C2-F21C964E25F3}" type="presParOf" srcId="{F0BE9FDE-8B21-4714-81E9-A07B6B18A844}" destId="{DFB9EAD9-8230-4893-BBE7-FB5AF72A0976}" srcOrd="5" destOrd="0" presId="urn:microsoft.com/office/officeart/2005/8/layout/vProcess5"/>
    <dgm:cxn modelId="{4D589544-8160-434E-91F7-BB1226B42B78}" type="presParOf" srcId="{F0BE9FDE-8B21-4714-81E9-A07B6B18A844}" destId="{15FC76CC-0805-468F-BA7A-72555A2324CA}" srcOrd="6" destOrd="0" presId="urn:microsoft.com/office/officeart/2005/8/layout/vProcess5"/>
    <dgm:cxn modelId="{D95FD6CA-DFC8-4C63-850D-AD7278FA46C3}" type="presParOf" srcId="{F0BE9FDE-8B21-4714-81E9-A07B6B18A844}" destId="{D1381265-240F-433C-9126-CDD825EEE942}" srcOrd="7" destOrd="0" presId="urn:microsoft.com/office/officeart/2005/8/layout/vProcess5"/>
    <dgm:cxn modelId="{70C119D1-53B1-4CF8-ADC2-57C3EC4C303D}" type="presParOf" srcId="{F0BE9FDE-8B21-4714-81E9-A07B6B18A844}" destId="{3270FAF8-61F8-4173-8434-915DDF9A5AD3}"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ABAE20-FDBA-406C-BEA2-36B70E53456A}">
      <dsp:nvSpPr>
        <dsp:cNvPr id="0" name=""/>
        <dsp:cNvSpPr/>
      </dsp:nvSpPr>
      <dsp:spPr>
        <a:xfrm>
          <a:off x="0" y="0"/>
          <a:ext cx="8175413" cy="1228044"/>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Erikson’s theory explains how people grow through the 8 stages</a:t>
          </a:r>
          <a:endParaRPr lang="en-US" sz="3300" kern="1200"/>
        </a:p>
      </dsp:txBody>
      <dsp:txXfrm>
        <a:off x="35968" y="35968"/>
        <a:ext cx="6850257" cy="1156108"/>
      </dsp:txXfrm>
    </dsp:sp>
    <dsp:sp modelId="{AACDF55B-7C3E-4675-8A53-D6B842819DD9}">
      <dsp:nvSpPr>
        <dsp:cNvPr id="0" name=""/>
        <dsp:cNvSpPr/>
      </dsp:nvSpPr>
      <dsp:spPr>
        <a:xfrm>
          <a:off x="721359" y="1432718"/>
          <a:ext cx="8175413" cy="1228044"/>
        </a:xfrm>
        <a:prstGeom prst="roundRect">
          <a:avLst>
            <a:gd name="adj" fmla="val 10000"/>
          </a:avLst>
        </a:prstGeom>
        <a:solidFill>
          <a:schemeClr val="accent2">
            <a:hueOff val="-1482143"/>
            <a:satOff val="7100"/>
            <a:lumOff val="656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He believes the stages present a challenge to solve </a:t>
          </a:r>
          <a:endParaRPr lang="en-US" sz="3300" kern="1200"/>
        </a:p>
      </dsp:txBody>
      <dsp:txXfrm>
        <a:off x="757327" y="1468686"/>
        <a:ext cx="6583888" cy="1156108"/>
      </dsp:txXfrm>
    </dsp:sp>
    <dsp:sp modelId="{4A9EE2A2-C917-4B26-BF31-719198A95EE3}">
      <dsp:nvSpPr>
        <dsp:cNvPr id="0" name=""/>
        <dsp:cNvSpPr/>
      </dsp:nvSpPr>
      <dsp:spPr>
        <a:xfrm>
          <a:off x="1442719" y="2865437"/>
          <a:ext cx="8175413" cy="1228044"/>
        </a:xfrm>
        <a:prstGeom prst="roundRect">
          <a:avLst>
            <a:gd name="adj" fmla="val 10000"/>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dirty="0"/>
            <a:t>The teenage stage focuses on identity and confusion </a:t>
          </a:r>
          <a:endParaRPr lang="en-US" sz="3300" kern="1200" dirty="0"/>
        </a:p>
      </dsp:txBody>
      <dsp:txXfrm>
        <a:off x="1478687" y="2901405"/>
        <a:ext cx="6583888" cy="1156108"/>
      </dsp:txXfrm>
    </dsp:sp>
    <dsp:sp modelId="{4D90F6A5-1F87-4993-B86D-3A0A7336321F}">
      <dsp:nvSpPr>
        <dsp:cNvPr id="0" name=""/>
        <dsp:cNvSpPr/>
      </dsp:nvSpPr>
      <dsp:spPr>
        <a:xfrm>
          <a:off x="7377184" y="931267"/>
          <a:ext cx="798228" cy="798228"/>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556785" y="931267"/>
        <a:ext cx="439026" cy="600667"/>
      </dsp:txXfrm>
    </dsp:sp>
    <dsp:sp modelId="{DFB9EAD9-8230-4893-BBE7-FB5AF72A0976}">
      <dsp:nvSpPr>
        <dsp:cNvPr id="0" name=""/>
        <dsp:cNvSpPr/>
      </dsp:nvSpPr>
      <dsp:spPr>
        <a:xfrm>
          <a:off x="8098544" y="2355798"/>
          <a:ext cx="798228" cy="798228"/>
        </a:xfrm>
        <a:prstGeom prst="downArrow">
          <a:avLst>
            <a:gd name="adj1" fmla="val 55000"/>
            <a:gd name="adj2" fmla="val 45000"/>
          </a:avLst>
        </a:prstGeom>
        <a:solidFill>
          <a:schemeClr val="accent2">
            <a:tint val="40000"/>
            <a:alpha val="90000"/>
            <a:hueOff val="-4091839"/>
            <a:satOff val="45107"/>
            <a:lumOff val="4296"/>
            <a:alphaOff val="0"/>
          </a:schemeClr>
        </a:solidFill>
        <a:ln w="19050" cap="rnd" cmpd="sng" algn="ctr">
          <a:solidFill>
            <a:schemeClr val="accent2">
              <a:tint val="40000"/>
              <a:alpha val="90000"/>
              <a:hueOff val="-4091839"/>
              <a:satOff val="45107"/>
              <a:lumOff val="429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78145" y="2355798"/>
        <a:ext cx="439026" cy="60066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44C1E2-D8DD-4732-8DE1-96D9D9F8B84B}" type="datetimeFigureOut">
              <a:rPr lang="en-GB" smtClean="0"/>
              <a:t>15/03/2026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77CDD9-5273-4570-9A1B-18AFAA792957}" type="slidenum">
              <a:rPr lang="en-GB" smtClean="0"/>
              <a:t>‹#›</a:t>
            </a:fld>
            <a:endParaRPr lang="en-GB"/>
          </a:p>
        </p:txBody>
      </p:sp>
    </p:spTree>
    <p:extLst>
      <p:ext uri="{BB962C8B-B14F-4D97-AF65-F5344CB8AC3E}">
        <p14:creationId xmlns:p14="http://schemas.microsoft.com/office/powerpoint/2010/main" val="30115747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77CDD9-5273-4570-9A1B-18AFAA792957}" type="slidenum">
              <a:rPr lang="en-GB" smtClean="0"/>
              <a:t>1</a:t>
            </a:fld>
            <a:endParaRPr lang="en-GB"/>
          </a:p>
        </p:txBody>
      </p:sp>
    </p:spTree>
    <p:extLst>
      <p:ext uri="{BB962C8B-B14F-4D97-AF65-F5344CB8AC3E}">
        <p14:creationId xmlns:p14="http://schemas.microsoft.com/office/powerpoint/2010/main" val="8111404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77CDD9-5273-4570-9A1B-18AFAA792957}" type="slidenum">
              <a:rPr lang="en-GB" smtClean="0"/>
              <a:t>4</a:t>
            </a:fld>
            <a:endParaRPr lang="en-GB"/>
          </a:p>
        </p:txBody>
      </p:sp>
    </p:spTree>
    <p:extLst>
      <p:ext uri="{BB962C8B-B14F-4D97-AF65-F5344CB8AC3E}">
        <p14:creationId xmlns:p14="http://schemas.microsoft.com/office/powerpoint/2010/main" val="25532627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Harder </a:t>
            </a:r>
          </a:p>
        </p:txBody>
      </p:sp>
      <p:sp>
        <p:nvSpPr>
          <p:cNvPr id="4" name="Slide Number Placeholder 3"/>
          <p:cNvSpPr>
            <a:spLocks noGrp="1"/>
          </p:cNvSpPr>
          <p:nvPr>
            <p:ph type="sldNum" sz="quarter" idx="5"/>
          </p:nvPr>
        </p:nvSpPr>
        <p:spPr/>
        <p:txBody>
          <a:bodyPr/>
          <a:lstStyle/>
          <a:p>
            <a:fld id="{5577CDD9-5273-4570-9A1B-18AFAA792957}" type="slidenum">
              <a:rPr lang="en-GB" smtClean="0"/>
              <a:t>12</a:t>
            </a:fld>
            <a:endParaRPr lang="en-GB"/>
          </a:p>
        </p:txBody>
      </p:sp>
    </p:spTree>
    <p:extLst>
      <p:ext uri="{BB962C8B-B14F-4D97-AF65-F5344CB8AC3E}">
        <p14:creationId xmlns:p14="http://schemas.microsoft.com/office/powerpoint/2010/main" val="31342250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77CDD9-5273-4570-9A1B-18AFAA792957}" type="slidenum">
              <a:rPr lang="en-GB" smtClean="0"/>
              <a:t>13</a:t>
            </a:fld>
            <a:endParaRPr lang="en-GB"/>
          </a:p>
        </p:txBody>
      </p:sp>
    </p:spTree>
    <p:extLst>
      <p:ext uri="{BB962C8B-B14F-4D97-AF65-F5344CB8AC3E}">
        <p14:creationId xmlns:p14="http://schemas.microsoft.com/office/powerpoint/2010/main" val="1136258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935C5D0-381E-4D61-9C3C-74247C699113}"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3927453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935C5D0-381E-4D61-9C3C-74247C699113}"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248909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935C5D0-381E-4D61-9C3C-74247C699113}"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463635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935C5D0-381E-4D61-9C3C-74247C699113}"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451711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935C5D0-381E-4D61-9C3C-74247C699113}" type="datetimeFigureOut">
              <a:rPr lang="en-GB" smtClean="0"/>
              <a:t>15/03/2026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3650486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935C5D0-381E-4D61-9C3C-74247C699113}" type="datetimeFigureOut">
              <a:rPr lang="en-GB" smtClean="0"/>
              <a:t>15/03/2026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338712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35C5D0-381E-4D61-9C3C-74247C699113}" type="datetimeFigureOut">
              <a:rPr lang="en-GB" smtClean="0"/>
              <a:t>15/03/2026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578744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935C5D0-381E-4D61-9C3C-74247C699113}"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3473635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935C5D0-381E-4D61-9C3C-74247C699113}"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209675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935C5D0-381E-4D61-9C3C-74247C699113}"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2713764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935C5D0-381E-4D61-9C3C-74247C699113}"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BAF61F-57A6-4514-B56E-9C36DC51D490}"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6978042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935C5D0-381E-4D61-9C3C-74247C699113}"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13492947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935C5D0-381E-4D61-9C3C-74247C699113}"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BAF61F-57A6-4514-B56E-9C36DC51D49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948933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935C5D0-381E-4D61-9C3C-74247C699113}"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23242495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935C5D0-381E-4D61-9C3C-74247C699113}"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11243392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935C5D0-381E-4D61-9C3C-74247C699113}"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BAF61F-57A6-4514-B56E-9C36DC51D490}" type="slidenum">
              <a:rPr lang="en-GB" smtClean="0"/>
              <a:t>‹#›</a:t>
            </a:fld>
            <a:endParaRPr lang="en-GB"/>
          </a:p>
        </p:txBody>
      </p:sp>
    </p:spTree>
    <p:extLst>
      <p:ext uri="{BB962C8B-B14F-4D97-AF65-F5344CB8AC3E}">
        <p14:creationId xmlns:p14="http://schemas.microsoft.com/office/powerpoint/2010/main" val="443620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935C5D0-381E-4D61-9C3C-74247C699113}" type="datetimeFigureOut">
              <a:rPr lang="en-GB" smtClean="0"/>
              <a:t>15/03/2026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4BAF61F-57A6-4514-B56E-9C36DC51D490}" type="slidenum">
              <a:rPr lang="en-GB" smtClean="0"/>
              <a:t>‹#›</a:t>
            </a:fld>
            <a:endParaRPr lang="en-GB"/>
          </a:p>
        </p:txBody>
      </p:sp>
    </p:spTree>
    <p:extLst>
      <p:ext uri="{BB962C8B-B14F-4D97-AF65-F5344CB8AC3E}">
        <p14:creationId xmlns:p14="http://schemas.microsoft.com/office/powerpoint/2010/main" val="40532247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42E4D-A0A8-CA31-6466-98FE8F1039E1}"/>
              </a:ext>
            </a:extLst>
          </p:cNvPr>
          <p:cNvSpPr>
            <a:spLocks noGrp="1"/>
          </p:cNvSpPr>
          <p:nvPr>
            <p:ph type="ctrTitle"/>
          </p:nvPr>
        </p:nvSpPr>
        <p:spPr>
          <a:xfrm>
            <a:off x="1240622" y="1222571"/>
            <a:ext cx="9515061" cy="2387600"/>
          </a:xfrm>
        </p:spPr>
        <p:txBody>
          <a:bodyPr>
            <a:noAutofit/>
          </a:bodyPr>
          <a:lstStyle/>
          <a:p>
            <a:pPr algn="l"/>
            <a:r>
              <a:rPr lang="en-GB" sz="3200" dirty="0"/>
              <a:t>surname, Terhas Sultan</a:t>
            </a:r>
            <a:br>
              <a:rPr lang="en-GB" sz="3200" dirty="0"/>
            </a:br>
            <a:r>
              <a:rPr lang="nl-NL" sz="3200" dirty="0"/>
              <a:t>Student ID:2442420</a:t>
            </a:r>
            <a:br>
              <a:rPr lang="en-GB" sz="3200" dirty="0"/>
            </a:br>
            <a:r>
              <a:rPr lang="nl-NL" sz="3200" dirty="0"/>
              <a:t>Module name: Psychology in Health and Social Care</a:t>
            </a:r>
            <a:br>
              <a:rPr lang="en-GB" sz="3200" dirty="0"/>
            </a:br>
            <a:r>
              <a:rPr lang="en-GB" sz="3200" dirty="0"/>
              <a:t>Module code: LCHS4010</a:t>
            </a:r>
            <a:br>
              <a:rPr lang="en-GB" sz="3200" dirty="0"/>
            </a:br>
            <a:r>
              <a:rPr lang="en-GB" sz="3200" dirty="0"/>
              <a:t>Lecturer name, Farah Wiita</a:t>
            </a:r>
          </a:p>
        </p:txBody>
      </p:sp>
    </p:spTree>
    <p:extLst>
      <p:ext uri="{BB962C8B-B14F-4D97-AF65-F5344CB8AC3E}">
        <p14:creationId xmlns:p14="http://schemas.microsoft.com/office/powerpoint/2010/main" val="41619348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22F1F-9B76-5C6D-8FAF-FC61776E8438}"/>
              </a:ext>
            </a:extLst>
          </p:cNvPr>
          <p:cNvSpPr>
            <a:spLocks noGrp="1"/>
          </p:cNvSpPr>
          <p:nvPr>
            <p:ph type="title"/>
          </p:nvPr>
        </p:nvSpPr>
        <p:spPr/>
        <p:txBody>
          <a:bodyPr/>
          <a:lstStyle/>
          <a:p>
            <a:r>
              <a:rPr lang="en-GB" dirty="0"/>
              <a:t>Acknowledge use AI </a:t>
            </a:r>
          </a:p>
        </p:txBody>
      </p:sp>
      <p:sp>
        <p:nvSpPr>
          <p:cNvPr id="3" name="Content Placeholder 2">
            <a:extLst>
              <a:ext uri="{FF2B5EF4-FFF2-40B4-BE49-F238E27FC236}">
                <a16:creationId xmlns:a16="http://schemas.microsoft.com/office/drawing/2014/main" id="{A54B2002-E942-FFC9-440D-AE2803FB6B75}"/>
              </a:ext>
            </a:extLst>
          </p:cNvPr>
          <p:cNvSpPr>
            <a:spLocks noGrp="1"/>
          </p:cNvSpPr>
          <p:nvPr>
            <p:ph idx="1"/>
          </p:nvPr>
        </p:nvSpPr>
        <p:spPr/>
        <p:txBody>
          <a:bodyPr>
            <a:normAutofit/>
          </a:bodyPr>
          <a:lstStyle/>
          <a:p>
            <a:r>
              <a:rPr lang="en-GB" sz="2800" dirty="0">
                <a:latin typeface="Abadi" panose="020B0604020104020204" pitchFamily="34" charset="0"/>
              </a:rPr>
              <a:t>For this assessment, I have used Generative AI </a:t>
            </a:r>
            <a:r>
              <a:rPr lang="en-GB" sz="2800">
                <a:latin typeface="Abadi" panose="020B0604020104020204" pitchFamily="34" charset="0"/>
              </a:rPr>
              <a:t>for Grammarly and </a:t>
            </a:r>
            <a:r>
              <a:rPr lang="en-GB" sz="2800" dirty="0">
                <a:latin typeface="Abadi" panose="020B0604020104020204" pitchFamily="34" charset="0"/>
              </a:rPr>
              <a:t>spelling for proofreading purposes only. In line with the permitted use stated in the assessment specification</a:t>
            </a:r>
            <a:r>
              <a:rPr lang="en-GB" sz="2800" dirty="0"/>
              <a:t>. All research and writing are my own work.  </a:t>
            </a:r>
          </a:p>
        </p:txBody>
      </p:sp>
    </p:spTree>
    <p:extLst>
      <p:ext uri="{BB962C8B-B14F-4D97-AF65-F5344CB8AC3E}">
        <p14:creationId xmlns:p14="http://schemas.microsoft.com/office/powerpoint/2010/main" val="1020775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1E931-06C6-8412-B93A-20EBA808969D}"/>
              </a:ext>
            </a:extLst>
          </p:cNvPr>
          <p:cNvSpPr>
            <a:spLocks noGrp="1"/>
          </p:cNvSpPr>
          <p:nvPr>
            <p:ph type="title"/>
          </p:nvPr>
        </p:nvSpPr>
        <p:spPr>
          <a:xfrm>
            <a:off x="5536734" y="609600"/>
            <a:ext cx="3737268" cy="1320800"/>
          </a:xfrm>
        </p:spPr>
        <p:txBody>
          <a:bodyPr>
            <a:normAutofit/>
          </a:bodyPr>
          <a:lstStyle/>
          <a:p>
            <a:r>
              <a:rPr lang="en-GB" dirty="0"/>
              <a:t>Introduction </a:t>
            </a:r>
          </a:p>
        </p:txBody>
      </p:sp>
      <p:sp>
        <p:nvSpPr>
          <p:cNvPr id="3" name="Content Placeholder 2">
            <a:extLst>
              <a:ext uri="{FF2B5EF4-FFF2-40B4-BE49-F238E27FC236}">
                <a16:creationId xmlns:a16="http://schemas.microsoft.com/office/drawing/2014/main" id="{3EAFEAC1-6E2C-6B86-E224-9A0FB6853C4B}"/>
              </a:ext>
            </a:extLst>
          </p:cNvPr>
          <p:cNvSpPr>
            <a:spLocks noGrp="1"/>
          </p:cNvSpPr>
          <p:nvPr>
            <p:ph idx="1"/>
          </p:nvPr>
        </p:nvSpPr>
        <p:spPr>
          <a:xfrm>
            <a:off x="5243383" y="1785381"/>
            <a:ext cx="4226294" cy="3880773"/>
          </a:xfrm>
        </p:spPr>
        <p:txBody>
          <a:bodyPr>
            <a:normAutofit fontScale="77500" lnSpcReduction="20000"/>
          </a:bodyPr>
          <a:lstStyle/>
          <a:p>
            <a:r>
              <a:rPr lang="en-GB" sz="2400" dirty="0">
                <a:latin typeface="Abadi" panose="020B0604020104020204" pitchFamily="34" charset="0"/>
                <a:cs typeface="Aharoni" panose="020F0502020204030204" pitchFamily="2" charset="-79"/>
              </a:rPr>
              <a:t>Jenny is just 16 years old and has a lot of responsibility </a:t>
            </a:r>
          </a:p>
          <a:p>
            <a:r>
              <a:rPr lang="en-GB" sz="2400" dirty="0">
                <a:latin typeface="Abadi" panose="020B0604020104020204" pitchFamily="34" charset="0"/>
                <a:cs typeface="Aharoni" panose="020F0502020204030204" pitchFamily="2" charset="-79"/>
              </a:rPr>
              <a:t>She has cared for her mum for 5 years </a:t>
            </a:r>
          </a:p>
          <a:p>
            <a:r>
              <a:rPr lang="en-GB" sz="2400" dirty="0">
                <a:latin typeface="Abadi" panose="020B0604020104020204" pitchFamily="34" charset="0"/>
                <a:cs typeface="Aharoni" panose="020F0502020204030204" pitchFamily="2" charset="-79"/>
              </a:rPr>
              <a:t>My chosen theory is Erikson’s psychosocial theory (Erikson,1950)</a:t>
            </a:r>
          </a:p>
          <a:p>
            <a:r>
              <a:rPr lang="en-GB" sz="2400" dirty="0">
                <a:latin typeface="Abadi" panose="020B0604020104020204" pitchFamily="34" charset="0"/>
                <a:cs typeface="Aharoni" panose="020F0502020204030204" pitchFamily="2" charset="-79"/>
              </a:rPr>
              <a:t> The purpose of this presentation is to explain the theory </a:t>
            </a:r>
          </a:p>
          <a:p>
            <a:r>
              <a:rPr lang="en-GB" sz="2400" dirty="0">
                <a:latin typeface="Abadi" panose="020B0604020104020204" pitchFamily="34" charset="0"/>
                <a:cs typeface="Aharoni" panose="020F0502020204030204" pitchFamily="2" charset="-79"/>
              </a:rPr>
              <a:t> Jenny’s situation and support methods</a:t>
            </a:r>
          </a:p>
          <a:p>
            <a:r>
              <a:rPr lang="en-GB" sz="2400" dirty="0">
                <a:latin typeface="Abadi" panose="020B0604020104020204" pitchFamily="34" charset="0"/>
                <a:cs typeface="Aharoni" panose="020F0502020204030204" pitchFamily="2" charset="-79"/>
              </a:rPr>
              <a:t>evaluate weaknesses and strengths </a:t>
            </a:r>
          </a:p>
          <a:p>
            <a:endParaRPr lang="en-GB" dirty="0"/>
          </a:p>
        </p:txBody>
      </p:sp>
      <p:pic>
        <p:nvPicPr>
          <p:cNvPr id="1026" name="Picture 2">
            <a:extLst>
              <a:ext uri="{FF2B5EF4-FFF2-40B4-BE49-F238E27FC236}">
                <a16:creationId xmlns:a16="http://schemas.microsoft.com/office/drawing/2014/main" id="{6907F72C-B564-4D59-2E08-8EA46309C3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3009" r="14480" b="-2"/>
          <a:stretch>
            <a:fillRect/>
          </a:stretch>
        </p:blipFill>
        <p:spPr bwMode="auto">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Lst>
        </p:spPr>
      </p:pic>
      <p:sp>
        <p:nvSpPr>
          <p:cNvPr id="1031" name="Isosceles Triangle 1030">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184520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19E346-F20B-A527-4E05-E0C7BF11E284}"/>
              </a:ext>
            </a:extLst>
          </p:cNvPr>
          <p:cNvSpPr>
            <a:spLocks noGrp="1"/>
          </p:cNvSpPr>
          <p:nvPr>
            <p:ph type="title"/>
          </p:nvPr>
        </p:nvSpPr>
        <p:spPr>
          <a:xfrm>
            <a:off x="1286933" y="609600"/>
            <a:ext cx="10197494" cy="1099457"/>
          </a:xfrm>
        </p:spPr>
        <p:txBody>
          <a:bodyPr>
            <a:normAutofit/>
          </a:bodyPr>
          <a:lstStyle/>
          <a:p>
            <a:r>
              <a:rPr lang="en-GB"/>
              <a:t>What is Erikson’s Theory </a:t>
            </a:r>
          </a:p>
        </p:txBody>
      </p:sp>
      <p:sp>
        <p:nvSpPr>
          <p:cNvPr id="19" name="Isosceles Triangle 18">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13" name="Content Placeholder 2">
            <a:extLst>
              <a:ext uri="{FF2B5EF4-FFF2-40B4-BE49-F238E27FC236}">
                <a16:creationId xmlns:a16="http://schemas.microsoft.com/office/drawing/2014/main" id="{1D71E852-8C0E-3137-46EF-991C8F44B1C2}"/>
              </a:ext>
            </a:extLst>
          </p:cNvPr>
          <p:cNvGraphicFramePr>
            <a:graphicFrameLocks noGrp="1"/>
          </p:cNvGraphicFramePr>
          <p:nvPr>
            <p:ph idx="1"/>
            <p:extLst>
              <p:ext uri="{D42A27DB-BD31-4B8C-83A1-F6EECF244321}">
                <p14:modId xmlns:p14="http://schemas.microsoft.com/office/powerpoint/2010/main" val="686306567"/>
              </p:ext>
            </p:extLst>
          </p:nvPr>
        </p:nvGraphicFramePr>
        <p:xfrm>
          <a:off x="579360" y="1382259"/>
          <a:ext cx="9618133" cy="40934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a:extLst>
              <a:ext uri="{FF2B5EF4-FFF2-40B4-BE49-F238E27FC236}">
                <a16:creationId xmlns:a16="http://schemas.microsoft.com/office/drawing/2014/main" id="{2F08CC6D-715D-3BB1-1423-DD4C6F726107}"/>
              </a:ext>
            </a:extLst>
          </p:cNvPr>
          <p:cNvGrpSpPr/>
          <p:nvPr/>
        </p:nvGrpSpPr>
        <p:grpSpPr>
          <a:xfrm>
            <a:off x="3173214" y="5552848"/>
            <a:ext cx="8175413" cy="1228044"/>
            <a:chOff x="1442719" y="2865437"/>
            <a:chExt cx="8175413" cy="1228044"/>
          </a:xfrm>
        </p:grpSpPr>
        <p:sp>
          <p:nvSpPr>
            <p:cNvPr id="4" name="Rectangle: Rounded Corners 3">
              <a:extLst>
                <a:ext uri="{FF2B5EF4-FFF2-40B4-BE49-F238E27FC236}">
                  <a16:creationId xmlns:a16="http://schemas.microsoft.com/office/drawing/2014/main" id="{0DFAD03E-E4F5-C7EB-A0E1-3C9F8D917D3E}"/>
                </a:ext>
              </a:extLst>
            </p:cNvPr>
            <p:cNvSpPr/>
            <p:nvPr/>
          </p:nvSpPr>
          <p:spPr>
            <a:xfrm>
              <a:off x="1442719" y="2865437"/>
              <a:ext cx="8175413" cy="1228044"/>
            </a:xfrm>
            <a:prstGeom prst="roundRect">
              <a:avLst>
                <a:gd name="adj" fmla="val 10000"/>
              </a:avLst>
            </a:prstGeom>
          </p:spPr>
          <p:style>
            <a:lnRef idx="2">
              <a:schemeClr val="lt1">
                <a:hueOff val="0"/>
                <a:satOff val="0"/>
                <a:lumOff val="0"/>
                <a:alphaOff val="0"/>
              </a:schemeClr>
            </a:lnRef>
            <a:fillRef idx="1">
              <a:schemeClr val="accent2">
                <a:hueOff val="-2964286"/>
                <a:satOff val="14200"/>
                <a:lumOff val="13137"/>
                <a:alphaOff val="0"/>
              </a:schemeClr>
            </a:fillRef>
            <a:effectRef idx="0">
              <a:schemeClr val="accent2">
                <a:hueOff val="-2964286"/>
                <a:satOff val="14200"/>
                <a:lumOff val="13137"/>
                <a:alphaOff val="0"/>
              </a:schemeClr>
            </a:effectRef>
            <a:fontRef idx="minor">
              <a:schemeClr val="lt1"/>
            </a:fontRef>
          </p:style>
          <p:txBody>
            <a:bodyPr/>
            <a:lstStyle/>
            <a:p>
              <a:endParaRPr lang="en-GB"/>
            </a:p>
          </p:txBody>
        </p:sp>
        <p:sp>
          <p:nvSpPr>
            <p:cNvPr id="5" name="Rectangle: Rounded Corners 4">
              <a:extLst>
                <a:ext uri="{FF2B5EF4-FFF2-40B4-BE49-F238E27FC236}">
                  <a16:creationId xmlns:a16="http://schemas.microsoft.com/office/drawing/2014/main" id="{68AD363B-7772-C30E-AE47-80F2656ACF9C}"/>
                </a:ext>
              </a:extLst>
            </p:cNvPr>
            <p:cNvSpPr txBox="1"/>
            <p:nvPr/>
          </p:nvSpPr>
          <p:spPr>
            <a:xfrm>
              <a:off x="1478687" y="2901405"/>
              <a:ext cx="6583888" cy="11561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dirty="0"/>
                <a:t>Teenagers explore who they are and what they want to believe in life </a:t>
              </a:r>
              <a:endParaRPr lang="en-US" sz="3300" kern="1200" dirty="0"/>
            </a:p>
          </p:txBody>
        </p:sp>
      </p:grpSp>
    </p:spTree>
    <p:extLst>
      <p:ext uri="{BB962C8B-B14F-4D97-AF65-F5344CB8AC3E}">
        <p14:creationId xmlns:p14="http://schemas.microsoft.com/office/powerpoint/2010/main" val="30226507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3C296-8D4B-4986-74DE-36ED65B30EEC}"/>
              </a:ext>
            </a:extLst>
          </p:cNvPr>
          <p:cNvSpPr>
            <a:spLocks noGrp="1"/>
          </p:cNvSpPr>
          <p:nvPr>
            <p:ph type="title"/>
          </p:nvPr>
        </p:nvSpPr>
        <p:spPr>
          <a:xfrm>
            <a:off x="5536734" y="609600"/>
            <a:ext cx="3737268" cy="1320800"/>
          </a:xfrm>
        </p:spPr>
        <p:txBody>
          <a:bodyPr>
            <a:normAutofit/>
          </a:bodyPr>
          <a:lstStyle/>
          <a:p>
            <a:r>
              <a:rPr lang="en-GB" dirty="0"/>
              <a:t>The ideas of the theory </a:t>
            </a:r>
          </a:p>
        </p:txBody>
      </p:sp>
      <p:sp>
        <p:nvSpPr>
          <p:cNvPr id="3" name="Content Placeholder 2">
            <a:extLst>
              <a:ext uri="{FF2B5EF4-FFF2-40B4-BE49-F238E27FC236}">
                <a16:creationId xmlns:a16="http://schemas.microsoft.com/office/drawing/2014/main" id="{62BAC5C4-4874-0DD9-D813-4E68BD85C1A7}"/>
              </a:ext>
            </a:extLst>
          </p:cNvPr>
          <p:cNvSpPr>
            <a:spLocks noGrp="1"/>
          </p:cNvSpPr>
          <p:nvPr>
            <p:ph idx="1"/>
          </p:nvPr>
        </p:nvSpPr>
        <p:spPr>
          <a:xfrm>
            <a:off x="5209563" y="2160589"/>
            <a:ext cx="4064439" cy="3880773"/>
          </a:xfrm>
        </p:spPr>
        <p:txBody>
          <a:bodyPr>
            <a:normAutofit fontScale="92500" lnSpcReduction="20000"/>
          </a:bodyPr>
          <a:lstStyle/>
          <a:p>
            <a:r>
              <a:rPr lang="en-GB" sz="2400" dirty="0">
                <a:latin typeface="Abadi" panose="020B0604020104020204" pitchFamily="34" charset="0"/>
              </a:rPr>
              <a:t>Each stage builds on the one before </a:t>
            </a:r>
          </a:p>
          <a:p>
            <a:r>
              <a:rPr lang="en-GB" sz="2400" dirty="0">
                <a:latin typeface="Abadi" panose="020B0604020104020204" pitchFamily="34" charset="0"/>
              </a:rPr>
              <a:t>The idea is that social experience plays a big role in who we become </a:t>
            </a:r>
          </a:p>
          <a:p>
            <a:r>
              <a:rPr lang="en-GB" sz="2400" dirty="0">
                <a:latin typeface="Abadi" panose="020B0604020104020204" pitchFamily="34" charset="0"/>
              </a:rPr>
              <a:t>Solving stages gives confidence and identity</a:t>
            </a:r>
          </a:p>
          <a:p>
            <a:r>
              <a:rPr lang="en-GB" sz="2400" dirty="0">
                <a:latin typeface="Abadi" panose="020B0604020104020204" pitchFamily="34" charset="0"/>
              </a:rPr>
              <a:t>A weak sense of identity can lead to insecurity, confusion, or even rebellion.</a:t>
            </a:r>
          </a:p>
          <a:p>
            <a:r>
              <a:rPr lang="en-GB" sz="2400" dirty="0">
                <a:latin typeface="Abadi" panose="020B0604020104020204" pitchFamily="34" charset="0"/>
              </a:rPr>
              <a:t>Teenagers need time to explore who they are </a:t>
            </a:r>
          </a:p>
          <a:p>
            <a:endParaRPr lang="en-GB" dirty="0"/>
          </a:p>
          <a:p>
            <a:endParaRPr lang="en-GB" dirty="0"/>
          </a:p>
        </p:txBody>
      </p:sp>
      <p:pic>
        <p:nvPicPr>
          <p:cNvPr id="5" name="Picture 4">
            <a:extLst>
              <a:ext uri="{FF2B5EF4-FFF2-40B4-BE49-F238E27FC236}">
                <a16:creationId xmlns:a16="http://schemas.microsoft.com/office/drawing/2014/main" id="{A41C5893-107D-6CFB-4767-C7F688EE212E}"/>
              </a:ext>
            </a:extLst>
          </p:cNvPr>
          <p:cNvPicPr>
            <a:picLocks noChangeAspect="1"/>
          </p:cNvPicPr>
          <p:nvPr/>
        </p:nvPicPr>
        <p:blipFill>
          <a:blip r:embed="rId2"/>
          <a:srcRect l="30175" r="25575"/>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099020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2A6DB-0571-5CEA-E073-9E3778138132}"/>
              </a:ext>
            </a:extLst>
          </p:cNvPr>
          <p:cNvSpPr>
            <a:spLocks noGrp="1"/>
          </p:cNvSpPr>
          <p:nvPr>
            <p:ph type="title"/>
          </p:nvPr>
        </p:nvSpPr>
        <p:spPr>
          <a:xfrm>
            <a:off x="1291110" y="647178"/>
            <a:ext cx="8596668" cy="1320800"/>
          </a:xfrm>
        </p:spPr>
        <p:txBody>
          <a:bodyPr>
            <a:normAutofit/>
          </a:bodyPr>
          <a:lstStyle/>
          <a:p>
            <a:r>
              <a:rPr lang="en-GB" sz="2800" b="1" dirty="0"/>
              <a:t>How does it link to Jenny</a:t>
            </a:r>
            <a:r>
              <a:rPr lang="en-GB" sz="2800" dirty="0"/>
              <a:t>? </a:t>
            </a:r>
          </a:p>
        </p:txBody>
      </p:sp>
      <p:sp>
        <p:nvSpPr>
          <p:cNvPr id="3" name="Content Placeholder 2">
            <a:extLst>
              <a:ext uri="{FF2B5EF4-FFF2-40B4-BE49-F238E27FC236}">
                <a16:creationId xmlns:a16="http://schemas.microsoft.com/office/drawing/2014/main" id="{4FDA7EC4-B606-0CD3-B809-BE9E2243533B}"/>
              </a:ext>
            </a:extLst>
          </p:cNvPr>
          <p:cNvSpPr>
            <a:spLocks noGrp="1"/>
          </p:cNvSpPr>
          <p:nvPr>
            <p:ph idx="1"/>
          </p:nvPr>
        </p:nvSpPr>
        <p:spPr>
          <a:xfrm>
            <a:off x="1052186" y="1603333"/>
            <a:ext cx="8221816" cy="4438030"/>
          </a:xfrm>
        </p:spPr>
        <p:txBody>
          <a:bodyPr>
            <a:normAutofit/>
          </a:bodyPr>
          <a:lstStyle/>
          <a:p>
            <a:r>
              <a:rPr lang="en-GB" sz="2400" dirty="0">
                <a:latin typeface="Abadi" panose="020B0604020104020204" pitchFamily="34" charset="0"/>
              </a:rPr>
              <a:t>Jenny is in the identity and role confusion stage (Erikson,1950)</a:t>
            </a:r>
          </a:p>
          <a:p>
            <a:r>
              <a:rPr lang="en-GB" sz="2400" dirty="0">
                <a:latin typeface="Abadi" panose="020B0604020104020204" pitchFamily="34" charset="0"/>
              </a:rPr>
              <a:t>At this stage, she will want to explore interests, values, and goals, which will help her form her own unique identity. </a:t>
            </a:r>
          </a:p>
          <a:p>
            <a:r>
              <a:rPr lang="en-GB" sz="2400" dirty="0">
                <a:latin typeface="Abadi" panose="020B0604020104020204" pitchFamily="34" charset="0"/>
              </a:rPr>
              <a:t>However, caring for her mum may stop her from exploring her identity as she will not have the freedom to, which can lead to her finding the process too overwhelming or distressing; she may experience role confusion.</a:t>
            </a:r>
          </a:p>
          <a:p>
            <a:r>
              <a:rPr lang="en-GB" sz="2400" dirty="0">
                <a:latin typeface="Abadi" panose="020B0604020104020204" pitchFamily="34" charset="0"/>
              </a:rPr>
              <a:t>Less time for friends and hobbies. </a:t>
            </a:r>
          </a:p>
          <a:p>
            <a:r>
              <a:rPr lang="en-GB" sz="2400" dirty="0">
                <a:latin typeface="Abadi" panose="020B0604020104020204" pitchFamily="34" charset="0"/>
              </a:rPr>
              <a:t>Unsure about her future. </a:t>
            </a:r>
          </a:p>
          <a:p>
            <a:endParaRPr lang="en-GB" sz="2000" dirty="0">
              <a:latin typeface="Abadi" panose="020B0604020104020204" pitchFamily="34" charset="0"/>
            </a:endParaRPr>
          </a:p>
          <a:p>
            <a:endParaRPr lang="en-GB" dirty="0"/>
          </a:p>
        </p:txBody>
      </p:sp>
    </p:spTree>
    <p:extLst>
      <p:ext uri="{BB962C8B-B14F-4D97-AF65-F5344CB8AC3E}">
        <p14:creationId xmlns:p14="http://schemas.microsoft.com/office/powerpoint/2010/main" val="1880709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814DC-6B03-4FFA-3CA0-E6D9189F1584}"/>
              </a:ext>
            </a:extLst>
          </p:cNvPr>
          <p:cNvSpPr>
            <a:spLocks noGrp="1"/>
          </p:cNvSpPr>
          <p:nvPr>
            <p:ph type="title"/>
          </p:nvPr>
        </p:nvSpPr>
        <p:spPr>
          <a:xfrm>
            <a:off x="677334" y="609600"/>
            <a:ext cx="8491718" cy="987318"/>
          </a:xfrm>
        </p:spPr>
        <p:txBody>
          <a:bodyPr>
            <a:normAutofit/>
          </a:bodyPr>
          <a:lstStyle/>
          <a:p>
            <a:r>
              <a:rPr lang="en-GB" sz="2800" dirty="0"/>
              <a:t> </a:t>
            </a:r>
            <a:r>
              <a:rPr lang="en-GB" b="1" dirty="0"/>
              <a:t>Jennys needs </a:t>
            </a:r>
          </a:p>
        </p:txBody>
      </p:sp>
      <p:sp>
        <p:nvSpPr>
          <p:cNvPr id="3" name="Content Placeholder 2">
            <a:extLst>
              <a:ext uri="{FF2B5EF4-FFF2-40B4-BE49-F238E27FC236}">
                <a16:creationId xmlns:a16="http://schemas.microsoft.com/office/drawing/2014/main" id="{628F6EE0-F1DC-88ED-1D3D-3BDCE81DC5A1}"/>
              </a:ext>
            </a:extLst>
          </p:cNvPr>
          <p:cNvSpPr>
            <a:spLocks noGrp="1"/>
          </p:cNvSpPr>
          <p:nvPr>
            <p:ph idx="1"/>
          </p:nvPr>
        </p:nvSpPr>
        <p:spPr>
          <a:xfrm>
            <a:off x="677334" y="1596918"/>
            <a:ext cx="8596668" cy="3880773"/>
          </a:xfrm>
        </p:spPr>
        <p:txBody>
          <a:bodyPr>
            <a:normAutofit/>
          </a:bodyPr>
          <a:lstStyle/>
          <a:p>
            <a:r>
              <a:rPr lang="en-GB" sz="2400" dirty="0">
                <a:latin typeface="Abadi" panose="020B0604020104020204" pitchFamily="34" charset="0"/>
              </a:rPr>
              <a:t>Jenny has no time for herself </a:t>
            </a:r>
          </a:p>
          <a:p>
            <a:r>
              <a:rPr lang="en-GB" sz="2400" dirty="0">
                <a:latin typeface="Abadi" panose="020B0604020104020204" pitchFamily="34" charset="0"/>
              </a:rPr>
              <a:t>She may not have many social interactions  </a:t>
            </a:r>
          </a:p>
          <a:p>
            <a:r>
              <a:rPr lang="en-GB" sz="2400" dirty="0">
                <a:latin typeface="Abadi" panose="020B0604020104020204" pitchFamily="34" charset="0"/>
              </a:rPr>
              <a:t>Needs emotional support  </a:t>
            </a:r>
          </a:p>
          <a:p>
            <a:r>
              <a:rPr lang="en-GB" sz="2400" dirty="0">
                <a:latin typeface="Abadi" panose="020B0604020104020204" pitchFamily="34" charset="0"/>
              </a:rPr>
              <a:t> Supporting her at home, caring and school </a:t>
            </a:r>
          </a:p>
          <a:p>
            <a:r>
              <a:rPr lang="en-GB" sz="2400" dirty="0">
                <a:latin typeface="Abadi" panose="020B0604020104020204" pitchFamily="34" charset="0"/>
              </a:rPr>
              <a:t>To build confidence and identify herself</a:t>
            </a:r>
          </a:p>
          <a:p>
            <a:r>
              <a:rPr lang="en-GB" sz="2400" dirty="0">
                <a:latin typeface="Abadi" panose="020B0604020104020204" pitchFamily="34" charset="0"/>
              </a:rPr>
              <a:t>plan her future and make her own choices  </a:t>
            </a:r>
          </a:p>
        </p:txBody>
      </p:sp>
    </p:spTree>
    <p:extLst>
      <p:ext uri="{BB962C8B-B14F-4D97-AF65-F5344CB8AC3E}">
        <p14:creationId xmlns:p14="http://schemas.microsoft.com/office/powerpoint/2010/main" val="2053403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894A6B3-6795-5141-E04F-0AB68E3D5D84}"/>
              </a:ext>
            </a:extLst>
          </p:cNvPr>
          <p:cNvSpPr>
            <a:spLocks noGrp="1"/>
          </p:cNvSpPr>
          <p:nvPr>
            <p:ph type="title"/>
          </p:nvPr>
        </p:nvSpPr>
        <p:spPr>
          <a:xfrm>
            <a:off x="643467" y="816638"/>
            <a:ext cx="3367359" cy="5224724"/>
          </a:xfrm>
        </p:spPr>
        <p:txBody>
          <a:bodyPr anchor="ctr">
            <a:normAutofit/>
          </a:bodyPr>
          <a:lstStyle/>
          <a:p>
            <a:r>
              <a:rPr lang="en-GB" dirty="0"/>
              <a:t>Strategy to support Jenny </a:t>
            </a:r>
          </a:p>
        </p:txBody>
      </p:sp>
      <p:sp>
        <p:nvSpPr>
          <p:cNvPr id="3" name="Content Placeholder 2">
            <a:extLst>
              <a:ext uri="{FF2B5EF4-FFF2-40B4-BE49-F238E27FC236}">
                <a16:creationId xmlns:a16="http://schemas.microsoft.com/office/drawing/2014/main" id="{999AD66D-433E-E4CE-665A-1D8DFA299E24}"/>
              </a:ext>
            </a:extLst>
          </p:cNvPr>
          <p:cNvSpPr>
            <a:spLocks noGrp="1"/>
          </p:cNvSpPr>
          <p:nvPr>
            <p:ph idx="1"/>
          </p:nvPr>
        </p:nvSpPr>
        <p:spPr>
          <a:xfrm>
            <a:off x="4654295" y="816638"/>
            <a:ext cx="4903064" cy="5224724"/>
          </a:xfrm>
        </p:spPr>
        <p:txBody>
          <a:bodyPr anchor="ctr">
            <a:normAutofit fontScale="92500" lnSpcReduction="10000"/>
          </a:bodyPr>
          <a:lstStyle/>
          <a:p>
            <a:r>
              <a:rPr lang="en-GB" sz="2400" dirty="0">
                <a:latin typeface="Abadi" panose="020B0604020104020204" pitchFamily="34" charset="0"/>
              </a:rPr>
              <a:t>Give Jenny a counsellor </a:t>
            </a:r>
          </a:p>
          <a:p>
            <a:r>
              <a:rPr lang="en-GB" sz="2400" dirty="0">
                <a:latin typeface="Abadi" panose="020B0604020104020204" pitchFamily="34" charset="0"/>
              </a:rPr>
              <a:t>Allow her more freedom to hang out with her friends </a:t>
            </a:r>
          </a:p>
          <a:p>
            <a:r>
              <a:rPr lang="en-GB" sz="2400" dirty="0">
                <a:latin typeface="Abadi" panose="020B0604020104020204" pitchFamily="34" charset="0"/>
              </a:rPr>
              <a:t>reduce her duties with home care support </a:t>
            </a:r>
          </a:p>
          <a:p>
            <a:r>
              <a:rPr lang="en-GB" sz="2400" dirty="0">
                <a:latin typeface="Abadi" panose="020B0604020104020204" pitchFamily="34" charset="0"/>
              </a:rPr>
              <a:t>Introduce her young carer support group  </a:t>
            </a:r>
          </a:p>
          <a:p>
            <a:r>
              <a:rPr lang="en-GB" sz="2400" dirty="0">
                <a:latin typeface="Abadi" panose="020B0604020104020204" pitchFamily="34" charset="0"/>
              </a:rPr>
              <a:t>Encourage hobbies and social activities </a:t>
            </a:r>
          </a:p>
          <a:p>
            <a:r>
              <a:rPr lang="en-GB" sz="2400" dirty="0">
                <a:latin typeface="Abadi" panose="020B0604020104020204" pitchFamily="34" charset="0"/>
              </a:rPr>
              <a:t>Encourage participation in clubs, sports, or community groups</a:t>
            </a:r>
          </a:p>
          <a:p>
            <a:r>
              <a:rPr lang="en-GB" sz="2400" dirty="0">
                <a:latin typeface="Abadi" panose="020B0604020104020204" pitchFamily="34" charset="0"/>
              </a:rPr>
              <a:t>Discuss different career paths without pressuring them into a single direction.</a:t>
            </a:r>
          </a:p>
        </p:txBody>
      </p:sp>
    </p:spTree>
    <p:extLst>
      <p:ext uri="{BB962C8B-B14F-4D97-AF65-F5344CB8AC3E}">
        <p14:creationId xmlns:p14="http://schemas.microsoft.com/office/powerpoint/2010/main" val="1144203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D8FA00B-F971-509E-C90E-AF4FC68AD6CD}"/>
              </a:ext>
            </a:extLst>
          </p:cNvPr>
          <p:cNvSpPr>
            <a:spLocks noGrp="1"/>
          </p:cNvSpPr>
          <p:nvPr>
            <p:ph type="title"/>
          </p:nvPr>
        </p:nvSpPr>
        <p:spPr>
          <a:xfrm>
            <a:off x="874445" y="440857"/>
            <a:ext cx="3367359" cy="5224724"/>
          </a:xfrm>
        </p:spPr>
        <p:txBody>
          <a:bodyPr anchor="ctr">
            <a:normAutofit/>
          </a:bodyPr>
          <a:lstStyle/>
          <a:p>
            <a:r>
              <a:rPr lang="en-GB" dirty="0"/>
              <a:t>Nature and Nurture </a:t>
            </a:r>
          </a:p>
        </p:txBody>
      </p:sp>
      <p:sp>
        <p:nvSpPr>
          <p:cNvPr id="3" name="Content Placeholder 2">
            <a:extLst>
              <a:ext uri="{FF2B5EF4-FFF2-40B4-BE49-F238E27FC236}">
                <a16:creationId xmlns:a16="http://schemas.microsoft.com/office/drawing/2014/main" id="{4223C4BF-6F69-4024-E39D-0CB95D451F9A}"/>
              </a:ext>
            </a:extLst>
          </p:cNvPr>
          <p:cNvSpPr>
            <a:spLocks noGrp="1"/>
          </p:cNvSpPr>
          <p:nvPr>
            <p:ph idx="1"/>
          </p:nvPr>
        </p:nvSpPr>
        <p:spPr>
          <a:xfrm>
            <a:off x="4822521" y="1142314"/>
            <a:ext cx="4672208" cy="5224724"/>
          </a:xfrm>
        </p:spPr>
        <p:txBody>
          <a:bodyPr anchor="ctr">
            <a:normAutofit fontScale="62500" lnSpcReduction="20000"/>
          </a:bodyPr>
          <a:lstStyle/>
          <a:p>
            <a:pPr marL="0" indent="0">
              <a:buNone/>
            </a:pPr>
            <a:r>
              <a:rPr lang="en-GB" sz="3400" u="sng" dirty="0">
                <a:latin typeface="Abadi" panose="020B0604020104020204" pitchFamily="34" charset="0"/>
              </a:rPr>
              <a:t>Biology </a:t>
            </a:r>
          </a:p>
          <a:p>
            <a:r>
              <a:rPr lang="en-GB" sz="3400" dirty="0">
                <a:latin typeface="Abadi" panose="020B0604020104020204" pitchFamily="34" charset="0"/>
              </a:rPr>
              <a:t>Her brain is still developing </a:t>
            </a:r>
          </a:p>
          <a:p>
            <a:r>
              <a:rPr lang="en-GB" sz="3400" dirty="0">
                <a:latin typeface="Abadi" panose="020B0604020104020204" pitchFamily="34" charset="0"/>
              </a:rPr>
              <a:t>Affects her trust and mistrust </a:t>
            </a:r>
          </a:p>
          <a:p>
            <a:r>
              <a:rPr lang="en-GB" sz="3400" dirty="0">
                <a:latin typeface="Abadi" panose="020B0604020104020204" pitchFamily="34" charset="0"/>
              </a:rPr>
              <a:t>Stress affects mood, sleep and concentration</a:t>
            </a:r>
          </a:p>
          <a:p>
            <a:pPr marL="0" indent="0">
              <a:buNone/>
            </a:pPr>
            <a:r>
              <a:rPr lang="en-GB" sz="3400" u="sng" dirty="0">
                <a:latin typeface="Abadi" panose="020B0604020104020204" pitchFamily="34" charset="0"/>
              </a:rPr>
              <a:t>Environment</a:t>
            </a:r>
          </a:p>
          <a:p>
            <a:r>
              <a:rPr lang="en-GB" sz="3400" dirty="0">
                <a:latin typeface="Abadi" panose="020B0604020104020204" pitchFamily="34" charset="0"/>
              </a:rPr>
              <a:t>Loss of her dad  and lack of support</a:t>
            </a:r>
          </a:p>
          <a:p>
            <a:r>
              <a:rPr lang="en-GB" sz="3400" dirty="0">
                <a:latin typeface="Abadi" panose="020B0604020104020204" pitchFamily="34" charset="0"/>
              </a:rPr>
              <a:t> Mum’s health problems</a:t>
            </a:r>
          </a:p>
          <a:p>
            <a:r>
              <a:rPr lang="en-GB" sz="3400" dirty="0">
                <a:latin typeface="Abadi" panose="020B0604020104020204" pitchFamily="34" charset="0"/>
              </a:rPr>
              <a:t>Caring duties and fewer social supports</a:t>
            </a:r>
          </a:p>
          <a:p>
            <a:r>
              <a:rPr lang="en-GB" sz="3400" dirty="0">
                <a:latin typeface="Abadi" panose="020B0604020104020204" pitchFamily="34" charset="0"/>
              </a:rPr>
              <a:t>Lack of support</a:t>
            </a:r>
          </a:p>
          <a:p>
            <a:pPr marL="0" indent="0">
              <a:buNone/>
            </a:pPr>
            <a:endParaRPr lang="en-GB" u="sng" dirty="0">
              <a:latin typeface="Abadi" panose="020B0604020104020204" pitchFamily="34" charset="0"/>
            </a:endParaRPr>
          </a:p>
          <a:p>
            <a:pPr marL="0" indent="0">
              <a:buNone/>
            </a:pPr>
            <a:endParaRPr lang="en-GB" dirty="0">
              <a:latin typeface="Abadi" panose="020B0604020104020204" pitchFamily="34" charset="0"/>
            </a:endParaRPr>
          </a:p>
          <a:p>
            <a:pPr marL="0" indent="0">
              <a:buNone/>
            </a:pPr>
            <a:r>
              <a:rPr lang="en-GB" dirty="0">
                <a:latin typeface="Abadi" panose="020B0604020104020204" pitchFamily="34" charset="0"/>
              </a:rPr>
              <a:t> </a:t>
            </a:r>
          </a:p>
          <a:p>
            <a:endParaRPr lang="en-GB" dirty="0"/>
          </a:p>
        </p:txBody>
      </p:sp>
    </p:spTree>
    <p:extLst>
      <p:ext uri="{BB962C8B-B14F-4D97-AF65-F5344CB8AC3E}">
        <p14:creationId xmlns:p14="http://schemas.microsoft.com/office/powerpoint/2010/main" val="2461875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09F60-E01E-6C84-3FCC-353031FB6F4E}"/>
              </a:ext>
            </a:extLst>
          </p:cNvPr>
          <p:cNvSpPr>
            <a:spLocks noGrp="1"/>
          </p:cNvSpPr>
          <p:nvPr>
            <p:ph type="title"/>
          </p:nvPr>
        </p:nvSpPr>
        <p:spPr>
          <a:xfrm>
            <a:off x="753418" y="609600"/>
            <a:ext cx="8520583" cy="783235"/>
          </a:xfrm>
        </p:spPr>
        <p:txBody>
          <a:bodyPr>
            <a:normAutofit/>
          </a:bodyPr>
          <a:lstStyle/>
          <a:p>
            <a:r>
              <a:rPr lang="en-GB" b="1" dirty="0"/>
              <a:t>Strengths of Erikson’s Theory</a:t>
            </a:r>
          </a:p>
        </p:txBody>
      </p:sp>
      <p:sp>
        <p:nvSpPr>
          <p:cNvPr id="3" name="Content Placeholder 2">
            <a:extLst>
              <a:ext uri="{FF2B5EF4-FFF2-40B4-BE49-F238E27FC236}">
                <a16:creationId xmlns:a16="http://schemas.microsoft.com/office/drawing/2014/main" id="{550E15F1-F04E-7789-A039-4D541745F3B3}"/>
              </a:ext>
            </a:extLst>
          </p:cNvPr>
          <p:cNvSpPr>
            <a:spLocks noGrp="1"/>
          </p:cNvSpPr>
          <p:nvPr>
            <p:ph idx="1"/>
          </p:nvPr>
        </p:nvSpPr>
        <p:spPr>
          <a:xfrm>
            <a:off x="753419" y="1584392"/>
            <a:ext cx="8596668" cy="3880773"/>
          </a:xfrm>
        </p:spPr>
        <p:txBody>
          <a:bodyPr>
            <a:normAutofit/>
          </a:bodyPr>
          <a:lstStyle/>
          <a:p>
            <a:r>
              <a:rPr lang="en-GB" sz="2400" dirty="0">
                <a:latin typeface="Abadi" panose="020B0604020104020204" pitchFamily="34" charset="0"/>
              </a:rPr>
              <a:t>Looks at the whole lifespan, </a:t>
            </a:r>
          </a:p>
          <a:p>
            <a:r>
              <a:rPr lang="en-GB" sz="2400" dirty="0">
                <a:latin typeface="Abadi" panose="020B0604020104020204" pitchFamily="34" charset="0"/>
              </a:rPr>
              <a:t>Helps identity development and competence </a:t>
            </a:r>
          </a:p>
          <a:p>
            <a:r>
              <a:rPr lang="en-GB" sz="2400" dirty="0">
                <a:latin typeface="Abadi" panose="020B0604020104020204" pitchFamily="34" charset="0"/>
              </a:rPr>
              <a:t>Helps identify emotional and social needs </a:t>
            </a:r>
          </a:p>
          <a:p>
            <a:r>
              <a:rPr lang="en-GB" sz="2400" dirty="0">
                <a:latin typeface="Abadi" panose="020B0604020104020204" pitchFamily="34" charset="0"/>
              </a:rPr>
              <a:t>Our Experience and relationship help shape who you become,</a:t>
            </a:r>
          </a:p>
          <a:p>
            <a:r>
              <a:rPr lang="en-GB" sz="2400" dirty="0">
                <a:latin typeface="Abadi" panose="020B0604020104020204" pitchFamily="34" charset="0"/>
              </a:rPr>
              <a:t> Understand why people act differently.</a:t>
            </a:r>
          </a:p>
          <a:p>
            <a:r>
              <a:rPr lang="en-GB" sz="2400" dirty="0">
                <a:latin typeface="Abadi" panose="020B0604020104020204" pitchFamily="34" charset="0"/>
              </a:rPr>
              <a:t>It helps to explain why someone struggles later </a:t>
            </a:r>
          </a:p>
        </p:txBody>
      </p:sp>
    </p:spTree>
    <p:extLst>
      <p:ext uri="{BB962C8B-B14F-4D97-AF65-F5344CB8AC3E}">
        <p14:creationId xmlns:p14="http://schemas.microsoft.com/office/powerpoint/2010/main" val="2577803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3BDB2-E2D6-5658-F0D1-58F793E22DC3}"/>
              </a:ext>
            </a:extLst>
          </p:cNvPr>
          <p:cNvSpPr>
            <a:spLocks noGrp="1"/>
          </p:cNvSpPr>
          <p:nvPr>
            <p:ph type="title"/>
          </p:nvPr>
        </p:nvSpPr>
        <p:spPr>
          <a:xfrm>
            <a:off x="753419" y="622126"/>
            <a:ext cx="8596668" cy="1320800"/>
          </a:xfrm>
        </p:spPr>
        <p:txBody>
          <a:bodyPr>
            <a:normAutofit/>
          </a:bodyPr>
          <a:lstStyle/>
          <a:p>
            <a:r>
              <a:rPr lang="en-GB" b="1" dirty="0">
                <a:latin typeface="Abadi" panose="020B0604020104020204" pitchFamily="34" charset="0"/>
              </a:rPr>
              <a:t>Weaknesses of Erikson’s Theory </a:t>
            </a:r>
          </a:p>
        </p:txBody>
      </p:sp>
      <p:sp>
        <p:nvSpPr>
          <p:cNvPr id="3" name="Content Placeholder 2">
            <a:extLst>
              <a:ext uri="{FF2B5EF4-FFF2-40B4-BE49-F238E27FC236}">
                <a16:creationId xmlns:a16="http://schemas.microsoft.com/office/drawing/2014/main" id="{1BCD9B62-ACC9-8251-2834-F29C76DCEE16}"/>
              </a:ext>
            </a:extLst>
          </p:cNvPr>
          <p:cNvSpPr>
            <a:spLocks noGrp="1"/>
          </p:cNvSpPr>
          <p:nvPr>
            <p:ph idx="1"/>
          </p:nvPr>
        </p:nvSpPr>
        <p:spPr/>
        <p:txBody>
          <a:bodyPr/>
          <a:lstStyle/>
          <a:p>
            <a:r>
              <a:rPr lang="en-GB" sz="2400" dirty="0">
                <a:latin typeface="Abadi" panose="020B0604020104020204" pitchFamily="34" charset="0"/>
              </a:rPr>
              <a:t>Stages can feel too general; not everyone develops the same way  </a:t>
            </a:r>
          </a:p>
          <a:p>
            <a:r>
              <a:rPr lang="en-GB" sz="2400" dirty="0">
                <a:latin typeface="Abadi" panose="020B0604020104020204" pitchFamily="34" charset="0"/>
              </a:rPr>
              <a:t>No clearer order like the theory suggests </a:t>
            </a:r>
          </a:p>
          <a:p>
            <a:r>
              <a:rPr lang="en-GB" sz="2400" dirty="0">
                <a:latin typeface="Abadi" panose="020B0604020104020204" pitchFamily="34" charset="0"/>
              </a:rPr>
              <a:t>Does not explain cultural differences </a:t>
            </a:r>
          </a:p>
          <a:p>
            <a:r>
              <a:rPr lang="en-GB" sz="2400" dirty="0">
                <a:latin typeface="Abadi" panose="020B0604020104020204" pitchFamily="34" charset="0"/>
              </a:rPr>
              <a:t> Does not include much biology or mental health </a:t>
            </a:r>
          </a:p>
          <a:p>
            <a:r>
              <a:rPr lang="en-GB" sz="2400" dirty="0">
                <a:latin typeface="Abadi" panose="020B0604020104020204" pitchFamily="34" charset="0"/>
              </a:rPr>
              <a:t>Some ideas are hard to measure or prove. </a:t>
            </a:r>
          </a:p>
          <a:p>
            <a:endParaRPr lang="en-GB" sz="2400" dirty="0">
              <a:latin typeface="Abadi" panose="020B0604020104020204" pitchFamily="34" charset="0"/>
            </a:endParaRP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884278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FA281-6F84-EF41-A86A-17057BC5CB30}"/>
              </a:ext>
            </a:extLst>
          </p:cNvPr>
          <p:cNvSpPr>
            <a:spLocks noGrp="1"/>
          </p:cNvSpPr>
          <p:nvPr>
            <p:ph type="title"/>
          </p:nvPr>
        </p:nvSpPr>
        <p:spPr>
          <a:xfrm>
            <a:off x="2430978" y="671443"/>
            <a:ext cx="8596668" cy="1320800"/>
          </a:xfrm>
        </p:spPr>
        <p:txBody>
          <a:bodyPr>
            <a:normAutofit/>
          </a:bodyPr>
          <a:lstStyle/>
          <a:p>
            <a:r>
              <a:rPr lang="en-GB" sz="3200" dirty="0"/>
              <a:t>In Conclusion </a:t>
            </a:r>
          </a:p>
        </p:txBody>
      </p:sp>
      <p:sp>
        <p:nvSpPr>
          <p:cNvPr id="3" name="Content Placeholder 2">
            <a:extLst>
              <a:ext uri="{FF2B5EF4-FFF2-40B4-BE49-F238E27FC236}">
                <a16:creationId xmlns:a16="http://schemas.microsoft.com/office/drawing/2014/main" id="{1199E784-1DF0-438C-B5E5-09D5808A7EB3}"/>
              </a:ext>
            </a:extLst>
          </p:cNvPr>
          <p:cNvSpPr>
            <a:spLocks noGrp="1"/>
          </p:cNvSpPr>
          <p:nvPr>
            <p:ph idx="1"/>
          </p:nvPr>
        </p:nvSpPr>
        <p:spPr>
          <a:xfrm>
            <a:off x="536713" y="1590261"/>
            <a:ext cx="10817087" cy="3935896"/>
          </a:xfrm>
        </p:spPr>
        <p:txBody>
          <a:bodyPr>
            <a:normAutofit/>
          </a:bodyPr>
          <a:lstStyle/>
          <a:p>
            <a:r>
              <a:rPr lang="en-GB" sz="2400" dirty="0">
                <a:latin typeface="Abadi" panose="020B0604020104020204" pitchFamily="34" charset="0"/>
              </a:rPr>
              <a:t>In conclusion, Jenny has been a young carer for her mum for 5 years.</a:t>
            </a:r>
          </a:p>
          <a:p>
            <a:r>
              <a:rPr lang="en-GB" sz="2400" dirty="0">
                <a:latin typeface="Abadi" panose="020B0604020104020204" pitchFamily="34" charset="0"/>
              </a:rPr>
              <a:t> According to Erikson’s Theory, teenagers are trying to find who they are,</a:t>
            </a:r>
          </a:p>
          <a:p>
            <a:r>
              <a:rPr lang="en-GB" sz="2400" dirty="0">
                <a:latin typeface="Abadi" panose="020B0604020104020204" pitchFamily="34" charset="0"/>
              </a:rPr>
              <a:t>Jenny spends a lot of time caring for her mum, and she may not have time for social interaction, as well as thinking about her future </a:t>
            </a:r>
          </a:p>
          <a:p>
            <a:r>
              <a:rPr lang="en-GB" sz="2400" dirty="0">
                <a:latin typeface="Abadi" panose="020B0604020104020204" pitchFamily="34" charset="0"/>
              </a:rPr>
              <a:t>Her situation can make it harder for her to build her own identity. </a:t>
            </a:r>
          </a:p>
          <a:p>
            <a:r>
              <a:rPr lang="en-GB" sz="2400" dirty="0">
                <a:latin typeface="Abadi" panose="020B0604020104020204" pitchFamily="34" charset="0"/>
              </a:rPr>
              <a:t>On the other hand, caring has also made her strong, mature and responsible. </a:t>
            </a:r>
          </a:p>
          <a:p>
            <a:r>
              <a:rPr lang="en-GB" sz="2400" dirty="0">
                <a:latin typeface="Abadi" panose="020B0604020104020204" pitchFamily="34" charset="0"/>
              </a:rPr>
              <a:t> Young Carers like Jenny need strong emotional support to grow in a healthy way </a:t>
            </a:r>
          </a:p>
          <a:p>
            <a:endParaRPr lang="en-GB" dirty="0"/>
          </a:p>
        </p:txBody>
      </p:sp>
    </p:spTree>
    <p:extLst>
      <p:ext uri="{BB962C8B-B14F-4D97-AF65-F5344CB8AC3E}">
        <p14:creationId xmlns:p14="http://schemas.microsoft.com/office/powerpoint/2010/main" val="21689828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AFCC3-05FB-A939-3C11-CB08E7554B7F}"/>
              </a:ext>
            </a:extLst>
          </p:cNvPr>
          <p:cNvSpPr>
            <a:spLocks noGrp="1"/>
          </p:cNvSpPr>
          <p:nvPr>
            <p:ph type="title"/>
          </p:nvPr>
        </p:nvSpPr>
        <p:spPr/>
        <p:txBody>
          <a:bodyPr>
            <a:normAutofit/>
          </a:bodyPr>
          <a:lstStyle/>
          <a:p>
            <a:r>
              <a:rPr lang="en-GB" sz="2800" u="sng" dirty="0"/>
              <a:t>List reference </a:t>
            </a:r>
          </a:p>
        </p:txBody>
      </p:sp>
      <p:sp>
        <p:nvSpPr>
          <p:cNvPr id="3" name="Content Placeholder 2">
            <a:extLst>
              <a:ext uri="{FF2B5EF4-FFF2-40B4-BE49-F238E27FC236}">
                <a16:creationId xmlns:a16="http://schemas.microsoft.com/office/drawing/2014/main" id="{36BC9806-7335-5E3F-D4DD-37BF7B75C1CE}"/>
              </a:ext>
            </a:extLst>
          </p:cNvPr>
          <p:cNvSpPr>
            <a:spLocks noGrp="1"/>
          </p:cNvSpPr>
          <p:nvPr>
            <p:ph idx="1"/>
          </p:nvPr>
        </p:nvSpPr>
        <p:spPr>
          <a:xfrm>
            <a:off x="363255" y="1290181"/>
            <a:ext cx="11386159" cy="4958219"/>
          </a:xfrm>
        </p:spPr>
        <p:txBody>
          <a:bodyPr>
            <a:normAutofit fontScale="25000" lnSpcReduction="20000"/>
          </a:bodyPr>
          <a:lstStyle/>
          <a:p>
            <a:pPr marL="0" indent="0">
              <a:buNone/>
            </a:pPr>
            <a:endParaRPr lang="en-GB" sz="2000" dirty="0">
              <a:latin typeface="Abadi" panose="020B0604020104020204" pitchFamily="34" charset="0"/>
            </a:endParaRPr>
          </a:p>
          <a:p>
            <a:r>
              <a:rPr lang="en-GB" sz="8000" dirty="0">
                <a:latin typeface="Abadi" panose="020B0604020104020204" pitchFamily="34" charset="0"/>
              </a:rPr>
              <a:t>Dunkel, C.S., 2009. </a:t>
            </a:r>
            <a:r>
              <a:rPr lang="en-GB" sz="8000" dirty="0" err="1">
                <a:latin typeface="Abadi" panose="020B0604020104020204" pitchFamily="34" charset="0"/>
              </a:rPr>
              <a:t>Eriksonian</a:t>
            </a:r>
            <a:r>
              <a:rPr lang="en-GB" sz="8000" dirty="0">
                <a:latin typeface="Abadi" panose="020B0604020104020204" pitchFamily="34" charset="0"/>
              </a:rPr>
              <a:t> lifespan theory and life history theory: An integration using the example of identity formation. </a:t>
            </a:r>
            <a:r>
              <a:rPr lang="en-GB" sz="8000" i="1" dirty="0">
                <a:latin typeface="Abadi" panose="020B0604020104020204" pitchFamily="34" charset="0"/>
              </a:rPr>
              <a:t>Review of general psychology</a:t>
            </a:r>
            <a:r>
              <a:rPr lang="en-GB" sz="8000" dirty="0">
                <a:latin typeface="Abadi" panose="020B0604020104020204" pitchFamily="34" charset="0"/>
              </a:rPr>
              <a:t>, </a:t>
            </a:r>
            <a:r>
              <a:rPr lang="en-GB" sz="8000" i="1" dirty="0">
                <a:latin typeface="Abadi" panose="020B0604020104020204" pitchFamily="34" charset="0"/>
              </a:rPr>
              <a:t>13</a:t>
            </a:r>
            <a:r>
              <a:rPr lang="en-GB" sz="8000" dirty="0">
                <a:latin typeface="Abadi" panose="020B0604020104020204" pitchFamily="34" charset="0"/>
              </a:rPr>
              <a:t>(1), pp.13-23.</a:t>
            </a:r>
          </a:p>
          <a:p>
            <a:pPr>
              <a:buFont typeface="Wingdings" panose="05000000000000000000" pitchFamily="2" charset="2"/>
              <a:buChar char="Ø"/>
            </a:pPr>
            <a:r>
              <a:rPr lang="en-GB" sz="8000" dirty="0">
                <a:latin typeface="Abadi" panose="020B0604020104020204" pitchFamily="34" charset="0"/>
              </a:rPr>
              <a:t>Hammond, C.A. (2010) Application of the modified Erikson psychosocial stage inventory: 35 years in review. Western Journal of Nursing Research, 42(5), pp.481–493</a:t>
            </a:r>
          </a:p>
          <a:p>
            <a:r>
              <a:rPr lang="en-GB" sz="8000" dirty="0">
                <a:latin typeface="Abadi" panose="020B0604020104020204" pitchFamily="34" charset="0"/>
              </a:rPr>
              <a:t>Hamachek, D.E., 1988. Evaluating self‐concept and ego development within Erikson's psychosocial framework: A formulation. </a:t>
            </a:r>
            <a:r>
              <a:rPr lang="en-GB" sz="8000" i="1" dirty="0">
                <a:latin typeface="Abadi" panose="020B0604020104020204" pitchFamily="34" charset="0"/>
              </a:rPr>
              <a:t>Journal of Counselling Development</a:t>
            </a:r>
            <a:r>
              <a:rPr lang="en-GB" sz="8000" dirty="0">
                <a:latin typeface="Abadi" panose="020B0604020104020204" pitchFamily="34" charset="0"/>
              </a:rPr>
              <a:t>, </a:t>
            </a:r>
            <a:r>
              <a:rPr lang="en-GB" sz="8000" i="1" dirty="0">
                <a:latin typeface="Abadi" panose="020B0604020104020204" pitchFamily="34" charset="0"/>
              </a:rPr>
              <a:t>66</a:t>
            </a:r>
            <a:r>
              <a:rPr lang="en-GB" sz="8000" dirty="0">
                <a:latin typeface="Abadi" panose="020B0604020104020204" pitchFamily="34" charset="0"/>
              </a:rPr>
              <a:t>(8), pp.354-36</a:t>
            </a:r>
          </a:p>
          <a:p>
            <a:r>
              <a:rPr lang="en-GB" sz="8000" dirty="0">
                <a:latin typeface="Abadi" panose="020B0604020104020204" pitchFamily="34" charset="0"/>
              </a:rPr>
              <a:t> McLean, K.C., 2017. Erikson’s theory of psychosocial development. </a:t>
            </a:r>
            <a:r>
              <a:rPr lang="en-GB" sz="8000" i="1" dirty="0">
                <a:latin typeface="Abadi" panose="020B0604020104020204" pitchFamily="34" charset="0"/>
              </a:rPr>
              <a:t>The SAGE </a:t>
            </a:r>
            <a:r>
              <a:rPr lang="en-GB" sz="8000" i="1" dirty="0" err="1">
                <a:latin typeface="Abadi" panose="020B0604020104020204" pitchFamily="34" charset="0"/>
              </a:rPr>
              <a:t>encyclopedia</a:t>
            </a:r>
            <a:r>
              <a:rPr lang="en-GB" sz="8000" i="1" dirty="0">
                <a:latin typeface="Abadi" panose="020B0604020104020204" pitchFamily="34" charset="0"/>
              </a:rPr>
              <a:t> of intellectual and developmental disorders. London: SAGE</a:t>
            </a:r>
            <a:r>
              <a:rPr lang="en-GB" sz="8000" dirty="0">
                <a:latin typeface="Abadi" panose="020B0604020104020204" pitchFamily="34" charset="0"/>
              </a:rPr>
              <a:t>.</a:t>
            </a:r>
          </a:p>
          <a:p>
            <a:pPr>
              <a:buFont typeface="Wingdings" panose="05000000000000000000" pitchFamily="2" charset="2"/>
              <a:buChar char="Ø"/>
            </a:pPr>
            <a:r>
              <a:rPr lang="en-GB" sz="8000" dirty="0">
                <a:latin typeface="Abadi" panose="020B0604020104020204" pitchFamily="34" charset="0"/>
              </a:rPr>
              <a:t>Shaffer, D.R. (2009). Social and Personality Development. 6th ed. Belmont: Wadsworth.</a:t>
            </a:r>
          </a:p>
          <a:p>
            <a:r>
              <a:rPr lang="en-GB" sz="8000" dirty="0">
                <a:latin typeface="Abadi" panose="020B0604020104020204" pitchFamily="34" charset="0"/>
              </a:rPr>
              <a:t>Erikson, EH., 1968, Identity: Youth and Crisis. New York </a:t>
            </a:r>
          </a:p>
          <a:p>
            <a:endParaRPr lang="en-GB" sz="2000" dirty="0">
              <a:latin typeface="Abadi" panose="020B0604020104020204" pitchFamily="34" charset="0"/>
            </a:endParaRPr>
          </a:p>
          <a:p>
            <a:endParaRPr lang="en-GB" sz="2000" dirty="0">
              <a:latin typeface="Abadi" panose="020B0604020104020204" pitchFamily="34" charset="0"/>
            </a:endParaRPr>
          </a:p>
          <a:p>
            <a:pPr marL="0" indent="0">
              <a:buNone/>
            </a:pPr>
            <a:endParaRPr lang="en-GB" sz="2000" dirty="0">
              <a:latin typeface="Abadi" panose="020B0604020104020204" pitchFamily="34" charset="0"/>
            </a:endParaRPr>
          </a:p>
          <a:p>
            <a:endParaRPr lang="en-GB" sz="2000" dirty="0">
              <a:latin typeface="Abadi" panose="020B0604020104020204" pitchFamily="34" charset="0"/>
            </a:endParaRPr>
          </a:p>
          <a:p>
            <a:endParaRPr lang="en-GB" sz="2000" dirty="0">
              <a:latin typeface="Abadi" panose="020B0604020104020204" pitchFamily="34" charset="0"/>
            </a:endParaRPr>
          </a:p>
          <a:p>
            <a:endParaRPr lang="en-GB" sz="2000" dirty="0">
              <a:latin typeface="Abadi" panose="020B0604020104020204" pitchFamily="34" charset="0"/>
            </a:endParaRPr>
          </a:p>
          <a:p>
            <a:endParaRPr lang="en-GB" sz="2000" dirty="0">
              <a:latin typeface="Abadi" panose="020B0604020104020204" pitchFamily="34" charset="0"/>
            </a:endParaRPr>
          </a:p>
          <a:p>
            <a:endParaRPr lang="en-GB" sz="2000" dirty="0">
              <a:latin typeface="Abadi" panose="020B0604020104020204" pitchFamily="34" charset="0"/>
            </a:endParaRPr>
          </a:p>
          <a:p>
            <a:r>
              <a:rPr lang="en-GB" sz="2000" dirty="0">
                <a:latin typeface="Abadi" panose="020B0604020104020204" pitchFamily="34" charset="0"/>
              </a:rPr>
              <a:t>;</a:t>
            </a:r>
          </a:p>
          <a:p>
            <a:pPr>
              <a:buFont typeface="Wingdings" panose="05000000000000000000" pitchFamily="2" charset="2"/>
              <a:buChar char="§"/>
            </a:pPr>
            <a:endParaRPr lang="en-GB" sz="2000" dirty="0">
              <a:latin typeface="Abadi" panose="020B0604020104020204" pitchFamily="34" charset="0"/>
            </a:endParaRPr>
          </a:p>
          <a:p>
            <a:pPr>
              <a:buFont typeface="Wingdings" panose="05000000000000000000" pitchFamily="2" charset="2"/>
              <a:buChar char="§"/>
            </a:pPr>
            <a:endParaRPr lang="en-GB" sz="2000" i="1" dirty="0">
              <a:latin typeface="Abadi" panose="020B0604020104020204" pitchFamily="34" charset="0"/>
            </a:endParaRPr>
          </a:p>
          <a:p>
            <a:pPr>
              <a:buFont typeface="Wingdings" panose="05000000000000000000" pitchFamily="2" charset="2"/>
              <a:buChar char="§"/>
            </a:pPr>
            <a:endParaRPr lang="en-GB" sz="2000" i="1" dirty="0">
              <a:latin typeface="Abadi" panose="020B0604020104020204" pitchFamily="34" charset="0"/>
            </a:endParaRPr>
          </a:p>
          <a:p>
            <a:pPr>
              <a:buFont typeface="Wingdings" panose="05000000000000000000" pitchFamily="2" charset="2"/>
              <a:buChar char="§"/>
            </a:pPr>
            <a:endParaRPr lang="en-GB" sz="2000" i="1" dirty="0">
              <a:latin typeface="Abadi" panose="020B0604020104020204" pitchFamily="34" charset="0"/>
            </a:endParaRPr>
          </a:p>
          <a:p>
            <a:pPr>
              <a:buFont typeface="Wingdings" panose="05000000000000000000" pitchFamily="2" charset="2"/>
              <a:buChar char="§"/>
            </a:pPr>
            <a:endParaRPr lang="en-GB" sz="2000" i="1" dirty="0">
              <a:latin typeface="Abadi" panose="020B0604020104020204" pitchFamily="34" charset="0"/>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i="1" dirty="0">
              <a:latin typeface="+mj-lt"/>
            </a:endParaRPr>
          </a:p>
          <a:p>
            <a:pPr>
              <a:buFont typeface="Wingdings" panose="05000000000000000000" pitchFamily="2" charset="2"/>
              <a:buChar char="§"/>
            </a:pPr>
            <a:endParaRPr lang="en-GB" sz="2000" dirty="0">
              <a:latin typeface="+mj-lt"/>
            </a:endParaRPr>
          </a:p>
        </p:txBody>
      </p:sp>
    </p:spTree>
    <p:extLst>
      <p:ext uri="{BB962C8B-B14F-4D97-AF65-F5344CB8AC3E}">
        <p14:creationId xmlns:p14="http://schemas.microsoft.com/office/powerpoint/2010/main" val="327521885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95E37DA5801740A3A22ADE66961047" ma:contentTypeVersion="5" ma:contentTypeDescription="Create a new document." ma:contentTypeScope="" ma:versionID="fe67770d2a295bd4fbf1dec6a72078f0">
  <xsd:schema xmlns:xsd="http://www.w3.org/2001/XMLSchema" xmlns:xs="http://www.w3.org/2001/XMLSchema" xmlns:p="http://schemas.microsoft.com/office/2006/metadata/properties" xmlns:ns3="1ae7b8b2-1a17-40bf-a110-bfc6fcdb53ed" targetNamespace="http://schemas.microsoft.com/office/2006/metadata/properties" ma:root="true" ma:fieldsID="f4e828822c18206c03b1116aef737ff2" ns3:_="">
    <xsd:import namespace="1ae7b8b2-1a17-40bf-a110-bfc6fcdb53ed"/>
    <xsd:element name="properties">
      <xsd:complexType>
        <xsd:sequence>
          <xsd:element name="documentManagement">
            <xsd:complexType>
              <xsd:all>
                <xsd:element ref="ns3:MediaServiceDateTaken" minOccurs="0"/>
                <xsd:element ref="ns3:_activity"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e7b8b2-1a17-40bf-a110-bfc6fcdb53ed"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1ae7b8b2-1a17-40bf-a110-bfc6fcdb53ed" xsi:nil="true"/>
  </documentManagement>
</p:properties>
</file>

<file path=customXml/itemProps1.xml><?xml version="1.0" encoding="utf-8"?>
<ds:datastoreItem xmlns:ds="http://schemas.openxmlformats.org/officeDocument/2006/customXml" ds:itemID="{E9E2E482-8F53-4213-9257-540CF7F2EE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e7b8b2-1a17-40bf-a110-bfc6fcdb53e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0BE7A46-6287-4DD5-AA90-55DF3B0D81BA}">
  <ds:schemaRefs>
    <ds:schemaRef ds:uri="http://schemas.microsoft.com/sharepoint/v3/contenttype/forms"/>
  </ds:schemaRefs>
</ds:datastoreItem>
</file>

<file path=customXml/itemProps3.xml><?xml version="1.0" encoding="utf-8"?>
<ds:datastoreItem xmlns:ds="http://schemas.openxmlformats.org/officeDocument/2006/customXml" ds:itemID="{880FFB95-6366-4DE1-9B6C-10D0FE534806}">
  <ds:schemaRefs>
    <ds:schemaRef ds:uri="1ae7b8b2-1a17-40bf-a110-bfc6fcdb53ed"/>
    <ds:schemaRef ds:uri="http://purl.org/dc/dcmitype/"/>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http://www.w3.org/XML/1998/namespace"/>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TM02900688[[fn=Facet]]</Template>
  <TotalTime>1188</TotalTime>
  <Words>843</Words>
  <Application>Microsoft Office PowerPoint</Application>
  <PresentationFormat>Widescreen</PresentationFormat>
  <Paragraphs>126</Paragraphs>
  <Slides>13</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Abadi</vt:lpstr>
      <vt:lpstr>Aptos</vt:lpstr>
      <vt:lpstr>Arial</vt:lpstr>
      <vt:lpstr>Trebuchet MS</vt:lpstr>
      <vt:lpstr>Wingdings</vt:lpstr>
      <vt:lpstr>Wingdings 3</vt:lpstr>
      <vt:lpstr>Facet</vt:lpstr>
      <vt:lpstr>surname, Terhas Sultan Student ID:2442420 Module name: Psychology in Health and Social Care Module code: LCHS4010 Lecturer name, Farah Wiita</vt:lpstr>
      <vt:lpstr>Acknowledge use AI </vt:lpstr>
      <vt:lpstr>Introduction </vt:lpstr>
      <vt:lpstr>What is Erikson’s Theory </vt:lpstr>
      <vt:lpstr>The ideas of the theory </vt:lpstr>
      <vt:lpstr>How does it link to Jenny? </vt:lpstr>
      <vt:lpstr> Jennys needs </vt:lpstr>
      <vt:lpstr>Strategy to support Jenny </vt:lpstr>
      <vt:lpstr>Nature and Nurture </vt:lpstr>
      <vt:lpstr>Strengths of Erikson’s Theory</vt:lpstr>
      <vt:lpstr>Weaknesses of Erikson’s Theory </vt:lpstr>
      <vt:lpstr>In Conclusion </vt:lpstr>
      <vt:lpstr>List 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Delina Hailemichael</dc:creator>
  <cp:lastModifiedBy>Delina Hailemichael</cp:lastModifiedBy>
  <cp:revision>10</cp:revision>
  <dcterms:created xsi:type="dcterms:W3CDTF">2026-03-03T20:24:16Z</dcterms:created>
  <dcterms:modified xsi:type="dcterms:W3CDTF">2026-03-15T10:00:47Z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0x0101009595E37DA5801740A3A22ADE66961047</vt:lpwstr>
  </property>
</Properties>
</file>