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4" r:id="rId1"/>
  </p:sldMasterIdLst>
  <p:notesMasterIdLst>
    <p:notesMasterId r:id="rId16"/>
  </p:notesMasterIdLst>
  <p:sldIdLst>
    <p:sldId id="256" r:id="rId2"/>
    <p:sldId id="266" r:id="rId3"/>
    <p:sldId id="263" r:id="rId4"/>
    <p:sldId id="257" r:id="rId5"/>
    <p:sldId id="265" r:id="rId6"/>
    <p:sldId id="267" r:id="rId7"/>
    <p:sldId id="258" r:id="rId8"/>
    <p:sldId id="268" r:id="rId9"/>
    <p:sldId id="259" r:id="rId10"/>
    <p:sldId id="269" r:id="rId11"/>
    <p:sldId id="262" r:id="rId12"/>
    <p:sldId id="261" r:id="rId13"/>
    <p:sldId id="264"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BC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F24CBC-D461-4ECA-A489-D3A30E0FB795}" type="datetimeFigureOut">
              <a:rPr lang="en-US" smtClean="0"/>
              <a:t>3/26/2019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51351B-2C5D-457B-ABE5-B64DBC7BD410}" type="slidenum">
              <a:rPr lang="en-US" smtClean="0"/>
              <a:t>‹#›</a:t>
            </a:fld>
            <a:endParaRPr lang="en-US" dirty="0"/>
          </a:p>
        </p:txBody>
      </p:sp>
    </p:spTree>
    <p:extLst>
      <p:ext uri="{BB962C8B-B14F-4D97-AF65-F5344CB8AC3E}">
        <p14:creationId xmlns:p14="http://schemas.microsoft.com/office/powerpoint/2010/main" val="2027000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can be changed to reflect your school’s specific rules. </a:t>
            </a:r>
          </a:p>
        </p:txBody>
      </p:sp>
      <p:sp>
        <p:nvSpPr>
          <p:cNvPr id="4" name="Slide Number Placeholder 3"/>
          <p:cNvSpPr>
            <a:spLocks noGrp="1"/>
          </p:cNvSpPr>
          <p:nvPr>
            <p:ph type="sldNum" sz="quarter" idx="10"/>
          </p:nvPr>
        </p:nvSpPr>
        <p:spPr/>
        <p:txBody>
          <a:bodyPr/>
          <a:lstStyle/>
          <a:p>
            <a:fld id="{C051351B-2C5D-457B-ABE5-B64DBC7BD410}" type="slidenum">
              <a:rPr lang="en-US" smtClean="0"/>
              <a:t>1</a:t>
            </a:fld>
            <a:endParaRPr lang="en-US" dirty="0"/>
          </a:p>
        </p:txBody>
      </p:sp>
    </p:spTree>
    <p:extLst>
      <p:ext uri="{BB962C8B-B14F-4D97-AF65-F5344CB8AC3E}">
        <p14:creationId xmlns:p14="http://schemas.microsoft.com/office/powerpoint/2010/main" val="3519045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3123293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236758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B542C410-CA8E-4363-B2A5-C992C048EF26}" type="datetimeFigureOut">
              <a:rPr lang="en-US" smtClean="0"/>
              <a:t>3/26/2019</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079CAC6-A72B-4EF8-B465-34FA47827E7F}" type="slidenum">
              <a:rPr lang="en-US" smtClean="0"/>
              <a:t>‹#›</a:t>
            </a:fld>
            <a:endParaRPr lang="en-US" dirty="0"/>
          </a:p>
        </p:txBody>
      </p:sp>
    </p:spTree>
    <p:extLst>
      <p:ext uri="{BB962C8B-B14F-4D97-AF65-F5344CB8AC3E}">
        <p14:creationId xmlns:p14="http://schemas.microsoft.com/office/powerpoint/2010/main" val="399760607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256601649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64065215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1656017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407269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152350777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3736791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2C410-CA8E-4363-B2A5-C992C048EF26}" type="datetimeFigureOut">
              <a:rPr lang="en-US" smtClean="0"/>
              <a:t>3/26/2019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945427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B542C410-CA8E-4363-B2A5-C992C048EF26}" type="datetimeFigureOut">
              <a:rPr lang="en-US" smtClean="0"/>
              <a:t>3/26/2019</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079CAC6-A72B-4EF8-B465-34FA47827E7F}" type="slidenum">
              <a:rPr lang="en-US" smtClean="0"/>
              <a:t>‹#›</a:t>
            </a:fld>
            <a:endParaRPr lang="en-US" dirty="0"/>
          </a:p>
        </p:txBody>
      </p:sp>
    </p:spTree>
    <p:extLst>
      <p:ext uri="{BB962C8B-B14F-4D97-AF65-F5344CB8AC3E}">
        <p14:creationId xmlns:p14="http://schemas.microsoft.com/office/powerpoint/2010/main" val="1101354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B542C410-CA8E-4363-B2A5-C992C048EF26}" type="datetimeFigureOut">
              <a:rPr lang="en-US" smtClean="0"/>
              <a:t>3/26/2019</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079CAC6-A72B-4EF8-B465-34FA47827E7F}" type="slidenum">
              <a:rPr lang="en-US" smtClean="0"/>
              <a:t>‹#›</a:t>
            </a:fld>
            <a:endParaRPr lang="en-US" dirty="0"/>
          </a:p>
        </p:txBody>
      </p:sp>
    </p:spTree>
    <p:extLst>
      <p:ext uri="{BB962C8B-B14F-4D97-AF65-F5344CB8AC3E}">
        <p14:creationId xmlns:p14="http://schemas.microsoft.com/office/powerpoint/2010/main" val="3475944540"/>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openclipart.org/detail/184530/bullseye-by-amcolley-184530"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nesta.org.uk/about-us/" TargetMode="External"/><Relationship Id="rId3" Type="http://schemas.openxmlformats.org/officeDocument/2006/relationships/hyperlink" Target="https://www.bl.uk/business-and-ip-centre/articles/what-is-the-definition-of-an-entrepreneur" TargetMode="External"/><Relationship Id="rId7" Type="http://schemas.openxmlformats.org/officeDocument/2006/relationships/hyperlink" Target="https://www.bbc.co.uk/news/business-44860428" TargetMode="External"/><Relationship Id="rId2" Type="http://schemas.openxmlformats.org/officeDocument/2006/relationships/hyperlink" Target="https://businesswales.gov.wales/bigideas/welcome-partners-area/national-primary-school-competition-enterprise-troopers" TargetMode="External"/><Relationship Id="rId1" Type="http://schemas.openxmlformats.org/officeDocument/2006/relationships/slideLayout" Target="../slideLayouts/slideLayout7.xml"/><Relationship Id="rId6" Type="http://schemas.openxmlformats.org/officeDocument/2006/relationships/hyperlink" Target="https://www.heacademy.ac.uk/system/files/1enterprise_project_body.pdf" TargetMode="External"/><Relationship Id="rId5" Type="http://schemas.openxmlformats.org/officeDocument/2006/relationships/hyperlink" Target="https://www.forbes.com/sites/aileron/2013/11/26/the-top-skills-every-entrepreneur-needs/" TargetMode="External"/><Relationship Id="rId4" Type="http://schemas.openxmlformats.org/officeDocument/2006/relationships/hyperlink" Target="https://businesswales.gov.wales/bigideas/youth-entrepreneurship-strategy"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wjec.co.uk/qualifications/levels/welsh-baccalaureate.html" TargetMode="External"/><Relationship Id="rId3" Type="http://schemas.openxmlformats.org/officeDocument/2006/relationships/hyperlink" Target="https://www.britishcouncil.org/voices-magazine/why-should-children-learn-about-social-enterprise" TargetMode="External"/><Relationship Id="rId7" Type="http://schemas.openxmlformats.org/officeDocument/2006/relationships/hyperlink" Target="https://businesswales.gov.wales/bigideas/understanding-entrepreneurship-acro-model" TargetMode="External"/><Relationship Id="rId2" Type="http://schemas.openxmlformats.org/officeDocument/2006/relationships/hyperlink" Target="http://quotesberry.com/post/64756691677/a-pessimist-sees-the-difficulty-in-every-opportunity-an" TargetMode="External"/><Relationship Id="rId1" Type="http://schemas.openxmlformats.org/officeDocument/2006/relationships/slideLayout" Target="../slideLayouts/slideLayout7.xml"/><Relationship Id="rId6" Type="http://schemas.openxmlformats.org/officeDocument/2006/relationships/hyperlink" Target="https://gov.wales/sites/default/files/publications/2018-03/succesful-futures-a-summary-of-professor-graham-donaldsons-report.pdf" TargetMode="External"/><Relationship Id="rId5" Type="http://schemas.openxmlformats.org/officeDocument/2006/relationships/hyperlink" Target="https://learning.gov.wales/resources/browse-all/nlnf/?lang=en" TargetMode="External"/><Relationship Id="rId10" Type="http://schemas.openxmlformats.org/officeDocument/2006/relationships/hyperlink" Target="https://www.oecd.org/site/innovationstrategy/42961746.pdf" TargetMode="External"/><Relationship Id="rId4" Type="http://schemas.openxmlformats.org/officeDocument/2006/relationships/hyperlink" Target="https://learning.gov.wales/docs/learningwales/publications/130425-personal-and-social-education-framework-en.pdf" TargetMode="External"/><Relationship Id="rId9" Type="http://schemas.openxmlformats.org/officeDocument/2006/relationships/hyperlink" Target="https://whichfranchise.co.za/possible-disadvantages-franchising-south-afric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alpha val="82000"/>
          </a:schemeClr>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9D5E9E7-F049-4409-BEB3-DBAA80E8301D}"/>
              </a:ext>
            </a:extLst>
          </p:cNvPr>
          <p:cNvSpPr>
            <a:spLocks noGrp="1"/>
          </p:cNvSpPr>
          <p:nvPr>
            <p:ph type="subTitle" idx="1"/>
          </p:nvPr>
        </p:nvSpPr>
        <p:spPr>
          <a:xfrm>
            <a:off x="1759286" y="1209299"/>
            <a:ext cx="8673427" cy="1322587"/>
          </a:xfrm>
        </p:spPr>
        <p:txBody>
          <a:bodyPr>
            <a:normAutofit/>
          </a:bodyPr>
          <a:lstStyle/>
          <a:p>
            <a:r>
              <a:rPr lang="en-US" sz="4000" dirty="0">
                <a:latin typeface="Segoe UI" panose="020B0502040204020203" pitchFamily="34" charset="0"/>
                <a:cs typeface="Segoe UI" panose="020B0502040204020203" pitchFamily="34" charset="0"/>
              </a:rPr>
              <a:t>Let’s take a look at </a:t>
            </a:r>
          </a:p>
        </p:txBody>
      </p:sp>
      <p:sp>
        <p:nvSpPr>
          <p:cNvPr id="4" name="Rectangle 3">
            <a:extLst>
              <a:ext uri="{FF2B5EF4-FFF2-40B4-BE49-F238E27FC236}">
                <a16:creationId xmlns:a16="http://schemas.microsoft.com/office/drawing/2014/main" id="{F2A2D7DD-5041-4C4D-A523-F870B27AD1D4}"/>
              </a:ext>
            </a:extLst>
          </p:cNvPr>
          <p:cNvSpPr/>
          <p:nvPr/>
        </p:nvSpPr>
        <p:spPr>
          <a:xfrm>
            <a:off x="765295" y="2041989"/>
            <a:ext cx="10774424" cy="1631216"/>
          </a:xfrm>
          <a:prstGeom prst="rect">
            <a:avLst/>
          </a:prstGeom>
          <a:noFill/>
        </p:spPr>
        <p:txBody>
          <a:bodyPr wrap="none" lIns="91440" tIns="45720" rIns="91440" bIns="45720">
            <a:spAutoFit/>
          </a:bodyPr>
          <a:lstStyle/>
          <a:p>
            <a:pPr algn="ctr"/>
            <a:r>
              <a:rPr lang="en-US" sz="10000" dirty="0">
                <a:ln w="0"/>
                <a:solidFill>
                  <a:schemeClr val="bg2"/>
                </a:solidFill>
                <a:latin typeface="Franklin Gothic Medium" panose="020B0603020102020204" pitchFamily="34" charset="0"/>
                <a:cs typeface="Segoe UI" panose="020B0502040204020203" pitchFamily="34" charset="0"/>
              </a:rPr>
              <a:t>Enterprise Troopers</a:t>
            </a:r>
            <a:endParaRPr lang="en-US" sz="10000" b="0" cap="none" spc="0" dirty="0">
              <a:ln w="0"/>
              <a:solidFill>
                <a:schemeClr val="bg2"/>
              </a:solidFill>
              <a:latin typeface="Franklin Gothic Medium" panose="020B0603020102020204" pitchFamily="34" charset="0"/>
              <a:cs typeface="Segoe UI" panose="020B0502040204020203" pitchFamily="34" charset="0"/>
            </a:endParaRPr>
          </a:p>
        </p:txBody>
      </p:sp>
      <p:sp>
        <p:nvSpPr>
          <p:cNvPr id="2" name="TextBox 1">
            <a:extLst>
              <a:ext uri="{FF2B5EF4-FFF2-40B4-BE49-F238E27FC236}">
                <a16:creationId xmlns:a16="http://schemas.microsoft.com/office/drawing/2014/main" id="{B6AF4E6F-DA6D-4FFA-B5E4-C7BF8F98459E}"/>
              </a:ext>
            </a:extLst>
          </p:cNvPr>
          <p:cNvSpPr txBox="1"/>
          <p:nvPr/>
        </p:nvSpPr>
        <p:spPr>
          <a:xfrm>
            <a:off x="9753600" y="4267200"/>
            <a:ext cx="1934817" cy="1987826"/>
          </a:xfrm>
          <a:prstGeom prst="rect">
            <a:avLst/>
          </a:prstGeom>
          <a:noFill/>
        </p:spPr>
        <p:txBody>
          <a:bodyPr wrap="square" rtlCol="0">
            <a:spAutoFit/>
          </a:bodyPr>
          <a:lstStyle/>
          <a:p>
            <a:endParaRPr lang="en-GB" dirty="0"/>
          </a:p>
        </p:txBody>
      </p:sp>
      <p:pic>
        <p:nvPicPr>
          <p:cNvPr id="5" name="Picture 4">
            <a:extLst>
              <a:ext uri="{FF2B5EF4-FFF2-40B4-BE49-F238E27FC236}">
                <a16:creationId xmlns:a16="http://schemas.microsoft.com/office/drawing/2014/main" id="{ECBFC6C3-5F81-45C4-8EE0-0BE12E0659C3}"/>
              </a:ext>
            </a:extLst>
          </p:cNvPr>
          <p:cNvPicPr>
            <a:picLocks noChangeAspect="1"/>
          </p:cNvPicPr>
          <p:nvPr/>
        </p:nvPicPr>
        <p:blipFill>
          <a:blip r:embed="rId3"/>
          <a:stretch>
            <a:fillRect/>
          </a:stretch>
        </p:blipFill>
        <p:spPr>
          <a:xfrm>
            <a:off x="10432713" y="4543801"/>
            <a:ext cx="1533586" cy="1987827"/>
          </a:xfrm>
          <a:prstGeom prst="rect">
            <a:avLst/>
          </a:prstGeom>
        </p:spPr>
      </p:pic>
      <p:pic>
        <p:nvPicPr>
          <p:cNvPr id="7" name="Picture 6">
            <a:extLst>
              <a:ext uri="{FF2B5EF4-FFF2-40B4-BE49-F238E27FC236}">
                <a16:creationId xmlns:a16="http://schemas.microsoft.com/office/drawing/2014/main" id="{BC6D2FF2-3601-4D60-9884-02491F3DC455}"/>
              </a:ext>
            </a:extLst>
          </p:cNvPr>
          <p:cNvPicPr>
            <a:picLocks noChangeAspect="1"/>
          </p:cNvPicPr>
          <p:nvPr/>
        </p:nvPicPr>
        <p:blipFill>
          <a:blip r:embed="rId4"/>
          <a:stretch>
            <a:fillRect/>
          </a:stretch>
        </p:blipFill>
        <p:spPr>
          <a:xfrm>
            <a:off x="487413" y="4543801"/>
            <a:ext cx="1466850" cy="1990725"/>
          </a:xfrm>
          <a:prstGeom prst="rect">
            <a:avLst/>
          </a:prstGeom>
        </p:spPr>
      </p:pic>
      <p:pic>
        <p:nvPicPr>
          <p:cNvPr id="8" name="Picture 7">
            <a:extLst>
              <a:ext uri="{FF2B5EF4-FFF2-40B4-BE49-F238E27FC236}">
                <a16:creationId xmlns:a16="http://schemas.microsoft.com/office/drawing/2014/main" id="{368D7458-A03D-4113-842F-6784E9C0439E}"/>
              </a:ext>
            </a:extLst>
          </p:cNvPr>
          <p:cNvPicPr>
            <a:picLocks noChangeAspect="1"/>
          </p:cNvPicPr>
          <p:nvPr/>
        </p:nvPicPr>
        <p:blipFill>
          <a:blip r:embed="rId5"/>
          <a:stretch>
            <a:fillRect/>
          </a:stretch>
        </p:blipFill>
        <p:spPr>
          <a:xfrm rot="10800000">
            <a:off x="8408703" y="4540904"/>
            <a:ext cx="1543050" cy="1990724"/>
          </a:xfrm>
          <a:prstGeom prst="rect">
            <a:avLst/>
          </a:prstGeom>
        </p:spPr>
      </p:pic>
      <p:pic>
        <p:nvPicPr>
          <p:cNvPr id="9" name="Picture 8">
            <a:extLst>
              <a:ext uri="{FF2B5EF4-FFF2-40B4-BE49-F238E27FC236}">
                <a16:creationId xmlns:a16="http://schemas.microsoft.com/office/drawing/2014/main" id="{50A22038-C3EE-43F0-BA71-DFF5CBBBF706}"/>
              </a:ext>
            </a:extLst>
          </p:cNvPr>
          <p:cNvPicPr>
            <a:picLocks noChangeAspect="1"/>
          </p:cNvPicPr>
          <p:nvPr/>
        </p:nvPicPr>
        <p:blipFill>
          <a:blip r:embed="rId6"/>
          <a:stretch>
            <a:fillRect/>
          </a:stretch>
        </p:blipFill>
        <p:spPr>
          <a:xfrm rot="10800000">
            <a:off x="2249772" y="4540903"/>
            <a:ext cx="1533525" cy="1987824"/>
          </a:xfrm>
          <a:prstGeom prst="rect">
            <a:avLst/>
          </a:prstGeom>
        </p:spPr>
      </p:pic>
      <p:sp>
        <p:nvSpPr>
          <p:cNvPr id="10" name="TextBox 9">
            <a:extLst>
              <a:ext uri="{FF2B5EF4-FFF2-40B4-BE49-F238E27FC236}">
                <a16:creationId xmlns:a16="http://schemas.microsoft.com/office/drawing/2014/main" id="{3AF70689-9D19-4A28-BF71-2F7CFB7B792C}"/>
              </a:ext>
            </a:extLst>
          </p:cNvPr>
          <p:cNvSpPr txBox="1"/>
          <p:nvPr/>
        </p:nvSpPr>
        <p:spPr>
          <a:xfrm>
            <a:off x="4505739" y="4540903"/>
            <a:ext cx="3418827" cy="1077218"/>
          </a:xfrm>
          <a:prstGeom prst="rect">
            <a:avLst/>
          </a:prstGeom>
          <a:noFill/>
        </p:spPr>
        <p:txBody>
          <a:bodyPr wrap="square" rtlCol="0">
            <a:spAutoFit/>
          </a:bodyPr>
          <a:lstStyle/>
          <a:p>
            <a:pPr algn="ctr"/>
            <a:r>
              <a:rPr lang="en-GB" sz="3200" b="1" dirty="0">
                <a:latin typeface="Segoe UI Light" panose="020B0502040204020203" pitchFamily="34" charset="0"/>
                <a:cs typeface="Segoe UI Light" panose="020B0502040204020203" pitchFamily="34" charset="0"/>
              </a:rPr>
              <a:t>P151589</a:t>
            </a:r>
          </a:p>
          <a:p>
            <a:pPr algn="ctr"/>
            <a:r>
              <a:rPr lang="en-GB" sz="3200" b="1" dirty="0">
                <a:latin typeface="Segoe UI Light" panose="020B0502040204020203" pitchFamily="34" charset="0"/>
                <a:cs typeface="Segoe UI Light" panose="020B0502040204020203" pitchFamily="34" charset="0"/>
              </a:rPr>
              <a:t>Lynda Westhead</a:t>
            </a:r>
          </a:p>
        </p:txBody>
      </p:sp>
      <p:sp>
        <p:nvSpPr>
          <p:cNvPr id="6" name="TextBox 5">
            <a:extLst>
              <a:ext uri="{FF2B5EF4-FFF2-40B4-BE49-F238E27FC236}">
                <a16:creationId xmlns:a16="http://schemas.microsoft.com/office/drawing/2014/main" id="{A54037A0-1018-419F-8628-423023CBBBBD}"/>
              </a:ext>
            </a:extLst>
          </p:cNvPr>
          <p:cNvSpPr txBox="1"/>
          <p:nvPr/>
        </p:nvSpPr>
        <p:spPr>
          <a:xfrm>
            <a:off x="6427304" y="6534834"/>
            <a:ext cx="5538995" cy="369332"/>
          </a:xfrm>
          <a:prstGeom prst="rect">
            <a:avLst/>
          </a:prstGeom>
          <a:noFill/>
        </p:spPr>
        <p:txBody>
          <a:bodyPr wrap="square" rtlCol="0">
            <a:spAutoFit/>
          </a:bodyPr>
          <a:lstStyle/>
          <a:p>
            <a:pPr algn="r"/>
            <a:r>
              <a:rPr lang="en-GB" b="1" dirty="0">
                <a:solidFill>
                  <a:schemeClr val="bg1"/>
                </a:solidFill>
              </a:rPr>
              <a:t>Big Ideas Wales (2019) Welsh Government (2019)</a:t>
            </a:r>
          </a:p>
        </p:txBody>
      </p:sp>
    </p:spTree>
    <p:extLst>
      <p:ext uri="{BB962C8B-B14F-4D97-AF65-F5344CB8AC3E}">
        <p14:creationId xmlns:p14="http://schemas.microsoft.com/office/powerpoint/2010/main" val="2084892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F28A6-B71E-4384-B1B8-6675839DDDD3}"/>
              </a:ext>
            </a:extLst>
          </p:cNvPr>
          <p:cNvSpPr>
            <a:spLocks noGrp="1"/>
          </p:cNvSpPr>
          <p:nvPr>
            <p:ph type="title"/>
          </p:nvPr>
        </p:nvSpPr>
        <p:spPr/>
        <p:txBody>
          <a:bodyPr/>
          <a:lstStyle/>
          <a:p>
            <a:pPr algn="ctr"/>
            <a:r>
              <a:rPr lang="en-GB" dirty="0"/>
              <a:t>Aims of this presentation</a:t>
            </a:r>
          </a:p>
        </p:txBody>
      </p:sp>
      <p:sp>
        <p:nvSpPr>
          <p:cNvPr id="3" name="Content Placeholder 2">
            <a:extLst>
              <a:ext uri="{FF2B5EF4-FFF2-40B4-BE49-F238E27FC236}">
                <a16:creationId xmlns:a16="http://schemas.microsoft.com/office/drawing/2014/main" id="{39955522-A50E-4814-910F-6C2FFC53E7FF}"/>
              </a:ext>
            </a:extLst>
          </p:cNvPr>
          <p:cNvSpPr>
            <a:spLocks noGrp="1"/>
          </p:cNvSpPr>
          <p:nvPr>
            <p:ph idx="1"/>
          </p:nvPr>
        </p:nvSpPr>
        <p:spPr>
          <a:solidFill>
            <a:schemeClr val="bg2"/>
          </a:solidFill>
        </p:spPr>
        <p:txBody>
          <a:bodyPr>
            <a:normAutofit lnSpcReduction="10000"/>
          </a:bodyPr>
          <a:lstStyle/>
          <a:p>
            <a:pPr>
              <a:buFont typeface="Wingdings" panose="05000000000000000000" pitchFamily="2" charset="2"/>
              <a:buChar char="v"/>
            </a:pPr>
            <a:r>
              <a:rPr lang="en-GB" sz="2800" dirty="0"/>
              <a:t> Understanding of terminology involved in the initiative</a:t>
            </a:r>
          </a:p>
          <a:p>
            <a:pPr>
              <a:buFont typeface="Wingdings" panose="05000000000000000000" pitchFamily="2" charset="2"/>
              <a:buChar char="v"/>
            </a:pPr>
            <a:r>
              <a:rPr lang="en-GB" sz="2800" dirty="0"/>
              <a:t> What may be needed to support and foster entrepreneurial thinking &amp; creativity</a:t>
            </a:r>
          </a:p>
          <a:p>
            <a:pPr>
              <a:buFont typeface="Wingdings" panose="05000000000000000000" pitchFamily="2" charset="2"/>
              <a:buChar char="v"/>
            </a:pPr>
            <a:r>
              <a:rPr lang="en-GB" sz="2800" dirty="0"/>
              <a:t>Enterprise Troopers  aims and structure</a:t>
            </a:r>
          </a:p>
          <a:p>
            <a:pPr>
              <a:buFont typeface="Wingdings" panose="05000000000000000000" pitchFamily="2" charset="2"/>
              <a:buChar char="v"/>
            </a:pPr>
            <a:r>
              <a:rPr lang="en-GB" sz="2800" dirty="0"/>
              <a:t>Rationale behind the scheme</a:t>
            </a:r>
          </a:p>
          <a:p>
            <a:pPr>
              <a:buFont typeface="Wingdings" panose="05000000000000000000" pitchFamily="2" charset="2"/>
              <a:buChar char="v"/>
            </a:pPr>
            <a:r>
              <a:rPr lang="en-GB" sz="2800" dirty="0"/>
              <a:t> Additional benefits and skills developed</a:t>
            </a:r>
          </a:p>
          <a:p>
            <a:pPr>
              <a:buFont typeface="Wingdings" panose="05000000000000000000" pitchFamily="2" charset="2"/>
              <a:buChar char="v"/>
            </a:pPr>
            <a:r>
              <a:rPr lang="en-GB" sz="2800" dirty="0"/>
              <a:t>Possible challenges </a:t>
            </a:r>
          </a:p>
          <a:p>
            <a:pPr>
              <a:buFont typeface="Wingdings" panose="05000000000000000000" pitchFamily="2" charset="2"/>
              <a:buChar char="v"/>
            </a:pPr>
            <a:r>
              <a:rPr lang="en-GB" sz="2800" dirty="0"/>
              <a:t>Concluding thoughts/recommendations</a:t>
            </a:r>
          </a:p>
          <a:p>
            <a:pPr>
              <a:buFont typeface="Wingdings" panose="05000000000000000000" pitchFamily="2" charset="2"/>
              <a:buChar char="v"/>
            </a:pPr>
            <a:endParaRPr lang="en-GB" dirty="0"/>
          </a:p>
        </p:txBody>
      </p:sp>
      <p:pic>
        <p:nvPicPr>
          <p:cNvPr id="5" name="Picture 4">
            <a:extLst>
              <a:ext uri="{FF2B5EF4-FFF2-40B4-BE49-F238E27FC236}">
                <a16:creationId xmlns:a16="http://schemas.microsoft.com/office/drawing/2014/main" id="{4CC179D4-5623-4F01-8E3F-2C2B1C0852D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1018" y="284176"/>
            <a:ext cx="2479660" cy="1508760"/>
          </a:xfrm>
          <a:prstGeom prst="rect">
            <a:avLst/>
          </a:prstGeom>
        </p:spPr>
      </p:pic>
    </p:spTree>
    <p:extLst>
      <p:ext uri="{BB962C8B-B14F-4D97-AF65-F5344CB8AC3E}">
        <p14:creationId xmlns:p14="http://schemas.microsoft.com/office/powerpoint/2010/main" val="2337948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3">
                                            <p:txEl>
                                              <p:pRg st="6" end="6"/>
                                            </p:txEl>
                                          </p:spTgt>
                                        </p:tgtEl>
                                        <p:attrNameLst>
                                          <p:attrName>style.visibility</p:attrName>
                                        </p:attrNameLst>
                                      </p:cBhvr>
                                      <p:to>
                                        <p:strVal val="visible"/>
                                      </p:to>
                                    </p:set>
                                    <p:animEffect transition="in" filter="wipe(down)">
                                      <p:cBhvr>
                                        <p:cTn id="115" dur="580">
                                          <p:stCondLst>
                                            <p:cond delay="0"/>
                                          </p:stCondLst>
                                        </p:cTn>
                                        <p:tgtEl>
                                          <p:spTgt spid="3">
                                            <p:txEl>
                                              <p:pRg st="6" end="6"/>
                                            </p:txEl>
                                          </p:spTgt>
                                        </p:tgtEl>
                                      </p:cBhvr>
                                    </p:animEffect>
                                    <p:anim calcmode="lin" valueType="num">
                                      <p:cBhvr>
                                        <p:cTn id="1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6" end="6"/>
                                            </p:txEl>
                                          </p:spTgt>
                                        </p:tgtEl>
                                      </p:cBhvr>
                                      <p:to x="100000" y="60000"/>
                                    </p:animScale>
                                    <p:animScale>
                                      <p:cBhvr>
                                        <p:cTn id="122" dur="166" decel="50000">
                                          <p:stCondLst>
                                            <p:cond delay="676"/>
                                          </p:stCondLst>
                                        </p:cTn>
                                        <p:tgtEl>
                                          <p:spTgt spid="3">
                                            <p:txEl>
                                              <p:pRg st="6" end="6"/>
                                            </p:txEl>
                                          </p:spTgt>
                                        </p:tgtEl>
                                      </p:cBhvr>
                                      <p:to x="100000" y="100000"/>
                                    </p:animScale>
                                    <p:animScale>
                                      <p:cBhvr>
                                        <p:cTn id="123" dur="26">
                                          <p:stCondLst>
                                            <p:cond delay="1312"/>
                                          </p:stCondLst>
                                        </p:cTn>
                                        <p:tgtEl>
                                          <p:spTgt spid="3">
                                            <p:txEl>
                                              <p:pRg st="6" end="6"/>
                                            </p:txEl>
                                          </p:spTgt>
                                        </p:tgtEl>
                                      </p:cBhvr>
                                      <p:to x="100000" y="80000"/>
                                    </p:animScale>
                                    <p:animScale>
                                      <p:cBhvr>
                                        <p:cTn id="124" dur="166" decel="50000">
                                          <p:stCondLst>
                                            <p:cond delay="1338"/>
                                          </p:stCondLst>
                                        </p:cTn>
                                        <p:tgtEl>
                                          <p:spTgt spid="3">
                                            <p:txEl>
                                              <p:pRg st="6" end="6"/>
                                            </p:txEl>
                                          </p:spTgt>
                                        </p:tgtEl>
                                      </p:cBhvr>
                                      <p:to x="100000" y="100000"/>
                                    </p:animScale>
                                    <p:animScale>
                                      <p:cBhvr>
                                        <p:cTn id="125" dur="26">
                                          <p:stCondLst>
                                            <p:cond delay="1642"/>
                                          </p:stCondLst>
                                        </p:cTn>
                                        <p:tgtEl>
                                          <p:spTgt spid="3">
                                            <p:txEl>
                                              <p:pRg st="6" end="6"/>
                                            </p:txEl>
                                          </p:spTgt>
                                        </p:tgtEl>
                                      </p:cBhvr>
                                      <p:to x="100000" y="90000"/>
                                    </p:animScale>
                                    <p:animScale>
                                      <p:cBhvr>
                                        <p:cTn id="126" dur="166" decel="50000">
                                          <p:stCondLst>
                                            <p:cond delay="1668"/>
                                          </p:stCondLst>
                                        </p:cTn>
                                        <p:tgtEl>
                                          <p:spTgt spid="3">
                                            <p:txEl>
                                              <p:pRg st="6" end="6"/>
                                            </p:txEl>
                                          </p:spTgt>
                                        </p:tgtEl>
                                      </p:cBhvr>
                                      <p:to x="100000" y="100000"/>
                                    </p:animScale>
                                    <p:animScale>
                                      <p:cBhvr>
                                        <p:cTn id="127" dur="26">
                                          <p:stCondLst>
                                            <p:cond delay="1808"/>
                                          </p:stCondLst>
                                        </p:cTn>
                                        <p:tgtEl>
                                          <p:spTgt spid="3">
                                            <p:txEl>
                                              <p:pRg st="6" end="6"/>
                                            </p:txEl>
                                          </p:spTgt>
                                        </p:tgtEl>
                                      </p:cBhvr>
                                      <p:to x="100000" y="95000"/>
                                    </p:animScale>
                                    <p:animScale>
                                      <p:cBhvr>
                                        <p:cTn id="128"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EC517-0D4C-4BA6-8130-74D1EDB95036}"/>
              </a:ext>
            </a:extLst>
          </p:cNvPr>
          <p:cNvSpPr>
            <a:spLocks noGrp="1"/>
          </p:cNvSpPr>
          <p:nvPr>
            <p:ph type="title"/>
          </p:nvPr>
        </p:nvSpPr>
        <p:spPr/>
        <p:txBody>
          <a:bodyPr/>
          <a:lstStyle/>
          <a:p>
            <a:r>
              <a:rPr lang="en-GB" b="1" dirty="0"/>
              <a:t>Define entrepreneurship</a:t>
            </a:r>
          </a:p>
        </p:txBody>
      </p:sp>
      <p:sp>
        <p:nvSpPr>
          <p:cNvPr id="3" name="Content Placeholder 2">
            <a:extLst>
              <a:ext uri="{FF2B5EF4-FFF2-40B4-BE49-F238E27FC236}">
                <a16:creationId xmlns:a16="http://schemas.microsoft.com/office/drawing/2014/main" id="{A11A8762-2C92-4CF7-9268-7615433A1609}"/>
              </a:ext>
            </a:extLst>
          </p:cNvPr>
          <p:cNvSpPr>
            <a:spLocks noGrp="1"/>
          </p:cNvSpPr>
          <p:nvPr>
            <p:ph idx="1"/>
          </p:nvPr>
        </p:nvSpPr>
        <p:spPr/>
        <p:txBody>
          <a:bodyPr>
            <a:normAutofit fontScale="77500" lnSpcReduction="20000"/>
          </a:bodyPr>
          <a:lstStyle/>
          <a:p>
            <a:pPr>
              <a:buFont typeface="Wingdings" panose="05000000000000000000" pitchFamily="2" charset="2"/>
              <a:buChar char="q"/>
            </a:pPr>
            <a:r>
              <a:rPr lang="en-GB" sz="2400" b="1" dirty="0"/>
              <a:t>Enterprise – creative ideas, identifying a unique opportunity, having confidence to proceed with these.(Nixon, 2004 </a:t>
            </a:r>
            <a:r>
              <a:rPr lang="en-GB" sz="2400" b="1" i="1" dirty="0"/>
              <a:t>cited in </a:t>
            </a:r>
            <a:r>
              <a:rPr lang="en-GB" sz="2400" b="1" dirty="0"/>
              <a:t>Higher Education Academy, 2006).</a:t>
            </a:r>
          </a:p>
          <a:p>
            <a:endParaRPr lang="en-GB" sz="2400" b="1" dirty="0"/>
          </a:p>
          <a:p>
            <a:pPr>
              <a:buFont typeface="Wingdings" panose="05000000000000000000" pitchFamily="2" charset="2"/>
              <a:buChar char="q"/>
            </a:pPr>
            <a:r>
              <a:rPr lang="en-GB" sz="2400" b="1" dirty="0"/>
              <a:t>Entrepreneurial Skills – Resiliency, Vision/Focus, Committed, Resourceful, Communication and persuasion (Forbes, 2013).</a:t>
            </a:r>
          </a:p>
          <a:p>
            <a:endParaRPr lang="en-GB" sz="2400" b="1" dirty="0"/>
          </a:p>
          <a:p>
            <a:pPr>
              <a:buFont typeface="Wingdings" panose="05000000000000000000" pitchFamily="2" charset="2"/>
              <a:buChar char="q"/>
            </a:pPr>
            <a:r>
              <a:rPr lang="en-GB" sz="2400" b="1" dirty="0"/>
              <a:t>Entrepreneurial Thinking – Attitudes and Intentions (</a:t>
            </a:r>
            <a:r>
              <a:rPr lang="en-GB" sz="2400" b="1" dirty="0" err="1"/>
              <a:t>Bacigalupo</a:t>
            </a:r>
            <a:r>
              <a:rPr lang="en-GB" sz="2400" b="1" dirty="0"/>
              <a:t> </a:t>
            </a:r>
            <a:r>
              <a:rPr lang="en-GB" sz="2400" b="1" i="1" dirty="0"/>
              <a:t>et al, </a:t>
            </a:r>
            <a:r>
              <a:rPr lang="en-GB" sz="2400" b="1" dirty="0"/>
              <a:t>2016).</a:t>
            </a:r>
          </a:p>
          <a:p>
            <a:endParaRPr lang="en-GB" sz="2400" b="1" dirty="0"/>
          </a:p>
          <a:p>
            <a:pPr>
              <a:buFont typeface="Wingdings" panose="05000000000000000000" pitchFamily="2" charset="2"/>
              <a:buChar char="q"/>
            </a:pPr>
            <a:r>
              <a:rPr lang="en-GB" sz="2400" b="1" dirty="0"/>
              <a:t>Innovation – a new way of doing something, product of a creative idea (</a:t>
            </a:r>
            <a:r>
              <a:rPr lang="en-GB" b="1" dirty="0" err="1"/>
              <a:t>Veeraraghavan</a:t>
            </a:r>
            <a:r>
              <a:rPr lang="en-GB" b="1" dirty="0"/>
              <a:t>, 2009).</a:t>
            </a:r>
          </a:p>
          <a:p>
            <a:pPr marL="0" indent="0">
              <a:buNone/>
            </a:pPr>
            <a:endParaRPr lang="en-GB" sz="2400" b="1" dirty="0"/>
          </a:p>
          <a:p>
            <a:pPr>
              <a:buFont typeface="Wingdings" panose="05000000000000000000" pitchFamily="2" charset="2"/>
              <a:buChar char="q"/>
            </a:pPr>
            <a:r>
              <a:rPr lang="en-GB" sz="2400" b="1" dirty="0"/>
              <a:t>NESTA (2019) Development is fuelled by creativity, innovation and enterprising ideas and suggestions. </a:t>
            </a:r>
          </a:p>
          <a:p>
            <a:pPr marL="0" indent="0">
              <a:buNone/>
            </a:pPr>
            <a:endParaRPr lang="en-GB" sz="2400" b="1" dirty="0"/>
          </a:p>
          <a:p>
            <a:pPr marL="0" indent="0">
              <a:buNone/>
            </a:pPr>
            <a:endParaRPr lang="en-GB" sz="2400" b="1" dirty="0"/>
          </a:p>
          <a:p>
            <a:endParaRPr lang="en-GB" dirty="0"/>
          </a:p>
          <a:p>
            <a:pPr marL="0" indent="0">
              <a:buNone/>
            </a:pPr>
            <a:endParaRPr lang="en-GB" dirty="0"/>
          </a:p>
          <a:p>
            <a:endParaRPr lang="en-GB" dirty="0"/>
          </a:p>
          <a:p>
            <a:endParaRPr lang="en-GB" dirty="0"/>
          </a:p>
        </p:txBody>
      </p:sp>
      <p:pic>
        <p:nvPicPr>
          <p:cNvPr id="4" name="Picture 3">
            <a:extLst>
              <a:ext uri="{FF2B5EF4-FFF2-40B4-BE49-F238E27FC236}">
                <a16:creationId xmlns:a16="http://schemas.microsoft.com/office/drawing/2014/main" id="{D0359A6B-27E0-49F7-B71A-5C59C8AAAEAC}"/>
              </a:ext>
            </a:extLst>
          </p:cNvPr>
          <p:cNvPicPr>
            <a:picLocks noChangeAspect="1"/>
          </p:cNvPicPr>
          <p:nvPr/>
        </p:nvPicPr>
        <p:blipFill>
          <a:blip r:embed="rId2"/>
          <a:stretch>
            <a:fillRect/>
          </a:stretch>
        </p:blipFill>
        <p:spPr>
          <a:xfrm>
            <a:off x="9778727" y="176543"/>
            <a:ext cx="1981200" cy="1724025"/>
          </a:xfrm>
          <a:prstGeom prst="rect">
            <a:avLst/>
          </a:prstGeom>
        </p:spPr>
      </p:pic>
      <p:pic>
        <p:nvPicPr>
          <p:cNvPr id="5" name="Picture 4">
            <a:extLst>
              <a:ext uri="{FF2B5EF4-FFF2-40B4-BE49-F238E27FC236}">
                <a16:creationId xmlns:a16="http://schemas.microsoft.com/office/drawing/2014/main" id="{4E1839EA-ED3C-4E0E-9297-E29DD86959AE}"/>
              </a:ext>
            </a:extLst>
          </p:cNvPr>
          <p:cNvPicPr>
            <a:picLocks noChangeAspect="1"/>
          </p:cNvPicPr>
          <p:nvPr/>
        </p:nvPicPr>
        <p:blipFill>
          <a:blip r:embed="rId3"/>
          <a:stretch>
            <a:fillRect/>
          </a:stretch>
        </p:blipFill>
        <p:spPr>
          <a:xfrm>
            <a:off x="740229" y="1900569"/>
            <a:ext cx="11019697" cy="4536096"/>
          </a:xfrm>
          <a:prstGeom prst="rect">
            <a:avLst/>
          </a:prstGeom>
        </p:spPr>
      </p:pic>
    </p:spTree>
    <p:extLst>
      <p:ext uri="{BB962C8B-B14F-4D97-AF65-F5344CB8AC3E}">
        <p14:creationId xmlns:p14="http://schemas.microsoft.com/office/powerpoint/2010/main" val="1865285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B744E-E582-436C-B0CB-6C5B6DCD9B4A}"/>
              </a:ext>
            </a:extLst>
          </p:cNvPr>
          <p:cNvSpPr>
            <a:spLocks noGrp="1"/>
          </p:cNvSpPr>
          <p:nvPr>
            <p:ph type="title"/>
          </p:nvPr>
        </p:nvSpPr>
        <p:spPr>
          <a:xfrm>
            <a:off x="3350888" y="2534175"/>
            <a:ext cx="5490224" cy="899639"/>
          </a:xfrm>
        </p:spPr>
        <p:txBody>
          <a:bodyPr>
            <a:noAutofit/>
          </a:bodyPr>
          <a:lstStyle/>
          <a:p>
            <a:r>
              <a:rPr lang="en-US" sz="6600" dirty="0">
                <a:latin typeface="Franklin Gothic Medium" panose="020B0603020102020204" pitchFamily="34" charset="0"/>
                <a:cs typeface="Segoe UI" panose="020B0502040204020203" pitchFamily="34" charset="0"/>
              </a:rPr>
              <a:t>mindset</a:t>
            </a:r>
          </a:p>
        </p:txBody>
      </p:sp>
      <p:sp>
        <p:nvSpPr>
          <p:cNvPr id="4" name="Title 1">
            <a:extLst>
              <a:ext uri="{FF2B5EF4-FFF2-40B4-BE49-F238E27FC236}">
                <a16:creationId xmlns:a16="http://schemas.microsoft.com/office/drawing/2014/main" id="{2368B450-10A8-4773-91FF-CA0D0DFF1085}"/>
              </a:ext>
            </a:extLst>
          </p:cNvPr>
          <p:cNvSpPr txBox="1">
            <a:spLocks/>
          </p:cNvSpPr>
          <p:nvPr/>
        </p:nvSpPr>
        <p:spPr>
          <a:xfrm>
            <a:off x="-103834" y="718923"/>
            <a:ext cx="5490224" cy="899639"/>
          </a:xfrm>
          <a:prstGeom prst="rect">
            <a:avLst/>
          </a:prstGeom>
        </p:spPr>
        <p:txBody>
          <a:bodyPr vert="horz" lIns="91440" tIns="45720" rIns="91440" bIns="45720" rtlCol="0" anchor="ctr">
            <a:noAutofit/>
          </a:bodyPr>
          <a:lstStyle>
            <a:lvl1pPr algn="ctr" defTabSz="914400" rtl="0" eaLnBrk="1" latinLnBrk="0" hangingPunct="1">
              <a:lnSpc>
                <a:spcPct val="80000"/>
              </a:lnSpc>
              <a:spcBef>
                <a:spcPct val="0"/>
              </a:spcBef>
              <a:buNone/>
              <a:defRPr sz="6000" b="0" kern="1200" cap="all" spc="150" baseline="0">
                <a:solidFill>
                  <a:schemeClr val="bg1"/>
                </a:solidFill>
                <a:latin typeface="+mj-lt"/>
                <a:ea typeface="+mj-ea"/>
                <a:cs typeface="+mj-cs"/>
              </a:defRPr>
            </a:lvl1pPr>
          </a:lstStyle>
          <a:p>
            <a:endParaRPr lang="en-US" sz="8000" dirty="0">
              <a:solidFill>
                <a:schemeClr val="accent1"/>
              </a:solidFill>
              <a:latin typeface="Franklin Gothic Medium" panose="020B0603020102020204" pitchFamily="34" charset="0"/>
              <a:cs typeface="Segoe UI" panose="020B0502040204020203" pitchFamily="34" charset="0"/>
            </a:endParaRPr>
          </a:p>
        </p:txBody>
      </p:sp>
      <p:sp>
        <p:nvSpPr>
          <p:cNvPr id="5" name="Title 1">
            <a:extLst>
              <a:ext uri="{FF2B5EF4-FFF2-40B4-BE49-F238E27FC236}">
                <a16:creationId xmlns:a16="http://schemas.microsoft.com/office/drawing/2014/main" id="{1155630B-69FA-4067-84E1-3DB13D68DE46}"/>
              </a:ext>
            </a:extLst>
          </p:cNvPr>
          <p:cNvSpPr txBox="1">
            <a:spLocks/>
          </p:cNvSpPr>
          <p:nvPr/>
        </p:nvSpPr>
        <p:spPr>
          <a:xfrm>
            <a:off x="5232400" y="5140748"/>
            <a:ext cx="6796090" cy="999702"/>
          </a:xfrm>
          <a:prstGeom prst="rect">
            <a:avLst/>
          </a:prstGeom>
        </p:spPr>
        <p:txBody>
          <a:bodyPr vert="horz" lIns="91440" tIns="45720" rIns="91440" bIns="45720" rtlCol="0" anchor="ctr">
            <a:noAutofit/>
          </a:bodyPr>
          <a:lstStyle>
            <a:lvl1pPr algn="ctr" defTabSz="914400" rtl="0" eaLnBrk="1" latinLnBrk="0" hangingPunct="1">
              <a:lnSpc>
                <a:spcPct val="80000"/>
              </a:lnSpc>
              <a:spcBef>
                <a:spcPct val="0"/>
              </a:spcBef>
              <a:buNone/>
              <a:defRPr sz="6000" b="0" kern="1200" cap="all" spc="150" baseline="0">
                <a:solidFill>
                  <a:schemeClr val="bg1"/>
                </a:solidFill>
                <a:latin typeface="+mj-lt"/>
                <a:ea typeface="+mj-ea"/>
                <a:cs typeface="+mj-cs"/>
              </a:defRPr>
            </a:lvl1pPr>
          </a:lstStyle>
          <a:p>
            <a:endParaRPr lang="en-US" sz="8000" dirty="0">
              <a:solidFill>
                <a:schemeClr val="accent1"/>
              </a:solidFill>
              <a:latin typeface="Franklin Gothic Medium" panose="020B0603020102020204" pitchFamily="34" charset="0"/>
              <a:cs typeface="Segoe UI" panose="020B0502040204020203" pitchFamily="34" charset="0"/>
            </a:endParaRPr>
          </a:p>
        </p:txBody>
      </p:sp>
      <p:pic>
        <p:nvPicPr>
          <p:cNvPr id="3" name="Picture 2">
            <a:extLst>
              <a:ext uri="{FF2B5EF4-FFF2-40B4-BE49-F238E27FC236}">
                <a16:creationId xmlns:a16="http://schemas.microsoft.com/office/drawing/2014/main" id="{9EA34CF2-C711-44F8-B386-073207BDEA17}"/>
              </a:ext>
            </a:extLst>
          </p:cNvPr>
          <p:cNvPicPr>
            <a:picLocks noChangeAspect="1"/>
          </p:cNvPicPr>
          <p:nvPr/>
        </p:nvPicPr>
        <p:blipFill>
          <a:blip r:embed="rId2"/>
          <a:stretch>
            <a:fillRect/>
          </a:stretch>
        </p:blipFill>
        <p:spPr>
          <a:xfrm>
            <a:off x="500715" y="630631"/>
            <a:ext cx="5700346" cy="5508446"/>
          </a:xfrm>
          <a:prstGeom prst="rect">
            <a:avLst/>
          </a:prstGeom>
        </p:spPr>
      </p:pic>
      <p:sp>
        <p:nvSpPr>
          <p:cNvPr id="6" name="TextBox 5">
            <a:extLst>
              <a:ext uri="{FF2B5EF4-FFF2-40B4-BE49-F238E27FC236}">
                <a16:creationId xmlns:a16="http://schemas.microsoft.com/office/drawing/2014/main" id="{F74AD74D-DC51-43BE-935F-B0C4B5F7C4A8}"/>
              </a:ext>
            </a:extLst>
          </p:cNvPr>
          <p:cNvSpPr txBox="1"/>
          <p:nvPr/>
        </p:nvSpPr>
        <p:spPr>
          <a:xfrm>
            <a:off x="1885072" y="5771118"/>
            <a:ext cx="4315990" cy="369332"/>
          </a:xfrm>
          <a:prstGeom prst="rect">
            <a:avLst/>
          </a:prstGeom>
          <a:noFill/>
        </p:spPr>
        <p:txBody>
          <a:bodyPr wrap="square" rtlCol="0">
            <a:spAutoFit/>
          </a:bodyPr>
          <a:lstStyle/>
          <a:p>
            <a:pPr algn="r"/>
            <a:r>
              <a:rPr lang="en-GB" b="1" dirty="0"/>
              <a:t>(</a:t>
            </a:r>
            <a:r>
              <a:rPr lang="en-GB" b="1" dirty="0" err="1"/>
              <a:t>Quotesberry</a:t>
            </a:r>
            <a:r>
              <a:rPr lang="en-GB" b="1" dirty="0"/>
              <a:t>, 2014)</a:t>
            </a:r>
          </a:p>
        </p:txBody>
      </p:sp>
      <p:pic>
        <p:nvPicPr>
          <p:cNvPr id="7" name="Picture 6">
            <a:extLst>
              <a:ext uri="{FF2B5EF4-FFF2-40B4-BE49-F238E27FC236}">
                <a16:creationId xmlns:a16="http://schemas.microsoft.com/office/drawing/2014/main" id="{E0A8E9D7-BD5E-42C0-807B-EA4498FF6E91}"/>
              </a:ext>
            </a:extLst>
          </p:cNvPr>
          <p:cNvPicPr>
            <a:picLocks noChangeAspect="1"/>
          </p:cNvPicPr>
          <p:nvPr/>
        </p:nvPicPr>
        <p:blipFill>
          <a:blip r:embed="rId3"/>
          <a:stretch>
            <a:fillRect/>
          </a:stretch>
        </p:blipFill>
        <p:spPr>
          <a:xfrm>
            <a:off x="6201061" y="998806"/>
            <a:ext cx="5476875" cy="4923692"/>
          </a:xfrm>
          <a:prstGeom prst="rect">
            <a:avLst/>
          </a:prstGeom>
        </p:spPr>
      </p:pic>
    </p:spTree>
    <p:extLst>
      <p:ext uri="{BB962C8B-B14F-4D97-AF65-F5344CB8AC3E}">
        <p14:creationId xmlns:p14="http://schemas.microsoft.com/office/powerpoint/2010/main" val="82740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80">
                                          <p:stCondLst>
                                            <p:cond delay="0"/>
                                          </p:stCondLst>
                                        </p:cTn>
                                        <p:tgtEl>
                                          <p:spTgt spid="7"/>
                                        </p:tgtEl>
                                      </p:cBhvr>
                                    </p:animEffect>
                                    <p:anim calcmode="lin" valueType="num">
                                      <p:cBhvr>
                                        <p:cTn id="15"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0" dur="26">
                                          <p:stCondLst>
                                            <p:cond delay="650"/>
                                          </p:stCondLst>
                                        </p:cTn>
                                        <p:tgtEl>
                                          <p:spTgt spid="7"/>
                                        </p:tgtEl>
                                      </p:cBhvr>
                                      <p:to x="100000" y="60000"/>
                                    </p:animScale>
                                    <p:animScale>
                                      <p:cBhvr>
                                        <p:cTn id="21" dur="166" decel="50000">
                                          <p:stCondLst>
                                            <p:cond delay="676"/>
                                          </p:stCondLst>
                                        </p:cTn>
                                        <p:tgtEl>
                                          <p:spTgt spid="7"/>
                                        </p:tgtEl>
                                      </p:cBhvr>
                                      <p:to x="100000" y="100000"/>
                                    </p:animScale>
                                    <p:animScale>
                                      <p:cBhvr>
                                        <p:cTn id="22" dur="26">
                                          <p:stCondLst>
                                            <p:cond delay="1312"/>
                                          </p:stCondLst>
                                        </p:cTn>
                                        <p:tgtEl>
                                          <p:spTgt spid="7"/>
                                        </p:tgtEl>
                                      </p:cBhvr>
                                      <p:to x="100000" y="80000"/>
                                    </p:animScale>
                                    <p:animScale>
                                      <p:cBhvr>
                                        <p:cTn id="23" dur="166" decel="50000">
                                          <p:stCondLst>
                                            <p:cond delay="1338"/>
                                          </p:stCondLst>
                                        </p:cTn>
                                        <p:tgtEl>
                                          <p:spTgt spid="7"/>
                                        </p:tgtEl>
                                      </p:cBhvr>
                                      <p:to x="100000" y="100000"/>
                                    </p:animScale>
                                    <p:animScale>
                                      <p:cBhvr>
                                        <p:cTn id="24" dur="26">
                                          <p:stCondLst>
                                            <p:cond delay="1642"/>
                                          </p:stCondLst>
                                        </p:cTn>
                                        <p:tgtEl>
                                          <p:spTgt spid="7"/>
                                        </p:tgtEl>
                                      </p:cBhvr>
                                      <p:to x="100000" y="90000"/>
                                    </p:animScale>
                                    <p:animScale>
                                      <p:cBhvr>
                                        <p:cTn id="25" dur="166" decel="50000">
                                          <p:stCondLst>
                                            <p:cond delay="1668"/>
                                          </p:stCondLst>
                                        </p:cTn>
                                        <p:tgtEl>
                                          <p:spTgt spid="7"/>
                                        </p:tgtEl>
                                      </p:cBhvr>
                                      <p:to x="100000" y="100000"/>
                                    </p:animScale>
                                    <p:animScale>
                                      <p:cBhvr>
                                        <p:cTn id="26" dur="26">
                                          <p:stCondLst>
                                            <p:cond delay="1808"/>
                                          </p:stCondLst>
                                        </p:cTn>
                                        <p:tgtEl>
                                          <p:spTgt spid="7"/>
                                        </p:tgtEl>
                                      </p:cBhvr>
                                      <p:to x="100000" y="95000"/>
                                    </p:animScale>
                                    <p:animScale>
                                      <p:cBhvr>
                                        <p:cTn id="27"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F70628-18CE-49D3-8C2D-94DA4B45D130}"/>
              </a:ext>
            </a:extLst>
          </p:cNvPr>
          <p:cNvSpPr>
            <a:spLocks noGrp="1"/>
          </p:cNvSpPr>
          <p:nvPr>
            <p:ph type="title"/>
          </p:nvPr>
        </p:nvSpPr>
        <p:spPr/>
        <p:txBody>
          <a:bodyPr/>
          <a:lstStyle/>
          <a:p>
            <a:r>
              <a:rPr lang="en-GB" b="1" dirty="0"/>
              <a:t>Entrepreneurial children?... Really?</a:t>
            </a:r>
          </a:p>
        </p:txBody>
      </p:sp>
      <p:pic>
        <p:nvPicPr>
          <p:cNvPr id="5" name="Picture 4">
            <a:extLst>
              <a:ext uri="{FF2B5EF4-FFF2-40B4-BE49-F238E27FC236}">
                <a16:creationId xmlns:a16="http://schemas.microsoft.com/office/drawing/2014/main" id="{7550631C-D518-42F1-9605-B3E99458A853}"/>
              </a:ext>
            </a:extLst>
          </p:cNvPr>
          <p:cNvPicPr>
            <a:picLocks noChangeAspect="1"/>
          </p:cNvPicPr>
          <p:nvPr/>
        </p:nvPicPr>
        <p:blipFill>
          <a:blip r:embed="rId2"/>
          <a:stretch>
            <a:fillRect/>
          </a:stretch>
        </p:blipFill>
        <p:spPr>
          <a:xfrm>
            <a:off x="753353" y="2110155"/>
            <a:ext cx="2383742" cy="2833320"/>
          </a:xfrm>
          <a:prstGeom prst="rect">
            <a:avLst/>
          </a:prstGeom>
        </p:spPr>
      </p:pic>
      <p:sp>
        <p:nvSpPr>
          <p:cNvPr id="8" name="TextBox 7">
            <a:extLst>
              <a:ext uri="{FF2B5EF4-FFF2-40B4-BE49-F238E27FC236}">
                <a16:creationId xmlns:a16="http://schemas.microsoft.com/office/drawing/2014/main" id="{687EF517-2186-4D23-ACA2-79E4F3614CFA}"/>
              </a:ext>
            </a:extLst>
          </p:cNvPr>
          <p:cNvSpPr txBox="1"/>
          <p:nvPr/>
        </p:nvSpPr>
        <p:spPr>
          <a:xfrm>
            <a:off x="867433" y="4655068"/>
            <a:ext cx="10908764" cy="2062103"/>
          </a:xfrm>
          <a:prstGeom prst="rect">
            <a:avLst/>
          </a:prstGeom>
          <a:solidFill>
            <a:schemeClr val="accent4">
              <a:lumMod val="20000"/>
              <a:lumOff val="80000"/>
            </a:schemeClr>
          </a:solidFill>
        </p:spPr>
        <p:txBody>
          <a:bodyPr wrap="square" rtlCol="0">
            <a:spAutoFit/>
          </a:bodyPr>
          <a:lstStyle/>
          <a:p>
            <a:pPr algn="ctr"/>
            <a:r>
              <a:rPr lang="en-GB" sz="2000" b="1" dirty="0">
                <a:solidFill>
                  <a:schemeClr val="bg1"/>
                </a:solidFill>
              </a:rPr>
              <a:t>Meet </a:t>
            </a:r>
            <a:r>
              <a:rPr lang="en-GB" sz="2000" b="1" dirty="0" err="1">
                <a:solidFill>
                  <a:schemeClr val="bg1"/>
                </a:solidFill>
              </a:rPr>
              <a:t>Mikaila</a:t>
            </a:r>
            <a:r>
              <a:rPr lang="en-GB" sz="2000" b="1" dirty="0">
                <a:solidFill>
                  <a:schemeClr val="bg1"/>
                </a:solidFill>
              </a:rPr>
              <a:t> Ulmer – Austin TX</a:t>
            </a:r>
          </a:p>
          <a:p>
            <a:endParaRPr lang="en-GB" dirty="0">
              <a:solidFill>
                <a:schemeClr val="bg1"/>
              </a:solidFill>
            </a:endParaRPr>
          </a:p>
          <a:p>
            <a:pPr marL="285750" indent="-285750">
              <a:buFont typeface="Wingdings" panose="05000000000000000000" pitchFamily="2" charset="2"/>
              <a:buChar char="v"/>
            </a:pPr>
            <a:r>
              <a:rPr lang="en-GB" dirty="0">
                <a:solidFill>
                  <a:schemeClr val="bg1"/>
                </a:solidFill>
              </a:rPr>
              <a:t>Grandmother’s 1940’s recipe – included honey.</a:t>
            </a:r>
          </a:p>
          <a:p>
            <a:endParaRPr lang="en-GB" dirty="0">
              <a:solidFill>
                <a:schemeClr val="bg1"/>
              </a:solidFill>
            </a:endParaRPr>
          </a:p>
          <a:p>
            <a:pPr marL="285750" indent="-285750">
              <a:buFont typeface="Wingdings" panose="05000000000000000000" pitchFamily="2" charset="2"/>
              <a:buChar char="v"/>
            </a:pPr>
            <a:r>
              <a:rPr lang="en-GB" dirty="0">
                <a:solidFill>
                  <a:schemeClr val="bg1"/>
                </a:solidFill>
              </a:rPr>
              <a:t>Feared bees – researched bees to overcome</a:t>
            </a:r>
          </a:p>
          <a:p>
            <a:endParaRPr lang="en-GB" dirty="0">
              <a:solidFill>
                <a:schemeClr val="bg1"/>
              </a:solidFill>
            </a:endParaRPr>
          </a:p>
          <a:p>
            <a:pPr marL="285750" indent="-285750">
              <a:buFont typeface="Wingdings" panose="05000000000000000000" pitchFamily="2" charset="2"/>
              <a:buChar char="v"/>
            </a:pPr>
            <a:r>
              <a:rPr lang="en-GB" dirty="0">
                <a:solidFill>
                  <a:schemeClr val="bg1"/>
                </a:solidFill>
              </a:rPr>
              <a:t>10% profits to bee conservation groups</a:t>
            </a:r>
          </a:p>
        </p:txBody>
      </p:sp>
      <p:sp>
        <p:nvSpPr>
          <p:cNvPr id="10" name="Star: 5 Points 9">
            <a:extLst>
              <a:ext uri="{FF2B5EF4-FFF2-40B4-BE49-F238E27FC236}">
                <a16:creationId xmlns:a16="http://schemas.microsoft.com/office/drawing/2014/main" id="{54B2B585-5073-43B4-BD57-62535A9EEF6C}"/>
              </a:ext>
            </a:extLst>
          </p:cNvPr>
          <p:cNvSpPr/>
          <p:nvPr/>
        </p:nvSpPr>
        <p:spPr>
          <a:xfrm>
            <a:off x="8449445" y="4817247"/>
            <a:ext cx="605462" cy="38779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F1F1A9A3-6EB2-4FEB-96B0-8CBA547DCA51}"/>
              </a:ext>
            </a:extLst>
          </p:cNvPr>
          <p:cNvSpPr/>
          <p:nvPr/>
        </p:nvSpPr>
        <p:spPr>
          <a:xfrm>
            <a:off x="562708" y="1914525"/>
            <a:ext cx="640211" cy="68799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tar: 5 Points 11">
            <a:extLst>
              <a:ext uri="{FF2B5EF4-FFF2-40B4-BE49-F238E27FC236}">
                <a16:creationId xmlns:a16="http://schemas.microsoft.com/office/drawing/2014/main" id="{B4CCB390-D898-4F37-972D-EE7A68610FF5}"/>
              </a:ext>
            </a:extLst>
          </p:cNvPr>
          <p:cNvSpPr/>
          <p:nvPr/>
        </p:nvSpPr>
        <p:spPr>
          <a:xfrm>
            <a:off x="11410437" y="2258524"/>
            <a:ext cx="731520" cy="69704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5FB81DB0-8E58-4192-AC3E-F2D4B5CC1346}"/>
              </a:ext>
            </a:extLst>
          </p:cNvPr>
          <p:cNvSpPr/>
          <p:nvPr/>
        </p:nvSpPr>
        <p:spPr>
          <a:xfrm>
            <a:off x="10986999" y="6063175"/>
            <a:ext cx="253087" cy="225083"/>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tar: 5 Points 15">
            <a:extLst>
              <a:ext uri="{FF2B5EF4-FFF2-40B4-BE49-F238E27FC236}">
                <a16:creationId xmlns:a16="http://schemas.microsoft.com/office/drawing/2014/main" id="{48FFA4E5-EEBE-4363-A24E-D45E8F3D41D9}"/>
              </a:ext>
            </a:extLst>
          </p:cNvPr>
          <p:cNvSpPr/>
          <p:nvPr/>
        </p:nvSpPr>
        <p:spPr>
          <a:xfrm>
            <a:off x="5799537" y="1212991"/>
            <a:ext cx="590843" cy="49237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7B6C0F94-1E9E-480D-9487-31C57DFD83B6}"/>
              </a:ext>
            </a:extLst>
          </p:cNvPr>
          <p:cNvPicPr/>
          <p:nvPr/>
        </p:nvPicPr>
        <p:blipFill>
          <a:blip r:embed="rId3"/>
          <a:stretch>
            <a:fillRect/>
          </a:stretch>
        </p:blipFill>
        <p:spPr>
          <a:xfrm>
            <a:off x="4143375" y="1914525"/>
            <a:ext cx="3905250" cy="2740543"/>
          </a:xfrm>
          <a:prstGeom prst="rect">
            <a:avLst/>
          </a:prstGeom>
        </p:spPr>
      </p:pic>
      <p:pic>
        <p:nvPicPr>
          <p:cNvPr id="18" name="Picture 17">
            <a:extLst>
              <a:ext uri="{FF2B5EF4-FFF2-40B4-BE49-F238E27FC236}">
                <a16:creationId xmlns:a16="http://schemas.microsoft.com/office/drawing/2014/main" id="{415434E2-6F95-4C40-BC2B-B8151EFC1860}"/>
              </a:ext>
            </a:extLst>
          </p:cNvPr>
          <p:cNvPicPr/>
          <p:nvPr/>
        </p:nvPicPr>
        <p:blipFill>
          <a:blip r:embed="rId4"/>
          <a:stretch>
            <a:fillRect/>
          </a:stretch>
        </p:blipFill>
        <p:spPr>
          <a:xfrm>
            <a:off x="8311091" y="1877620"/>
            <a:ext cx="3036765" cy="2736850"/>
          </a:xfrm>
          <a:prstGeom prst="rect">
            <a:avLst/>
          </a:prstGeom>
        </p:spPr>
      </p:pic>
      <p:pic>
        <p:nvPicPr>
          <p:cNvPr id="19" name="Picture 18">
            <a:extLst>
              <a:ext uri="{FF2B5EF4-FFF2-40B4-BE49-F238E27FC236}">
                <a16:creationId xmlns:a16="http://schemas.microsoft.com/office/drawing/2014/main" id="{527E00AA-6C07-4E10-962B-673DB3D0358F}"/>
              </a:ext>
            </a:extLst>
          </p:cNvPr>
          <p:cNvPicPr/>
          <p:nvPr/>
        </p:nvPicPr>
        <p:blipFill>
          <a:blip r:embed="rId5"/>
          <a:stretch>
            <a:fillRect/>
          </a:stretch>
        </p:blipFill>
        <p:spPr>
          <a:xfrm>
            <a:off x="9110627" y="4845382"/>
            <a:ext cx="2609850" cy="1819275"/>
          </a:xfrm>
          <a:prstGeom prst="rect">
            <a:avLst/>
          </a:prstGeom>
        </p:spPr>
      </p:pic>
      <p:sp>
        <p:nvSpPr>
          <p:cNvPr id="20" name="Star: 5 Points 19">
            <a:extLst>
              <a:ext uri="{FF2B5EF4-FFF2-40B4-BE49-F238E27FC236}">
                <a16:creationId xmlns:a16="http://schemas.microsoft.com/office/drawing/2014/main" id="{95BAFB16-5B2C-40D1-A41C-F3E5CF95ABBA}"/>
              </a:ext>
            </a:extLst>
          </p:cNvPr>
          <p:cNvSpPr/>
          <p:nvPr/>
        </p:nvSpPr>
        <p:spPr>
          <a:xfrm>
            <a:off x="11141613" y="6175716"/>
            <a:ext cx="521912" cy="46080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C36DE9DE-004E-4643-95C8-D54FE3AA1995}"/>
              </a:ext>
            </a:extLst>
          </p:cNvPr>
          <p:cNvPicPr>
            <a:picLocks noChangeAspect="1"/>
          </p:cNvPicPr>
          <p:nvPr/>
        </p:nvPicPr>
        <p:blipFill>
          <a:blip r:embed="rId6"/>
          <a:stretch>
            <a:fillRect/>
          </a:stretch>
        </p:blipFill>
        <p:spPr>
          <a:xfrm>
            <a:off x="5799537" y="5245645"/>
            <a:ext cx="2971800" cy="1211426"/>
          </a:xfrm>
          <a:prstGeom prst="rect">
            <a:avLst/>
          </a:prstGeom>
        </p:spPr>
      </p:pic>
      <p:sp>
        <p:nvSpPr>
          <p:cNvPr id="22" name="Star: 5 Points 21">
            <a:extLst>
              <a:ext uri="{FF2B5EF4-FFF2-40B4-BE49-F238E27FC236}">
                <a16:creationId xmlns:a16="http://schemas.microsoft.com/office/drawing/2014/main" id="{50BB1582-40BD-4A07-9C57-72151CE9C205}"/>
              </a:ext>
            </a:extLst>
          </p:cNvPr>
          <p:cNvSpPr/>
          <p:nvPr/>
        </p:nvSpPr>
        <p:spPr>
          <a:xfrm>
            <a:off x="288992" y="5203722"/>
            <a:ext cx="478301" cy="55129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454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80">
                                          <p:stCondLst>
                                            <p:cond delay="0"/>
                                          </p:stCondLst>
                                        </p:cTn>
                                        <p:tgtEl>
                                          <p:spTgt spid="17"/>
                                        </p:tgtEl>
                                      </p:cBhvr>
                                    </p:animEffect>
                                    <p:anim calcmode="lin" valueType="num">
                                      <p:cBhvr>
                                        <p:cTn id="18"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3" dur="26">
                                          <p:stCondLst>
                                            <p:cond delay="650"/>
                                          </p:stCondLst>
                                        </p:cTn>
                                        <p:tgtEl>
                                          <p:spTgt spid="17"/>
                                        </p:tgtEl>
                                      </p:cBhvr>
                                      <p:to x="100000" y="60000"/>
                                    </p:animScale>
                                    <p:animScale>
                                      <p:cBhvr>
                                        <p:cTn id="24" dur="166" decel="50000">
                                          <p:stCondLst>
                                            <p:cond delay="676"/>
                                          </p:stCondLst>
                                        </p:cTn>
                                        <p:tgtEl>
                                          <p:spTgt spid="17"/>
                                        </p:tgtEl>
                                      </p:cBhvr>
                                      <p:to x="100000" y="100000"/>
                                    </p:animScale>
                                    <p:animScale>
                                      <p:cBhvr>
                                        <p:cTn id="25" dur="26">
                                          <p:stCondLst>
                                            <p:cond delay="1312"/>
                                          </p:stCondLst>
                                        </p:cTn>
                                        <p:tgtEl>
                                          <p:spTgt spid="17"/>
                                        </p:tgtEl>
                                      </p:cBhvr>
                                      <p:to x="100000" y="80000"/>
                                    </p:animScale>
                                    <p:animScale>
                                      <p:cBhvr>
                                        <p:cTn id="26" dur="166" decel="50000">
                                          <p:stCondLst>
                                            <p:cond delay="1338"/>
                                          </p:stCondLst>
                                        </p:cTn>
                                        <p:tgtEl>
                                          <p:spTgt spid="17"/>
                                        </p:tgtEl>
                                      </p:cBhvr>
                                      <p:to x="100000" y="100000"/>
                                    </p:animScale>
                                    <p:animScale>
                                      <p:cBhvr>
                                        <p:cTn id="27" dur="26">
                                          <p:stCondLst>
                                            <p:cond delay="1642"/>
                                          </p:stCondLst>
                                        </p:cTn>
                                        <p:tgtEl>
                                          <p:spTgt spid="17"/>
                                        </p:tgtEl>
                                      </p:cBhvr>
                                      <p:to x="100000" y="90000"/>
                                    </p:animScale>
                                    <p:animScale>
                                      <p:cBhvr>
                                        <p:cTn id="28" dur="166" decel="50000">
                                          <p:stCondLst>
                                            <p:cond delay="1668"/>
                                          </p:stCondLst>
                                        </p:cTn>
                                        <p:tgtEl>
                                          <p:spTgt spid="17"/>
                                        </p:tgtEl>
                                      </p:cBhvr>
                                      <p:to x="100000" y="100000"/>
                                    </p:animScale>
                                    <p:animScale>
                                      <p:cBhvr>
                                        <p:cTn id="29" dur="26">
                                          <p:stCondLst>
                                            <p:cond delay="1808"/>
                                          </p:stCondLst>
                                        </p:cTn>
                                        <p:tgtEl>
                                          <p:spTgt spid="17"/>
                                        </p:tgtEl>
                                      </p:cBhvr>
                                      <p:to x="100000" y="95000"/>
                                    </p:animScale>
                                    <p:animScale>
                                      <p:cBhvr>
                                        <p:cTn id="30" dur="166" decel="50000">
                                          <p:stCondLst>
                                            <p:cond delay="1834"/>
                                          </p:stCondLst>
                                        </p:cTn>
                                        <p:tgtEl>
                                          <p:spTgt spid="17"/>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1000" fill="hold"/>
                                        <p:tgtEl>
                                          <p:spTgt spid="19"/>
                                        </p:tgtEl>
                                        <p:attrNameLst>
                                          <p:attrName>ppt_w</p:attrName>
                                        </p:attrNameLst>
                                      </p:cBhvr>
                                      <p:tavLst>
                                        <p:tav tm="0">
                                          <p:val>
                                            <p:fltVal val="0"/>
                                          </p:val>
                                        </p:tav>
                                        <p:tav tm="100000">
                                          <p:val>
                                            <p:strVal val="#ppt_w"/>
                                          </p:val>
                                        </p:tav>
                                      </p:tavLst>
                                    </p:anim>
                                    <p:anim calcmode="lin" valueType="num">
                                      <p:cBhvr>
                                        <p:cTn id="43" dur="1000" fill="hold"/>
                                        <p:tgtEl>
                                          <p:spTgt spid="19"/>
                                        </p:tgtEl>
                                        <p:attrNameLst>
                                          <p:attrName>ppt_h</p:attrName>
                                        </p:attrNameLst>
                                      </p:cBhvr>
                                      <p:tavLst>
                                        <p:tav tm="0">
                                          <p:val>
                                            <p:fltVal val="0"/>
                                          </p:val>
                                        </p:tav>
                                        <p:tav tm="100000">
                                          <p:val>
                                            <p:strVal val="#ppt_h"/>
                                          </p:val>
                                        </p:tav>
                                      </p:tavLst>
                                    </p:anim>
                                    <p:anim calcmode="lin" valueType="num">
                                      <p:cBhvr>
                                        <p:cTn id="44" dur="1000" fill="hold"/>
                                        <p:tgtEl>
                                          <p:spTgt spid="19"/>
                                        </p:tgtEl>
                                        <p:attrNameLst>
                                          <p:attrName>style.rotation</p:attrName>
                                        </p:attrNameLst>
                                      </p:cBhvr>
                                      <p:tavLst>
                                        <p:tav tm="0">
                                          <p:val>
                                            <p:fltVal val="90"/>
                                          </p:val>
                                        </p:tav>
                                        <p:tav tm="100000">
                                          <p:val>
                                            <p:fltVal val="0"/>
                                          </p:val>
                                        </p:tav>
                                      </p:tavLst>
                                    </p:anim>
                                    <p:animEffect transition="in" filter="fade">
                                      <p:cBhvr>
                                        <p:cTn id="45" dur="1000"/>
                                        <p:tgtEl>
                                          <p:spTgt spid="19"/>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mph" presetSubtype="0" fill="hold" nodeType="clickEffect">
                                  <p:stCondLst>
                                    <p:cond delay="0"/>
                                  </p:stCondLst>
                                  <p:childTnLst>
                                    <p:animScale>
                                      <p:cBhvr>
                                        <p:cTn id="49" dur="2000" fill="hold"/>
                                        <p:tgtEl>
                                          <p:spTgt spid="2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7A4C7-56A0-432E-9F1A-1F55829C79BD}"/>
              </a:ext>
            </a:extLst>
          </p:cNvPr>
          <p:cNvSpPr>
            <a:spLocks noGrp="1"/>
          </p:cNvSpPr>
          <p:nvPr>
            <p:ph type="title"/>
          </p:nvPr>
        </p:nvSpPr>
        <p:spPr/>
        <p:txBody>
          <a:bodyPr/>
          <a:lstStyle/>
          <a:p>
            <a:r>
              <a:rPr lang="en-GB" dirty="0"/>
              <a:t>Enterprise Troopers Aims &amp;structure </a:t>
            </a:r>
          </a:p>
        </p:txBody>
      </p:sp>
      <p:sp>
        <p:nvSpPr>
          <p:cNvPr id="3" name="TextBox 2">
            <a:extLst>
              <a:ext uri="{FF2B5EF4-FFF2-40B4-BE49-F238E27FC236}">
                <a16:creationId xmlns:a16="http://schemas.microsoft.com/office/drawing/2014/main" id="{DB1BA1EE-B614-418B-82BB-EEACB042AA37}"/>
              </a:ext>
            </a:extLst>
          </p:cNvPr>
          <p:cNvSpPr txBox="1"/>
          <p:nvPr/>
        </p:nvSpPr>
        <p:spPr>
          <a:xfrm>
            <a:off x="1179442" y="2252870"/>
            <a:ext cx="10084905" cy="6186309"/>
          </a:xfrm>
          <a:prstGeom prst="rect">
            <a:avLst/>
          </a:prstGeom>
          <a:noFill/>
        </p:spPr>
        <p:txBody>
          <a:bodyPr wrap="square" rtlCol="0">
            <a:spAutoFit/>
          </a:bodyPr>
          <a:lstStyle/>
          <a:p>
            <a:r>
              <a:rPr lang="en-GB" sz="2400" dirty="0"/>
              <a:t>Competition for 5 – 11 year olds</a:t>
            </a:r>
          </a:p>
          <a:p>
            <a:endParaRPr lang="en-GB" sz="2400" dirty="0"/>
          </a:p>
          <a:p>
            <a:r>
              <a:rPr lang="en-GB" sz="2400" dirty="0"/>
              <a:t>Part of the Welsh Government's Youth Entrepreneurship programme – Big Ideas Wales.</a:t>
            </a:r>
          </a:p>
          <a:p>
            <a:endParaRPr lang="en-GB" sz="2400" dirty="0"/>
          </a:p>
          <a:p>
            <a:r>
              <a:rPr lang="en-GB" sz="2400" dirty="0"/>
              <a:t>Competition open to all schools who can demonstrate  degree of enterprise.</a:t>
            </a:r>
          </a:p>
          <a:p>
            <a:endParaRPr lang="en-GB" sz="2400" dirty="0"/>
          </a:p>
          <a:p>
            <a:r>
              <a:rPr lang="en-GB" sz="2400" dirty="0"/>
              <a:t>4 characters to represent the ACRO entrepreneurship model – Amy, Callum, Rhian and Owain.</a:t>
            </a:r>
          </a:p>
          <a:p>
            <a:endParaRPr lang="en-GB" sz="2400" dirty="0"/>
          </a:p>
          <a:p>
            <a:r>
              <a:rPr lang="en-GB" sz="2400" dirty="0"/>
              <a:t>New activity implemented in school or existing.</a:t>
            </a:r>
          </a:p>
          <a:p>
            <a:endParaRPr lang="en-GB" sz="2400" dirty="0"/>
          </a:p>
          <a:p>
            <a:endParaRPr lang="en-GB" dirty="0"/>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249074D7-3565-4948-BA4A-E94792AADD49}"/>
              </a:ext>
            </a:extLst>
          </p:cNvPr>
          <p:cNvPicPr>
            <a:picLocks noChangeAspect="1"/>
          </p:cNvPicPr>
          <p:nvPr/>
        </p:nvPicPr>
        <p:blipFill>
          <a:blip r:embed="rId2"/>
          <a:stretch>
            <a:fillRect/>
          </a:stretch>
        </p:blipFill>
        <p:spPr>
          <a:xfrm>
            <a:off x="8017565" y="327825"/>
            <a:ext cx="3703982" cy="2143539"/>
          </a:xfrm>
          <a:prstGeom prst="rect">
            <a:avLst/>
          </a:prstGeom>
        </p:spPr>
      </p:pic>
      <p:sp>
        <p:nvSpPr>
          <p:cNvPr id="5" name="TextBox 4">
            <a:extLst>
              <a:ext uri="{FF2B5EF4-FFF2-40B4-BE49-F238E27FC236}">
                <a16:creationId xmlns:a16="http://schemas.microsoft.com/office/drawing/2014/main" id="{C27C1B56-007C-4E41-852D-9B6E81D2A4BF}"/>
              </a:ext>
            </a:extLst>
          </p:cNvPr>
          <p:cNvSpPr txBox="1"/>
          <p:nvPr/>
        </p:nvSpPr>
        <p:spPr>
          <a:xfrm>
            <a:off x="6625883" y="6358597"/>
            <a:ext cx="5317588" cy="369332"/>
          </a:xfrm>
          <a:prstGeom prst="rect">
            <a:avLst/>
          </a:prstGeom>
          <a:noFill/>
        </p:spPr>
        <p:txBody>
          <a:bodyPr wrap="square" rtlCol="0">
            <a:spAutoFit/>
          </a:bodyPr>
          <a:lstStyle/>
          <a:p>
            <a:pPr algn="r"/>
            <a:r>
              <a:rPr lang="en-GB" b="1" dirty="0">
                <a:solidFill>
                  <a:schemeClr val="bg1"/>
                </a:solidFill>
              </a:rPr>
              <a:t>(Big Ideas Wales, 2019) (Welsh Government, 2019).</a:t>
            </a:r>
          </a:p>
        </p:txBody>
      </p:sp>
    </p:spTree>
    <p:extLst>
      <p:ext uri="{BB962C8B-B14F-4D97-AF65-F5344CB8AC3E}">
        <p14:creationId xmlns:p14="http://schemas.microsoft.com/office/powerpoint/2010/main" val="491063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0B8D371-142E-421B-B270-1EFEC910E039}"/>
              </a:ext>
            </a:extLst>
          </p:cNvPr>
          <p:cNvSpPr/>
          <p:nvPr/>
        </p:nvSpPr>
        <p:spPr>
          <a:xfrm>
            <a:off x="1146174" y="435511"/>
            <a:ext cx="9899650" cy="1631216"/>
          </a:xfrm>
          <a:prstGeom prst="rect">
            <a:avLst/>
          </a:prstGeom>
          <a:solidFill>
            <a:schemeClr val="accent1"/>
          </a:solidFill>
        </p:spPr>
        <p:txBody>
          <a:bodyPr wrap="square" lIns="91440" tIns="45720" rIns="91440" bIns="45720">
            <a:spAutoFit/>
          </a:bodyPr>
          <a:lstStyle/>
          <a:p>
            <a:pPr algn="ctr"/>
            <a:r>
              <a:rPr lang="en-US" sz="10000" dirty="0">
                <a:ln w="0"/>
                <a:latin typeface="Franklin Gothic Medium" panose="020B0603020102020204" pitchFamily="34" charset="0"/>
                <a:cs typeface="Segoe UI" panose="020B0502040204020203" pitchFamily="34" charset="0"/>
              </a:rPr>
              <a:t>Rationale</a:t>
            </a:r>
            <a:endParaRPr lang="en-US" sz="10000" b="0" cap="none" spc="0" dirty="0">
              <a:ln w="0"/>
              <a:latin typeface="Franklin Gothic Medium" panose="020B0603020102020204" pitchFamily="34" charset="0"/>
              <a:cs typeface="Segoe UI" panose="020B0502040204020203" pitchFamily="34" charset="0"/>
            </a:endParaRPr>
          </a:p>
        </p:txBody>
      </p:sp>
      <p:sp>
        <p:nvSpPr>
          <p:cNvPr id="5" name="Title 1">
            <a:extLst>
              <a:ext uri="{FF2B5EF4-FFF2-40B4-BE49-F238E27FC236}">
                <a16:creationId xmlns:a16="http://schemas.microsoft.com/office/drawing/2014/main" id="{0CFE53AF-D5F6-47F5-A28A-5EF3CB30E907}"/>
              </a:ext>
            </a:extLst>
          </p:cNvPr>
          <p:cNvSpPr txBox="1">
            <a:spLocks/>
          </p:cNvSpPr>
          <p:nvPr/>
        </p:nvSpPr>
        <p:spPr>
          <a:xfrm>
            <a:off x="0" y="19441"/>
            <a:ext cx="5490224" cy="535340"/>
          </a:xfrm>
          <a:prstGeom prst="rect">
            <a:avLst/>
          </a:prstGeom>
        </p:spPr>
        <p:txBody>
          <a:bodyPr vert="horz" lIns="91440" tIns="45720" rIns="91440" bIns="45720" rtlCol="0" anchor="ctr">
            <a:normAutofit/>
          </a:bodyPr>
          <a:lstStyle>
            <a:lvl1pPr algn="ctr" defTabSz="914400" rtl="0" eaLnBrk="1" latinLnBrk="0" hangingPunct="1">
              <a:lnSpc>
                <a:spcPct val="80000"/>
              </a:lnSpc>
              <a:spcBef>
                <a:spcPct val="0"/>
              </a:spcBef>
              <a:buNone/>
              <a:defRPr sz="6000" b="0" kern="1200" cap="all" spc="150" baseline="0">
                <a:solidFill>
                  <a:schemeClr val="bg1"/>
                </a:solidFill>
                <a:latin typeface="+mj-lt"/>
                <a:ea typeface="+mj-ea"/>
                <a:cs typeface="+mj-cs"/>
              </a:defRPr>
            </a:lvl1pPr>
          </a:lstStyle>
          <a:p>
            <a:r>
              <a:rPr lang="en-US" sz="2800" dirty="0">
                <a:solidFill>
                  <a:schemeClr val="accent1"/>
                </a:solidFill>
                <a:latin typeface="Segoe UI" panose="020B0502040204020203" pitchFamily="34" charset="0"/>
                <a:cs typeface="Segoe UI" panose="020B0502040204020203" pitchFamily="34" charset="0"/>
              </a:rPr>
              <a:t>Enterprise troopers</a:t>
            </a:r>
          </a:p>
        </p:txBody>
      </p:sp>
      <p:sp>
        <p:nvSpPr>
          <p:cNvPr id="2" name="TextBox 1">
            <a:extLst>
              <a:ext uri="{FF2B5EF4-FFF2-40B4-BE49-F238E27FC236}">
                <a16:creationId xmlns:a16="http://schemas.microsoft.com/office/drawing/2014/main" id="{A7552179-0438-4ED1-BE04-AEA31FEF5B48}"/>
              </a:ext>
            </a:extLst>
          </p:cNvPr>
          <p:cNvSpPr txBox="1"/>
          <p:nvPr/>
        </p:nvSpPr>
        <p:spPr>
          <a:xfrm>
            <a:off x="1146174" y="2066727"/>
            <a:ext cx="9965635" cy="6463308"/>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bg1"/>
                </a:solidFill>
              </a:rPr>
              <a:t>PSE Framework (2008)  - Developing social skills – self esteem, positive social interaction. (7-19)</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YES PLAN  (2010- 2015) Prosperity for all – economy growth (Youth Entrepreneurship Strategy).</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Successful Futures (2015) – Enterprising, creative contributors. Ready for world of employment (Welsh Government, 2018).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Unchartered territory in terms of economic and employment future – World Economic Forum (2009) &amp; Reynolds (2016).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Welsh Baccalaureate – developing skills for life and work -learning through doing (14-19 compulsory).</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Literacy and Numeracy Framework – (5 -14)</a:t>
            </a:r>
          </a:p>
          <a:p>
            <a:pPr lvl="1" fontAlgn="base"/>
            <a:r>
              <a:rPr lang="en-GB" dirty="0" err="1">
                <a:solidFill>
                  <a:schemeClr val="bg1"/>
                </a:solidFill>
              </a:rPr>
              <a:t>Oracy</a:t>
            </a:r>
            <a:r>
              <a:rPr lang="en-GB" dirty="0">
                <a:solidFill>
                  <a:schemeClr val="bg1"/>
                </a:solidFill>
              </a:rPr>
              <a:t> across the curriculum					developing numerical reasoning     	            </a:t>
            </a:r>
          </a:p>
          <a:p>
            <a:pPr lvl="1" fontAlgn="base"/>
            <a:r>
              <a:rPr lang="en-GB" dirty="0">
                <a:solidFill>
                  <a:schemeClr val="bg1"/>
                </a:solidFill>
              </a:rPr>
              <a:t>Reading across the curriculum				using number skills</a:t>
            </a:r>
          </a:p>
          <a:p>
            <a:pPr lvl="1" fontAlgn="base"/>
            <a:r>
              <a:rPr lang="en-GB" dirty="0">
                <a:solidFill>
                  <a:schemeClr val="bg1"/>
                </a:solidFill>
              </a:rPr>
              <a:t>Writing across the curriculum				using measuring skills</a:t>
            </a:r>
          </a:p>
          <a:p>
            <a:pPr lvl="1" fontAlgn="base"/>
            <a:r>
              <a:rPr lang="en-GB" dirty="0">
                <a:solidFill>
                  <a:schemeClr val="bg1"/>
                </a:solidFill>
              </a:rPr>
              <a:t>										using data skills</a:t>
            </a:r>
          </a:p>
          <a:p>
            <a:pPr lvl="1" fontAlgn="base"/>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endParaRPr lang="en-GB" dirty="0">
              <a:solidFill>
                <a:schemeClr val="bg1"/>
              </a:solidFill>
            </a:endParaRPr>
          </a:p>
        </p:txBody>
      </p:sp>
      <p:sp>
        <p:nvSpPr>
          <p:cNvPr id="4" name="TextBox 3">
            <a:extLst>
              <a:ext uri="{FF2B5EF4-FFF2-40B4-BE49-F238E27FC236}">
                <a16:creationId xmlns:a16="http://schemas.microsoft.com/office/drawing/2014/main" id="{3F2C0DD3-99F1-48E4-8C6D-4C4B24515FEA}"/>
              </a:ext>
            </a:extLst>
          </p:cNvPr>
          <p:cNvSpPr txBox="1"/>
          <p:nvPr/>
        </p:nvSpPr>
        <p:spPr>
          <a:xfrm>
            <a:off x="9087729" y="6443003"/>
            <a:ext cx="2912013" cy="369332"/>
          </a:xfrm>
          <a:prstGeom prst="rect">
            <a:avLst/>
          </a:prstGeom>
          <a:noFill/>
        </p:spPr>
        <p:txBody>
          <a:bodyPr wrap="square" rtlCol="0">
            <a:spAutoFit/>
          </a:bodyPr>
          <a:lstStyle/>
          <a:p>
            <a:r>
              <a:rPr lang="en-GB" dirty="0">
                <a:solidFill>
                  <a:schemeClr val="bg1"/>
                </a:solidFill>
              </a:rPr>
              <a:t>(Welsh Government, 2019) </a:t>
            </a:r>
          </a:p>
        </p:txBody>
      </p:sp>
    </p:spTree>
    <p:extLst>
      <p:ext uri="{BB962C8B-B14F-4D97-AF65-F5344CB8AC3E}">
        <p14:creationId xmlns:p14="http://schemas.microsoft.com/office/powerpoint/2010/main" val="867845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F5580A-F871-4B21-9EBC-94CD7D513790}"/>
              </a:ext>
            </a:extLst>
          </p:cNvPr>
          <p:cNvSpPr txBox="1"/>
          <p:nvPr/>
        </p:nvSpPr>
        <p:spPr>
          <a:xfrm>
            <a:off x="7455877" y="5880295"/>
            <a:ext cx="4276578" cy="369332"/>
          </a:xfrm>
          <a:prstGeom prst="rect">
            <a:avLst/>
          </a:prstGeom>
          <a:noFill/>
        </p:spPr>
        <p:txBody>
          <a:bodyPr wrap="square" rtlCol="0">
            <a:spAutoFit/>
          </a:bodyPr>
          <a:lstStyle/>
          <a:p>
            <a:r>
              <a:rPr lang="en-GB" dirty="0"/>
              <a:t> </a:t>
            </a:r>
          </a:p>
        </p:txBody>
      </p:sp>
      <p:pic>
        <p:nvPicPr>
          <p:cNvPr id="4" name="Picture 3">
            <a:extLst>
              <a:ext uri="{FF2B5EF4-FFF2-40B4-BE49-F238E27FC236}">
                <a16:creationId xmlns:a16="http://schemas.microsoft.com/office/drawing/2014/main" id="{BDE89274-CE21-4C6D-A603-3BE7DD5D7CA3}"/>
              </a:ext>
            </a:extLst>
          </p:cNvPr>
          <p:cNvPicPr>
            <a:picLocks noChangeAspect="1"/>
          </p:cNvPicPr>
          <p:nvPr/>
        </p:nvPicPr>
        <p:blipFill>
          <a:blip r:embed="rId2"/>
          <a:stretch>
            <a:fillRect/>
          </a:stretch>
        </p:blipFill>
        <p:spPr>
          <a:xfrm>
            <a:off x="222388" y="434215"/>
            <a:ext cx="5200650" cy="2676525"/>
          </a:xfrm>
          <a:prstGeom prst="rect">
            <a:avLst/>
          </a:prstGeom>
        </p:spPr>
      </p:pic>
      <p:pic>
        <p:nvPicPr>
          <p:cNvPr id="5" name="Picture 4">
            <a:extLst>
              <a:ext uri="{FF2B5EF4-FFF2-40B4-BE49-F238E27FC236}">
                <a16:creationId xmlns:a16="http://schemas.microsoft.com/office/drawing/2014/main" id="{E90D5FD0-8833-4A7C-AED3-625A703FB344}"/>
              </a:ext>
            </a:extLst>
          </p:cNvPr>
          <p:cNvPicPr>
            <a:picLocks noChangeAspect="1"/>
          </p:cNvPicPr>
          <p:nvPr/>
        </p:nvPicPr>
        <p:blipFill>
          <a:blip r:embed="rId3"/>
          <a:stretch>
            <a:fillRect/>
          </a:stretch>
        </p:blipFill>
        <p:spPr>
          <a:xfrm>
            <a:off x="2254773" y="2799123"/>
            <a:ext cx="5172075" cy="1581150"/>
          </a:xfrm>
          <a:prstGeom prst="rect">
            <a:avLst/>
          </a:prstGeom>
        </p:spPr>
      </p:pic>
      <p:pic>
        <p:nvPicPr>
          <p:cNvPr id="6" name="Picture 5">
            <a:extLst>
              <a:ext uri="{FF2B5EF4-FFF2-40B4-BE49-F238E27FC236}">
                <a16:creationId xmlns:a16="http://schemas.microsoft.com/office/drawing/2014/main" id="{B42A5C07-8C93-4BB4-A26D-F07805838BFA}"/>
              </a:ext>
            </a:extLst>
          </p:cNvPr>
          <p:cNvPicPr>
            <a:picLocks noChangeAspect="1"/>
          </p:cNvPicPr>
          <p:nvPr/>
        </p:nvPicPr>
        <p:blipFill>
          <a:blip r:embed="rId4"/>
          <a:stretch>
            <a:fillRect/>
          </a:stretch>
        </p:blipFill>
        <p:spPr>
          <a:xfrm>
            <a:off x="193677" y="4349847"/>
            <a:ext cx="3038475" cy="466725"/>
          </a:xfrm>
          <a:prstGeom prst="rect">
            <a:avLst/>
          </a:prstGeom>
        </p:spPr>
      </p:pic>
      <p:pic>
        <p:nvPicPr>
          <p:cNvPr id="7" name="Picture 6">
            <a:extLst>
              <a:ext uri="{FF2B5EF4-FFF2-40B4-BE49-F238E27FC236}">
                <a16:creationId xmlns:a16="http://schemas.microsoft.com/office/drawing/2014/main" id="{209B0CC8-244F-4AA0-89B3-B78EC1CEC8DE}"/>
              </a:ext>
            </a:extLst>
          </p:cNvPr>
          <p:cNvPicPr>
            <a:picLocks noChangeAspect="1"/>
          </p:cNvPicPr>
          <p:nvPr/>
        </p:nvPicPr>
        <p:blipFill>
          <a:blip r:embed="rId5"/>
          <a:stretch>
            <a:fillRect/>
          </a:stretch>
        </p:blipFill>
        <p:spPr>
          <a:xfrm>
            <a:off x="1271815" y="4970492"/>
            <a:ext cx="5143500" cy="1562100"/>
          </a:xfrm>
          <a:prstGeom prst="rect">
            <a:avLst/>
          </a:prstGeom>
        </p:spPr>
      </p:pic>
      <p:pic>
        <p:nvPicPr>
          <p:cNvPr id="8" name="Picture 7">
            <a:extLst>
              <a:ext uri="{FF2B5EF4-FFF2-40B4-BE49-F238E27FC236}">
                <a16:creationId xmlns:a16="http://schemas.microsoft.com/office/drawing/2014/main" id="{75DC2BCC-5AA7-4F9C-9274-B5D1BE8B0CAA}"/>
              </a:ext>
            </a:extLst>
          </p:cNvPr>
          <p:cNvPicPr>
            <a:picLocks noChangeAspect="1"/>
          </p:cNvPicPr>
          <p:nvPr/>
        </p:nvPicPr>
        <p:blipFill>
          <a:blip r:embed="rId6"/>
          <a:stretch>
            <a:fillRect/>
          </a:stretch>
        </p:blipFill>
        <p:spPr>
          <a:xfrm>
            <a:off x="5704114" y="608373"/>
            <a:ext cx="6371771" cy="2190750"/>
          </a:xfrm>
          <a:prstGeom prst="rect">
            <a:avLst/>
          </a:prstGeom>
        </p:spPr>
      </p:pic>
      <p:pic>
        <p:nvPicPr>
          <p:cNvPr id="9" name="Picture 8">
            <a:extLst>
              <a:ext uri="{FF2B5EF4-FFF2-40B4-BE49-F238E27FC236}">
                <a16:creationId xmlns:a16="http://schemas.microsoft.com/office/drawing/2014/main" id="{19D5725E-15C9-4A3A-A482-DF6673C523CD}"/>
              </a:ext>
            </a:extLst>
          </p:cNvPr>
          <p:cNvPicPr>
            <a:picLocks noChangeAspect="1"/>
          </p:cNvPicPr>
          <p:nvPr/>
        </p:nvPicPr>
        <p:blipFill>
          <a:blip r:embed="rId7"/>
          <a:stretch>
            <a:fillRect/>
          </a:stretch>
        </p:blipFill>
        <p:spPr>
          <a:xfrm>
            <a:off x="7649029" y="3110740"/>
            <a:ext cx="3918857" cy="3421852"/>
          </a:xfrm>
          <a:prstGeom prst="rect">
            <a:avLst/>
          </a:prstGeom>
        </p:spPr>
      </p:pic>
    </p:spTree>
    <p:extLst>
      <p:ext uri="{BB962C8B-B14F-4D97-AF65-F5344CB8AC3E}">
        <p14:creationId xmlns:p14="http://schemas.microsoft.com/office/powerpoint/2010/main" val="3771864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alpha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9A6E2-F8C1-4DDA-BF01-E3C1FC2785EB}"/>
              </a:ext>
            </a:extLst>
          </p:cNvPr>
          <p:cNvSpPr txBox="1">
            <a:spLocks/>
          </p:cNvSpPr>
          <p:nvPr/>
        </p:nvSpPr>
        <p:spPr>
          <a:xfrm>
            <a:off x="605776" y="559325"/>
            <a:ext cx="5490224" cy="899639"/>
          </a:xfrm>
          <a:prstGeom prst="rect">
            <a:avLst/>
          </a:prstGeom>
        </p:spPr>
        <p:txBody>
          <a:bodyPr>
            <a:norm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endParaRPr lang="en-US" sz="6000" dirty="0">
              <a:solidFill>
                <a:schemeClr val="tx1"/>
              </a:solidFill>
              <a:latin typeface="Segoe UI" panose="020B0502040204020203" pitchFamily="34" charset="0"/>
              <a:cs typeface="Segoe UI" panose="020B0502040204020203" pitchFamily="34" charset="0"/>
            </a:endParaRPr>
          </a:p>
        </p:txBody>
      </p:sp>
      <p:sp>
        <p:nvSpPr>
          <p:cNvPr id="6" name="Title 5">
            <a:extLst>
              <a:ext uri="{FF2B5EF4-FFF2-40B4-BE49-F238E27FC236}">
                <a16:creationId xmlns:a16="http://schemas.microsoft.com/office/drawing/2014/main" id="{C91C288E-C797-46BD-8F9A-E4D44823EA4B}"/>
              </a:ext>
            </a:extLst>
          </p:cNvPr>
          <p:cNvSpPr>
            <a:spLocks noGrp="1"/>
          </p:cNvSpPr>
          <p:nvPr>
            <p:ph type="title"/>
          </p:nvPr>
        </p:nvSpPr>
        <p:spPr/>
        <p:txBody>
          <a:bodyPr/>
          <a:lstStyle/>
          <a:p>
            <a:r>
              <a:rPr lang="en-GB" dirty="0"/>
              <a:t>Intended skills developed using the initiative</a:t>
            </a:r>
          </a:p>
        </p:txBody>
      </p:sp>
      <p:sp>
        <p:nvSpPr>
          <p:cNvPr id="7" name="Content Placeholder 6">
            <a:extLst>
              <a:ext uri="{FF2B5EF4-FFF2-40B4-BE49-F238E27FC236}">
                <a16:creationId xmlns:a16="http://schemas.microsoft.com/office/drawing/2014/main" id="{F824A6AB-9D54-4A22-B231-1F56457927CB}"/>
              </a:ext>
            </a:extLst>
          </p:cNvPr>
          <p:cNvSpPr>
            <a:spLocks noGrp="1"/>
          </p:cNvSpPr>
          <p:nvPr>
            <p:ph idx="1"/>
          </p:nvPr>
        </p:nvSpPr>
        <p:spPr/>
        <p:txBody>
          <a:bodyPr>
            <a:normAutofit fontScale="92500" lnSpcReduction="20000"/>
          </a:bodyPr>
          <a:lstStyle/>
          <a:p>
            <a:endParaRPr lang="en-GB" dirty="0"/>
          </a:p>
          <a:p>
            <a:r>
              <a:rPr lang="en-GB" sz="3200" dirty="0"/>
              <a:t>Attitude</a:t>
            </a:r>
            <a:r>
              <a:rPr lang="en-GB" dirty="0"/>
              <a:t>: goal setting, the  ability to motivate oneself,  the capacity to understand what drives self initiative, resilience, commitment.</a:t>
            </a:r>
          </a:p>
          <a:p>
            <a:r>
              <a:rPr lang="en-GB" sz="3200" dirty="0"/>
              <a:t>Creativity</a:t>
            </a:r>
            <a:r>
              <a:rPr lang="en-GB" dirty="0"/>
              <a:t>: being able to express individualistic ideas that represent personal visions,  problem solving , identifying creating opportunities.</a:t>
            </a:r>
          </a:p>
          <a:p>
            <a:r>
              <a:rPr lang="en-GB" sz="3200" dirty="0"/>
              <a:t>Relationships:  </a:t>
            </a:r>
            <a:r>
              <a:rPr lang="en-GB" dirty="0"/>
              <a:t>ability to understand the views of others, communication, teamwork, negotiation.</a:t>
            </a:r>
          </a:p>
          <a:p>
            <a:r>
              <a:rPr lang="en-GB" sz="3500" dirty="0"/>
              <a:t>Organisation</a:t>
            </a:r>
            <a:r>
              <a:rPr lang="en-GB" dirty="0"/>
              <a:t>: planning, resourceful, identifying and overcoming challenges or possible risks, preparing back-up plans to overcome issues.</a:t>
            </a:r>
          </a:p>
          <a:p>
            <a:r>
              <a:rPr lang="en-GB" dirty="0"/>
              <a:t>Encouraging an individual to develop into a citizen who can contribute to the growth of the economy in Wales.</a:t>
            </a:r>
          </a:p>
          <a:p>
            <a:pPr marL="0" indent="0" algn="r">
              <a:buNone/>
            </a:pPr>
            <a:r>
              <a:rPr lang="en-GB" b="1" dirty="0">
                <a:solidFill>
                  <a:schemeClr val="bg1"/>
                </a:solidFill>
              </a:rPr>
              <a:t>(Welsh Government, 2019)</a:t>
            </a:r>
          </a:p>
          <a:p>
            <a:pPr marL="0" indent="0">
              <a:buNone/>
            </a:pPr>
            <a:endParaRPr lang="en-GB" dirty="0"/>
          </a:p>
          <a:p>
            <a:pPr marL="0" indent="0">
              <a:buNone/>
            </a:pPr>
            <a:endParaRPr lang="en-GB" dirty="0"/>
          </a:p>
          <a:p>
            <a:endParaRPr lang="en-GB" dirty="0"/>
          </a:p>
          <a:p>
            <a:pPr marL="0" indent="0">
              <a:buNone/>
            </a:pPr>
            <a:endParaRPr lang="en-GB" dirty="0"/>
          </a:p>
          <a:p>
            <a:pPr marL="0" indent="0">
              <a:buNone/>
            </a:pPr>
            <a:endParaRPr lang="en-GB" dirty="0"/>
          </a:p>
        </p:txBody>
      </p:sp>
      <p:pic>
        <p:nvPicPr>
          <p:cNvPr id="3" name="Picture 2">
            <a:extLst>
              <a:ext uri="{FF2B5EF4-FFF2-40B4-BE49-F238E27FC236}">
                <a16:creationId xmlns:a16="http://schemas.microsoft.com/office/drawing/2014/main" id="{229C7560-B71E-4EA7-922D-A9D7ED4409C4}"/>
              </a:ext>
            </a:extLst>
          </p:cNvPr>
          <p:cNvPicPr>
            <a:picLocks noChangeAspect="1"/>
          </p:cNvPicPr>
          <p:nvPr/>
        </p:nvPicPr>
        <p:blipFill>
          <a:blip r:embed="rId2"/>
          <a:stretch>
            <a:fillRect/>
          </a:stretch>
        </p:blipFill>
        <p:spPr>
          <a:xfrm>
            <a:off x="4774924" y="1044295"/>
            <a:ext cx="3543300" cy="1266825"/>
          </a:xfrm>
          <a:prstGeom prst="rect">
            <a:avLst/>
          </a:prstGeom>
        </p:spPr>
      </p:pic>
    </p:spTree>
    <p:extLst>
      <p:ext uri="{BB962C8B-B14F-4D97-AF65-F5344CB8AC3E}">
        <p14:creationId xmlns:p14="http://schemas.microsoft.com/office/powerpoint/2010/main" val="1205351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2BC41-0024-4FFA-AB19-002BFD80A1EA}"/>
              </a:ext>
            </a:extLst>
          </p:cNvPr>
          <p:cNvSpPr>
            <a:spLocks noGrp="1"/>
          </p:cNvSpPr>
          <p:nvPr>
            <p:ph type="title"/>
          </p:nvPr>
        </p:nvSpPr>
        <p:spPr/>
        <p:txBody>
          <a:bodyPr/>
          <a:lstStyle/>
          <a:p>
            <a:r>
              <a:rPr lang="en-GB" dirty="0"/>
              <a:t>Other skills benefits developed by enterprise troopers</a:t>
            </a:r>
          </a:p>
        </p:txBody>
      </p:sp>
      <p:sp>
        <p:nvSpPr>
          <p:cNvPr id="3" name="Content Placeholder 2">
            <a:extLst>
              <a:ext uri="{FF2B5EF4-FFF2-40B4-BE49-F238E27FC236}">
                <a16:creationId xmlns:a16="http://schemas.microsoft.com/office/drawing/2014/main" id="{B2E9BF7B-4D0D-4CEE-A8A5-06076EA685EF}"/>
              </a:ext>
            </a:extLst>
          </p:cNvPr>
          <p:cNvSpPr>
            <a:spLocks noGrp="1"/>
          </p:cNvSpPr>
          <p:nvPr>
            <p:ph idx="1"/>
          </p:nvPr>
        </p:nvSpPr>
        <p:spPr/>
        <p:txBody>
          <a:bodyPr>
            <a:normAutofit fontScale="92500" lnSpcReduction="10000"/>
          </a:bodyPr>
          <a:lstStyle/>
          <a:p>
            <a:r>
              <a:rPr lang="en-GB" dirty="0"/>
              <a:t>Reynolds (2016) enterprise group tasks can </a:t>
            </a:r>
            <a:r>
              <a:rPr lang="en-GB" sz="2800" dirty="0"/>
              <a:t>“break down learning barriers”, </a:t>
            </a:r>
            <a:r>
              <a:rPr lang="en-GB" dirty="0"/>
              <a:t>giving a voice to those who would not normally speak aloud, through group problem-solving.</a:t>
            </a:r>
          </a:p>
          <a:p>
            <a:endParaRPr lang="en-GB" dirty="0"/>
          </a:p>
          <a:p>
            <a:r>
              <a:rPr lang="en-GB" sz="2800" dirty="0"/>
              <a:t>Critical thinking skills </a:t>
            </a:r>
            <a:r>
              <a:rPr lang="en-GB" dirty="0"/>
              <a:t>– researching information and making informed decisions, the ability to determine who to trust, valuable life skill (Galinsky, 2010).</a:t>
            </a:r>
          </a:p>
          <a:p>
            <a:endParaRPr lang="en-GB" dirty="0"/>
          </a:p>
          <a:p>
            <a:r>
              <a:rPr lang="en-GB" dirty="0"/>
              <a:t>The ability to </a:t>
            </a:r>
            <a:r>
              <a:rPr lang="en-GB" sz="3000" dirty="0"/>
              <a:t>adapt </a:t>
            </a:r>
            <a:r>
              <a:rPr lang="en-GB" dirty="0"/>
              <a:t>and apply their enterprise, creativity and resourcefulness in an uncertain economical climate. </a:t>
            </a:r>
          </a:p>
          <a:p>
            <a:endParaRPr lang="en-GB" dirty="0"/>
          </a:p>
          <a:p>
            <a:r>
              <a:rPr lang="en-GB" sz="3000" dirty="0"/>
              <a:t>Self-evaluation</a:t>
            </a:r>
            <a:r>
              <a:rPr lang="en-GB" dirty="0"/>
              <a:t> and reflection which can be used in all areas of life (Tarrant, 2017). </a:t>
            </a:r>
          </a:p>
        </p:txBody>
      </p:sp>
      <p:sp>
        <p:nvSpPr>
          <p:cNvPr id="4" name="Arrow: Up 3">
            <a:extLst>
              <a:ext uri="{FF2B5EF4-FFF2-40B4-BE49-F238E27FC236}">
                <a16:creationId xmlns:a16="http://schemas.microsoft.com/office/drawing/2014/main" id="{FB95D81A-903B-4DBD-AA74-BCD1805AC746}"/>
              </a:ext>
            </a:extLst>
          </p:cNvPr>
          <p:cNvSpPr/>
          <p:nvPr/>
        </p:nvSpPr>
        <p:spPr>
          <a:xfrm>
            <a:off x="503583" y="2226365"/>
            <a:ext cx="699336" cy="322027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2833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alpha val="8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9A6E2-F8C1-4DDA-BF01-E3C1FC2785EB}"/>
              </a:ext>
            </a:extLst>
          </p:cNvPr>
          <p:cNvSpPr txBox="1">
            <a:spLocks/>
          </p:cNvSpPr>
          <p:nvPr/>
        </p:nvSpPr>
        <p:spPr>
          <a:xfrm>
            <a:off x="605776" y="559325"/>
            <a:ext cx="5490224" cy="899639"/>
          </a:xfrm>
          <a:prstGeom prst="rect">
            <a:avLst/>
          </a:prstGeom>
        </p:spPr>
        <p:txBody>
          <a:bodyPr>
            <a:norm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endParaRPr lang="en-US" sz="6000" dirty="0">
              <a:solidFill>
                <a:schemeClr val="tx1"/>
              </a:solidFill>
              <a:latin typeface="Segoe UI" panose="020B0502040204020203" pitchFamily="34" charset="0"/>
              <a:cs typeface="Segoe UI" panose="020B0502040204020203" pitchFamily="34" charset="0"/>
            </a:endParaRPr>
          </a:p>
        </p:txBody>
      </p:sp>
      <p:sp>
        <p:nvSpPr>
          <p:cNvPr id="4" name="Title 3">
            <a:extLst>
              <a:ext uri="{FF2B5EF4-FFF2-40B4-BE49-F238E27FC236}">
                <a16:creationId xmlns:a16="http://schemas.microsoft.com/office/drawing/2014/main" id="{F3B16B29-CB2B-4702-A4EF-200357F6C5E3}"/>
              </a:ext>
            </a:extLst>
          </p:cNvPr>
          <p:cNvSpPr>
            <a:spLocks noGrp="1"/>
          </p:cNvSpPr>
          <p:nvPr>
            <p:ph type="title"/>
          </p:nvPr>
        </p:nvSpPr>
        <p:spPr/>
        <p:txBody>
          <a:bodyPr/>
          <a:lstStyle/>
          <a:p>
            <a:r>
              <a:rPr lang="en-GB" dirty="0"/>
              <a:t>Possible challenges</a:t>
            </a:r>
          </a:p>
        </p:txBody>
      </p:sp>
      <p:sp>
        <p:nvSpPr>
          <p:cNvPr id="5" name="Picture Placeholder 4">
            <a:extLst>
              <a:ext uri="{FF2B5EF4-FFF2-40B4-BE49-F238E27FC236}">
                <a16:creationId xmlns:a16="http://schemas.microsoft.com/office/drawing/2014/main" id="{A4C83496-B054-4BE7-B64B-331E2D2D8AD3}"/>
              </a:ext>
            </a:extLst>
          </p:cNvPr>
          <p:cNvSpPr>
            <a:spLocks noGrp="1"/>
          </p:cNvSpPr>
          <p:nvPr>
            <p:ph type="pic" idx="1"/>
          </p:nvPr>
        </p:nvSpPr>
        <p:spPr>
          <a:xfrm>
            <a:off x="1280160" y="2211494"/>
            <a:ext cx="3200400" cy="3931920"/>
          </a:xfrm>
        </p:spPr>
      </p:sp>
      <p:sp>
        <p:nvSpPr>
          <p:cNvPr id="6" name="Text Placeholder 5">
            <a:extLst>
              <a:ext uri="{FF2B5EF4-FFF2-40B4-BE49-F238E27FC236}">
                <a16:creationId xmlns:a16="http://schemas.microsoft.com/office/drawing/2014/main" id="{134164D9-9C35-45BF-BBD2-D7E8EBBA2B31}"/>
              </a:ext>
            </a:extLst>
          </p:cNvPr>
          <p:cNvSpPr>
            <a:spLocks noGrp="1"/>
          </p:cNvSpPr>
          <p:nvPr>
            <p:ph type="body" sz="half" idx="2"/>
          </p:nvPr>
        </p:nvSpPr>
        <p:spPr>
          <a:xfrm>
            <a:off x="5065486" y="2150620"/>
            <a:ext cx="5925602" cy="4423203"/>
          </a:xfrm>
        </p:spPr>
        <p:txBody>
          <a:bodyPr>
            <a:normAutofit/>
          </a:bodyPr>
          <a:lstStyle/>
          <a:p>
            <a:pPr marL="285750" indent="-285750">
              <a:buFont typeface="Wingdings" panose="05000000000000000000" pitchFamily="2" charset="2"/>
              <a:buChar char="Ø"/>
            </a:pPr>
            <a:r>
              <a:rPr lang="en-GB" sz="2600" dirty="0"/>
              <a:t>TIME MAY NOT BE FULLY DEDICATED TO THE INITIATIVE</a:t>
            </a:r>
          </a:p>
          <a:p>
            <a:pPr marL="285750" indent="-285750">
              <a:buFont typeface="Wingdings" panose="05000000000000000000" pitchFamily="2" charset="2"/>
              <a:buChar char="Ø"/>
            </a:pPr>
            <a:r>
              <a:rPr lang="en-GB" sz="2600" dirty="0"/>
              <a:t>THE TEACHERS INTEREST AND MINDEST TOWARDS THE PROJECT</a:t>
            </a:r>
          </a:p>
          <a:p>
            <a:pPr marL="285750" indent="-285750">
              <a:buFont typeface="Wingdings" panose="05000000000000000000" pitchFamily="2" charset="2"/>
              <a:buChar char="Ø"/>
            </a:pPr>
            <a:r>
              <a:rPr lang="en-GB" sz="2600" dirty="0"/>
              <a:t>AGE LIMIITED TO 5-11 YEARS</a:t>
            </a:r>
          </a:p>
          <a:p>
            <a:pPr marL="285750" indent="-285750">
              <a:buFont typeface="Wingdings" panose="05000000000000000000" pitchFamily="2" charset="2"/>
              <a:buChar char="Ø"/>
            </a:pPr>
            <a:r>
              <a:rPr lang="en-GB" sz="2600" dirty="0"/>
              <a:t>CREATIVE AND ENTERPRISING THOUGHTS CANNOT BE FORCED.</a:t>
            </a:r>
          </a:p>
          <a:p>
            <a:pPr marL="285750" indent="-285750">
              <a:buFont typeface="Wingdings" panose="05000000000000000000" pitchFamily="2" charset="2"/>
              <a:buChar char="Ø"/>
            </a:pPr>
            <a:r>
              <a:rPr lang="en-GB" sz="2600" dirty="0"/>
              <a:t>ONLY 4 PUPILS MAY ATTEND THE COMPETETION AWARDS AND HEATS.</a:t>
            </a:r>
          </a:p>
          <a:p>
            <a:endParaRPr lang="en-GB" dirty="0"/>
          </a:p>
          <a:p>
            <a:endParaRPr lang="en-GB" dirty="0"/>
          </a:p>
          <a:p>
            <a:endParaRPr lang="en-GB" dirty="0"/>
          </a:p>
        </p:txBody>
      </p:sp>
      <p:pic>
        <p:nvPicPr>
          <p:cNvPr id="7" name="Picture 6">
            <a:extLst>
              <a:ext uri="{FF2B5EF4-FFF2-40B4-BE49-F238E27FC236}">
                <a16:creationId xmlns:a16="http://schemas.microsoft.com/office/drawing/2014/main" id="{DDC128A2-473E-4AFD-A689-659A8EDCEC14}"/>
              </a:ext>
            </a:extLst>
          </p:cNvPr>
          <p:cNvPicPr>
            <a:picLocks noChangeAspect="1"/>
          </p:cNvPicPr>
          <p:nvPr/>
        </p:nvPicPr>
        <p:blipFill>
          <a:blip r:embed="rId2"/>
          <a:stretch>
            <a:fillRect/>
          </a:stretch>
        </p:blipFill>
        <p:spPr>
          <a:xfrm>
            <a:off x="1280160" y="2211494"/>
            <a:ext cx="3200400" cy="3931920"/>
          </a:xfrm>
          <a:prstGeom prst="rect">
            <a:avLst/>
          </a:prstGeom>
        </p:spPr>
      </p:pic>
      <p:sp>
        <p:nvSpPr>
          <p:cNvPr id="8" name="TextBox 7">
            <a:extLst>
              <a:ext uri="{FF2B5EF4-FFF2-40B4-BE49-F238E27FC236}">
                <a16:creationId xmlns:a16="http://schemas.microsoft.com/office/drawing/2014/main" id="{1B4DBE3B-D126-4446-833A-A46B39D9C246}"/>
              </a:ext>
            </a:extLst>
          </p:cNvPr>
          <p:cNvSpPr txBox="1"/>
          <p:nvPr/>
        </p:nvSpPr>
        <p:spPr>
          <a:xfrm>
            <a:off x="1988458" y="6143414"/>
            <a:ext cx="2641600" cy="369332"/>
          </a:xfrm>
          <a:prstGeom prst="rect">
            <a:avLst/>
          </a:prstGeom>
          <a:noFill/>
        </p:spPr>
        <p:txBody>
          <a:bodyPr wrap="square" rtlCol="0">
            <a:spAutoFit/>
          </a:bodyPr>
          <a:lstStyle/>
          <a:p>
            <a:pPr algn="r"/>
            <a:r>
              <a:rPr lang="en-GB" b="1" dirty="0">
                <a:solidFill>
                  <a:schemeClr val="bg1"/>
                </a:solidFill>
              </a:rPr>
              <a:t>(Which Franchise, 2014)</a:t>
            </a:r>
          </a:p>
        </p:txBody>
      </p:sp>
      <p:sp>
        <p:nvSpPr>
          <p:cNvPr id="3" name="Arrow: Down 2">
            <a:extLst>
              <a:ext uri="{FF2B5EF4-FFF2-40B4-BE49-F238E27FC236}">
                <a16:creationId xmlns:a16="http://schemas.microsoft.com/office/drawing/2014/main" id="{85A9E077-FA68-472E-A2C4-1C3F010263AA}"/>
              </a:ext>
            </a:extLst>
          </p:cNvPr>
          <p:cNvSpPr/>
          <p:nvPr/>
        </p:nvSpPr>
        <p:spPr>
          <a:xfrm>
            <a:off x="8097078" y="284176"/>
            <a:ext cx="821635" cy="11747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1428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ABC3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CE0F0-60AC-4B82-BE5E-8538C5B73CEF}"/>
              </a:ext>
            </a:extLst>
          </p:cNvPr>
          <p:cNvSpPr txBox="1">
            <a:spLocks/>
          </p:cNvSpPr>
          <p:nvPr/>
        </p:nvSpPr>
        <p:spPr>
          <a:xfrm>
            <a:off x="-122884" y="458573"/>
            <a:ext cx="5490224" cy="899639"/>
          </a:xfrm>
          <a:prstGeom prst="rect">
            <a:avLst/>
          </a:prstGeom>
        </p:spPr>
        <p:txBody>
          <a:bodyPr vert="horz" lIns="91440" tIns="45720" rIns="91440" bIns="45720" rtlCol="0" anchor="ctr">
            <a:normAutofit/>
          </a:bodyPr>
          <a:lstStyle>
            <a:lvl1pPr algn="ctr" defTabSz="914400" rtl="0" eaLnBrk="1" latinLnBrk="0" hangingPunct="1">
              <a:lnSpc>
                <a:spcPct val="80000"/>
              </a:lnSpc>
              <a:spcBef>
                <a:spcPct val="0"/>
              </a:spcBef>
              <a:buNone/>
              <a:defRPr sz="6000" b="0" kern="1200" cap="all" spc="150" baseline="0">
                <a:solidFill>
                  <a:schemeClr val="bg1"/>
                </a:solidFill>
                <a:latin typeface="+mj-lt"/>
                <a:ea typeface="+mj-ea"/>
                <a:cs typeface="+mj-cs"/>
              </a:defRPr>
            </a:lvl1pPr>
          </a:lstStyle>
          <a:p>
            <a:endParaRPr lang="en-US" dirty="0">
              <a:solidFill>
                <a:schemeClr val="accent1"/>
              </a:solidFill>
              <a:latin typeface="Segoe UI" panose="020B0502040204020203" pitchFamily="34" charset="0"/>
              <a:cs typeface="Segoe UI" panose="020B0502040204020203" pitchFamily="34" charset="0"/>
            </a:endParaRPr>
          </a:p>
        </p:txBody>
      </p:sp>
      <p:sp>
        <p:nvSpPr>
          <p:cNvPr id="4" name="Title 3">
            <a:extLst>
              <a:ext uri="{FF2B5EF4-FFF2-40B4-BE49-F238E27FC236}">
                <a16:creationId xmlns:a16="http://schemas.microsoft.com/office/drawing/2014/main" id="{F1BDDCD5-A81B-4F2E-8421-8C77738CCE23}"/>
              </a:ext>
            </a:extLst>
          </p:cNvPr>
          <p:cNvSpPr>
            <a:spLocks noGrp="1"/>
          </p:cNvSpPr>
          <p:nvPr>
            <p:ph type="title"/>
          </p:nvPr>
        </p:nvSpPr>
        <p:spPr/>
        <p:txBody>
          <a:bodyPr/>
          <a:lstStyle/>
          <a:p>
            <a:pPr algn="ctr"/>
            <a:r>
              <a:rPr lang="en-GB" b="1" dirty="0"/>
              <a:t>Conclusion</a:t>
            </a:r>
          </a:p>
        </p:txBody>
      </p:sp>
      <p:sp>
        <p:nvSpPr>
          <p:cNvPr id="5" name="Content Placeholder 4">
            <a:extLst>
              <a:ext uri="{FF2B5EF4-FFF2-40B4-BE49-F238E27FC236}">
                <a16:creationId xmlns:a16="http://schemas.microsoft.com/office/drawing/2014/main" id="{78F3AFE7-9283-4282-839F-8B90F04531F5}"/>
              </a:ext>
            </a:extLst>
          </p:cNvPr>
          <p:cNvSpPr>
            <a:spLocks noGrp="1"/>
          </p:cNvSpPr>
          <p:nvPr>
            <p:ph idx="1"/>
          </p:nvPr>
        </p:nvSpPr>
        <p:spPr/>
        <p:txBody>
          <a:bodyPr>
            <a:normAutofit fontScale="92500"/>
          </a:bodyPr>
          <a:lstStyle/>
          <a:p>
            <a:pPr marL="0" indent="0">
              <a:buNone/>
            </a:pPr>
            <a:r>
              <a:rPr lang="en-GB" dirty="0"/>
              <a:t>Entrepreneurial thinking will help children throughout their lives  and in many situations.</a:t>
            </a:r>
          </a:p>
          <a:p>
            <a:pPr marL="0" indent="0">
              <a:buNone/>
            </a:pPr>
            <a:endParaRPr lang="en-GB" dirty="0"/>
          </a:p>
          <a:p>
            <a:pPr marL="0" indent="0">
              <a:buNone/>
            </a:pPr>
            <a:r>
              <a:rPr lang="en-GB" dirty="0"/>
              <a:t>The Enterprise Troopers scheme is a great start to developing skills – but some amendments may be beneficial to allow creativity to flow.</a:t>
            </a:r>
          </a:p>
          <a:p>
            <a:pPr marL="0" indent="0">
              <a:buNone/>
            </a:pPr>
            <a:endParaRPr lang="en-GB" dirty="0"/>
          </a:p>
          <a:p>
            <a:pPr marL="0" indent="0">
              <a:buNone/>
            </a:pPr>
            <a:r>
              <a:rPr lang="en-GB" dirty="0"/>
              <a:t>It is clear that the TRANSFERABLE skills developed through this initiative are of high benefit to all participants.</a:t>
            </a:r>
          </a:p>
          <a:p>
            <a:pPr marL="0" indent="0">
              <a:buNone/>
            </a:pPr>
            <a:endParaRPr lang="en-GB" dirty="0"/>
          </a:p>
          <a:p>
            <a:pPr marL="0" indent="0">
              <a:buNone/>
            </a:pPr>
            <a:r>
              <a:rPr lang="en-GB" dirty="0"/>
              <a:t>Wales is definitely tackling the development of life skills at every possible opportunity which will develop the welsh youths of today into resilient, enterprising contributors to our future economy and society.</a:t>
            </a:r>
          </a:p>
          <a:p>
            <a:pPr marL="0" indent="0">
              <a:buNone/>
            </a:pPr>
            <a:endParaRPr lang="en-GB" dirty="0"/>
          </a:p>
        </p:txBody>
      </p:sp>
      <p:sp>
        <p:nvSpPr>
          <p:cNvPr id="6" name="Star: 5 Points 5">
            <a:extLst>
              <a:ext uri="{FF2B5EF4-FFF2-40B4-BE49-F238E27FC236}">
                <a16:creationId xmlns:a16="http://schemas.microsoft.com/office/drawing/2014/main" id="{E9BDC587-6F75-473C-A758-4778DE6EF8D5}"/>
              </a:ext>
            </a:extLst>
          </p:cNvPr>
          <p:cNvSpPr/>
          <p:nvPr/>
        </p:nvSpPr>
        <p:spPr>
          <a:xfrm>
            <a:off x="2132559" y="437697"/>
            <a:ext cx="1741714" cy="89963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37431D13-4AB9-4D98-A1FB-886D04A267D2}"/>
              </a:ext>
            </a:extLst>
          </p:cNvPr>
          <p:cNvSpPr/>
          <p:nvPr/>
        </p:nvSpPr>
        <p:spPr>
          <a:xfrm>
            <a:off x="8317727" y="437696"/>
            <a:ext cx="1741714" cy="89963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460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F949B7-AEC4-42C8-BD2E-AE33D4640830}"/>
              </a:ext>
            </a:extLst>
          </p:cNvPr>
          <p:cNvSpPr txBox="1"/>
          <p:nvPr/>
        </p:nvSpPr>
        <p:spPr>
          <a:xfrm>
            <a:off x="530087" y="0"/>
            <a:ext cx="11131826" cy="6771084"/>
          </a:xfrm>
          <a:prstGeom prst="rect">
            <a:avLst/>
          </a:prstGeom>
          <a:solidFill>
            <a:schemeClr val="bg2">
              <a:lumMod val="60000"/>
              <a:lumOff val="40000"/>
            </a:schemeClr>
          </a:solidFill>
        </p:spPr>
        <p:txBody>
          <a:bodyPr wrap="square" rtlCol="0">
            <a:spAutoFit/>
          </a:bodyPr>
          <a:lstStyle/>
          <a:p>
            <a:r>
              <a:rPr lang="en-GB" sz="1600" b="1" u="sng" dirty="0"/>
              <a:t>Reference List</a:t>
            </a:r>
            <a:endParaRPr lang="en-GB" sz="1600" dirty="0"/>
          </a:p>
          <a:p>
            <a:r>
              <a:rPr lang="en-GB" sz="1400" dirty="0"/>
              <a:t> </a:t>
            </a:r>
          </a:p>
          <a:p>
            <a:r>
              <a:rPr lang="en-GB" sz="1400" dirty="0"/>
              <a:t>Amabile, T. (1997). “Entrepreneurial creativity through motivational synergy”, Journal of Creative </a:t>
            </a:r>
            <a:r>
              <a:rPr lang="en-GB" sz="1400" dirty="0" err="1"/>
              <a:t>Behavior</a:t>
            </a:r>
            <a:r>
              <a:rPr lang="en-GB" sz="1400" dirty="0"/>
              <a:t>, Vol.31, No.1, pp.18-26</a:t>
            </a:r>
          </a:p>
          <a:p>
            <a:endParaRPr lang="en-GB" sz="1400" dirty="0"/>
          </a:p>
          <a:p>
            <a:r>
              <a:rPr lang="en-GB" sz="1400" dirty="0" err="1"/>
              <a:t>Bacigalupo</a:t>
            </a:r>
            <a:r>
              <a:rPr lang="en-GB" sz="1400" dirty="0"/>
              <a:t>, M. et al., 2016. </a:t>
            </a:r>
            <a:r>
              <a:rPr lang="en-GB" sz="1400" i="1" dirty="0" err="1"/>
              <a:t>EntreComp</a:t>
            </a:r>
            <a:r>
              <a:rPr lang="en-GB" sz="1400" i="1" dirty="0"/>
              <a:t> the entrepreneurship competence framework.</a:t>
            </a:r>
            <a:r>
              <a:rPr lang="en-GB" sz="1400" dirty="0"/>
              <a:t>, Luxembourg: Publications Office.</a:t>
            </a:r>
          </a:p>
          <a:p>
            <a:endParaRPr lang="en-GB" sz="1400" dirty="0"/>
          </a:p>
          <a:p>
            <a:r>
              <a:rPr lang="en-GB" sz="1400" dirty="0"/>
              <a:t>Big Ideas Wales (2019) </a:t>
            </a:r>
            <a:r>
              <a:rPr lang="en-GB" sz="1400" i="1" dirty="0"/>
              <a:t>National Primary School Competition – The Enterprise Troopers </a:t>
            </a:r>
            <a:r>
              <a:rPr lang="en-GB" sz="1400" u="sng" dirty="0">
                <a:hlinkClick r:id="rId2"/>
              </a:rPr>
              <a:t>https://businesswales.gov.wales/bigideas/welcome-partners-area/national-primary-school-competition-enterprise-troopers</a:t>
            </a:r>
            <a:r>
              <a:rPr lang="en-GB" sz="1400" dirty="0"/>
              <a:t> (Accessed: 21 March 2019).</a:t>
            </a:r>
          </a:p>
          <a:p>
            <a:endParaRPr lang="en-GB" sz="1400" dirty="0"/>
          </a:p>
          <a:p>
            <a:r>
              <a:rPr lang="en-GB" sz="1400" dirty="0"/>
              <a:t>British Library (2019) </a:t>
            </a:r>
            <a:r>
              <a:rPr lang="en-GB" sz="1400" i="1" dirty="0"/>
              <a:t>What is the Definition of an Entrepreneur? </a:t>
            </a:r>
            <a:r>
              <a:rPr lang="en-GB" sz="1400" u="sng" dirty="0">
                <a:hlinkClick r:id="rId3"/>
              </a:rPr>
              <a:t>https://www.bl.uk/business-and-ip-centre/articles/what-is-the-definition-of-an-entrepreneur</a:t>
            </a:r>
            <a:r>
              <a:rPr lang="en-GB" sz="1400" dirty="0"/>
              <a:t> (Accessed: 24 March 2019).</a:t>
            </a:r>
          </a:p>
          <a:p>
            <a:endParaRPr lang="en-GB" sz="1400" dirty="0"/>
          </a:p>
          <a:p>
            <a:r>
              <a:rPr lang="en-GB" sz="1400" dirty="0"/>
              <a:t>Business Wales (2019) </a:t>
            </a:r>
            <a:r>
              <a:rPr lang="en-GB" sz="1400" i="1" dirty="0"/>
              <a:t>Youth Entrepreneurship Strategy </a:t>
            </a:r>
            <a:r>
              <a:rPr lang="en-GB" sz="1400" u="sng" dirty="0">
                <a:hlinkClick r:id="rId4"/>
              </a:rPr>
              <a:t>https://businesswales.gov.wales/bigideas/youth-entrepreneurship-strategy</a:t>
            </a:r>
            <a:r>
              <a:rPr lang="en-GB" sz="1400" dirty="0"/>
              <a:t>  (Accessed: 23 March 2019).</a:t>
            </a:r>
          </a:p>
          <a:p>
            <a:endParaRPr lang="en-GB" sz="1400" dirty="0"/>
          </a:p>
          <a:p>
            <a:r>
              <a:rPr lang="en-GB" sz="1400" dirty="0"/>
              <a:t>Dweck, C.S., 2012. </a:t>
            </a:r>
            <a:r>
              <a:rPr lang="en-GB" sz="1400" i="1" dirty="0"/>
              <a:t>Mindset</a:t>
            </a:r>
            <a:r>
              <a:rPr lang="en-GB" sz="1400" dirty="0"/>
              <a:t>, London: Robinson</a:t>
            </a:r>
          </a:p>
          <a:p>
            <a:endParaRPr lang="en-GB" sz="1400" dirty="0"/>
          </a:p>
          <a:p>
            <a:r>
              <a:rPr lang="en-GB" sz="1400" dirty="0"/>
              <a:t>Forbes (2013) </a:t>
            </a:r>
            <a:r>
              <a:rPr lang="en-GB" sz="1400" i="1" dirty="0"/>
              <a:t>The Top Skills Every Entrepreneur Needs </a:t>
            </a:r>
            <a:r>
              <a:rPr lang="en-GB" sz="1400" u="sng" dirty="0">
                <a:hlinkClick r:id="rId5"/>
              </a:rPr>
              <a:t>https://www.forbes.com/sites/aileron/2013/11/26/the-top-skills-every-entrepreneur-needs/#42908a7b76e3</a:t>
            </a:r>
            <a:r>
              <a:rPr lang="en-GB" sz="1400" dirty="0"/>
              <a:t> (Accessed: 16 March 2019).</a:t>
            </a:r>
          </a:p>
          <a:p>
            <a:endParaRPr lang="en-GB" sz="1400" dirty="0"/>
          </a:p>
          <a:p>
            <a:r>
              <a:rPr lang="en-GB" sz="1400" dirty="0"/>
              <a:t>Galinsky, Ellen. (2010). </a:t>
            </a:r>
            <a:r>
              <a:rPr lang="en-GB" sz="1400" i="1" dirty="0"/>
              <a:t>Mind in the making: the seven essential life skills every child needs. </a:t>
            </a:r>
            <a:r>
              <a:rPr lang="en-GB" sz="1400" dirty="0"/>
              <a:t>New York: Harper.</a:t>
            </a:r>
          </a:p>
          <a:p>
            <a:endParaRPr lang="en-GB" sz="1400" dirty="0"/>
          </a:p>
          <a:p>
            <a:r>
              <a:rPr lang="en-GB" sz="1400" dirty="0"/>
              <a:t>Higher Education Academy (2006) </a:t>
            </a:r>
            <a:r>
              <a:rPr lang="en-GB" sz="1400" i="1" dirty="0"/>
              <a:t>Enterprise, Skills and Entrepreneurship </a:t>
            </a:r>
            <a:r>
              <a:rPr lang="en-GB" sz="1400" u="sng" dirty="0">
                <a:hlinkClick r:id="rId6"/>
              </a:rPr>
              <a:t>https://www.heacademy.ac.uk/system/files/1enterprise_project_body.pdf</a:t>
            </a:r>
            <a:r>
              <a:rPr lang="en-GB" sz="1400" dirty="0"/>
              <a:t> (Accessed: 22 March 2019).</a:t>
            </a:r>
          </a:p>
          <a:p>
            <a:endParaRPr lang="en-GB" sz="1400" dirty="0"/>
          </a:p>
          <a:p>
            <a:r>
              <a:rPr lang="en-GB" sz="1400" dirty="0"/>
              <a:t>Jeffrey (2018) </a:t>
            </a:r>
            <a:r>
              <a:rPr lang="en-GB" sz="1400" i="1" dirty="0"/>
              <a:t>The 13-year-old who built a best-selling lemonade brand </a:t>
            </a:r>
            <a:r>
              <a:rPr lang="en-GB" sz="1400" u="sng" dirty="0">
                <a:hlinkClick r:id="rId7"/>
              </a:rPr>
              <a:t>https://www.bbc.co.uk/news/business-44860428</a:t>
            </a:r>
            <a:r>
              <a:rPr lang="en-GB" sz="1400" dirty="0"/>
              <a:t> (Accessed: 20 March 2019).</a:t>
            </a:r>
          </a:p>
          <a:p>
            <a:endParaRPr lang="en-GB" sz="1400" dirty="0"/>
          </a:p>
          <a:p>
            <a:r>
              <a:rPr lang="en-GB" sz="1400" dirty="0"/>
              <a:t>National Endowment for Science Technology and the Arts (2019) </a:t>
            </a:r>
            <a:r>
              <a:rPr lang="en-GB" sz="1400" i="1" dirty="0"/>
              <a:t>Nesta is a global innovation foundation </a:t>
            </a:r>
            <a:r>
              <a:rPr lang="en-GB" sz="1400" u="sng" dirty="0">
                <a:hlinkClick r:id="rId8"/>
              </a:rPr>
              <a:t>https://www.nesta.org.uk/about-us/</a:t>
            </a:r>
            <a:r>
              <a:rPr lang="en-GB" sz="1400" dirty="0"/>
              <a:t> </a:t>
            </a:r>
            <a:r>
              <a:rPr lang="en-GB" sz="1400" i="1" dirty="0"/>
              <a:t> (</a:t>
            </a:r>
            <a:r>
              <a:rPr lang="en-GB" sz="1400" dirty="0"/>
              <a:t>Accessed: 20  March 2019).</a:t>
            </a:r>
          </a:p>
          <a:p>
            <a:endParaRPr lang="en-GB" sz="1400" dirty="0"/>
          </a:p>
          <a:p>
            <a:endParaRPr lang="en-GB" sz="1400" dirty="0">
              <a:solidFill>
                <a:schemeClr val="bg1"/>
              </a:solidFill>
            </a:endParaRPr>
          </a:p>
        </p:txBody>
      </p:sp>
    </p:spTree>
    <p:extLst>
      <p:ext uri="{BB962C8B-B14F-4D97-AF65-F5344CB8AC3E}">
        <p14:creationId xmlns:p14="http://schemas.microsoft.com/office/powerpoint/2010/main" val="2594274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E8281B-43F7-4987-BB7F-F5290B5BB285}"/>
              </a:ext>
            </a:extLst>
          </p:cNvPr>
          <p:cNvSpPr txBox="1"/>
          <p:nvPr/>
        </p:nvSpPr>
        <p:spPr>
          <a:xfrm>
            <a:off x="422031" y="126609"/>
            <a:ext cx="11521440" cy="6555641"/>
          </a:xfrm>
          <a:prstGeom prst="rect">
            <a:avLst/>
          </a:prstGeom>
          <a:solidFill>
            <a:schemeClr val="bg2">
              <a:lumMod val="60000"/>
              <a:lumOff val="40000"/>
            </a:schemeClr>
          </a:solidFill>
        </p:spPr>
        <p:txBody>
          <a:bodyPr wrap="square" rtlCol="0">
            <a:spAutoFit/>
          </a:bodyPr>
          <a:lstStyle/>
          <a:p>
            <a:r>
              <a:rPr lang="en-GB" sz="1600" b="1" u="sng" dirty="0"/>
              <a:t>References continued…</a:t>
            </a:r>
          </a:p>
          <a:p>
            <a:endParaRPr lang="en-GB" sz="1400" dirty="0"/>
          </a:p>
          <a:p>
            <a:r>
              <a:rPr lang="en-GB" sz="1400" dirty="0" err="1"/>
              <a:t>Quotesberry</a:t>
            </a:r>
            <a:r>
              <a:rPr lang="en-GB" sz="1400" dirty="0"/>
              <a:t> (2014) </a:t>
            </a:r>
            <a:r>
              <a:rPr lang="en-GB" sz="1400" u="sng" dirty="0">
                <a:hlinkClick r:id="rId2"/>
              </a:rPr>
              <a:t>http://quotesberry.com/post/64756691677/a-pessimist-sees-the-difficulty-in-every-opportunity-an</a:t>
            </a:r>
            <a:r>
              <a:rPr lang="en-GB" sz="1400" dirty="0"/>
              <a:t> ( Accessed: 21 March 2019).</a:t>
            </a:r>
          </a:p>
          <a:p>
            <a:endParaRPr lang="en-GB" sz="1400" dirty="0"/>
          </a:p>
          <a:p>
            <a:r>
              <a:rPr lang="en-GB" sz="1400" dirty="0"/>
              <a:t>Reynolds, E. (2016) </a:t>
            </a:r>
            <a:r>
              <a:rPr lang="en-GB" sz="1400" i="1" dirty="0"/>
              <a:t>Why should children learn about social enterprise? </a:t>
            </a:r>
            <a:r>
              <a:rPr lang="en-GB" sz="1400" u="sng" dirty="0">
                <a:hlinkClick r:id="rId3"/>
              </a:rPr>
              <a:t>https://www.britishcouncil.org/voices-magazine/why-should-children-learn-about-social-enterprise</a:t>
            </a:r>
            <a:r>
              <a:rPr lang="en-GB" sz="1400" dirty="0"/>
              <a:t> (Accessed: 20 March 2019). </a:t>
            </a:r>
          </a:p>
          <a:p>
            <a:endParaRPr lang="en-GB" sz="1400" dirty="0"/>
          </a:p>
          <a:p>
            <a:r>
              <a:rPr lang="en-GB" sz="1400" dirty="0"/>
              <a:t>Tarrant, P., 2013. </a:t>
            </a:r>
            <a:r>
              <a:rPr lang="en-GB" sz="1400" i="1" dirty="0"/>
              <a:t>Reflective practice and professional development</a:t>
            </a:r>
            <a:r>
              <a:rPr lang="en-GB" sz="1400" dirty="0"/>
              <a:t>, London: SAGE.</a:t>
            </a:r>
          </a:p>
          <a:p>
            <a:endParaRPr lang="en-GB" sz="1400" dirty="0"/>
          </a:p>
          <a:p>
            <a:r>
              <a:rPr lang="en-GB" sz="1400" dirty="0" err="1"/>
              <a:t>Veeraraghavan</a:t>
            </a:r>
            <a:r>
              <a:rPr lang="en-GB" sz="1400" dirty="0"/>
              <a:t>, V., 2009. Entrepreneurship and Innovation. </a:t>
            </a:r>
            <a:r>
              <a:rPr lang="en-GB" sz="1400" i="1" dirty="0"/>
              <a:t>Asia Pacific Business Review</a:t>
            </a:r>
            <a:r>
              <a:rPr lang="en-GB" sz="1400" dirty="0"/>
              <a:t>, 5(1), pp.14–20.</a:t>
            </a:r>
          </a:p>
          <a:p>
            <a:endParaRPr lang="en-GB" sz="1400" dirty="0"/>
          </a:p>
          <a:p>
            <a:r>
              <a:rPr lang="en-GB" sz="1400" dirty="0"/>
              <a:t>Welsh Government (2008) </a:t>
            </a:r>
            <a:r>
              <a:rPr lang="en-GB" sz="1400" i="1" dirty="0"/>
              <a:t>Personal and social education framework for 7-19 year olds in Wales </a:t>
            </a:r>
            <a:r>
              <a:rPr lang="en-GB" sz="1400" u="sng" dirty="0">
                <a:hlinkClick r:id="rId4"/>
              </a:rPr>
              <a:t>https://learning.gov.wales/docs/learningwales/publications/130425-personal-and-social-education-framework-en.pdf</a:t>
            </a:r>
            <a:r>
              <a:rPr lang="en-GB" sz="1400" dirty="0"/>
              <a:t> (Accessed: 19 March 2019). </a:t>
            </a:r>
          </a:p>
          <a:p>
            <a:endParaRPr lang="en-GB" sz="1400" dirty="0"/>
          </a:p>
          <a:p>
            <a:r>
              <a:rPr lang="en-GB" sz="1400" dirty="0"/>
              <a:t>Welsh Government (2014) </a:t>
            </a:r>
            <a:r>
              <a:rPr lang="en-GB" sz="1400" i="1" dirty="0"/>
              <a:t>National and Literacy Framework </a:t>
            </a:r>
            <a:r>
              <a:rPr lang="en-GB" sz="1400" u="sng" dirty="0">
                <a:hlinkClick r:id="rId5"/>
              </a:rPr>
              <a:t>https://learning.gov.wales/resources/browse-all/nlnf/?lang=en</a:t>
            </a:r>
            <a:r>
              <a:rPr lang="en-GB" sz="1400" dirty="0"/>
              <a:t>  (Accessed: 20 March 2019).</a:t>
            </a:r>
          </a:p>
          <a:p>
            <a:endParaRPr lang="en-GB" sz="1400" dirty="0"/>
          </a:p>
          <a:p>
            <a:r>
              <a:rPr lang="en-GB" sz="1400" dirty="0"/>
              <a:t>Welsh Government (2018) </a:t>
            </a:r>
            <a:r>
              <a:rPr lang="en-GB" sz="1400" i="1" dirty="0"/>
              <a:t>Successful Futures Looking at the Curriculum and Assessment Arrangements in Wales </a:t>
            </a:r>
            <a:r>
              <a:rPr lang="en-GB" sz="1400" u="sng" dirty="0">
                <a:hlinkClick r:id="rId6"/>
              </a:rPr>
              <a:t>https://gov.wales/sites/default/files/publications/2018-03/succesful-futures-a-summary-of-professor-graham-donaldsons-report.pdf</a:t>
            </a:r>
            <a:r>
              <a:rPr lang="en-GB" sz="1400" dirty="0"/>
              <a:t> ( Accessed: 19 March 2019). </a:t>
            </a:r>
          </a:p>
          <a:p>
            <a:endParaRPr lang="en-GB" sz="1400" dirty="0"/>
          </a:p>
          <a:p>
            <a:r>
              <a:rPr lang="en-GB" sz="1400" dirty="0"/>
              <a:t>Welsh Government (2019)  </a:t>
            </a:r>
            <a:r>
              <a:rPr lang="en-GB" sz="1400" i="1" dirty="0"/>
              <a:t>Understanding Entrepreneurship  - The ACRO Model </a:t>
            </a:r>
            <a:r>
              <a:rPr lang="en-GB" sz="1400" u="sng" dirty="0">
                <a:hlinkClick r:id="rId7"/>
              </a:rPr>
              <a:t>https://businesswales.gov.wales/bigideas/understanding-entrepreneurship-acro-model</a:t>
            </a:r>
            <a:r>
              <a:rPr lang="en-GB" sz="1400" dirty="0"/>
              <a:t> (Accessed: 24 March 2019).</a:t>
            </a:r>
          </a:p>
          <a:p>
            <a:endParaRPr lang="en-GB" sz="1400" dirty="0"/>
          </a:p>
          <a:p>
            <a:r>
              <a:rPr lang="en-GB" sz="1400" dirty="0"/>
              <a:t>Welsh Joint Education Committee (2018) </a:t>
            </a:r>
            <a:r>
              <a:rPr lang="en-GB" sz="1400" i="1" dirty="0"/>
              <a:t>Welsh Baccalaureate </a:t>
            </a:r>
            <a:r>
              <a:rPr lang="en-GB" sz="1400" u="sng" dirty="0">
                <a:hlinkClick r:id="rId8"/>
              </a:rPr>
              <a:t>https://www.wjec.co.uk/qualifications/levels/welsh-baccalaureate.html</a:t>
            </a:r>
            <a:r>
              <a:rPr lang="en-GB" sz="1400" dirty="0"/>
              <a:t> (Accessed: 23 March 2019).</a:t>
            </a:r>
          </a:p>
          <a:p>
            <a:endParaRPr lang="en-GB" sz="1400" dirty="0"/>
          </a:p>
          <a:p>
            <a:r>
              <a:rPr lang="en-GB" sz="1400" dirty="0"/>
              <a:t>Which Franchise (2014) </a:t>
            </a:r>
            <a:r>
              <a:rPr lang="en-GB" sz="1400" u="sng" dirty="0">
                <a:hlinkClick r:id="rId9"/>
              </a:rPr>
              <a:t>https://whichfranchise.co.za/possible-disadvantages-franchising-south-africa/</a:t>
            </a:r>
            <a:r>
              <a:rPr lang="en-GB" sz="1400" dirty="0"/>
              <a:t> (Accessed: 23 March 2019).</a:t>
            </a:r>
          </a:p>
          <a:p>
            <a:endParaRPr lang="en-GB" sz="1400" dirty="0"/>
          </a:p>
          <a:p>
            <a:r>
              <a:rPr lang="en-GB" sz="1400" dirty="0"/>
              <a:t>World Economic Forum (2009) </a:t>
            </a:r>
            <a:r>
              <a:rPr lang="en-GB" sz="1400" i="1" dirty="0"/>
              <a:t>Educating the Next wave of Entrepreneurs </a:t>
            </a:r>
            <a:r>
              <a:rPr lang="en-GB" sz="1400" u="sng" dirty="0">
                <a:hlinkClick r:id="rId10"/>
              </a:rPr>
              <a:t>https://www.oecd.org/site/innovationstrategy/42961746.pdf</a:t>
            </a:r>
            <a:r>
              <a:rPr lang="en-GB" sz="1400" dirty="0"/>
              <a:t> (Accessed: 23 March 2019).</a:t>
            </a:r>
          </a:p>
        </p:txBody>
      </p:sp>
    </p:spTree>
    <p:extLst>
      <p:ext uri="{BB962C8B-B14F-4D97-AF65-F5344CB8AC3E}">
        <p14:creationId xmlns:p14="http://schemas.microsoft.com/office/powerpoint/2010/main" val="11299372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Playground Rules template.potx" id="{3B94854C-D64B-49A7-87B3-EC3E7B77FEC7}" vid="{5DF654BC-1FD6-4744-81E4-6E2169EA85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Playground rules presentation</Template>
  <TotalTime>0</TotalTime>
  <Words>830</Words>
  <Application>Microsoft Office PowerPoint</Application>
  <PresentationFormat>Widescreen</PresentationFormat>
  <Paragraphs>159</Paragraphs>
  <Slides>14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Corbel</vt:lpstr>
      <vt:lpstr>Franklin Gothic Medium</vt:lpstr>
      <vt:lpstr>Segoe UI</vt:lpstr>
      <vt:lpstr>Segoe UI Light</vt:lpstr>
      <vt:lpstr>Wingdings</vt:lpstr>
      <vt:lpstr>Banded</vt:lpstr>
      <vt:lpstr>PowerPoint Presentation</vt:lpstr>
      <vt:lpstr>Aims of this presentation</vt:lpstr>
      <vt:lpstr>Define entrepreneurship</vt:lpstr>
      <vt:lpstr>mindset</vt:lpstr>
      <vt:lpstr>Entrepreneurial children?... Really?</vt:lpstr>
      <vt:lpstr>Enterprise Troopers Aims &amp;structure </vt:lpstr>
      <vt:lpstr>PowerPoint Presentation</vt:lpstr>
      <vt:lpstr>PowerPoint Presentation</vt:lpstr>
      <vt:lpstr>Intended skills developed using the initiative</vt:lpstr>
      <vt:lpstr>Other skills benefits developed by enterprise troopers</vt:lpstr>
      <vt:lpstr>Possible challenges</vt:lpstr>
      <vt:lpstr>Conclusion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2019-03-22T20:45:50Z</dcterms:created>
  <dcterms:modified xsi:type="dcterms:W3CDTF">2019-03-26T20:31:37Z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2018-08-20T20:01:51.1186001Z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ies>
</file>