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91DA8-FFC5-416E-8574-14241C75297C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2F0762-F46E-4EB0-B052-F6618F65F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782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2F0762-F46E-4EB0-B052-F6618F65F0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21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A2F04-B50F-1FB9-1526-3B9E502E32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BFFD0-9D49-A316-7CF4-48BACDFB66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1C610-179D-F6AE-D062-40D0724D4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BF0E1-0CDD-DA9C-5CCD-908DA19B2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E5C44-0C0F-C67A-5C57-C4F279CB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50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09E4-4289-6646-1B84-D95C1793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E5B7D-7CE4-F150-3A35-A358C4BD1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68E52-E8D8-755D-42AF-6753E133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0BA106-7C54-9212-5E5C-B0192A080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67545-F224-D5D2-2C47-B9D9627C2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306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1F7E9-9715-6AFF-FAE7-1DD981FBD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F59CDF-839D-9763-4F94-073A88535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21DA8-EBF8-79D7-66DA-BD96F2107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62140-E494-6944-D50E-7FADF6D49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0A5C2-1ED8-E4EE-A676-F423DD7C6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988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CC4F7-F4E4-A163-8764-8C679A6AA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0583B-B9C9-E427-C59C-F9CBD8FA20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51253D-5D3D-51E0-7413-898F80F7C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251F95-E3B2-AF81-6385-E7BD069B0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60B1B3-F8BA-2D98-CCEE-5379BE704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C87AAB-0812-9AB8-CFB0-C0D464424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652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11154-95CB-0BFF-F403-A64DCE77E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49577-0276-2D0E-40C9-2254E1445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F2197F-5400-231F-B8A4-B9EBDD5CB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E1574F-0C05-EDAD-6C3D-949A658271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5662F1-6B77-B8BB-1052-1984432169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C1C37E-FEC8-56AF-9A58-BA3C49B11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5A983A-CD7B-0BFF-2865-9839DA17F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7D3F8-C6C6-C555-94FA-0C0E9D7F5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194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61F2-EF84-4B32-270E-6E0C510E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1B0866-2D75-721B-9A0A-0B8823A6F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3FFBB9-33E5-34C8-3056-FCF6EA19C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F4CE13-9A22-AB9A-CBD7-9CB572452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622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2D1D79-437E-B045-C21E-EF10BE487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C12FC8-85AA-8F0C-3D1E-A4532FA40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F4F070-196D-1284-85F1-4C89E00D9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43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2DE88-100A-B27A-85A9-4806A369A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F4EBF-4FFF-CA0D-BE2B-761A86049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21D79A-F290-4DB8-0A64-08F41818B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CDEFD6-1DB3-7F84-AAE0-5D28C9BEF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250DD-4C07-4A8C-8FD1-EF9304DA1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8EB461-1EFC-D8F2-2DB5-1D56A178B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33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4DF94-C6B6-DA98-B02E-7229FBC72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7F26A1-58A3-0DFB-63AF-E30FFDD571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A0D43C-B8E4-DD40-A94F-486F2D2F61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FB58-23C0-2BA9-C184-EB8A69D7A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191952-65D6-3E1E-26F0-0392EA910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B00EF4-467F-94E7-C520-792125056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659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F078B-FC06-4829-66ED-1165538F7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676D50-E759-159D-127B-68BF0941B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29BA1-5C2F-1600-29C4-E1E993DEC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5648F-682C-29B8-0357-A19BF2942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24F13-6121-48A5-7E63-481FD9B6B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12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D9368-4501-7CAB-81CE-9B40F19194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86AFE-C503-1513-B694-43920B2F52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90E06B-910C-DB2C-0FCC-CF50A474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DD783-8EF7-FBEF-62BA-F3403D205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6F15D-4B05-5112-A614-7DE5BF71F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96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523776-296F-213D-D713-1A609D504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9C590-F3F7-913A-CB72-0ADA2FC6D6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D6282-4C7A-2822-F996-C76800E369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BAA656-8C7C-4C9D-9C5D-1CFFEC405F1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D945B-C8D3-27D9-FA93-4F59A8A4BB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C2FB6-8A53-7975-FC4D-035CBC4656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40E33D-5104-4DC0-B34E-14D3CFD45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74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0F4E7-7B54-2035-9857-4CA2F0A71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682143" cy="23876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BD05B-247C-554A-791A-0E6D4C6A9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7175383" cy="165576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776C88-FC23-23BA-D8BC-FC21EB37CB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624" y="0"/>
            <a:ext cx="93509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27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7000">
              <a:schemeClr val="tx2">
                <a:lumMod val="50000"/>
                <a:lumOff val="50000"/>
              </a:schemeClr>
            </a:gs>
            <a:gs pos="100000">
              <a:schemeClr val="tx1"/>
            </a:gs>
            <a:gs pos="20000">
              <a:schemeClr val="accent6">
                <a:lumMod val="45000"/>
                <a:lumOff val="55000"/>
              </a:schemeClr>
            </a:gs>
            <a:gs pos="10000">
              <a:schemeClr val="accent6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F2421-CB5E-043E-A78A-48BAFF50D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/>
              <a:t>GreenVelvet Terrace is an outdoor leisure venue offering:</a:t>
            </a:r>
            <a:br>
              <a:rPr lang="en-US" sz="3400"/>
            </a:br>
            <a:endParaRPr lang="en-US" sz="34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55B54-8EC0-45CD-B7D4-1B59A41101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6634" y="2219323"/>
            <a:ext cx="6702156" cy="391477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  <a:p>
            <a:r>
              <a:rPr lang="en-US" sz="2000" dirty="0"/>
              <a:t>• Swimming pool</a:t>
            </a:r>
          </a:p>
          <a:p>
            <a:br>
              <a:rPr lang="en-US" sz="2000" dirty="0"/>
            </a:br>
            <a:r>
              <a:rPr lang="en-US" sz="2000" dirty="0"/>
              <a:t>• Palm trees and natural landscape</a:t>
            </a:r>
          </a:p>
          <a:p>
            <a:br>
              <a:rPr lang="en-US" sz="2000" dirty="0"/>
            </a:br>
            <a:r>
              <a:rPr lang="en-US" sz="2000" dirty="0"/>
              <a:t>• Luxury sunbeds and lounge areas</a:t>
            </a:r>
          </a:p>
          <a:p>
            <a:br>
              <a:rPr lang="en-US" sz="2000" dirty="0"/>
            </a:br>
            <a:r>
              <a:rPr lang="en-US" sz="2000" dirty="0"/>
              <a:t>• Poolside bar with drinks and snacks</a:t>
            </a:r>
          </a:p>
          <a:p>
            <a:br>
              <a:rPr lang="en-US" sz="2000" dirty="0"/>
            </a:br>
            <a:r>
              <a:rPr lang="en-US" sz="2000" dirty="0"/>
              <a:t>• Relaxation events and social evenings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US" sz="2000" dirty="0"/>
              <a:t>                                                Kotler and Keller (2016)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7C39179-10DE-2241-5484-05C73809A78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09" r="1" b="1"/>
          <a:stretch>
            <a:fillRect/>
          </a:stretch>
        </p:blipFill>
        <p:spPr>
          <a:xfrm>
            <a:off x="6348249" y="10"/>
            <a:ext cx="5843752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27287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542CA03-AECC-9397-0537-45B1ACB52C2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3" r="7373"/>
          <a:stretch>
            <a:fillRect/>
          </a:stretch>
        </p:blipFill>
        <p:spPr>
          <a:xfrm>
            <a:off x="5202642" y="160574"/>
            <a:ext cx="6892725" cy="5442558"/>
          </a:xfrm>
          <a:prstGeom prst="rect">
            <a:avLst/>
          </a:prstGeom>
          <a:solidFill>
            <a:schemeClr val="accent4">
              <a:lumMod val="20000"/>
              <a:lumOff val="80000"/>
              <a:alpha val="83000"/>
            </a:schemeClr>
          </a:solidFill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D7963-1782-6D7C-3CA1-FA5E292D3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1013" y="661481"/>
            <a:ext cx="4451013" cy="5690681"/>
          </a:xfrm>
        </p:spPr>
        <p:txBody>
          <a:bodyPr>
            <a:normAutofit/>
          </a:bodyPr>
          <a:lstStyle/>
          <a:p>
            <a:r>
              <a:rPr lang="en-GB" b="1" dirty="0"/>
              <a:t>Mission</a:t>
            </a:r>
            <a:br>
              <a:rPr lang="en-GB" dirty="0"/>
            </a:br>
            <a:r>
              <a:rPr lang="en-GB" dirty="0"/>
              <a:t>To create a relaxing destination where people can enjoy a resort-style experience close to home.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Aim</a:t>
            </a:r>
            <a:br>
              <a:rPr lang="en-GB" dirty="0"/>
            </a:br>
            <a:r>
              <a:rPr lang="en-GB" dirty="0"/>
              <a:t>To become a recognised leisure destination near Craiova.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Objectives</a:t>
            </a:r>
            <a:endParaRPr lang="en-GB" dirty="0"/>
          </a:p>
          <a:p>
            <a:r>
              <a:rPr lang="en-GB" dirty="0"/>
              <a:t>• Reach 1,200 customers per month in the first year</a:t>
            </a:r>
            <a:br>
              <a:rPr lang="en-GB" dirty="0"/>
            </a:br>
            <a:r>
              <a:rPr lang="en-GB" dirty="0"/>
              <a:t>• Achieve over 90% customer satisfaction</a:t>
            </a:r>
            <a:br>
              <a:rPr lang="en-GB" dirty="0"/>
            </a:br>
            <a:r>
              <a:rPr lang="en-GB" dirty="0"/>
              <a:t>• Build 3,000 social media followers</a:t>
            </a:r>
            <a:br>
              <a:rPr lang="en-GB" dirty="0"/>
            </a:br>
            <a:r>
              <a:rPr lang="en-GB" dirty="0"/>
              <a:t>• Reach financial stability within 12 months</a:t>
            </a:r>
          </a:p>
          <a:p>
            <a:r>
              <a:rPr lang="en-GB" dirty="0"/>
              <a:t>    </a:t>
            </a:r>
          </a:p>
          <a:p>
            <a:r>
              <a:rPr lang="en-GB" dirty="0"/>
              <a:t>                                                 Doran (1981)</a:t>
            </a:r>
          </a:p>
        </p:txBody>
      </p:sp>
    </p:spTree>
    <p:extLst>
      <p:ext uri="{BB962C8B-B14F-4D97-AF65-F5344CB8AC3E}">
        <p14:creationId xmlns:p14="http://schemas.microsoft.com/office/powerpoint/2010/main" val="260661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alpha val="84000"/>
              </a:schemeClr>
            </a:gs>
            <a:gs pos="53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96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CCC84FE-DF00-86C3-231E-C7DE8037E0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1" r="14381"/>
          <a:stretch>
            <a:fillRect/>
          </a:stretch>
        </p:blipFill>
        <p:spPr>
          <a:xfrm>
            <a:off x="5449077" y="175098"/>
            <a:ext cx="6574310" cy="6507804"/>
          </a:xfrm>
          <a:prstGeom prst="rect">
            <a:avLst/>
          </a:prstGeom>
          <a:gradFill flip="none" rotWithShape="1">
            <a:gsLst>
              <a:gs pos="74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13500000" scaled="1"/>
            <a:tileRect/>
          </a:gradFill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F39642-96F2-F456-460E-336F5952B3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9380" y="778213"/>
            <a:ext cx="4392646" cy="509077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Unique Selling Proposition</a:t>
            </a:r>
            <a:endParaRPr lang="en-GB" dirty="0"/>
          </a:p>
          <a:p>
            <a:r>
              <a:rPr lang="en-GB" dirty="0"/>
              <a:t>A resort-style relaxation space located in a quiet natural area near the city.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Legal Structure</a:t>
            </a:r>
            <a:endParaRPr lang="en-GB" dirty="0"/>
          </a:p>
          <a:p>
            <a:r>
              <a:rPr lang="en-GB" dirty="0"/>
              <a:t>Sole Trader / Family Business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Advantages</a:t>
            </a:r>
            <a:endParaRPr lang="en-GB" dirty="0"/>
          </a:p>
          <a:p>
            <a:r>
              <a:rPr lang="en-GB" dirty="0"/>
              <a:t>• Simple to start</a:t>
            </a:r>
          </a:p>
          <a:p>
            <a:br>
              <a:rPr lang="en-GB" dirty="0"/>
            </a:br>
            <a:r>
              <a:rPr lang="en-GB" dirty="0"/>
              <a:t>• Full control of decisions</a:t>
            </a:r>
          </a:p>
          <a:p>
            <a:br>
              <a:rPr lang="en-GB" dirty="0"/>
            </a:br>
            <a:r>
              <a:rPr lang="en-GB" dirty="0"/>
              <a:t>• Flexible management</a:t>
            </a:r>
          </a:p>
          <a:p>
            <a:r>
              <a:rPr lang="en-GB" dirty="0"/>
              <a:t>  </a:t>
            </a:r>
          </a:p>
          <a:p>
            <a:r>
              <a:rPr lang="en-GB" dirty="0"/>
              <a:t>                                         Burns (2016)</a:t>
            </a:r>
          </a:p>
        </p:txBody>
      </p:sp>
    </p:spTree>
    <p:extLst>
      <p:ext uri="{BB962C8B-B14F-4D97-AF65-F5344CB8AC3E}">
        <p14:creationId xmlns:p14="http://schemas.microsoft.com/office/powerpoint/2010/main" val="2597733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94376-6BE8-F9FA-8F0F-AB2555993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6986" y="574073"/>
            <a:ext cx="5021094" cy="5709854"/>
          </a:xfrm>
          <a:gradFill>
            <a:gsLst>
              <a:gs pos="0">
                <a:schemeClr val="bg1">
                  <a:alpha val="84000"/>
                </a:schemeClr>
              </a:gs>
              <a:gs pos="53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96000">
                <a:schemeClr val="accent6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sz="2000" b="1" dirty="0"/>
              <a:t>Location</a:t>
            </a:r>
            <a:br>
              <a:rPr lang="en-GB" sz="2000" dirty="0"/>
            </a:br>
            <a:r>
              <a:rPr lang="en-GB" sz="2000" dirty="0" err="1"/>
              <a:t>Șimnicu</a:t>
            </a:r>
            <a:r>
              <a:rPr lang="en-GB" sz="2000" dirty="0"/>
              <a:t> de Sus – 7 miles from Craiova city centre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Benefits:</a:t>
            </a:r>
            <a:br>
              <a:rPr lang="en-GB" sz="2000" dirty="0"/>
            </a:br>
            <a:r>
              <a:rPr lang="en-GB" sz="2000" dirty="0"/>
              <a:t>• Quiet environment</a:t>
            </a:r>
            <a:br>
              <a:rPr lang="en-GB" sz="2000" dirty="0"/>
            </a:br>
            <a:r>
              <a:rPr lang="en-GB" sz="2000" dirty="0"/>
              <a:t>• Growing residential area</a:t>
            </a:r>
            <a:br>
              <a:rPr lang="en-GB" sz="2000" dirty="0"/>
            </a:br>
            <a:r>
              <a:rPr lang="en-GB" sz="2000" dirty="0"/>
              <a:t>• Easy access from the city  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Human Resources</a:t>
            </a:r>
            <a:br>
              <a:rPr lang="en-GB" sz="2000" dirty="0"/>
            </a:br>
            <a:r>
              <a:rPr lang="en-GB" sz="2000" dirty="0"/>
              <a:t>Small team including:</a:t>
            </a:r>
            <a:br>
              <a:rPr lang="en-GB" sz="2000" dirty="0"/>
            </a:br>
            <a:r>
              <a:rPr lang="en-GB" sz="2000" dirty="0"/>
              <a:t>• Manager</a:t>
            </a:r>
            <a:br>
              <a:rPr lang="en-GB" sz="2000" dirty="0"/>
            </a:br>
            <a:r>
              <a:rPr lang="en-GB" sz="2000" dirty="0"/>
              <a:t>• Bar staff</a:t>
            </a:r>
            <a:br>
              <a:rPr lang="en-GB" sz="2000" dirty="0"/>
            </a:br>
            <a:r>
              <a:rPr lang="en-GB" sz="2000" dirty="0"/>
              <a:t>• Service staff</a:t>
            </a:r>
            <a:br>
              <a:rPr lang="en-GB" sz="2000" dirty="0"/>
            </a:br>
            <a:r>
              <a:rPr lang="en-GB" sz="2000" dirty="0"/>
              <a:t>• Maintenance worker</a:t>
            </a:r>
            <a:br>
              <a:rPr lang="en-GB" sz="2000" dirty="0"/>
            </a:br>
            <a:br>
              <a:rPr lang="en-GB" sz="2000" dirty="0"/>
            </a:br>
            <a:r>
              <a:rPr lang="en-GB" sz="1600" dirty="0"/>
              <a:t>         Morrison ( 2018)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17E9DE-9BEC-F42A-E7C1-A0EDA4EE3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3" r="2174" b="8617"/>
          <a:stretch>
            <a:fillRect/>
          </a:stretch>
        </p:blipFill>
        <p:spPr>
          <a:xfrm>
            <a:off x="561815" y="0"/>
            <a:ext cx="4332820" cy="677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93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chemeClr val="tx2">
                <a:lumMod val="50000"/>
                <a:lumOff val="50000"/>
              </a:schemeClr>
            </a:gs>
            <a:gs pos="69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96000">
              <a:schemeClr val="accent6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F2A99-8274-2023-31D1-A1392D8C6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635" y="241029"/>
            <a:ext cx="10515600" cy="724373"/>
          </a:xfrm>
        </p:spPr>
        <p:txBody>
          <a:bodyPr/>
          <a:lstStyle/>
          <a:p>
            <a:r>
              <a:rPr lang="en-GB" dirty="0"/>
              <a:t>      Market Research &amp; 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3DC65-2145-D34C-B5CE-BA202A2F63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3722" y="1634247"/>
            <a:ext cx="5181601" cy="47080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       Market Insights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Increasing demand for lifestyle experiences</a:t>
            </a:r>
            <a:br>
              <a:rPr lang="en-GB" dirty="0"/>
            </a:br>
            <a:r>
              <a:rPr lang="en-GB" dirty="0"/>
              <a:t>• Customers prefer outdoor leisure spaces</a:t>
            </a:r>
            <a:br>
              <a:rPr lang="en-GB" dirty="0"/>
            </a:br>
            <a:r>
              <a:rPr lang="en-GB" dirty="0"/>
              <a:t>• Growing tourism and leisure industry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900" dirty="0"/>
              <a:t>Barrows, Powers and Reynolds (2012)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A39FF-98C2-1D32-0BA4-FD7871C4A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4461" y="1634247"/>
            <a:ext cx="4923818" cy="47080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         Financial Overview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Main start-up costs:</a:t>
            </a:r>
          </a:p>
          <a:p>
            <a:pPr marL="0" indent="0">
              <a:buNone/>
            </a:pPr>
            <a:r>
              <a:rPr lang="en-GB" dirty="0"/>
              <a:t>• Pool construction</a:t>
            </a:r>
            <a:br>
              <a:rPr lang="en-GB" dirty="0"/>
            </a:br>
            <a:r>
              <a:rPr lang="en-GB" dirty="0"/>
              <a:t>• Outdoor furniture</a:t>
            </a:r>
            <a:br>
              <a:rPr lang="en-GB" dirty="0"/>
            </a:br>
            <a:r>
              <a:rPr lang="en-GB" dirty="0"/>
              <a:t>• Bar equipment</a:t>
            </a:r>
            <a:br>
              <a:rPr lang="en-GB" dirty="0"/>
            </a:br>
            <a:r>
              <a:rPr lang="en-GB" dirty="0"/>
              <a:t>• Landscaping</a:t>
            </a:r>
          </a:p>
          <a:p>
            <a:pPr marL="0" indent="0">
              <a:buNone/>
            </a:pPr>
            <a:r>
              <a:rPr lang="en-GB" dirty="0"/>
              <a:t>Funding sources:</a:t>
            </a:r>
          </a:p>
          <a:p>
            <a:pPr marL="0" indent="0">
              <a:buNone/>
            </a:pPr>
            <a:r>
              <a:rPr lang="en-GB" dirty="0"/>
              <a:t>• Personal savings</a:t>
            </a:r>
            <a:br>
              <a:rPr lang="en-GB" dirty="0"/>
            </a:br>
            <a:r>
              <a:rPr lang="en-GB" dirty="0"/>
              <a:t>• Potential investors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746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99B9311-5A4E-D486-86B4-0B53517AADB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18" b="2718"/>
          <a:stretch>
            <a:fillRect/>
          </a:stretch>
        </p:blipFill>
        <p:spPr>
          <a:xfrm>
            <a:off x="1" y="10"/>
            <a:ext cx="8681544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EB70E-4E6B-AD3A-816A-AFA4F888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148" y="-507234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SWOT Analysis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ED14C3-985C-F31C-D96C-09CBEF6F00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8490" y="1030013"/>
            <a:ext cx="4621503" cy="582798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2400" b="1" dirty="0"/>
              <a:t>       Strengths</a:t>
            </a: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Unique concept and location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b="1" dirty="0"/>
              <a:t>       Weaknesses</a:t>
            </a: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Seasonal business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b="1" dirty="0"/>
              <a:t>       Opportunities</a:t>
            </a: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Growing demand for leisure experiences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US" sz="2400" b="1" dirty="0"/>
              <a:t>       Threats</a:t>
            </a: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Competition from bars and clubs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r>
              <a:rPr lang="en-GB" sz="2400" dirty="0"/>
              <a:t>                                                   </a:t>
            </a:r>
            <a:r>
              <a:rPr lang="en-GB" sz="1900" dirty="0"/>
              <a:t>Porter (2008)</a:t>
            </a:r>
            <a:endParaRPr lang="en-US" sz="19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840964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3969E63-12C2-82AE-029E-EE60EC75713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14" b="12017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E17054-0962-A0C3-0BFB-EB3304F1F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5338" y="-806355"/>
            <a:ext cx="8839200" cy="31291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Marketing Strategy (12 Months)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F5FAA8-72C9-79D0-C7A8-C8D343EE32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81297" y="1828800"/>
            <a:ext cx="6445467" cy="468449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2000" b="1" dirty="0">
                <a:solidFill>
                  <a:srgbClr val="FFFFFF"/>
                </a:solidFill>
              </a:rPr>
              <a:t>Main marketing channels:</a:t>
            </a:r>
          </a:p>
          <a:p>
            <a:endParaRPr lang="en-US" sz="2000" b="1" dirty="0">
              <a:solidFill>
                <a:srgbClr val="FFFFFF"/>
              </a:solidFill>
            </a:endParaRPr>
          </a:p>
          <a:p>
            <a:r>
              <a:rPr lang="en-US" sz="2000" b="1" dirty="0">
                <a:solidFill>
                  <a:srgbClr val="FFFFFF"/>
                </a:solidFill>
              </a:rPr>
              <a:t>• Instagram and TikTok promotion</a:t>
            </a:r>
          </a:p>
          <a:p>
            <a:br>
              <a:rPr lang="en-US" sz="2000" b="1" dirty="0">
                <a:solidFill>
                  <a:srgbClr val="FFFFFF"/>
                </a:solidFill>
              </a:rPr>
            </a:br>
            <a:r>
              <a:rPr lang="en-US" sz="2000" b="1" dirty="0">
                <a:solidFill>
                  <a:srgbClr val="FFFFFF"/>
                </a:solidFill>
              </a:rPr>
              <a:t>• Facebook advertising</a:t>
            </a:r>
          </a:p>
          <a:p>
            <a:br>
              <a:rPr lang="en-US" sz="2000" b="1" dirty="0">
                <a:solidFill>
                  <a:srgbClr val="FFFFFF"/>
                </a:solidFill>
              </a:rPr>
            </a:br>
            <a:r>
              <a:rPr lang="en-US" sz="2000" b="1" dirty="0">
                <a:solidFill>
                  <a:srgbClr val="FFFFFF"/>
                </a:solidFill>
              </a:rPr>
              <a:t>• Influencer collaborations</a:t>
            </a:r>
          </a:p>
          <a:p>
            <a:br>
              <a:rPr lang="en-US" sz="2000" b="1" dirty="0">
                <a:solidFill>
                  <a:srgbClr val="FFFFFF"/>
                </a:solidFill>
              </a:rPr>
            </a:br>
            <a:r>
              <a:rPr lang="en-US" sz="2000" b="1" dirty="0">
                <a:solidFill>
                  <a:srgbClr val="FFFFFF"/>
                </a:solidFill>
              </a:rPr>
              <a:t>• Launch event and promotions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FFFFFF"/>
              </a:solidFill>
            </a:endParaRPr>
          </a:p>
          <a:p>
            <a:endParaRPr lang="en-US" sz="2000" b="1" dirty="0">
              <a:solidFill>
                <a:srgbClr val="FFFFFF"/>
              </a:solidFill>
            </a:endParaRPr>
          </a:p>
          <a:p>
            <a:r>
              <a:rPr lang="en-US" sz="2000" b="1" dirty="0">
                <a:solidFill>
                  <a:srgbClr val="FFFFFF"/>
                </a:solidFill>
              </a:rPr>
              <a:t>Brand message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FFFFFF"/>
                </a:solidFill>
              </a:rPr>
              <a:t>Relaxation – Nature – Lifestyle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                  </a:t>
            </a:r>
            <a:r>
              <a:rPr lang="en-GB" sz="2000" dirty="0">
                <a:solidFill>
                  <a:schemeClr val="bg1"/>
                </a:solidFill>
              </a:rPr>
              <a:t>Kotler, Bowen and Makens (2019)</a:t>
            </a:r>
            <a:endParaRPr lang="en-US" sz="2000" b="1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134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640C-23DC-5406-5ABD-35749C353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332" y="313749"/>
            <a:ext cx="3932237" cy="530225"/>
          </a:xfrm>
        </p:spPr>
        <p:txBody>
          <a:bodyPr>
            <a:noAutofit/>
          </a:bodyPr>
          <a:lstStyle/>
          <a:p>
            <a:r>
              <a:rPr lang="en-GB" dirty="0"/>
              <a:t>Marketing Examples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80CAC17-3080-F6BD-328F-C92AD278D6D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>
          <a:xfrm>
            <a:off x="5291847" y="578862"/>
            <a:ext cx="6634264" cy="587057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03523A-633F-1253-AB3A-1EED5D7F10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3157" y="1527242"/>
            <a:ext cx="4629412" cy="5107022"/>
          </a:xfrm>
        </p:spPr>
        <p:txBody>
          <a:bodyPr/>
          <a:lstStyle/>
          <a:p>
            <a:r>
              <a:rPr lang="en-GB" sz="2000" dirty="0"/>
              <a:t>Examples of promotional materials:</a:t>
            </a:r>
          </a:p>
          <a:p>
            <a:r>
              <a:rPr lang="en-GB" sz="2000" dirty="0"/>
              <a:t>• Instagram posts showing the pool, palms and terrace</a:t>
            </a:r>
          </a:p>
          <a:p>
            <a:br>
              <a:rPr lang="en-GB" sz="2000" dirty="0"/>
            </a:br>
            <a:r>
              <a:rPr lang="en-GB" sz="2000" dirty="0"/>
              <a:t>• TikTok videos of the venue atmosphere</a:t>
            </a:r>
          </a:p>
          <a:p>
            <a:br>
              <a:rPr lang="en-GB" sz="2000" dirty="0"/>
            </a:br>
            <a:r>
              <a:rPr lang="en-GB" sz="2000" dirty="0"/>
              <a:t>• Printed flyers for Craiova</a:t>
            </a:r>
          </a:p>
          <a:p>
            <a:br>
              <a:rPr lang="en-GB" sz="2000" dirty="0"/>
            </a:br>
            <a:r>
              <a:rPr lang="en-GB" sz="2000" dirty="0"/>
              <a:t>• Business cards for networking</a:t>
            </a:r>
          </a:p>
          <a:p>
            <a:br>
              <a:rPr lang="en-GB" sz="2000" dirty="0"/>
            </a:br>
            <a:r>
              <a:rPr lang="en-GB" sz="2000" dirty="0"/>
              <a:t>• Launch event promotions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815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chemeClr val="tx2">
                <a:lumMod val="50000"/>
                <a:lumOff val="50000"/>
                <a:alpha val="66000"/>
              </a:schemeClr>
            </a:gs>
            <a:gs pos="91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45000"/>
                <a:lumOff val="55000"/>
              </a:schemeClr>
            </a:gs>
            <a:gs pos="96000">
              <a:schemeClr val="accent6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B9DBC68-4522-BDCC-845F-869FD3541D9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2508"/>
          <a:stretch>
            <a:fillRect/>
          </a:stretch>
        </p:blipFill>
        <p:spPr>
          <a:xfrm>
            <a:off x="5552838" y="525294"/>
            <a:ext cx="6558098" cy="5924143"/>
          </a:xfrm>
          <a:prstGeom prst="rect">
            <a:avLst/>
          </a:prstGeom>
          <a:solidFill>
            <a:schemeClr val="accent1">
              <a:lumMod val="40000"/>
              <a:lumOff val="60000"/>
              <a:alpha val="61000"/>
            </a:schemeClr>
          </a:solidFill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0FB31-4109-6A3C-1B00-60909473F9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1284" y="311286"/>
            <a:ext cx="5038929" cy="6896910"/>
          </a:xfrm>
        </p:spPr>
        <p:txBody>
          <a:bodyPr>
            <a:normAutofit/>
          </a:bodyPr>
          <a:lstStyle/>
          <a:p>
            <a:r>
              <a:rPr lang="en-GB" sz="2400" dirty="0"/>
              <a:t>If I receive £100k investment, the funds will be used for:</a:t>
            </a:r>
          </a:p>
          <a:p>
            <a:endParaRPr lang="en-GB" sz="2400" dirty="0"/>
          </a:p>
          <a:p>
            <a:endParaRPr lang="en-GB" sz="2000" dirty="0"/>
          </a:p>
          <a:p>
            <a:r>
              <a:rPr lang="en-GB" sz="2000" dirty="0"/>
              <a:t>•Pool development and improvements – £40k</a:t>
            </a:r>
          </a:p>
          <a:p>
            <a:br>
              <a:rPr lang="en-GB" sz="2000" dirty="0"/>
            </a:br>
            <a:r>
              <a:rPr lang="en-GB" sz="2000" dirty="0"/>
              <a:t>• Luxury sunbeds and furniture – £20k </a:t>
            </a:r>
          </a:p>
          <a:p>
            <a:br>
              <a:rPr lang="en-GB" sz="2000" dirty="0"/>
            </a:br>
            <a:r>
              <a:rPr lang="en-GB" sz="2000" dirty="0"/>
              <a:t>• Landscaping and decoration – £10k</a:t>
            </a:r>
          </a:p>
          <a:p>
            <a:br>
              <a:rPr lang="en-GB" sz="2000" dirty="0"/>
            </a:br>
            <a:r>
              <a:rPr lang="en-GB" sz="2000" dirty="0"/>
              <a:t>• Marketing campaigns – £15k</a:t>
            </a:r>
          </a:p>
          <a:p>
            <a:br>
              <a:rPr lang="en-GB" sz="2000" dirty="0"/>
            </a:br>
            <a:r>
              <a:rPr lang="en-GB" sz="2000" dirty="0"/>
              <a:t>•Bar equipment and technology – £15k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088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32831-06D8-A593-0ADA-B94054B58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3467" y="-339573"/>
            <a:ext cx="3932237" cy="1600200"/>
          </a:xfrm>
        </p:spPr>
        <p:txBody>
          <a:bodyPr/>
          <a:lstStyle/>
          <a:p>
            <a:r>
              <a:rPr lang="en-GB" dirty="0"/>
              <a:t>Future development: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527C39D-EDC1-F0E1-99C2-E2323088D38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" r="2541"/>
          <a:stretch>
            <a:fillRect/>
          </a:stretch>
        </p:blipFill>
        <p:spPr>
          <a:xfrm>
            <a:off x="0" y="0"/>
            <a:ext cx="6730836" cy="676866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029F11-6A77-0B72-FC20-08EFCA0B4F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24928" y="1915510"/>
            <a:ext cx="4330143" cy="3811588"/>
          </a:xfrm>
        </p:spPr>
        <p:txBody>
          <a:bodyPr>
            <a:normAutofit/>
          </a:bodyPr>
          <a:lstStyle/>
          <a:p>
            <a:r>
              <a:rPr lang="en-GB" sz="2000" dirty="0"/>
              <a:t>• VIP lounge areas</a:t>
            </a:r>
          </a:p>
          <a:p>
            <a:br>
              <a:rPr lang="en-GB" sz="2000" dirty="0"/>
            </a:br>
            <a:r>
              <a:rPr lang="en-GB" sz="2000" dirty="0"/>
              <a:t>• Events and private bookings</a:t>
            </a:r>
          </a:p>
          <a:p>
            <a:br>
              <a:rPr lang="en-GB" sz="2000" dirty="0"/>
            </a:br>
            <a:r>
              <a:rPr lang="en-GB" sz="2000" dirty="0"/>
              <a:t>• Partnerships with tourism businesses</a:t>
            </a:r>
          </a:p>
          <a:p>
            <a:br>
              <a:rPr lang="en-GB" sz="2000" dirty="0"/>
            </a:br>
            <a:r>
              <a:rPr lang="en-GB" sz="2000" dirty="0"/>
              <a:t>• Expansion of food and drink services</a:t>
            </a:r>
          </a:p>
        </p:txBody>
      </p:sp>
    </p:spTree>
    <p:extLst>
      <p:ext uri="{BB962C8B-B14F-4D97-AF65-F5344CB8AC3E}">
        <p14:creationId xmlns:p14="http://schemas.microsoft.com/office/powerpoint/2010/main" val="1231858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5000">
              <a:schemeClr val="tx2">
                <a:lumMod val="50000"/>
                <a:lumOff val="50000"/>
              </a:schemeClr>
            </a:gs>
            <a:gs pos="98000">
              <a:schemeClr val="tx1">
                <a:lumMod val="85000"/>
                <a:lumOff val="15000"/>
              </a:schemeClr>
            </a:gs>
            <a:gs pos="23000">
              <a:schemeClr val="accent6">
                <a:lumMod val="45000"/>
                <a:lumOff val="55000"/>
              </a:schemeClr>
            </a:gs>
            <a:gs pos="0">
              <a:schemeClr val="accent6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F8141-FDAE-DFC1-624F-012AE11B1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320" y="145915"/>
            <a:ext cx="3932237" cy="967902"/>
          </a:xfrm>
        </p:spPr>
        <p:txBody>
          <a:bodyPr>
            <a:normAutofit/>
          </a:bodyPr>
          <a:lstStyle/>
          <a:p>
            <a:r>
              <a:rPr lang="en-GB" sz="4400" dirty="0"/>
              <a:t>Any questions?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BDC2A8-90B5-C04D-FF50-C0F48F5708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51100" y="5860915"/>
            <a:ext cx="3932237" cy="724711"/>
          </a:xfrm>
        </p:spPr>
        <p:txBody>
          <a:bodyPr>
            <a:normAutofit/>
          </a:bodyPr>
          <a:lstStyle/>
          <a:p>
            <a:r>
              <a:rPr lang="en-GB" sz="4400" dirty="0"/>
              <a:t>Thank you! </a:t>
            </a:r>
            <a:r>
              <a:rPr lang="en-GB" sz="4400" dirty="0">
                <a:sym typeface="Wingdings" panose="05000000000000000000" pitchFamily="2" charset="2"/>
              </a:rPr>
              <a:t></a:t>
            </a:r>
            <a:r>
              <a:rPr lang="en-GB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10544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244D-7289-0F6F-1B9D-5BE58FF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328" y="0"/>
            <a:ext cx="3932237" cy="646889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18BC93-0E1B-CDE3-999F-9C8A550475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7427" y="1809345"/>
            <a:ext cx="11271756" cy="5496127"/>
          </a:xfrm>
        </p:spPr>
        <p:txBody>
          <a:bodyPr>
            <a:normAutofit/>
          </a:bodyPr>
          <a:lstStyle/>
          <a:p>
            <a:r>
              <a:rPr lang="en-GB" sz="1800" dirty="0"/>
              <a:t>Barrows, C., Powers, T. and Reynolds, D. (2012) Introduction to Management in the Hospitality Industry. Wiley.</a:t>
            </a:r>
          </a:p>
          <a:p>
            <a:r>
              <a:rPr lang="en-GB" sz="1800" dirty="0"/>
              <a:t>Burns, P. (2016) Entrepreneurship and Small Business. Palgrave.</a:t>
            </a:r>
          </a:p>
          <a:p>
            <a:r>
              <a:rPr lang="en-GB" sz="1800" dirty="0"/>
              <a:t>Hisrich, R., Peters, M. and Shepherd, D. (2017) Entrepreneurship. McGraw-Hill.</a:t>
            </a:r>
          </a:p>
          <a:p>
            <a:r>
              <a:rPr lang="en-GB" sz="1800" dirty="0"/>
              <a:t>Kotler, P. and Keller, K. (2016) Marketing Management. Pearson.</a:t>
            </a:r>
          </a:p>
          <a:p>
            <a:r>
              <a:rPr lang="en-GB" sz="1800" dirty="0"/>
              <a:t>Kotler, P., Bowen, J. and Makens, J. (2019) Marketing for Hospitality and Tourism. Pearson.</a:t>
            </a:r>
          </a:p>
          <a:p>
            <a:r>
              <a:rPr lang="en-GB" sz="1800" dirty="0"/>
              <a:t>Morrison, A. (2018) Marketing and Managing Tourism Destinations. Routledge.</a:t>
            </a:r>
          </a:p>
          <a:p>
            <a:r>
              <a:rPr lang="en-GB" sz="1800" dirty="0"/>
              <a:t>Pine, B. and Gilmore, J. (2011) The Experience Economy. Harvard Business School Press.</a:t>
            </a:r>
          </a:p>
          <a:p>
            <a:r>
              <a:rPr lang="en-GB" sz="1800" dirty="0"/>
              <a:t>Porter, M. (2008) Competitive Strategy. Free Press.</a:t>
            </a:r>
          </a:p>
          <a:p>
            <a:r>
              <a:rPr lang="en-GB" sz="1800" dirty="0"/>
              <a:t>Scarborough, N. and Cornwall, J. (2016) Entrepreneurship and Small Business Management. Pearson.</a:t>
            </a:r>
          </a:p>
          <a:p>
            <a:r>
              <a:rPr lang="en-GB" sz="1800" dirty="0"/>
              <a:t>Walker, J. (2017) Introduction to Hospitality Management. Pearson.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858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953</TotalTime>
  <Words>688</Words>
  <Application>Microsoft Office PowerPoint</Application>
  <PresentationFormat>Widescreen</PresentationFormat>
  <Paragraphs>107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GreenVelvet Terrace is an outdoor leisure venue offering: </vt:lpstr>
      <vt:lpstr>PowerPoint Presentation</vt:lpstr>
      <vt:lpstr>PowerPoint Presentation</vt:lpstr>
      <vt:lpstr>Location Șimnicu de Sus – 7 miles from Craiova city centre  Benefits: • Quiet environment • Growing residential area • Easy access from the city     Human Resources Small team including: • Manager • Bar staff • Service staff • Maintenance worker           Morrison ( 2018)</vt:lpstr>
      <vt:lpstr>      Market Research &amp; Financial Overview</vt:lpstr>
      <vt:lpstr>SWOT Analysis </vt:lpstr>
      <vt:lpstr>Marketing Strategy (12 Months)</vt:lpstr>
      <vt:lpstr>Marketing Examples </vt:lpstr>
      <vt:lpstr>PowerPoint Presentation</vt:lpstr>
      <vt:lpstr>Future development:</vt:lpstr>
      <vt:lpstr>Any questions?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Lilea (2126939)</dc:creator>
  <cp:lastModifiedBy>Andreea Lilea (2126939)</cp:lastModifiedBy>
  <cp:revision>2</cp:revision>
  <dcterms:created xsi:type="dcterms:W3CDTF">2026-03-06T23:46:12Z</dcterms:created>
  <dcterms:modified xsi:type="dcterms:W3CDTF">2026-03-09T08:57:06Z</dcterms:modified>
</cp:coreProperties>
</file>