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70" r:id="rId6"/>
    <p:sldId id="260" r:id="rId7"/>
    <p:sldId id="268" r:id="rId8"/>
    <p:sldId id="261" r:id="rId9"/>
    <p:sldId id="269" r:id="rId10"/>
    <p:sldId id="262" r:id="rId11"/>
    <p:sldId id="263" r:id="rId12"/>
    <p:sldId id="264" r:id="rId13"/>
    <p:sldId id="271" r:id="rId14"/>
    <p:sldId id="267" r:id="rId15"/>
    <p:sldId id="265" r:id="rId16"/>
    <p:sldId id="266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AAE1B2-8409-42E6-965A-9E500829FE04}" v="737" dt="2024-01-06T20:14:18.995"/>
    <p1510:client id="{170B1434-F9A3-89C3-B7EB-3E641CA16F85}" v="79" dt="2024-01-02T13:58:37.434"/>
    <p1510:client id="{747D5CA6-9BF1-43F5-0554-E9D092583E54}" v="244" dt="2024-01-06T19:01:38.423"/>
    <p1510:client id="{7C335B42-15F3-400A-AAFF-A2FA85C56F4D}" v="139" dt="2023-12-29T10:28:58.472"/>
    <p1510:client id="{93BFFF0C-9241-42E5-9AB6-D0494CA956EB}" v="49" dt="2024-01-08T11:26:15.985"/>
    <p1510:client id="{A972AA8C-8A58-1399-9777-93B5507428BE}" v="127" dt="2024-01-08T12:47:56.195"/>
    <p1510:client id="{C67E0769-64C4-4AB0-BE88-6129EBC1FC55}" v="444" dt="2024-01-02T13:49:21.517"/>
    <p1510:client id="{C85048E9-5F1B-3CE3-113C-A6D8BB795607}" v="69" dt="2024-01-02T14:04:26.356"/>
    <p1510:client id="{CB48EC2E-9827-C2BA-A78F-A27B6BC826E6}" v="50" dt="2023-12-30T10:33:21.1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77B192-C7CA-4E4C-A869-FB7EF044ADEF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59E6737-FBAF-41A1-8A56-23B5BADE9E06}">
      <dgm:prSet/>
      <dgm:spPr/>
      <dgm:t>
        <a:bodyPr/>
        <a:lstStyle/>
        <a:p>
          <a:pPr>
            <a:defRPr cap="all"/>
          </a:pPr>
          <a:r>
            <a:rPr lang="en-US" dirty="0"/>
            <a:t>Approach to strategy</a:t>
          </a:r>
        </a:p>
      </dgm:t>
    </dgm:pt>
    <dgm:pt modelId="{F26BB68B-7824-478C-89E8-C63709B4D3A4}" type="parTrans" cxnId="{AEA9F372-72EB-441F-91A8-3AE48F6B8057}">
      <dgm:prSet/>
      <dgm:spPr/>
      <dgm:t>
        <a:bodyPr/>
        <a:lstStyle/>
        <a:p>
          <a:endParaRPr lang="en-US"/>
        </a:p>
      </dgm:t>
    </dgm:pt>
    <dgm:pt modelId="{8E40D6C7-DEB1-4C6C-B337-6BA7898F29CA}" type="sibTrans" cxnId="{AEA9F372-72EB-441F-91A8-3AE48F6B8057}">
      <dgm:prSet/>
      <dgm:spPr/>
      <dgm:t>
        <a:bodyPr/>
        <a:lstStyle/>
        <a:p>
          <a:endParaRPr lang="en-US"/>
        </a:p>
      </dgm:t>
    </dgm:pt>
    <dgm:pt modelId="{A976F63F-A15C-4E4F-9736-B505108A9A61}">
      <dgm:prSet/>
      <dgm:spPr/>
      <dgm:t>
        <a:bodyPr/>
        <a:lstStyle/>
        <a:p>
          <a:pPr>
            <a:defRPr cap="all"/>
          </a:pPr>
          <a:r>
            <a:rPr lang="en-US"/>
            <a:t>Approaches to </a:t>
          </a:r>
          <a:r>
            <a:rPr lang="en-GB"/>
            <a:t>organisation</a:t>
          </a:r>
          <a:r>
            <a:rPr lang="en-US"/>
            <a:t> and management</a:t>
          </a:r>
        </a:p>
      </dgm:t>
    </dgm:pt>
    <dgm:pt modelId="{BCFB1E9E-823C-4DE1-B41B-7E8F08722C1E}" type="parTrans" cxnId="{8E349CF4-73F9-4FE0-9ABF-65B36DA47634}">
      <dgm:prSet/>
      <dgm:spPr/>
      <dgm:t>
        <a:bodyPr/>
        <a:lstStyle/>
        <a:p>
          <a:endParaRPr lang="en-US"/>
        </a:p>
      </dgm:t>
    </dgm:pt>
    <dgm:pt modelId="{66E5EBC2-D18A-4592-AEE5-01CE72FEFE54}" type="sibTrans" cxnId="{8E349CF4-73F9-4FE0-9ABF-65B36DA47634}">
      <dgm:prSet/>
      <dgm:spPr/>
      <dgm:t>
        <a:bodyPr/>
        <a:lstStyle/>
        <a:p>
          <a:endParaRPr lang="en-US"/>
        </a:p>
      </dgm:t>
    </dgm:pt>
    <dgm:pt modelId="{F37D50A5-6FD4-4183-9EE5-E428E448C000}">
      <dgm:prSet/>
      <dgm:spPr/>
      <dgm:t>
        <a:bodyPr/>
        <a:lstStyle/>
        <a:p>
          <a:pPr>
            <a:defRPr cap="all"/>
          </a:pPr>
          <a:r>
            <a:rPr lang="en-US"/>
            <a:t>Group and teamwork</a:t>
          </a:r>
        </a:p>
      </dgm:t>
    </dgm:pt>
    <dgm:pt modelId="{CF0B633A-9490-4903-A4E4-1403E7EE51F1}" type="parTrans" cxnId="{73B39574-FC67-4D0F-993D-244EA5BC9115}">
      <dgm:prSet/>
      <dgm:spPr/>
      <dgm:t>
        <a:bodyPr/>
        <a:lstStyle/>
        <a:p>
          <a:endParaRPr lang="en-US"/>
        </a:p>
      </dgm:t>
    </dgm:pt>
    <dgm:pt modelId="{A4952D96-2339-44C1-9298-CA24BB3515D6}" type="sibTrans" cxnId="{73B39574-FC67-4D0F-993D-244EA5BC9115}">
      <dgm:prSet/>
      <dgm:spPr/>
      <dgm:t>
        <a:bodyPr/>
        <a:lstStyle/>
        <a:p>
          <a:endParaRPr lang="en-US"/>
        </a:p>
      </dgm:t>
    </dgm:pt>
    <dgm:pt modelId="{57A36388-617D-4384-BB4D-A21FD9BFA59A}">
      <dgm:prSet/>
      <dgm:spPr/>
      <dgm:t>
        <a:bodyPr/>
        <a:lstStyle/>
        <a:p>
          <a:endParaRPr lang="en-US"/>
        </a:p>
      </dgm:t>
    </dgm:pt>
    <dgm:pt modelId="{E02D6E2F-BD47-48C9-9A22-66423C86463E}" type="parTrans" cxnId="{C544DD63-50B3-4D1F-9685-078AE1BE425C}">
      <dgm:prSet/>
      <dgm:spPr/>
      <dgm:t>
        <a:bodyPr/>
        <a:lstStyle/>
        <a:p>
          <a:endParaRPr lang="en-US"/>
        </a:p>
      </dgm:t>
    </dgm:pt>
    <dgm:pt modelId="{728824A5-C064-4C2A-AAF9-943C32396BEC}" type="sibTrans" cxnId="{C544DD63-50B3-4D1F-9685-078AE1BE425C}">
      <dgm:prSet/>
      <dgm:spPr/>
      <dgm:t>
        <a:bodyPr/>
        <a:lstStyle/>
        <a:p>
          <a:endParaRPr lang="en-US"/>
        </a:p>
      </dgm:t>
    </dgm:pt>
    <dgm:pt modelId="{E9870DA9-90AF-4EBA-9177-5AE22ABD5D7E}">
      <dgm:prSet phldr="0"/>
      <dgm:spPr/>
      <dgm:t>
        <a:bodyPr/>
        <a:lstStyle/>
        <a:p>
          <a:pPr rtl="0">
            <a:defRPr cap="all"/>
          </a:pPr>
          <a:r>
            <a:rPr lang="en-US" dirty="0">
              <a:latin typeface="Calibri Light" panose="020F0302020204030204"/>
            </a:rPr>
            <a:t>Pestel and swot</a:t>
          </a:r>
        </a:p>
      </dgm:t>
    </dgm:pt>
    <dgm:pt modelId="{4EC969A6-3F62-4424-8FFC-1B7E924A3F08}" type="parTrans" cxnId="{6046B599-C7DA-41AE-8EB4-B6AAAA787637}">
      <dgm:prSet/>
      <dgm:spPr/>
    </dgm:pt>
    <dgm:pt modelId="{64AD003A-986D-4DAA-BBB6-9507C25E67B2}" type="sibTrans" cxnId="{6046B599-C7DA-41AE-8EB4-B6AAAA787637}">
      <dgm:prSet/>
      <dgm:spPr/>
      <dgm:t>
        <a:bodyPr/>
        <a:lstStyle/>
        <a:p>
          <a:endParaRPr lang="en-US"/>
        </a:p>
      </dgm:t>
    </dgm:pt>
    <dgm:pt modelId="{B326DA0C-71EC-40F8-AB4C-311B3F8ABC0E}">
      <dgm:prSet phldr="0"/>
      <dgm:spPr/>
      <dgm:t>
        <a:bodyPr/>
        <a:lstStyle/>
        <a:p>
          <a:pPr rtl="0">
            <a:defRPr cap="all"/>
          </a:pPr>
          <a:r>
            <a:rPr lang="en-US" dirty="0">
              <a:latin typeface="Calibri Light" panose="020F0302020204030204"/>
            </a:rPr>
            <a:t>Goals and objectives</a:t>
          </a:r>
        </a:p>
      </dgm:t>
    </dgm:pt>
    <dgm:pt modelId="{96E8ABF5-779F-431A-910C-5B46B68D8CE3}" type="parTrans" cxnId="{8A5ABF09-6554-44AA-997D-B2232779D8C8}">
      <dgm:prSet/>
      <dgm:spPr/>
    </dgm:pt>
    <dgm:pt modelId="{93255B94-CCD8-4630-8C33-1BB8D37052ED}" type="sibTrans" cxnId="{8A5ABF09-6554-44AA-997D-B2232779D8C8}">
      <dgm:prSet/>
      <dgm:spPr/>
      <dgm:t>
        <a:bodyPr/>
        <a:lstStyle/>
        <a:p>
          <a:endParaRPr lang="en-US"/>
        </a:p>
      </dgm:t>
    </dgm:pt>
    <dgm:pt modelId="{B02B8699-53E2-400F-AEB6-07081261E2BB}" type="pres">
      <dgm:prSet presAssocID="{5677B192-C7CA-4E4C-A869-FB7EF044ADEF}" presName="outerComposite" presStyleCnt="0">
        <dgm:presLayoutVars>
          <dgm:chMax val="5"/>
          <dgm:dir/>
          <dgm:resizeHandles val="exact"/>
        </dgm:presLayoutVars>
      </dgm:prSet>
      <dgm:spPr/>
    </dgm:pt>
    <dgm:pt modelId="{0D33A282-D020-4AA4-A12A-BA025D1C3128}" type="pres">
      <dgm:prSet presAssocID="{5677B192-C7CA-4E4C-A869-FB7EF044ADEF}" presName="dummyMaxCanvas" presStyleCnt="0">
        <dgm:presLayoutVars/>
      </dgm:prSet>
      <dgm:spPr/>
    </dgm:pt>
    <dgm:pt modelId="{6EAFADE3-91CC-4614-B0C5-960AEFF2A76A}" type="pres">
      <dgm:prSet presAssocID="{5677B192-C7CA-4E4C-A869-FB7EF044ADEF}" presName="FiveNodes_1" presStyleLbl="node1" presStyleIdx="0" presStyleCnt="5">
        <dgm:presLayoutVars>
          <dgm:bulletEnabled val="1"/>
        </dgm:presLayoutVars>
      </dgm:prSet>
      <dgm:spPr/>
    </dgm:pt>
    <dgm:pt modelId="{DE50710F-2F3C-4072-876F-F514CFF56312}" type="pres">
      <dgm:prSet presAssocID="{5677B192-C7CA-4E4C-A869-FB7EF044ADEF}" presName="FiveNodes_2" presStyleLbl="node1" presStyleIdx="1" presStyleCnt="5">
        <dgm:presLayoutVars>
          <dgm:bulletEnabled val="1"/>
        </dgm:presLayoutVars>
      </dgm:prSet>
      <dgm:spPr/>
    </dgm:pt>
    <dgm:pt modelId="{57E38242-7984-4B3F-98AF-2E0EDC0DC883}" type="pres">
      <dgm:prSet presAssocID="{5677B192-C7CA-4E4C-A869-FB7EF044ADEF}" presName="FiveNodes_3" presStyleLbl="node1" presStyleIdx="2" presStyleCnt="5">
        <dgm:presLayoutVars>
          <dgm:bulletEnabled val="1"/>
        </dgm:presLayoutVars>
      </dgm:prSet>
      <dgm:spPr/>
    </dgm:pt>
    <dgm:pt modelId="{1FBFAFB0-E698-48BA-82B8-6F02D554D26C}" type="pres">
      <dgm:prSet presAssocID="{5677B192-C7CA-4E4C-A869-FB7EF044ADEF}" presName="FiveNodes_4" presStyleLbl="node1" presStyleIdx="3" presStyleCnt="5">
        <dgm:presLayoutVars>
          <dgm:bulletEnabled val="1"/>
        </dgm:presLayoutVars>
      </dgm:prSet>
      <dgm:spPr/>
    </dgm:pt>
    <dgm:pt modelId="{750B899B-9E2D-4EA2-BD7F-B8EDF00060CE}" type="pres">
      <dgm:prSet presAssocID="{5677B192-C7CA-4E4C-A869-FB7EF044ADEF}" presName="FiveNodes_5" presStyleLbl="node1" presStyleIdx="4" presStyleCnt="5">
        <dgm:presLayoutVars>
          <dgm:bulletEnabled val="1"/>
        </dgm:presLayoutVars>
      </dgm:prSet>
      <dgm:spPr/>
    </dgm:pt>
    <dgm:pt modelId="{A6AA9DA3-70F4-404B-A74F-3DE7A2AF47C0}" type="pres">
      <dgm:prSet presAssocID="{5677B192-C7CA-4E4C-A869-FB7EF044ADEF}" presName="FiveConn_1-2" presStyleLbl="fgAccFollowNode1" presStyleIdx="0" presStyleCnt="4">
        <dgm:presLayoutVars>
          <dgm:bulletEnabled val="1"/>
        </dgm:presLayoutVars>
      </dgm:prSet>
      <dgm:spPr/>
    </dgm:pt>
    <dgm:pt modelId="{2200E28A-F4F6-4393-997A-5ACE8B45A8FF}" type="pres">
      <dgm:prSet presAssocID="{5677B192-C7CA-4E4C-A869-FB7EF044ADEF}" presName="FiveConn_2-3" presStyleLbl="fgAccFollowNode1" presStyleIdx="1" presStyleCnt="4">
        <dgm:presLayoutVars>
          <dgm:bulletEnabled val="1"/>
        </dgm:presLayoutVars>
      </dgm:prSet>
      <dgm:spPr/>
    </dgm:pt>
    <dgm:pt modelId="{4702B9C4-AF3E-4925-9EFA-52B2A03EC4D5}" type="pres">
      <dgm:prSet presAssocID="{5677B192-C7CA-4E4C-A869-FB7EF044ADEF}" presName="FiveConn_3-4" presStyleLbl="fgAccFollowNode1" presStyleIdx="2" presStyleCnt="4">
        <dgm:presLayoutVars>
          <dgm:bulletEnabled val="1"/>
        </dgm:presLayoutVars>
      </dgm:prSet>
      <dgm:spPr/>
    </dgm:pt>
    <dgm:pt modelId="{F1CAD89A-78C8-45C8-9B3B-0CB1A0C48DBB}" type="pres">
      <dgm:prSet presAssocID="{5677B192-C7CA-4E4C-A869-FB7EF044ADEF}" presName="FiveConn_4-5" presStyleLbl="fgAccFollowNode1" presStyleIdx="3" presStyleCnt="4">
        <dgm:presLayoutVars>
          <dgm:bulletEnabled val="1"/>
        </dgm:presLayoutVars>
      </dgm:prSet>
      <dgm:spPr/>
    </dgm:pt>
    <dgm:pt modelId="{1084562D-858F-4FD6-8493-1109B6CABE34}" type="pres">
      <dgm:prSet presAssocID="{5677B192-C7CA-4E4C-A869-FB7EF044ADEF}" presName="FiveNodes_1_text" presStyleLbl="node1" presStyleIdx="4" presStyleCnt="5">
        <dgm:presLayoutVars>
          <dgm:bulletEnabled val="1"/>
        </dgm:presLayoutVars>
      </dgm:prSet>
      <dgm:spPr/>
    </dgm:pt>
    <dgm:pt modelId="{CF4ABC80-554A-49CC-A40C-8749770FB0C3}" type="pres">
      <dgm:prSet presAssocID="{5677B192-C7CA-4E4C-A869-FB7EF044ADEF}" presName="FiveNodes_2_text" presStyleLbl="node1" presStyleIdx="4" presStyleCnt="5">
        <dgm:presLayoutVars>
          <dgm:bulletEnabled val="1"/>
        </dgm:presLayoutVars>
      </dgm:prSet>
      <dgm:spPr/>
    </dgm:pt>
    <dgm:pt modelId="{CFAEEC8B-4C70-4F00-9224-26041554EF2A}" type="pres">
      <dgm:prSet presAssocID="{5677B192-C7CA-4E4C-A869-FB7EF044ADEF}" presName="FiveNodes_3_text" presStyleLbl="node1" presStyleIdx="4" presStyleCnt="5">
        <dgm:presLayoutVars>
          <dgm:bulletEnabled val="1"/>
        </dgm:presLayoutVars>
      </dgm:prSet>
      <dgm:spPr/>
    </dgm:pt>
    <dgm:pt modelId="{E63A3AAE-9EDF-4C91-A933-C030CDFCB089}" type="pres">
      <dgm:prSet presAssocID="{5677B192-C7CA-4E4C-A869-FB7EF044ADEF}" presName="FiveNodes_4_text" presStyleLbl="node1" presStyleIdx="4" presStyleCnt="5">
        <dgm:presLayoutVars>
          <dgm:bulletEnabled val="1"/>
        </dgm:presLayoutVars>
      </dgm:prSet>
      <dgm:spPr/>
    </dgm:pt>
    <dgm:pt modelId="{F68ECA38-9576-43D9-B0DF-57C6FDC725C5}" type="pres">
      <dgm:prSet presAssocID="{5677B192-C7CA-4E4C-A869-FB7EF044ADEF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8A5ABF09-6554-44AA-997D-B2232779D8C8}" srcId="{5677B192-C7CA-4E4C-A869-FB7EF044ADEF}" destId="{B326DA0C-71EC-40F8-AB4C-311B3F8ABC0E}" srcOrd="2" destOrd="0" parTransId="{96E8ABF5-779F-431A-910C-5B46B68D8CE3}" sibTransId="{93255B94-CCD8-4630-8C33-1BB8D37052ED}"/>
    <dgm:cxn modelId="{C974A01E-302D-4E39-BF73-540F86BF8D5B}" type="presOf" srcId="{93255B94-CCD8-4630-8C33-1BB8D37052ED}" destId="{4702B9C4-AF3E-4925-9EFA-52B2A03EC4D5}" srcOrd="0" destOrd="0" presId="urn:microsoft.com/office/officeart/2005/8/layout/vProcess5"/>
    <dgm:cxn modelId="{DB876B42-88D6-4E8B-A07B-A2FF5480E64D}" type="presOf" srcId="{F37D50A5-6FD4-4183-9EE5-E428E448C000}" destId="{F68ECA38-9576-43D9-B0DF-57C6FDC725C5}" srcOrd="1" destOrd="0" presId="urn:microsoft.com/office/officeart/2005/8/layout/vProcess5"/>
    <dgm:cxn modelId="{C544DD63-50B3-4D1F-9685-078AE1BE425C}" srcId="{5677B192-C7CA-4E4C-A869-FB7EF044ADEF}" destId="{57A36388-617D-4384-BB4D-A21FD9BFA59A}" srcOrd="5" destOrd="0" parTransId="{E02D6E2F-BD47-48C9-9A22-66423C86463E}" sibTransId="{728824A5-C064-4C2A-AAF9-943C32396BEC}"/>
    <dgm:cxn modelId="{29063F44-E0BF-4DFC-A8BE-874EF48887A8}" type="presOf" srcId="{8E40D6C7-DEB1-4C6C-B337-6BA7898F29CA}" destId="{A6AA9DA3-70F4-404B-A74F-3DE7A2AF47C0}" srcOrd="0" destOrd="0" presId="urn:microsoft.com/office/officeart/2005/8/layout/vProcess5"/>
    <dgm:cxn modelId="{44A0FE4B-E816-4550-A303-CA7951DF98D3}" type="presOf" srcId="{B326DA0C-71EC-40F8-AB4C-311B3F8ABC0E}" destId="{57E38242-7984-4B3F-98AF-2E0EDC0DC883}" srcOrd="0" destOrd="0" presId="urn:microsoft.com/office/officeart/2005/8/layout/vProcess5"/>
    <dgm:cxn modelId="{69C8B36E-B3DF-4F37-9AC9-F06701C14C52}" type="presOf" srcId="{F37D50A5-6FD4-4183-9EE5-E428E448C000}" destId="{750B899B-9E2D-4EA2-BD7F-B8EDF00060CE}" srcOrd="0" destOrd="0" presId="urn:microsoft.com/office/officeart/2005/8/layout/vProcess5"/>
    <dgm:cxn modelId="{AEA9F372-72EB-441F-91A8-3AE48F6B8057}" srcId="{5677B192-C7CA-4E4C-A869-FB7EF044ADEF}" destId="{E59E6737-FBAF-41A1-8A56-23B5BADE9E06}" srcOrd="0" destOrd="0" parTransId="{F26BB68B-7824-478C-89E8-C63709B4D3A4}" sibTransId="{8E40D6C7-DEB1-4C6C-B337-6BA7898F29CA}"/>
    <dgm:cxn modelId="{73B39574-FC67-4D0F-993D-244EA5BC9115}" srcId="{5677B192-C7CA-4E4C-A869-FB7EF044ADEF}" destId="{F37D50A5-6FD4-4183-9EE5-E428E448C000}" srcOrd="4" destOrd="0" parTransId="{CF0B633A-9490-4903-A4E4-1403E7EE51F1}" sibTransId="{A4952D96-2339-44C1-9298-CA24BB3515D6}"/>
    <dgm:cxn modelId="{99E33155-3B12-4556-B218-BC7B82E62A93}" type="presOf" srcId="{A976F63F-A15C-4E4F-9736-B505108A9A61}" destId="{1FBFAFB0-E698-48BA-82B8-6F02D554D26C}" srcOrd="0" destOrd="0" presId="urn:microsoft.com/office/officeart/2005/8/layout/vProcess5"/>
    <dgm:cxn modelId="{B326E176-D7B8-40B5-AC34-EC016782052F}" type="presOf" srcId="{E9870DA9-90AF-4EBA-9177-5AE22ABD5D7E}" destId="{DE50710F-2F3C-4072-876F-F514CFF56312}" srcOrd="0" destOrd="0" presId="urn:microsoft.com/office/officeart/2005/8/layout/vProcess5"/>
    <dgm:cxn modelId="{55D6457B-1745-4C8C-A199-8C36DC08F3CC}" type="presOf" srcId="{E59E6737-FBAF-41A1-8A56-23B5BADE9E06}" destId="{1084562D-858F-4FD6-8493-1109B6CABE34}" srcOrd="1" destOrd="0" presId="urn:microsoft.com/office/officeart/2005/8/layout/vProcess5"/>
    <dgm:cxn modelId="{549FD18C-148D-464B-BD0A-2CD0D311EF81}" type="presOf" srcId="{E9870DA9-90AF-4EBA-9177-5AE22ABD5D7E}" destId="{CF4ABC80-554A-49CC-A40C-8749770FB0C3}" srcOrd="1" destOrd="0" presId="urn:microsoft.com/office/officeart/2005/8/layout/vProcess5"/>
    <dgm:cxn modelId="{6046B599-C7DA-41AE-8EB4-B6AAAA787637}" srcId="{5677B192-C7CA-4E4C-A869-FB7EF044ADEF}" destId="{E9870DA9-90AF-4EBA-9177-5AE22ABD5D7E}" srcOrd="1" destOrd="0" parTransId="{4EC969A6-3F62-4424-8FFC-1B7E924A3F08}" sibTransId="{64AD003A-986D-4DAA-BBB6-9507C25E67B2}"/>
    <dgm:cxn modelId="{1FF1CFA0-4512-4319-B563-3C2F4BE293A3}" type="presOf" srcId="{66E5EBC2-D18A-4592-AEE5-01CE72FEFE54}" destId="{F1CAD89A-78C8-45C8-9B3B-0CB1A0C48DBB}" srcOrd="0" destOrd="0" presId="urn:microsoft.com/office/officeart/2005/8/layout/vProcess5"/>
    <dgm:cxn modelId="{6F7485B0-F4C8-433B-9B1E-A1F11D77F510}" type="presOf" srcId="{5677B192-C7CA-4E4C-A869-FB7EF044ADEF}" destId="{B02B8699-53E2-400F-AEB6-07081261E2BB}" srcOrd="0" destOrd="0" presId="urn:microsoft.com/office/officeart/2005/8/layout/vProcess5"/>
    <dgm:cxn modelId="{D37992B2-7ACB-4AAE-BACE-2A47D4ADFA36}" type="presOf" srcId="{B326DA0C-71EC-40F8-AB4C-311B3F8ABC0E}" destId="{CFAEEC8B-4C70-4F00-9224-26041554EF2A}" srcOrd="1" destOrd="0" presId="urn:microsoft.com/office/officeart/2005/8/layout/vProcess5"/>
    <dgm:cxn modelId="{12FFD8B4-9EDA-4B34-9989-9AF77C024BE7}" type="presOf" srcId="{A976F63F-A15C-4E4F-9736-B505108A9A61}" destId="{E63A3AAE-9EDF-4C91-A933-C030CDFCB089}" srcOrd="1" destOrd="0" presId="urn:microsoft.com/office/officeart/2005/8/layout/vProcess5"/>
    <dgm:cxn modelId="{9C5ED2D2-0353-42CE-89AE-BDBDA2D0BE79}" type="presOf" srcId="{64AD003A-986D-4DAA-BBB6-9507C25E67B2}" destId="{2200E28A-F4F6-4393-997A-5ACE8B45A8FF}" srcOrd="0" destOrd="0" presId="urn:microsoft.com/office/officeart/2005/8/layout/vProcess5"/>
    <dgm:cxn modelId="{662269E3-3DDA-4CF5-AFB6-4F8D4F15EF47}" type="presOf" srcId="{E59E6737-FBAF-41A1-8A56-23B5BADE9E06}" destId="{6EAFADE3-91CC-4614-B0C5-960AEFF2A76A}" srcOrd="0" destOrd="0" presId="urn:microsoft.com/office/officeart/2005/8/layout/vProcess5"/>
    <dgm:cxn modelId="{8E349CF4-73F9-4FE0-9ABF-65B36DA47634}" srcId="{5677B192-C7CA-4E4C-A869-FB7EF044ADEF}" destId="{A976F63F-A15C-4E4F-9736-B505108A9A61}" srcOrd="3" destOrd="0" parTransId="{BCFB1E9E-823C-4DE1-B41B-7E8F08722C1E}" sibTransId="{66E5EBC2-D18A-4592-AEE5-01CE72FEFE54}"/>
    <dgm:cxn modelId="{51860AC3-1971-49F9-A102-797CA6E0BB9D}" type="presParOf" srcId="{B02B8699-53E2-400F-AEB6-07081261E2BB}" destId="{0D33A282-D020-4AA4-A12A-BA025D1C3128}" srcOrd="0" destOrd="0" presId="urn:microsoft.com/office/officeart/2005/8/layout/vProcess5"/>
    <dgm:cxn modelId="{19AEAB79-1CB6-4003-9247-87E5D009CBEA}" type="presParOf" srcId="{B02B8699-53E2-400F-AEB6-07081261E2BB}" destId="{6EAFADE3-91CC-4614-B0C5-960AEFF2A76A}" srcOrd="1" destOrd="0" presId="urn:microsoft.com/office/officeart/2005/8/layout/vProcess5"/>
    <dgm:cxn modelId="{236AC696-E617-4EFE-BA59-E84909A16376}" type="presParOf" srcId="{B02B8699-53E2-400F-AEB6-07081261E2BB}" destId="{DE50710F-2F3C-4072-876F-F514CFF56312}" srcOrd="2" destOrd="0" presId="urn:microsoft.com/office/officeart/2005/8/layout/vProcess5"/>
    <dgm:cxn modelId="{A4C2F6F0-7C06-4740-9396-F486E935BEAE}" type="presParOf" srcId="{B02B8699-53E2-400F-AEB6-07081261E2BB}" destId="{57E38242-7984-4B3F-98AF-2E0EDC0DC883}" srcOrd="3" destOrd="0" presId="urn:microsoft.com/office/officeart/2005/8/layout/vProcess5"/>
    <dgm:cxn modelId="{BB064470-391E-4558-A8E7-BDCC567F195F}" type="presParOf" srcId="{B02B8699-53E2-400F-AEB6-07081261E2BB}" destId="{1FBFAFB0-E698-48BA-82B8-6F02D554D26C}" srcOrd="4" destOrd="0" presId="urn:microsoft.com/office/officeart/2005/8/layout/vProcess5"/>
    <dgm:cxn modelId="{71F6A0B2-88DB-42AE-BFB2-7A00033BC8A2}" type="presParOf" srcId="{B02B8699-53E2-400F-AEB6-07081261E2BB}" destId="{750B899B-9E2D-4EA2-BD7F-B8EDF00060CE}" srcOrd="5" destOrd="0" presId="urn:microsoft.com/office/officeart/2005/8/layout/vProcess5"/>
    <dgm:cxn modelId="{5973A0D3-814B-4A65-9847-F8FF327122B3}" type="presParOf" srcId="{B02B8699-53E2-400F-AEB6-07081261E2BB}" destId="{A6AA9DA3-70F4-404B-A74F-3DE7A2AF47C0}" srcOrd="6" destOrd="0" presId="urn:microsoft.com/office/officeart/2005/8/layout/vProcess5"/>
    <dgm:cxn modelId="{C059F8AA-C995-4055-B1E1-B32DEC53BF78}" type="presParOf" srcId="{B02B8699-53E2-400F-AEB6-07081261E2BB}" destId="{2200E28A-F4F6-4393-997A-5ACE8B45A8FF}" srcOrd="7" destOrd="0" presId="urn:microsoft.com/office/officeart/2005/8/layout/vProcess5"/>
    <dgm:cxn modelId="{30DDC3FD-8765-4225-8710-37E524FADF46}" type="presParOf" srcId="{B02B8699-53E2-400F-AEB6-07081261E2BB}" destId="{4702B9C4-AF3E-4925-9EFA-52B2A03EC4D5}" srcOrd="8" destOrd="0" presId="urn:microsoft.com/office/officeart/2005/8/layout/vProcess5"/>
    <dgm:cxn modelId="{0D6D75E2-5A01-4C54-AB89-0BE9F9045FD2}" type="presParOf" srcId="{B02B8699-53E2-400F-AEB6-07081261E2BB}" destId="{F1CAD89A-78C8-45C8-9B3B-0CB1A0C48DBB}" srcOrd="9" destOrd="0" presId="urn:microsoft.com/office/officeart/2005/8/layout/vProcess5"/>
    <dgm:cxn modelId="{E980C2DA-B1EE-4CCE-AAD2-337869C73039}" type="presParOf" srcId="{B02B8699-53E2-400F-AEB6-07081261E2BB}" destId="{1084562D-858F-4FD6-8493-1109B6CABE34}" srcOrd="10" destOrd="0" presId="urn:microsoft.com/office/officeart/2005/8/layout/vProcess5"/>
    <dgm:cxn modelId="{8BD5F2CF-8E24-4576-98C0-07A56F311147}" type="presParOf" srcId="{B02B8699-53E2-400F-AEB6-07081261E2BB}" destId="{CF4ABC80-554A-49CC-A40C-8749770FB0C3}" srcOrd="11" destOrd="0" presId="urn:microsoft.com/office/officeart/2005/8/layout/vProcess5"/>
    <dgm:cxn modelId="{1E22B77B-6E63-47D4-BDF1-4F7BEF0FE3C7}" type="presParOf" srcId="{B02B8699-53E2-400F-AEB6-07081261E2BB}" destId="{CFAEEC8B-4C70-4F00-9224-26041554EF2A}" srcOrd="12" destOrd="0" presId="urn:microsoft.com/office/officeart/2005/8/layout/vProcess5"/>
    <dgm:cxn modelId="{70A0CBA8-F8B1-439A-8171-251514077AFC}" type="presParOf" srcId="{B02B8699-53E2-400F-AEB6-07081261E2BB}" destId="{E63A3AAE-9EDF-4C91-A933-C030CDFCB089}" srcOrd="13" destOrd="0" presId="urn:microsoft.com/office/officeart/2005/8/layout/vProcess5"/>
    <dgm:cxn modelId="{FB14B8C4-5263-41F9-B29A-8A9A906C2017}" type="presParOf" srcId="{B02B8699-53E2-400F-AEB6-07081261E2BB}" destId="{F68ECA38-9576-43D9-B0DF-57C6FDC725C5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C70509C-E4B4-4861-A9AF-730D84AC8DC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0A6DA7D-3990-41BE-8F13-DA13917E1EE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POLITICAL</a:t>
          </a:r>
          <a:r>
            <a:rPr lang="en-US"/>
            <a:t> – Legislation, consumer rights, taxes all have an impact on ASDA</a:t>
          </a:r>
        </a:p>
      </dgm:t>
    </dgm:pt>
    <dgm:pt modelId="{6122AFF8-9A22-4E04-8DCB-E2F4972574D5}" type="parTrans" cxnId="{844C128A-076E-44AF-8BD4-FB8BB09390EF}">
      <dgm:prSet/>
      <dgm:spPr/>
      <dgm:t>
        <a:bodyPr/>
        <a:lstStyle/>
        <a:p>
          <a:endParaRPr lang="en-US"/>
        </a:p>
      </dgm:t>
    </dgm:pt>
    <dgm:pt modelId="{857B35ED-F277-46F3-9036-2073B3D2BA09}" type="sibTrans" cxnId="{844C128A-076E-44AF-8BD4-FB8BB09390EF}">
      <dgm:prSet/>
      <dgm:spPr/>
      <dgm:t>
        <a:bodyPr/>
        <a:lstStyle/>
        <a:p>
          <a:endParaRPr lang="en-US"/>
        </a:p>
      </dgm:t>
    </dgm:pt>
    <dgm:pt modelId="{91CF76C4-9F4F-4CD0-81AD-46D52777453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ECONOMIC </a:t>
          </a:r>
          <a:r>
            <a:rPr lang="en-US"/>
            <a:t>– Cost of living, pay level, supply &amp; demand have impact on its pricing strategies significantly</a:t>
          </a:r>
        </a:p>
      </dgm:t>
    </dgm:pt>
    <dgm:pt modelId="{6F123C77-4B6D-4500-8F0E-21C4A5468505}" type="parTrans" cxnId="{291F9831-BBB8-464B-BE85-9C225BFB54A5}">
      <dgm:prSet/>
      <dgm:spPr/>
      <dgm:t>
        <a:bodyPr/>
        <a:lstStyle/>
        <a:p>
          <a:endParaRPr lang="en-US"/>
        </a:p>
      </dgm:t>
    </dgm:pt>
    <dgm:pt modelId="{F32D89DB-7E6E-4AFD-B5B3-361914A0B11A}" type="sibTrans" cxnId="{291F9831-BBB8-464B-BE85-9C225BFB54A5}">
      <dgm:prSet/>
      <dgm:spPr/>
      <dgm:t>
        <a:bodyPr/>
        <a:lstStyle/>
        <a:p>
          <a:endParaRPr lang="en-US"/>
        </a:p>
      </dgm:t>
    </dgm:pt>
    <dgm:pt modelId="{C7B2B790-250F-4792-B7B8-E1062E9E6A3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SOCIAL </a:t>
          </a:r>
          <a:r>
            <a:rPr lang="en-US"/>
            <a:t>– Understanding social factors helps ASDA to develop its segmentation strategies like the demand for organic food , vegan food.</a:t>
          </a:r>
        </a:p>
      </dgm:t>
    </dgm:pt>
    <dgm:pt modelId="{12AB02FF-B44E-45B1-AFF5-F7C12791E739}" type="parTrans" cxnId="{383323F8-D155-492A-BE10-7752880889BA}">
      <dgm:prSet/>
      <dgm:spPr/>
      <dgm:t>
        <a:bodyPr/>
        <a:lstStyle/>
        <a:p>
          <a:endParaRPr lang="en-US"/>
        </a:p>
      </dgm:t>
    </dgm:pt>
    <dgm:pt modelId="{2A4DBD44-84B5-4D7C-B3C8-ADFF03E1EC23}" type="sibTrans" cxnId="{383323F8-D155-492A-BE10-7752880889BA}">
      <dgm:prSet/>
      <dgm:spPr/>
      <dgm:t>
        <a:bodyPr/>
        <a:lstStyle/>
        <a:p>
          <a:endParaRPr lang="en-US"/>
        </a:p>
      </dgm:t>
    </dgm:pt>
    <dgm:pt modelId="{A414E38C-CA86-4356-91BC-75A2C425886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TECHNOLOGICAL </a:t>
          </a:r>
          <a:r>
            <a:rPr lang="en-US"/>
            <a:t>– ASDA uses technology to improve shopping</a:t>
          </a:r>
        </a:p>
      </dgm:t>
    </dgm:pt>
    <dgm:pt modelId="{CC1E8671-C6D6-4D58-A898-44665FD04F0D}" type="parTrans" cxnId="{CC7E7677-554A-4B46-85C4-347B278DF09E}">
      <dgm:prSet/>
      <dgm:spPr/>
      <dgm:t>
        <a:bodyPr/>
        <a:lstStyle/>
        <a:p>
          <a:endParaRPr lang="en-US"/>
        </a:p>
      </dgm:t>
    </dgm:pt>
    <dgm:pt modelId="{DA4B1366-E5CB-45A9-AA29-528029D07861}" type="sibTrans" cxnId="{CC7E7677-554A-4B46-85C4-347B278DF09E}">
      <dgm:prSet/>
      <dgm:spPr/>
      <dgm:t>
        <a:bodyPr/>
        <a:lstStyle/>
        <a:p>
          <a:endParaRPr lang="en-US"/>
        </a:p>
      </dgm:t>
    </dgm:pt>
    <dgm:pt modelId="{59441C06-8106-463C-A80C-6E50A911E72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ENVIRONMENTAL </a:t>
          </a:r>
          <a:r>
            <a:rPr lang="en-US"/>
            <a:t>– Carbon footprint, pollution, green economy are important for ASDA.</a:t>
          </a:r>
        </a:p>
      </dgm:t>
    </dgm:pt>
    <dgm:pt modelId="{3BE12959-0D44-4EF6-A880-C24EBB0DBC6F}" type="parTrans" cxnId="{99FA9E26-7C9D-4EB6-8830-C1D93FC7A6C0}">
      <dgm:prSet/>
      <dgm:spPr/>
      <dgm:t>
        <a:bodyPr/>
        <a:lstStyle/>
        <a:p>
          <a:endParaRPr lang="en-US"/>
        </a:p>
      </dgm:t>
    </dgm:pt>
    <dgm:pt modelId="{7D216BE4-4E59-438A-B531-65B29EC2B47B}" type="sibTrans" cxnId="{99FA9E26-7C9D-4EB6-8830-C1D93FC7A6C0}">
      <dgm:prSet/>
      <dgm:spPr/>
      <dgm:t>
        <a:bodyPr/>
        <a:lstStyle/>
        <a:p>
          <a:endParaRPr lang="en-US"/>
        </a:p>
      </dgm:t>
    </dgm:pt>
    <dgm:pt modelId="{26AF1AAC-AD09-4648-8DDA-BF2E8731BEC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LEGAL</a:t>
          </a:r>
          <a:r>
            <a:rPr lang="en-US"/>
            <a:t> – Abide by the government and industry rules and regulations</a:t>
          </a:r>
        </a:p>
      </dgm:t>
    </dgm:pt>
    <dgm:pt modelId="{89358DA0-8727-4E52-9D34-66A44FD7EB6B}" type="parTrans" cxnId="{B9D9DB3F-8294-44B3-AC3A-3D312AF17003}">
      <dgm:prSet/>
      <dgm:spPr/>
      <dgm:t>
        <a:bodyPr/>
        <a:lstStyle/>
        <a:p>
          <a:endParaRPr lang="en-US"/>
        </a:p>
      </dgm:t>
    </dgm:pt>
    <dgm:pt modelId="{10358836-059B-45D3-9C2E-7C98AE4FAAA3}" type="sibTrans" cxnId="{B9D9DB3F-8294-44B3-AC3A-3D312AF17003}">
      <dgm:prSet/>
      <dgm:spPr/>
      <dgm:t>
        <a:bodyPr/>
        <a:lstStyle/>
        <a:p>
          <a:endParaRPr lang="en-US"/>
        </a:p>
      </dgm:t>
    </dgm:pt>
    <dgm:pt modelId="{14724A27-6D36-454E-9077-FDC52CB82FDC}" type="pres">
      <dgm:prSet presAssocID="{1C70509C-E4B4-4861-A9AF-730D84AC8DC4}" presName="root" presStyleCnt="0">
        <dgm:presLayoutVars>
          <dgm:dir/>
          <dgm:resizeHandles val="exact"/>
        </dgm:presLayoutVars>
      </dgm:prSet>
      <dgm:spPr/>
    </dgm:pt>
    <dgm:pt modelId="{B7C4D21F-F695-470C-8F1C-4085103F6084}" type="pres">
      <dgm:prSet presAssocID="{D0A6DA7D-3990-41BE-8F13-DA13917E1EE1}" presName="compNode" presStyleCnt="0"/>
      <dgm:spPr/>
    </dgm:pt>
    <dgm:pt modelId="{68E9E339-906D-4CF8-97C9-61E408D44FE9}" type="pres">
      <dgm:prSet presAssocID="{D0A6DA7D-3990-41BE-8F13-DA13917E1EE1}" presName="bgRect" presStyleLbl="bgShp" presStyleIdx="0" presStyleCnt="6"/>
      <dgm:spPr/>
    </dgm:pt>
    <dgm:pt modelId="{3291A637-3E5C-4743-9057-99F6007B1AE4}" type="pres">
      <dgm:prSet presAssocID="{D0A6DA7D-3990-41BE-8F13-DA13917E1EE1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F0BB42B2-EDA8-482F-ACCA-ACCD851B9AE8}" type="pres">
      <dgm:prSet presAssocID="{D0A6DA7D-3990-41BE-8F13-DA13917E1EE1}" presName="spaceRect" presStyleCnt="0"/>
      <dgm:spPr/>
    </dgm:pt>
    <dgm:pt modelId="{E119CEE6-9D1B-4F7B-A70A-D91B7BF1696B}" type="pres">
      <dgm:prSet presAssocID="{D0A6DA7D-3990-41BE-8F13-DA13917E1EE1}" presName="parTx" presStyleLbl="revTx" presStyleIdx="0" presStyleCnt="6">
        <dgm:presLayoutVars>
          <dgm:chMax val="0"/>
          <dgm:chPref val="0"/>
        </dgm:presLayoutVars>
      </dgm:prSet>
      <dgm:spPr/>
    </dgm:pt>
    <dgm:pt modelId="{6D615EDB-36AE-4090-8632-115A4F252A1A}" type="pres">
      <dgm:prSet presAssocID="{857B35ED-F277-46F3-9036-2073B3D2BA09}" presName="sibTrans" presStyleCnt="0"/>
      <dgm:spPr/>
    </dgm:pt>
    <dgm:pt modelId="{E8158FBB-43C4-4579-8C05-A32E38D5AD65}" type="pres">
      <dgm:prSet presAssocID="{91CF76C4-9F4F-4CD0-81AD-46D527774530}" presName="compNode" presStyleCnt="0"/>
      <dgm:spPr/>
    </dgm:pt>
    <dgm:pt modelId="{7554F972-202A-406A-96D1-06B441B7336F}" type="pres">
      <dgm:prSet presAssocID="{91CF76C4-9F4F-4CD0-81AD-46D527774530}" presName="bgRect" presStyleLbl="bgShp" presStyleIdx="1" presStyleCnt="6"/>
      <dgm:spPr/>
    </dgm:pt>
    <dgm:pt modelId="{21D20C2F-973B-45FE-91FD-5588EBB47CA6}" type="pres">
      <dgm:prSet presAssocID="{91CF76C4-9F4F-4CD0-81AD-46D52777453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63A3FE66-72E8-456D-8E08-D72CD98C6F03}" type="pres">
      <dgm:prSet presAssocID="{91CF76C4-9F4F-4CD0-81AD-46D527774530}" presName="spaceRect" presStyleCnt="0"/>
      <dgm:spPr/>
    </dgm:pt>
    <dgm:pt modelId="{D7D50902-8FA4-41BD-A828-D158BF4BE3B1}" type="pres">
      <dgm:prSet presAssocID="{91CF76C4-9F4F-4CD0-81AD-46D527774530}" presName="parTx" presStyleLbl="revTx" presStyleIdx="1" presStyleCnt="6">
        <dgm:presLayoutVars>
          <dgm:chMax val="0"/>
          <dgm:chPref val="0"/>
        </dgm:presLayoutVars>
      </dgm:prSet>
      <dgm:spPr/>
    </dgm:pt>
    <dgm:pt modelId="{7C9B6D05-D84C-44A3-BC59-397F66CF5712}" type="pres">
      <dgm:prSet presAssocID="{F32D89DB-7E6E-4AFD-B5B3-361914A0B11A}" presName="sibTrans" presStyleCnt="0"/>
      <dgm:spPr/>
    </dgm:pt>
    <dgm:pt modelId="{90BF418C-053C-454D-99AD-4606CF2F590B}" type="pres">
      <dgm:prSet presAssocID="{C7B2B790-250F-4792-B7B8-E1062E9E6A3E}" presName="compNode" presStyleCnt="0"/>
      <dgm:spPr/>
    </dgm:pt>
    <dgm:pt modelId="{080E568F-389B-4AB2-B950-83FF29F82707}" type="pres">
      <dgm:prSet presAssocID="{C7B2B790-250F-4792-B7B8-E1062E9E6A3E}" presName="bgRect" presStyleLbl="bgShp" presStyleIdx="2" presStyleCnt="6"/>
      <dgm:spPr/>
    </dgm:pt>
    <dgm:pt modelId="{71ADB80F-DF7E-4B69-8AE3-747D1BD60F55}" type="pres">
      <dgm:prSet presAssocID="{C7B2B790-250F-4792-B7B8-E1062E9E6A3E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E8E972D3-12E1-45D4-8C1A-EE5B808F57EF}" type="pres">
      <dgm:prSet presAssocID="{C7B2B790-250F-4792-B7B8-E1062E9E6A3E}" presName="spaceRect" presStyleCnt="0"/>
      <dgm:spPr/>
    </dgm:pt>
    <dgm:pt modelId="{439A8CBA-74B5-4E3B-BA1F-73BDD983C806}" type="pres">
      <dgm:prSet presAssocID="{C7B2B790-250F-4792-B7B8-E1062E9E6A3E}" presName="parTx" presStyleLbl="revTx" presStyleIdx="2" presStyleCnt="6">
        <dgm:presLayoutVars>
          <dgm:chMax val="0"/>
          <dgm:chPref val="0"/>
        </dgm:presLayoutVars>
      </dgm:prSet>
      <dgm:spPr/>
    </dgm:pt>
    <dgm:pt modelId="{15D24C14-11CF-4166-AA07-D622C96E0B08}" type="pres">
      <dgm:prSet presAssocID="{2A4DBD44-84B5-4D7C-B3C8-ADFF03E1EC23}" presName="sibTrans" presStyleCnt="0"/>
      <dgm:spPr/>
    </dgm:pt>
    <dgm:pt modelId="{E9CB6C11-1198-431F-B214-384480D9664D}" type="pres">
      <dgm:prSet presAssocID="{A414E38C-CA86-4356-91BC-75A2C425886E}" presName="compNode" presStyleCnt="0"/>
      <dgm:spPr/>
    </dgm:pt>
    <dgm:pt modelId="{46119901-0DF6-4EBB-A75A-0D2EA88396BA}" type="pres">
      <dgm:prSet presAssocID="{A414E38C-CA86-4356-91BC-75A2C425886E}" presName="bgRect" presStyleLbl="bgShp" presStyleIdx="3" presStyleCnt="6"/>
      <dgm:spPr/>
    </dgm:pt>
    <dgm:pt modelId="{5C634EDB-ECE5-4A7B-83BE-1AC12E7CAEA3}" type="pres">
      <dgm:prSet presAssocID="{A414E38C-CA86-4356-91BC-75A2C425886E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1C2A408C-951A-49D0-8430-434C8AFD1FD4}" type="pres">
      <dgm:prSet presAssocID="{A414E38C-CA86-4356-91BC-75A2C425886E}" presName="spaceRect" presStyleCnt="0"/>
      <dgm:spPr/>
    </dgm:pt>
    <dgm:pt modelId="{7D2A0164-C323-4E6B-9D3F-6EC1AFD10371}" type="pres">
      <dgm:prSet presAssocID="{A414E38C-CA86-4356-91BC-75A2C425886E}" presName="parTx" presStyleLbl="revTx" presStyleIdx="3" presStyleCnt="6">
        <dgm:presLayoutVars>
          <dgm:chMax val="0"/>
          <dgm:chPref val="0"/>
        </dgm:presLayoutVars>
      </dgm:prSet>
      <dgm:spPr/>
    </dgm:pt>
    <dgm:pt modelId="{505FBE01-6514-4334-8CF3-C0CC4C117F4D}" type="pres">
      <dgm:prSet presAssocID="{DA4B1366-E5CB-45A9-AA29-528029D07861}" presName="sibTrans" presStyleCnt="0"/>
      <dgm:spPr/>
    </dgm:pt>
    <dgm:pt modelId="{36C8166B-FA40-406A-9C52-220DBBB939E7}" type="pres">
      <dgm:prSet presAssocID="{59441C06-8106-463C-A80C-6E50A911E72C}" presName="compNode" presStyleCnt="0"/>
      <dgm:spPr/>
    </dgm:pt>
    <dgm:pt modelId="{3F9AC0C7-84E0-41C3-8F1B-6F44E2449AA5}" type="pres">
      <dgm:prSet presAssocID="{59441C06-8106-463C-A80C-6E50A911E72C}" presName="bgRect" presStyleLbl="bgShp" presStyleIdx="4" presStyleCnt="6"/>
      <dgm:spPr/>
    </dgm:pt>
    <dgm:pt modelId="{F0ED078A-6A8F-49BB-ACD6-F4CFD4213CEF}" type="pres">
      <dgm:prSet presAssocID="{59441C06-8106-463C-A80C-6E50A911E72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DBA69A0C-1262-449C-9983-94FA799D0B57}" type="pres">
      <dgm:prSet presAssocID="{59441C06-8106-463C-A80C-6E50A911E72C}" presName="spaceRect" presStyleCnt="0"/>
      <dgm:spPr/>
    </dgm:pt>
    <dgm:pt modelId="{E60ADCBA-7AE5-4F5D-AACD-FC660F10331A}" type="pres">
      <dgm:prSet presAssocID="{59441C06-8106-463C-A80C-6E50A911E72C}" presName="parTx" presStyleLbl="revTx" presStyleIdx="4" presStyleCnt="6">
        <dgm:presLayoutVars>
          <dgm:chMax val="0"/>
          <dgm:chPref val="0"/>
        </dgm:presLayoutVars>
      </dgm:prSet>
      <dgm:spPr/>
    </dgm:pt>
    <dgm:pt modelId="{FCF1150B-500A-4A1C-A17A-65685537D0D1}" type="pres">
      <dgm:prSet presAssocID="{7D216BE4-4E59-438A-B531-65B29EC2B47B}" presName="sibTrans" presStyleCnt="0"/>
      <dgm:spPr/>
    </dgm:pt>
    <dgm:pt modelId="{90A693D4-DE04-4FD8-9C6E-3E0E3E4AB473}" type="pres">
      <dgm:prSet presAssocID="{26AF1AAC-AD09-4648-8DDA-BF2E8731BEC7}" presName="compNode" presStyleCnt="0"/>
      <dgm:spPr/>
    </dgm:pt>
    <dgm:pt modelId="{8EBFA534-D5CD-4AA7-A568-E817AFFBA70D}" type="pres">
      <dgm:prSet presAssocID="{26AF1AAC-AD09-4648-8DDA-BF2E8731BEC7}" presName="bgRect" presStyleLbl="bgShp" presStyleIdx="5" presStyleCnt="6"/>
      <dgm:spPr/>
    </dgm:pt>
    <dgm:pt modelId="{322E6FCC-D1B6-4E8B-96B4-79B64FBEB6AE}" type="pres">
      <dgm:prSet presAssocID="{26AF1AAC-AD09-4648-8DDA-BF2E8731BEC7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A8A8D0C6-35CD-4942-B4BD-8E34A16D0487}" type="pres">
      <dgm:prSet presAssocID="{26AF1AAC-AD09-4648-8DDA-BF2E8731BEC7}" presName="spaceRect" presStyleCnt="0"/>
      <dgm:spPr/>
    </dgm:pt>
    <dgm:pt modelId="{DBA0BB84-A361-4C58-AA72-5FBBA71F6691}" type="pres">
      <dgm:prSet presAssocID="{26AF1AAC-AD09-4648-8DDA-BF2E8731BEC7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99FA9E26-7C9D-4EB6-8830-C1D93FC7A6C0}" srcId="{1C70509C-E4B4-4861-A9AF-730D84AC8DC4}" destId="{59441C06-8106-463C-A80C-6E50A911E72C}" srcOrd="4" destOrd="0" parTransId="{3BE12959-0D44-4EF6-A880-C24EBB0DBC6F}" sibTransId="{7D216BE4-4E59-438A-B531-65B29EC2B47B}"/>
    <dgm:cxn modelId="{291F9831-BBB8-464B-BE85-9C225BFB54A5}" srcId="{1C70509C-E4B4-4861-A9AF-730D84AC8DC4}" destId="{91CF76C4-9F4F-4CD0-81AD-46D527774530}" srcOrd="1" destOrd="0" parTransId="{6F123C77-4B6D-4500-8F0E-21C4A5468505}" sibTransId="{F32D89DB-7E6E-4AFD-B5B3-361914A0B11A}"/>
    <dgm:cxn modelId="{B9D9DB3F-8294-44B3-AC3A-3D312AF17003}" srcId="{1C70509C-E4B4-4861-A9AF-730D84AC8DC4}" destId="{26AF1AAC-AD09-4648-8DDA-BF2E8731BEC7}" srcOrd="5" destOrd="0" parTransId="{89358DA0-8727-4E52-9D34-66A44FD7EB6B}" sibTransId="{10358836-059B-45D3-9C2E-7C98AE4FAAA3}"/>
    <dgm:cxn modelId="{CC7E7677-554A-4B46-85C4-347B278DF09E}" srcId="{1C70509C-E4B4-4861-A9AF-730D84AC8DC4}" destId="{A414E38C-CA86-4356-91BC-75A2C425886E}" srcOrd="3" destOrd="0" parTransId="{CC1E8671-C6D6-4D58-A898-44665FD04F0D}" sibTransId="{DA4B1366-E5CB-45A9-AA29-528029D07861}"/>
    <dgm:cxn modelId="{844C128A-076E-44AF-8BD4-FB8BB09390EF}" srcId="{1C70509C-E4B4-4861-A9AF-730D84AC8DC4}" destId="{D0A6DA7D-3990-41BE-8F13-DA13917E1EE1}" srcOrd="0" destOrd="0" parTransId="{6122AFF8-9A22-4E04-8DCB-E2F4972574D5}" sibTransId="{857B35ED-F277-46F3-9036-2073B3D2BA09}"/>
    <dgm:cxn modelId="{11A5E58E-212B-48DA-998B-5666FA474004}" type="presOf" srcId="{59441C06-8106-463C-A80C-6E50A911E72C}" destId="{E60ADCBA-7AE5-4F5D-AACD-FC660F10331A}" srcOrd="0" destOrd="0" presId="urn:microsoft.com/office/officeart/2018/2/layout/IconVerticalSolidList"/>
    <dgm:cxn modelId="{9B6087A7-2451-43C5-B8DC-565CC6E7FFC1}" type="presOf" srcId="{26AF1AAC-AD09-4648-8DDA-BF2E8731BEC7}" destId="{DBA0BB84-A361-4C58-AA72-5FBBA71F6691}" srcOrd="0" destOrd="0" presId="urn:microsoft.com/office/officeart/2018/2/layout/IconVerticalSolidList"/>
    <dgm:cxn modelId="{52707FAD-8522-4FEB-929D-A5E38DA630F0}" type="presOf" srcId="{C7B2B790-250F-4792-B7B8-E1062E9E6A3E}" destId="{439A8CBA-74B5-4E3B-BA1F-73BDD983C806}" srcOrd="0" destOrd="0" presId="urn:microsoft.com/office/officeart/2018/2/layout/IconVerticalSolidList"/>
    <dgm:cxn modelId="{B91E04C6-4023-4272-8D85-FE964C410812}" type="presOf" srcId="{1C70509C-E4B4-4861-A9AF-730D84AC8DC4}" destId="{14724A27-6D36-454E-9077-FDC52CB82FDC}" srcOrd="0" destOrd="0" presId="urn:microsoft.com/office/officeart/2018/2/layout/IconVerticalSolidList"/>
    <dgm:cxn modelId="{74FAB4D1-88BC-40EC-B2DE-C73228238DBB}" type="presOf" srcId="{A414E38C-CA86-4356-91BC-75A2C425886E}" destId="{7D2A0164-C323-4E6B-9D3F-6EC1AFD10371}" srcOrd="0" destOrd="0" presId="urn:microsoft.com/office/officeart/2018/2/layout/IconVerticalSolidList"/>
    <dgm:cxn modelId="{CAFF2FE5-FACE-429D-8BCF-FA3BEBBFE884}" type="presOf" srcId="{91CF76C4-9F4F-4CD0-81AD-46D527774530}" destId="{D7D50902-8FA4-41BD-A828-D158BF4BE3B1}" srcOrd="0" destOrd="0" presId="urn:microsoft.com/office/officeart/2018/2/layout/IconVerticalSolidList"/>
    <dgm:cxn modelId="{BFC5DFF4-1D62-49DF-AA5D-8760B8F47F1D}" type="presOf" srcId="{D0A6DA7D-3990-41BE-8F13-DA13917E1EE1}" destId="{E119CEE6-9D1B-4F7B-A70A-D91B7BF1696B}" srcOrd="0" destOrd="0" presId="urn:microsoft.com/office/officeart/2018/2/layout/IconVerticalSolidList"/>
    <dgm:cxn modelId="{383323F8-D155-492A-BE10-7752880889BA}" srcId="{1C70509C-E4B4-4861-A9AF-730D84AC8DC4}" destId="{C7B2B790-250F-4792-B7B8-E1062E9E6A3E}" srcOrd="2" destOrd="0" parTransId="{12AB02FF-B44E-45B1-AFF5-F7C12791E739}" sibTransId="{2A4DBD44-84B5-4D7C-B3C8-ADFF03E1EC23}"/>
    <dgm:cxn modelId="{48DCEE72-1D8B-46E3-9365-38D4C9E496A4}" type="presParOf" srcId="{14724A27-6D36-454E-9077-FDC52CB82FDC}" destId="{B7C4D21F-F695-470C-8F1C-4085103F6084}" srcOrd="0" destOrd="0" presId="urn:microsoft.com/office/officeart/2018/2/layout/IconVerticalSolidList"/>
    <dgm:cxn modelId="{D74132C4-165B-43D9-A00A-8012D84B3802}" type="presParOf" srcId="{B7C4D21F-F695-470C-8F1C-4085103F6084}" destId="{68E9E339-906D-4CF8-97C9-61E408D44FE9}" srcOrd="0" destOrd="0" presId="urn:microsoft.com/office/officeart/2018/2/layout/IconVerticalSolidList"/>
    <dgm:cxn modelId="{AB1130B2-B8D4-4F7C-B21B-05D61B60D95B}" type="presParOf" srcId="{B7C4D21F-F695-470C-8F1C-4085103F6084}" destId="{3291A637-3E5C-4743-9057-99F6007B1AE4}" srcOrd="1" destOrd="0" presId="urn:microsoft.com/office/officeart/2018/2/layout/IconVerticalSolidList"/>
    <dgm:cxn modelId="{6AAC9C4D-224F-4F47-A489-49B197C037D8}" type="presParOf" srcId="{B7C4D21F-F695-470C-8F1C-4085103F6084}" destId="{F0BB42B2-EDA8-482F-ACCA-ACCD851B9AE8}" srcOrd="2" destOrd="0" presId="urn:microsoft.com/office/officeart/2018/2/layout/IconVerticalSolidList"/>
    <dgm:cxn modelId="{8606758E-50EC-48E9-AA44-00E713534B55}" type="presParOf" srcId="{B7C4D21F-F695-470C-8F1C-4085103F6084}" destId="{E119CEE6-9D1B-4F7B-A70A-D91B7BF1696B}" srcOrd="3" destOrd="0" presId="urn:microsoft.com/office/officeart/2018/2/layout/IconVerticalSolidList"/>
    <dgm:cxn modelId="{6196CF7F-8724-411E-A2F1-3C6DAD4D2471}" type="presParOf" srcId="{14724A27-6D36-454E-9077-FDC52CB82FDC}" destId="{6D615EDB-36AE-4090-8632-115A4F252A1A}" srcOrd="1" destOrd="0" presId="urn:microsoft.com/office/officeart/2018/2/layout/IconVerticalSolidList"/>
    <dgm:cxn modelId="{4C9E375A-5A4D-482C-A738-198289A9019F}" type="presParOf" srcId="{14724A27-6D36-454E-9077-FDC52CB82FDC}" destId="{E8158FBB-43C4-4579-8C05-A32E38D5AD65}" srcOrd="2" destOrd="0" presId="urn:microsoft.com/office/officeart/2018/2/layout/IconVerticalSolidList"/>
    <dgm:cxn modelId="{25301145-8473-42FA-A1B2-B940829648A6}" type="presParOf" srcId="{E8158FBB-43C4-4579-8C05-A32E38D5AD65}" destId="{7554F972-202A-406A-96D1-06B441B7336F}" srcOrd="0" destOrd="0" presId="urn:microsoft.com/office/officeart/2018/2/layout/IconVerticalSolidList"/>
    <dgm:cxn modelId="{DE83B9FF-AF09-4A87-9D82-2133F77393D3}" type="presParOf" srcId="{E8158FBB-43C4-4579-8C05-A32E38D5AD65}" destId="{21D20C2F-973B-45FE-91FD-5588EBB47CA6}" srcOrd="1" destOrd="0" presId="urn:microsoft.com/office/officeart/2018/2/layout/IconVerticalSolidList"/>
    <dgm:cxn modelId="{08AD60B0-5024-41C7-AB87-F48B64AB07F7}" type="presParOf" srcId="{E8158FBB-43C4-4579-8C05-A32E38D5AD65}" destId="{63A3FE66-72E8-456D-8E08-D72CD98C6F03}" srcOrd="2" destOrd="0" presId="urn:microsoft.com/office/officeart/2018/2/layout/IconVerticalSolidList"/>
    <dgm:cxn modelId="{90685542-BABA-439F-B465-767C316B5D9D}" type="presParOf" srcId="{E8158FBB-43C4-4579-8C05-A32E38D5AD65}" destId="{D7D50902-8FA4-41BD-A828-D158BF4BE3B1}" srcOrd="3" destOrd="0" presId="urn:microsoft.com/office/officeart/2018/2/layout/IconVerticalSolidList"/>
    <dgm:cxn modelId="{913D4961-0401-4E77-BD2F-314C60DF111F}" type="presParOf" srcId="{14724A27-6D36-454E-9077-FDC52CB82FDC}" destId="{7C9B6D05-D84C-44A3-BC59-397F66CF5712}" srcOrd="3" destOrd="0" presId="urn:microsoft.com/office/officeart/2018/2/layout/IconVerticalSolidList"/>
    <dgm:cxn modelId="{DFE53AA0-13BB-498D-94A3-840F36C18A51}" type="presParOf" srcId="{14724A27-6D36-454E-9077-FDC52CB82FDC}" destId="{90BF418C-053C-454D-99AD-4606CF2F590B}" srcOrd="4" destOrd="0" presId="urn:microsoft.com/office/officeart/2018/2/layout/IconVerticalSolidList"/>
    <dgm:cxn modelId="{5DA4D5DD-7CB2-48DC-B878-9709BFF81D21}" type="presParOf" srcId="{90BF418C-053C-454D-99AD-4606CF2F590B}" destId="{080E568F-389B-4AB2-B950-83FF29F82707}" srcOrd="0" destOrd="0" presId="urn:microsoft.com/office/officeart/2018/2/layout/IconVerticalSolidList"/>
    <dgm:cxn modelId="{4236F556-2C4C-4264-BF5B-62DF367FB259}" type="presParOf" srcId="{90BF418C-053C-454D-99AD-4606CF2F590B}" destId="{71ADB80F-DF7E-4B69-8AE3-747D1BD60F55}" srcOrd="1" destOrd="0" presId="urn:microsoft.com/office/officeart/2018/2/layout/IconVerticalSolidList"/>
    <dgm:cxn modelId="{7445A80F-50AC-47C4-8783-9139E64FE128}" type="presParOf" srcId="{90BF418C-053C-454D-99AD-4606CF2F590B}" destId="{E8E972D3-12E1-45D4-8C1A-EE5B808F57EF}" srcOrd="2" destOrd="0" presId="urn:microsoft.com/office/officeart/2018/2/layout/IconVerticalSolidList"/>
    <dgm:cxn modelId="{57BFD5D9-7D60-4734-93B3-4DC3AFD789B6}" type="presParOf" srcId="{90BF418C-053C-454D-99AD-4606CF2F590B}" destId="{439A8CBA-74B5-4E3B-BA1F-73BDD983C806}" srcOrd="3" destOrd="0" presId="urn:microsoft.com/office/officeart/2018/2/layout/IconVerticalSolidList"/>
    <dgm:cxn modelId="{1B5F8403-596E-4E0A-9380-F577549668E0}" type="presParOf" srcId="{14724A27-6D36-454E-9077-FDC52CB82FDC}" destId="{15D24C14-11CF-4166-AA07-D622C96E0B08}" srcOrd="5" destOrd="0" presId="urn:microsoft.com/office/officeart/2018/2/layout/IconVerticalSolidList"/>
    <dgm:cxn modelId="{D20CF13E-C85A-44FF-95CB-5FB97E219DF8}" type="presParOf" srcId="{14724A27-6D36-454E-9077-FDC52CB82FDC}" destId="{E9CB6C11-1198-431F-B214-384480D9664D}" srcOrd="6" destOrd="0" presId="urn:microsoft.com/office/officeart/2018/2/layout/IconVerticalSolidList"/>
    <dgm:cxn modelId="{7AAB436A-6E6C-4A43-9D45-138D64549502}" type="presParOf" srcId="{E9CB6C11-1198-431F-B214-384480D9664D}" destId="{46119901-0DF6-4EBB-A75A-0D2EA88396BA}" srcOrd="0" destOrd="0" presId="urn:microsoft.com/office/officeart/2018/2/layout/IconVerticalSolidList"/>
    <dgm:cxn modelId="{8C9A91EA-EC1A-43C4-AAD0-021BDAE4C59B}" type="presParOf" srcId="{E9CB6C11-1198-431F-B214-384480D9664D}" destId="{5C634EDB-ECE5-4A7B-83BE-1AC12E7CAEA3}" srcOrd="1" destOrd="0" presId="urn:microsoft.com/office/officeart/2018/2/layout/IconVerticalSolidList"/>
    <dgm:cxn modelId="{254F8FFE-CD03-4699-BFF9-A71E95367848}" type="presParOf" srcId="{E9CB6C11-1198-431F-B214-384480D9664D}" destId="{1C2A408C-951A-49D0-8430-434C8AFD1FD4}" srcOrd="2" destOrd="0" presId="urn:microsoft.com/office/officeart/2018/2/layout/IconVerticalSolidList"/>
    <dgm:cxn modelId="{D831F0B4-F549-4CF7-8EA1-719A3E638842}" type="presParOf" srcId="{E9CB6C11-1198-431F-B214-384480D9664D}" destId="{7D2A0164-C323-4E6B-9D3F-6EC1AFD10371}" srcOrd="3" destOrd="0" presId="urn:microsoft.com/office/officeart/2018/2/layout/IconVerticalSolidList"/>
    <dgm:cxn modelId="{CC0B1476-B23A-421B-9E77-6C459EFE4ED7}" type="presParOf" srcId="{14724A27-6D36-454E-9077-FDC52CB82FDC}" destId="{505FBE01-6514-4334-8CF3-C0CC4C117F4D}" srcOrd="7" destOrd="0" presId="urn:microsoft.com/office/officeart/2018/2/layout/IconVerticalSolidList"/>
    <dgm:cxn modelId="{FDF4B8F5-FC68-4888-A16F-E6357409BFDF}" type="presParOf" srcId="{14724A27-6D36-454E-9077-FDC52CB82FDC}" destId="{36C8166B-FA40-406A-9C52-220DBBB939E7}" srcOrd="8" destOrd="0" presId="urn:microsoft.com/office/officeart/2018/2/layout/IconVerticalSolidList"/>
    <dgm:cxn modelId="{D6F12360-41AC-4A11-9E48-A4CF0BF69364}" type="presParOf" srcId="{36C8166B-FA40-406A-9C52-220DBBB939E7}" destId="{3F9AC0C7-84E0-41C3-8F1B-6F44E2449AA5}" srcOrd="0" destOrd="0" presId="urn:microsoft.com/office/officeart/2018/2/layout/IconVerticalSolidList"/>
    <dgm:cxn modelId="{7A928001-5669-49DB-BE2F-4F8BE6898132}" type="presParOf" srcId="{36C8166B-FA40-406A-9C52-220DBBB939E7}" destId="{F0ED078A-6A8F-49BB-ACD6-F4CFD4213CEF}" srcOrd="1" destOrd="0" presId="urn:microsoft.com/office/officeart/2018/2/layout/IconVerticalSolidList"/>
    <dgm:cxn modelId="{328CD954-B72A-4FCD-8906-FB19252929ED}" type="presParOf" srcId="{36C8166B-FA40-406A-9C52-220DBBB939E7}" destId="{DBA69A0C-1262-449C-9983-94FA799D0B57}" srcOrd="2" destOrd="0" presId="urn:microsoft.com/office/officeart/2018/2/layout/IconVerticalSolidList"/>
    <dgm:cxn modelId="{20914F09-2177-4271-80E3-93F98638D91E}" type="presParOf" srcId="{36C8166B-FA40-406A-9C52-220DBBB939E7}" destId="{E60ADCBA-7AE5-4F5D-AACD-FC660F10331A}" srcOrd="3" destOrd="0" presId="urn:microsoft.com/office/officeart/2018/2/layout/IconVerticalSolidList"/>
    <dgm:cxn modelId="{EF702D81-68BC-4796-9610-FF08A68CF37D}" type="presParOf" srcId="{14724A27-6D36-454E-9077-FDC52CB82FDC}" destId="{FCF1150B-500A-4A1C-A17A-65685537D0D1}" srcOrd="9" destOrd="0" presId="urn:microsoft.com/office/officeart/2018/2/layout/IconVerticalSolidList"/>
    <dgm:cxn modelId="{2A6A54D8-0FD8-41E9-84F0-E76C08F0B204}" type="presParOf" srcId="{14724A27-6D36-454E-9077-FDC52CB82FDC}" destId="{90A693D4-DE04-4FD8-9C6E-3E0E3E4AB473}" srcOrd="10" destOrd="0" presId="urn:microsoft.com/office/officeart/2018/2/layout/IconVerticalSolidList"/>
    <dgm:cxn modelId="{8D7C8B90-92FC-4978-A68F-2E5C4CBC10F6}" type="presParOf" srcId="{90A693D4-DE04-4FD8-9C6E-3E0E3E4AB473}" destId="{8EBFA534-D5CD-4AA7-A568-E817AFFBA70D}" srcOrd="0" destOrd="0" presId="urn:microsoft.com/office/officeart/2018/2/layout/IconVerticalSolidList"/>
    <dgm:cxn modelId="{B355D87F-B5FC-4F3B-8184-0D842596E6D5}" type="presParOf" srcId="{90A693D4-DE04-4FD8-9C6E-3E0E3E4AB473}" destId="{322E6FCC-D1B6-4E8B-96B4-79B64FBEB6AE}" srcOrd="1" destOrd="0" presId="urn:microsoft.com/office/officeart/2018/2/layout/IconVerticalSolidList"/>
    <dgm:cxn modelId="{84620CA7-3552-4ED7-932F-FC5BDAF833B8}" type="presParOf" srcId="{90A693D4-DE04-4FD8-9C6E-3E0E3E4AB473}" destId="{A8A8D0C6-35CD-4942-B4BD-8E34A16D0487}" srcOrd="2" destOrd="0" presId="urn:microsoft.com/office/officeart/2018/2/layout/IconVerticalSolidList"/>
    <dgm:cxn modelId="{5247D230-1AA6-48B2-AF6A-D06D5DD943A7}" type="presParOf" srcId="{90A693D4-DE04-4FD8-9C6E-3E0E3E4AB473}" destId="{DBA0BB84-A361-4C58-AA72-5FBBA71F669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25CF818-DBEE-4BBF-B0AF-A0BD83A8EA37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DF54BB2-43A3-4D48-8BB4-C3489E7EF38B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MAY NOT SHARE A COMMON GOAL</a:t>
          </a:r>
        </a:p>
      </dgm:t>
    </dgm:pt>
    <dgm:pt modelId="{C95DCB4F-F7A9-4EE1-B9E0-790D098A3320}" type="parTrans" cxnId="{1E5A9893-FAC8-4ABA-A7BF-4625767C97B8}">
      <dgm:prSet/>
      <dgm:spPr/>
      <dgm:t>
        <a:bodyPr/>
        <a:lstStyle/>
        <a:p>
          <a:endParaRPr lang="en-US"/>
        </a:p>
      </dgm:t>
    </dgm:pt>
    <dgm:pt modelId="{A23B9539-19A8-4429-9489-1FCFF0D50BBD}" type="sibTrans" cxnId="{1E5A9893-FAC8-4ABA-A7BF-4625767C97B8}">
      <dgm:prSet/>
      <dgm:spPr/>
      <dgm:t>
        <a:bodyPr/>
        <a:lstStyle/>
        <a:p>
          <a:endParaRPr lang="en-US"/>
        </a:p>
      </dgm:t>
    </dgm:pt>
    <dgm:pt modelId="{4299D28B-2B6D-44DA-8139-C09F40B6D136}">
      <dgm:prSet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SPECIFIC GOAL</a:t>
          </a:r>
        </a:p>
      </dgm:t>
    </dgm:pt>
    <dgm:pt modelId="{CF689079-6D91-4D49-9BF5-15A13D956D69}" type="parTrans" cxnId="{86B8CABA-B389-4487-A9BF-C7705C61B0B3}">
      <dgm:prSet/>
      <dgm:spPr/>
    </dgm:pt>
    <dgm:pt modelId="{38B6F8D4-F082-4750-869A-685E6556D30F}" type="sibTrans" cxnId="{86B8CABA-B389-4487-A9BF-C7705C61B0B3}">
      <dgm:prSet/>
      <dgm:spPr/>
    </dgm:pt>
    <dgm:pt modelId="{FA36E2D0-AD94-4537-8C6A-1B1892ACF64A}">
      <dgm:prSet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SPECIFIC ROLE AND DUTIES ASSIGNED.</a:t>
          </a:r>
        </a:p>
      </dgm:t>
    </dgm:pt>
    <dgm:pt modelId="{200566A9-A5F8-4BC5-B6F5-208DE6B1CE40}" type="parTrans" cxnId="{93514086-1BB2-4212-A69E-1A6A344652CA}">
      <dgm:prSet/>
      <dgm:spPr/>
    </dgm:pt>
    <dgm:pt modelId="{8F261DF8-CCF0-4024-A399-0AEA9D7A9954}" type="sibTrans" cxnId="{93514086-1BB2-4212-A69E-1A6A344652CA}">
      <dgm:prSet/>
      <dgm:spPr/>
    </dgm:pt>
    <dgm:pt modelId="{2F258B01-E607-4F96-8B30-CA8FE399C751}" type="pres">
      <dgm:prSet presAssocID="{925CF818-DBEE-4BBF-B0AF-A0BD83A8EA37}" presName="cycle" presStyleCnt="0">
        <dgm:presLayoutVars>
          <dgm:dir/>
          <dgm:resizeHandles val="exact"/>
        </dgm:presLayoutVars>
      </dgm:prSet>
      <dgm:spPr/>
    </dgm:pt>
    <dgm:pt modelId="{98B80C1B-29CF-4156-AD7D-FB8C937F2F14}" type="pres">
      <dgm:prSet presAssocID="{2DF54BB2-43A3-4D48-8BB4-C3489E7EF38B}" presName="node" presStyleLbl="node1" presStyleIdx="0" presStyleCnt="3">
        <dgm:presLayoutVars>
          <dgm:bulletEnabled val="1"/>
        </dgm:presLayoutVars>
      </dgm:prSet>
      <dgm:spPr/>
    </dgm:pt>
    <dgm:pt modelId="{E57A6B07-E189-4669-A98D-37014512CC29}" type="pres">
      <dgm:prSet presAssocID="{2DF54BB2-43A3-4D48-8BB4-C3489E7EF38B}" presName="spNode" presStyleCnt="0"/>
      <dgm:spPr/>
    </dgm:pt>
    <dgm:pt modelId="{8FA20410-8566-48D7-A479-79646708BEC2}" type="pres">
      <dgm:prSet presAssocID="{A23B9539-19A8-4429-9489-1FCFF0D50BBD}" presName="sibTrans" presStyleLbl="sibTrans1D1" presStyleIdx="0" presStyleCnt="3"/>
      <dgm:spPr/>
    </dgm:pt>
    <dgm:pt modelId="{D3AE2D7C-59F8-4C2D-9DF2-96B6583F7161}" type="pres">
      <dgm:prSet presAssocID="{4299D28B-2B6D-44DA-8139-C09F40B6D136}" presName="node" presStyleLbl="node1" presStyleIdx="1" presStyleCnt="3">
        <dgm:presLayoutVars>
          <dgm:bulletEnabled val="1"/>
        </dgm:presLayoutVars>
      </dgm:prSet>
      <dgm:spPr/>
    </dgm:pt>
    <dgm:pt modelId="{E8DAA9C5-95ED-44A0-93D5-74A891C8A284}" type="pres">
      <dgm:prSet presAssocID="{4299D28B-2B6D-44DA-8139-C09F40B6D136}" presName="spNode" presStyleCnt="0"/>
      <dgm:spPr/>
    </dgm:pt>
    <dgm:pt modelId="{577B5290-8007-4BE7-9598-E4AEBD699EF9}" type="pres">
      <dgm:prSet presAssocID="{38B6F8D4-F082-4750-869A-685E6556D30F}" presName="sibTrans" presStyleLbl="sibTrans1D1" presStyleIdx="1" presStyleCnt="3"/>
      <dgm:spPr/>
    </dgm:pt>
    <dgm:pt modelId="{56851AB7-D069-4081-A62A-ACC879FEB39D}" type="pres">
      <dgm:prSet presAssocID="{FA36E2D0-AD94-4537-8C6A-1B1892ACF64A}" presName="node" presStyleLbl="node1" presStyleIdx="2" presStyleCnt="3">
        <dgm:presLayoutVars>
          <dgm:bulletEnabled val="1"/>
        </dgm:presLayoutVars>
      </dgm:prSet>
      <dgm:spPr/>
    </dgm:pt>
    <dgm:pt modelId="{A3EAA755-33ED-418C-A13C-F8CF59FD1B5F}" type="pres">
      <dgm:prSet presAssocID="{FA36E2D0-AD94-4537-8C6A-1B1892ACF64A}" presName="spNode" presStyleCnt="0"/>
      <dgm:spPr/>
    </dgm:pt>
    <dgm:pt modelId="{C2E7AA00-80C7-4D20-8699-B143EED351E4}" type="pres">
      <dgm:prSet presAssocID="{8F261DF8-CCF0-4024-A399-0AEA9D7A9954}" presName="sibTrans" presStyleLbl="sibTrans1D1" presStyleIdx="2" presStyleCnt="3"/>
      <dgm:spPr/>
    </dgm:pt>
  </dgm:ptLst>
  <dgm:cxnLst>
    <dgm:cxn modelId="{0813D564-C329-4BBC-8BD9-C5C6833E7356}" type="presOf" srcId="{4299D28B-2B6D-44DA-8139-C09F40B6D136}" destId="{D3AE2D7C-59F8-4C2D-9DF2-96B6583F7161}" srcOrd="0" destOrd="0" presId="urn:microsoft.com/office/officeart/2005/8/layout/cycle6"/>
    <dgm:cxn modelId="{20F30073-AD44-400A-8CD8-9C3B03B10772}" type="presOf" srcId="{A23B9539-19A8-4429-9489-1FCFF0D50BBD}" destId="{8FA20410-8566-48D7-A479-79646708BEC2}" srcOrd="0" destOrd="0" presId="urn:microsoft.com/office/officeart/2005/8/layout/cycle6"/>
    <dgm:cxn modelId="{899EE37F-C156-4325-818C-ECFCA1B757CA}" type="presOf" srcId="{925CF818-DBEE-4BBF-B0AF-A0BD83A8EA37}" destId="{2F258B01-E607-4F96-8B30-CA8FE399C751}" srcOrd="0" destOrd="0" presId="urn:microsoft.com/office/officeart/2005/8/layout/cycle6"/>
    <dgm:cxn modelId="{93514086-1BB2-4212-A69E-1A6A344652CA}" srcId="{925CF818-DBEE-4BBF-B0AF-A0BD83A8EA37}" destId="{FA36E2D0-AD94-4537-8C6A-1B1892ACF64A}" srcOrd="2" destOrd="0" parTransId="{200566A9-A5F8-4BC5-B6F5-208DE6B1CE40}" sibTransId="{8F261DF8-CCF0-4024-A399-0AEA9D7A9954}"/>
    <dgm:cxn modelId="{8A3D7F86-4F0F-4F35-88FA-3A946BA735BA}" type="presOf" srcId="{38B6F8D4-F082-4750-869A-685E6556D30F}" destId="{577B5290-8007-4BE7-9598-E4AEBD699EF9}" srcOrd="0" destOrd="0" presId="urn:microsoft.com/office/officeart/2005/8/layout/cycle6"/>
    <dgm:cxn modelId="{1E5A9893-FAC8-4ABA-A7BF-4625767C97B8}" srcId="{925CF818-DBEE-4BBF-B0AF-A0BD83A8EA37}" destId="{2DF54BB2-43A3-4D48-8BB4-C3489E7EF38B}" srcOrd="0" destOrd="0" parTransId="{C95DCB4F-F7A9-4EE1-B9E0-790D098A3320}" sibTransId="{A23B9539-19A8-4429-9489-1FCFF0D50BBD}"/>
    <dgm:cxn modelId="{4BCA8DB2-0CB1-4158-BD53-8B967CE53090}" type="presOf" srcId="{FA36E2D0-AD94-4537-8C6A-1B1892ACF64A}" destId="{56851AB7-D069-4081-A62A-ACC879FEB39D}" srcOrd="0" destOrd="0" presId="urn:microsoft.com/office/officeart/2005/8/layout/cycle6"/>
    <dgm:cxn modelId="{86B8CABA-B389-4487-A9BF-C7705C61B0B3}" srcId="{925CF818-DBEE-4BBF-B0AF-A0BD83A8EA37}" destId="{4299D28B-2B6D-44DA-8139-C09F40B6D136}" srcOrd="1" destOrd="0" parTransId="{CF689079-6D91-4D49-9BF5-15A13D956D69}" sibTransId="{38B6F8D4-F082-4750-869A-685E6556D30F}"/>
    <dgm:cxn modelId="{AEAA1ACC-9A22-4F0D-846F-CDB7FBD4DB66}" type="presOf" srcId="{2DF54BB2-43A3-4D48-8BB4-C3489E7EF38B}" destId="{98B80C1B-29CF-4156-AD7D-FB8C937F2F14}" srcOrd="0" destOrd="0" presId="urn:microsoft.com/office/officeart/2005/8/layout/cycle6"/>
    <dgm:cxn modelId="{97631DFC-74CC-4A33-AD1D-9328627D9A8F}" type="presOf" srcId="{8F261DF8-CCF0-4024-A399-0AEA9D7A9954}" destId="{C2E7AA00-80C7-4D20-8699-B143EED351E4}" srcOrd="0" destOrd="0" presId="urn:microsoft.com/office/officeart/2005/8/layout/cycle6"/>
    <dgm:cxn modelId="{B821299D-2699-4F6E-B2A3-8F562006EB94}" type="presParOf" srcId="{2F258B01-E607-4F96-8B30-CA8FE399C751}" destId="{98B80C1B-29CF-4156-AD7D-FB8C937F2F14}" srcOrd="0" destOrd="0" presId="urn:microsoft.com/office/officeart/2005/8/layout/cycle6"/>
    <dgm:cxn modelId="{0CEF4125-0AF9-4D4A-96FF-E114D371D536}" type="presParOf" srcId="{2F258B01-E607-4F96-8B30-CA8FE399C751}" destId="{E57A6B07-E189-4669-A98D-37014512CC29}" srcOrd="1" destOrd="0" presId="urn:microsoft.com/office/officeart/2005/8/layout/cycle6"/>
    <dgm:cxn modelId="{5D9B8E10-8E58-4D94-B4D1-227A2AC05C52}" type="presParOf" srcId="{2F258B01-E607-4F96-8B30-CA8FE399C751}" destId="{8FA20410-8566-48D7-A479-79646708BEC2}" srcOrd="2" destOrd="0" presId="urn:microsoft.com/office/officeart/2005/8/layout/cycle6"/>
    <dgm:cxn modelId="{6D0DCE46-25AC-41E6-8EBE-EE890FC795AE}" type="presParOf" srcId="{2F258B01-E607-4F96-8B30-CA8FE399C751}" destId="{D3AE2D7C-59F8-4C2D-9DF2-96B6583F7161}" srcOrd="3" destOrd="0" presId="urn:microsoft.com/office/officeart/2005/8/layout/cycle6"/>
    <dgm:cxn modelId="{71F6D995-98B4-45D5-933B-E459E36C3F11}" type="presParOf" srcId="{2F258B01-E607-4F96-8B30-CA8FE399C751}" destId="{E8DAA9C5-95ED-44A0-93D5-74A891C8A284}" srcOrd="4" destOrd="0" presId="urn:microsoft.com/office/officeart/2005/8/layout/cycle6"/>
    <dgm:cxn modelId="{AAF39EEA-3AFF-460C-A434-C48A28F3D599}" type="presParOf" srcId="{2F258B01-E607-4F96-8B30-CA8FE399C751}" destId="{577B5290-8007-4BE7-9598-E4AEBD699EF9}" srcOrd="5" destOrd="0" presId="urn:microsoft.com/office/officeart/2005/8/layout/cycle6"/>
    <dgm:cxn modelId="{D43B329C-EBC0-4147-B6B0-932944D94559}" type="presParOf" srcId="{2F258B01-E607-4F96-8B30-CA8FE399C751}" destId="{56851AB7-D069-4081-A62A-ACC879FEB39D}" srcOrd="6" destOrd="0" presId="urn:microsoft.com/office/officeart/2005/8/layout/cycle6"/>
    <dgm:cxn modelId="{E543C67F-C426-4815-8695-9CF979A69B8F}" type="presParOf" srcId="{2F258B01-E607-4F96-8B30-CA8FE399C751}" destId="{A3EAA755-33ED-418C-A13C-F8CF59FD1B5F}" srcOrd="7" destOrd="0" presId="urn:microsoft.com/office/officeart/2005/8/layout/cycle6"/>
    <dgm:cxn modelId="{8CC54C76-C9E5-4B5A-BDF0-0B9497B7EFB2}" type="presParOf" srcId="{2F258B01-E607-4F96-8B30-CA8FE399C751}" destId="{C2E7AA00-80C7-4D20-8699-B143EED351E4}" srcOrd="8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ACF6364-D42B-420F-93D6-05DA3AF6A4F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114A384-1F0B-4CDD-9085-02C507A84939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/>
              <a:cs typeface="Arial"/>
            </a:rPr>
            <a:t>IN WORK OR ACTIVITY.</a:t>
          </a:r>
        </a:p>
      </dgm:t>
    </dgm:pt>
    <dgm:pt modelId="{2F3F1FB4-9959-4358-A284-BE83E3FFC497}" type="parTrans" cxnId="{FD981953-15A0-44E3-A23B-BEC92613FD9C}">
      <dgm:prSet/>
      <dgm:spPr/>
      <dgm:t>
        <a:bodyPr/>
        <a:lstStyle/>
        <a:p>
          <a:endParaRPr lang="en-US"/>
        </a:p>
      </dgm:t>
    </dgm:pt>
    <dgm:pt modelId="{D3664F70-13AA-4DCF-A173-0E9200F5814E}" type="sibTrans" cxnId="{FD981953-15A0-44E3-A23B-BEC92613FD9C}">
      <dgm:prSet/>
      <dgm:spPr/>
      <dgm:t>
        <a:bodyPr/>
        <a:lstStyle/>
        <a:p>
          <a:endParaRPr lang="en-US"/>
        </a:p>
      </dgm:t>
    </dgm:pt>
    <dgm:pt modelId="{53B2F155-B1CA-4277-ABF1-5A6C92003C59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/>
              <a:cs typeface="Arial"/>
            </a:rPr>
            <a:t>AWARE OF EACH OTHER WEAKNESS.</a:t>
          </a:r>
        </a:p>
      </dgm:t>
    </dgm:pt>
    <dgm:pt modelId="{BEBE1992-1B10-47C5-A520-5CA237B859A1}" type="parTrans" cxnId="{4303EC99-5890-4F94-8E71-9E465AF57999}">
      <dgm:prSet/>
      <dgm:spPr/>
      <dgm:t>
        <a:bodyPr/>
        <a:lstStyle/>
        <a:p>
          <a:endParaRPr lang="en-US"/>
        </a:p>
      </dgm:t>
    </dgm:pt>
    <dgm:pt modelId="{2733005E-7091-4E9A-9EB2-16AA7E7A5289}" type="sibTrans" cxnId="{4303EC99-5890-4F94-8E71-9E465AF57999}">
      <dgm:prSet/>
      <dgm:spPr/>
      <dgm:t>
        <a:bodyPr/>
        <a:lstStyle/>
        <a:p>
          <a:endParaRPr lang="en-US"/>
        </a:p>
      </dgm:t>
    </dgm:pt>
    <dgm:pt modelId="{E1912F2B-876D-4489-BBD9-9FE5D313D9D8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/>
              <a:cs typeface="Arial"/>
            </a:rPr>
            <a:t>SHARE A COMMON GOAL.</a:t>
          </a:r>
        </a:p>
      </dgm:t>
    </dgm:pt>
    <dgm:pt modelId="{17DCBC34-B5C0-4685-855A-C3A7EDE27CA9}" type="parTrans" cxnId="{BD71844D-0B27-4036-B3DE-D8C61B5F17E4}">
      <dgm:prSet/>
      <dgm:spPr/>
    </dgm:pt>
    <dgm:pt modelId="{584BD2F8-BDC6-46F6-BE73-0C78758B86C8}" type="sibTrans" cxnId="{BD71844D-0B27-4036-B3DE-D8C61B5F17E4}">
      <dgm:prSet/>
      <dgm:spPr/>
      <dgm:t>
        <a:bodyPr/>
        <a:lstStyle/>
        <a:p>
          <a:endParaRPr lang="en-US"/>
        </a:p>
      </dgm:t>
    </dgm:pt>
    <dgm:pt modelId="{63D76BD6-F047-44DE-9847-DE7106ADF133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/>
              <a:cs typeface="Arial"/>
            </a:rPr>
            <a:t>SPECIFIC TASKS ARE ASSIGNED</a:t>
          </a:r>
        </a:p>
      </dgm:t>
    </dgm:pt>
    <dgm:pt modelId="{71E218C5-2A4D-412D-9639-25298B4E0C6E}" type="parTrans" cxnId="{B3F75958-CCE8-4523-99A7-EDF954CD0448}">
      <dgm:prSet/>
      <dgm:spPr/>
    </dgm:pt>
    <dgm:pt modelId="{B4B3BE44-EC19-463E-AA90-1045C359B8A5}" type="sibTrans" cxnId="{B3F75958-CCE8-4523-99A7-EDF954CD0448}">
      <dgm:prSet/>
      <dgm:spPr/>
      <dgm:t>
        <a:bodyPr/>
        <a:lstStyle/>
        <a:p>
          <a:endParaRPr lang="en-US"/>
        </a:p>
      </dgm:t>
    </dgm:pt>
    <dgm:pt modelId="{1AF10D0D-60FA-4D2E-AA34-E4E40320C9D1}" type="pres">
      <dgm:prSet presAssocID="{6ACF6364-D42B-420F-93D6-05DA3AF6A4F8}" presName="root" presStyleCnt="0">
        <dgm:presLayoutVars>
          <dgm:dir/>
          <dgm:resizeHandles val="exact"/>
        </dgm:presLayoutVars>
      </dgm:prSet>
      <dgm:spPr/>
    </dgm:pt>
    <dgm:pt modelId="{9F5F020B-800A-4F36-8896-435C761F01DC}" type="pres">
      <dgm:prSet presAssocID="{3114A384-1F0B-4CDD-9085-02C507A84939}" presName="compNode" presStyleCnt="0"/>
      <dgm:spPr/>
    </dgm:pt>
    <dgm:pt modelId="{37F64552-6F93-445A-AFA4-E2B2E2615BEC}" type="pres">
      <dgm:prSet presAssocID="{3114A384-1F0B-4CDD-9085-02C507A84939}" presName="bgRect" presStyleLbl="bgShp" presStyleIdx="0" presStyleCnt="4"/>
      <dgm:spPr/>
    </dgm:pt>
    <dgm:pt modelId="{6713A592-ECE5-4E7F-8A42-1F1A0532E96C}" type="pres">
      <dgm:prSet presAssocID="{3114A384-1F0B-4CDD-9085-02C507A8493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E4EE0ACA-8BF6-42E1-B172-E4DDF0911D01}" type="pres">
      <dgm:prSet presAssocID="{3114A384-1F0B-4CDD-9085-02C507A84939}" presName="spaceRect" presStyleCnt="0"/>
      <dgm:spPr/>
    </dgm:pt>
    <dgm:pt modelId="{E3053B99-E355-43AE-954B-A0DD8F09890D}" type="pres">
      <dgm:prSet presAssocID="{3114A384-1F0B-4CDD-9085-02C507A84939}" presName="parTx" presStyleLbl="revTx" presStyleIdx="0" presStyleCnt="4">
        <dgm:presLayoutVars>
          <dgm:chMax val="0"/>
          <dgm:chPref val="0"/>
        </dgm:presLayoutVars>
      </dgm:prSet>
      <dgm:spPr/>
    </dgm:pt>
    <dgm:pt modelId="{BC7783F6-B5E6-4B51-9576-992E98299C01}" type="pres">
      <dgm:prSet presAssocID="{D3664F70-13AA-4DCF-A173-0E9200F5814E}" presName="sibTrans" presStyleCnt="0"/>
      <dgm:spPr/>
    </dgm:pt>
    <dgm:pt modelId="{934D37AD-4741-4915-88E6-9A490F23AB02}" type="pres">
      <dgm:prSet presAssocID="{E1912F2B-876D-4489-BBD9-9FE5D313D9D8}" presName="compNode" presStyleCnt="0"/>
      <dgm:spPr/>
    </dgm:pt>
    <dgm:pt modelId="{B620222E-EB99-4FA0-A167-96E1F6CC813E}" type="pres">
      <dgm:prSet presAssocID="{E1912F2B-876D-4489-BBD9-9FE5D313D9D8}" presName="bgRect" presStyleLbl="bgShp" presStyleIdx="1" presStyleCnt="4"/>
      <dgm:spPr/>
    </dgm:pt>
    <dgm:pt modelId="{1565F994-B50F-467B-8F6D-95B2041DC5BE}" type="pres">
      <dgm:prSet presAssocID="{E1912F2B-876D-4489-BBD9-9FE5D313D9D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1DFE8DE8-6A5C-459E-A35F-9E5A7012DC68}" type="pres">
      <dgm:prSet presAssocID="{E1912F2B-876D-4489-BBD9-9FE5D313D9D8}" presName="spaceRect" presStyleCnt="0"/>
      <dgm:spPr/>
    </dgm:pt>
    <dgm:pt modelId="{E58C9510-42C1-435C-84FF-3C9E8993807B}" type="pres">
      <dgm:prSet presAssocID="{E1912F2B-876D-4489-BBD9-9FE5D313D9D8}" presName="parTx" presStyleLbl="revTx" presStyleIdx="1" presStyleCnt="4">
        <dgm:presLayoutVars>
          <dgm:chMax val="0"/>
          <dgm:chPref val="0"/>
        </dgm:presLayoutVars>
      </dgm:prSet>
      <dgm:spPr/>
    </dgm:pt>
    <dgm:pt modelId="{D05C1B28-57E7-4C83-A6B5-197FCC030643}" type="pres">
      <dgm:prSet presAssocID="{584BD2F8-BDC6-46F6-BE73-0C78758B86C8}" presName="sibTrans" presStyleCnt="0"/>
      <dgm:spPr/>
    </dgm:pt>
    <dgm:pt modelId="{D8587730-A6D0-4B5B-A95E-84249C6BB53E}" type="pres">
      <dgm:prSet presAssocID="{63D76BD6-F047-44DE-9847-DE7106ADF133}" presName="compNode" presStyleCnt="0"/>
      <dgm:spPr/>
    </dgm:pt>
    <dgm:pt modelId="{FACC736F-E7DF-458D-A2CC-22D04BCE406D}" type="pres">
      <dgm:prSet presAssocID="{63D76BD6-F047-44DE-9847-DE7106ADF133}" presName="bgRect" presStyleLbl="bgShp" presStyleIdx="2" presStyleCnt="4"/>
      <dgm:spPr/>
    </dgm:pt>
    <dgm:pt modelId="{B97C85AA-65D3-43AF-8B8B-91E93E1947E3}" type="pres">
      <dgm:prSet presAssocID="{63D76BD6-F047-44DE-9847-DE7106ADF13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0BEF2D40-1FAC-4E8E-9576-64FE4E5EC9C7}" type="pres">
      <dgm:prSet presAssocID="{63D76BD6-F047-44DE-9847-DE7106ADF133}" presName="spaceRect" presStyleCnt="0"/>
      <dgm:spPr/>
    </dgm:pt>
    <dgm:pt modelId="{E5407112-0CF3-46BB-ADA4-6CF716B2C762}" type="pres">
      <dgm:prSet presAssocID="{63D76BD6-F047-44DE-9847-DE7106ADF133}" presName="parTx" presStyleLbl="revTx" presStyleIdx="2" presStyleCnt="4">
        <dgm:presLayoutVars>
          <dgm:chMax val="0"/>
          <dgm:chPref val="0"/>
        </dgm:presLayoutVars>
      </dgm:prSet>
      <dgm:spPr/>
    </dgm:pt>
    <dgm:pt modelId="{98031895-FF66-4520-8000-0BB95E55AF50}" type="pres">
      <dgm:prSet presAssocID="{B4B3BE44-EC19-463E-AA90-1045C359B8A5}" presName="sibTrans" presStyleCnt="0"/>
      <dgm:spPr/>
    </dgm:pt>
    <dgm:pt modelId="{363FE7A5-A6C9-495E-9CB5-D620F35D9D64}" type="pres">
      <dgm:prSet presAssocID="{53B2F155-B1CA-4277-ABF1-5A6C92003C59}" presName="compNode" presStyleCnt="0"/>
      <dgm:spPr/>
    </dgm:pt>
    <dgm:pt modelId="{A106DCAD-DBF5-4332-B2C4-C14B4F3BAB1B}" type="pres">
      <dgm:prSet presAssocID="{53B2F155-B1CA-4277-ABF1-5A6C92003C59}" presName="bgRect" presStyleLbl="bgShp" presStyleIdx="3" presStyleCnt="4"/>
      <dgm:spPr/>
    </dgm:pt>
    <dgm:pt modelId="{018170C6-C4E4-4D57-A00B-D96AE55EE768}" type="pres">
      <dgm:prSet presAssocID="{53B2F155-B1CA-4277-ABF1-5A6C92003C5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93EC2943-3350-4D1D-AED5-A4DD9B4233D9}" type="pres">
      <dgm:prSet presAssocID="{53B2F155-B1CA-4277-ABF1-5A6C92003C59}" presName="spaceRect" presStyleCnt="0"/>
      <dgm:spPr/>
    </dgm:pt>
    <dgm:pt modelId="{AEA4C8D3-9412-4163-A58F-1E463BC77178}" type="pres">
      <dgm:prSet presAssocID="{53B2F155-B1CA-4277-ABF1-5A6C92003C5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6060225-EDE3-4AF4-9C3C-A5EA16B2C4DF}" type="presOf" srcId="{E1912F2B-876D-4489-BBD9-9FE5D313D9D8}" destId="{E58C9510-42C1-435C-84FF-3C9E8993807B}" srcOrd="0" destOrd="0" presId="urn:microsoft.com/office/officeart/2018/2/layout/IconVerticalSolidList"/>
    <dgm:cxn modelId="{F84AC030-0597-4335-B941-245DAD2FB9A4}" type="presOf" srcId="{6ACF6364-D42B-420F-93D6-05DA3AF6A4F8}" destId="{1AF10D0D-60FA-4D2E-AA34-E4E40320C9D1}" srcOrd="0" destOrd="0" presId="urn:microsoft.com/office/officeart/2018/2/layout/IconVerticalSolidList"/>
    <dgm:cxn modelId="{BD71844D-0B27-4036-B3DE-D8C61B5F17E4}" srcId="{6ACF6364-D42B-420F-93D6-05DA3AF6A4F8}" destId="{E1912F2B-876D-4489-BBD9-9FE5D313D9D8}" srcOrd="1" destOrd="0" parTransId="{17DCBC34-B5C0-4685-855A-C3A7EDE27CA9}" sibTransId="{584BD2F8-BDC6-46F6-BE73-0C78758B86C8}"/>
    <dgm:cxn modelId="{FD981953-15A0-44E3-A23B-BEC92613FD9C}" srcId="{6ACF6364-D42B-420F-93D6-05DA3AF6A4F8}" destId="{3114A384-1F0B-4CDD-9085-02C507A84939}" srcOrd="0" destOrd="0" parTransId="{2F3F1FB4-9959-4358-A284-BE83E3FFC497}" sibTransId="{D3664F70-13AA-4DCF-A173-0E9200F5814E}"/>
    <dgm:cxn modelId="{B3F75958-CCE8-4523-99A7-EDF954CD0448}" srcId="{6ACF6364-D42B-420F-93D6-05DA3AF6A4F8}" destId="{63D76BD6-F047-44DE-9847-DE7106ADF133}" srcOrd="2" destOrd="0" parTransId="{71E218C5-2A4D-412D-9639-25298B4E0C6E}" sibTransId="{B4B3BE44-EC19-463E-AA90-1045C359B8A5}"/>
    <dgm:cxn modelId="{62C8747B-0952-42C9-B11E-15A14441C7A7}" type="presOf" srcId="{63D76BD6-F047-44DE-9847-DE7106ADF133}" destId="{E5407112-0CF3-46BB-ADA4-6CF716B2C762}" srcOrd="0" destOrd="0" presId="urn:microsoft.com/office/officeart/2018/2/layout/IconVerticalSolidList"/>
    <dgm:cxn modelId="{4303EC99-5890-4F94-8E71-9E465AF57999}" srcId="{6ACF6364-D42B-420F-93D6-05DA3AF6A4F8}" destId="{53B2F155-B1CA-4277-ABF1-5A6C92003C59}" srcOrd="3" destOrd="0" parTransId="{BEBE1992-1B10-47C5-A520-5CA237B859A1}" sibTransId="{2733005E-7091-4E9A-9EB2-16AA7E7A5289}"/>
    <dgm:cxn modelId="{3696829C-C11F-43EC-866A-7A6992BF358C}" type="presOf" srcId="{3114A384-1F0B-4CDD-9085-02C507A84939}" destId="{E3053B99-E355-43AE-954B-A0DD8F09890D}" srcOrd="0" destOrd="0" presId="urn:microsoft.com/office/officeart/2018/2/layout/IconVerticalSolidList"/>
    <dgm:cxn modelId="{A2E4B3A0-AE89-4137-98D1-A627E175E19E}" type="presOf" srcId="{53B2F155-B1CA-4277-ABF1-5A6C92003C59}" destId="{AEA4C8D3-9412-4163-A58F-1E463BC77178}" srcOrd="0" destOrd="0" presId="urn:microsoft.com/office/officeart/2018/2/layout/IconVerticalSolidList"/>
    <dgm:cxn modelId="{28EA9E2E-E668-4E0A-A362-5A46A0E40AD8}" type="presParOf" srcId="{1AF10D0D-60FA-4D2E-AA34-E4E40320C9D1}" destId="{9F5F020B-800A-4F36-8896-435C761F01DC}" srcOrd="0" destOrd="0" presId="urn:microsoft.com/office/officeart/2018/2/layout/IconVerticalSolidList"/>
    <dgm:cxn modelId="{F2753BFF-DD3D-411B-8B80-1ACEF3A7E7ED}" type="presParOf" srcId="{9F5F020B-800A-4F36-8896-435C761F01DC}" destId="{37F64552-6F93-445A-AFA4-E2B2E2615BEC}" srcOrd="0" destOrd="0" presId="urn:microsoft.com/office/officeart/2018/2/layout/IconVerticalSolidList"/>
    <dgm:cxn modelId="{57413B01-7010-4601-B727-E4353DBC4BAB}" type="presParOf" srcId="{9F5F020B-800A-4F36-8896-435C761F01DC}" destId="{6713A592-ECE5-4E7F-8A42-1F1A0532E96C}" srcOrd="1" destOrd="0" presId="urn:microsoft.com/office/officeart/2018/2/layout/IconVerticalSolidList"/>
    <dgm:cxn modelId="{E50EEE06-AA41-4120-AD01-4EB13A0E7389}" type="presParOf" srcId="{9F5F020B-800A-4F36-8896-435C761F01DC}" destId="{E4EE0ACA-8BF6-42E1-B172-E4DDF0911D01}" srcOrd="2" destOrd="0" presId="urn:microsoft.com/office/officeart/2018/2/layout/IconVerticalSolidList"/>
    <dgm:cxn modelId="{AC91D533-B8B2-41F5-948F-A98906FD45D5}" type="presParOf" srcId="{9F5F020B-800A-4F36-8896-435C761F01DC}" destId="{E3053B99-E355-43AE-954B-A0DD8F09890D}" srcOrd="3" destOrd="0" presId="urn:microsoft.com/office/officeart/2018/2/layout/IconVerticalSolidList"/>
    <dgm:cxn modelId="{1ADCC683-B4CA-4BB1-8811-2A164A6DE22B}" type="presParOf" srcId="{1AF10D0D-60FA-4D2E-AA34-E4E40320C9D1}" destId="{BC7783F6-B5E6-4B51-9576-992E98299C01}" srcOrd="1" destOrd="0" presId="urn:microsoft.com/office/officeart/2018/2/layout/IconVerticalSolidList"/>
    <dgm:cxn modelId="{8885BF56-452A-484E-8BB6-14A773EFA373}" type="presParOf" srcId="{1AF10D0D-60FA-4D2E-AA34-E4E40320C9D1}" destId="{934D37AD-4741-4915-88E6-9A490F23AB02}" srcOrd="2" destOrd="0" presId="urn:microsoft.com/office/officeart/2018/2/layout/IconVerticalSolidList"/>
    <dgm:cxn modelId="{2DCBA069-DA28-4FA1-8F68-1E668F5D14D7}" type="presParOf" srcId="{934D37AD-4741-4915-88E6-9A490F23AB02}" destId="{B620222E-EB99-4FA0-A167-96E1F6CC813E}" srcOrd="0" destOrd="0" presId="urn:microsoft.com/office/officeart/2018/2/layout/IconVerticalSolidList"/>
    <dgm:cxn modelId="{2A24476E-3EF0-4743-BE9F-9D3324E3C1FE}" type="presParOf" srcId="{934D37AD-4741-4915-88E6-9A490F23AB02}" destId="{1565F994-B50F-467B-8F6D-95B2041DC5BE}" srcOrd="1" destOrd="0" presId="urn:microsoft.com/office/officeart/2018/2/layout/IconVerticalSolidList"/>
    <dgm:cxn modelId="{3C5018A0-FDA6-42C4-9994-63E12030DD56}" type="presParOf" srcId="{934D37AD-4741-4915-88E6-9A490F23AB02}" destId="{1DFE8DE8-6A5C-459E-A35F-9E5A7012DC68}" srcOrd="2" destOrd="0" presId="urn:microsoft.com/office/officeart/2018/2/layout/IconVerticalSolidList"/>
    <dgm:cxn modelId="{7FDE2F5A-CDD0-440D-BCDF-693C9C8CE409}" type="presParOf" srcId="{934D37AD-4741-4915-88E6-9A490F23AB02}" destId="{E58C9510-42C1-435C-84FF-3C9E8993807B}" srcOrd="3" destOrd="0" presId="urn:microsoft.com/office/officeart/2018/2/layout/IconVerticalSolidList"/>
    <dgm:cxn modelId="{877FB850-6515-4D8C-BFCE-1C473EA16093}" type="presParOf" srcId="{1AF10D0D-60FA-4D2E-AA34-E4E40320C9D1}" destId="{D05C1B28-57E7-4C83-A6B5-197FCC030643}" srcOrd="3" destOrd="0" presId="urn:microsoft.com/office/officeart/2018/2/layout/IconVerticalSolidList"/>
    <dgm:cxn modelId="{A10F53DB-5760-47A8-83E2-09CAC49F365E}" type="presParOf" srcId="{1AF10D0D-60FA-4D2E-AA34-E4E40320C9D1}" destId="{D8587730-A6D0-4B5B-A95E-84249C6BB53E}" srcOrd="4" destOrd="0" presId="urn:microsoft.com/office/officeart/2018/2/layout/IconVerticalSolidList"/>
    <dgm:cxn modelId="{FB256939-15D9-4181-B500-46EFAF1C394C}" type="presParOf" srcId="{D8587730-A6D0-4B5B-A95E-84249C6BB53E}" destId="{FACC736F-E7DF-458D-A2CC-22D04BCE406D}" srcOrd="0" destOrd="0" presId="urn:microsoft.com/office/officeart/2018/2/layout/IconVerticalSolidList"/>
    <dgm:cxn modelId="{D8B24BF3-F6DB-4D87-8712-02B22894DD56}" type="presParOf" srcId="{D8587730-A6D0-4B5B-A95E-84249C6BB53E}" destId="{B97C85AA-65D3-43AF-8B8B-91E93E1947E3}" srcOrd="1" destOrd="0" presId="urn:microsoft.com/office/officeart/2018/2/layout/IconVerticalSolidList"/>
    <dgm:cxn modelId="{32D42CC8-7F87-402F-8D06-24EBC3AE996D}" type="presParOf" srcId="{D8587730-A6D0-4B5B-A95E-84249C6BB53E}" destId="{0BEF2D40-1FAC-4E8E-9576-64FE4E5EC9C7}" srcOrd="2" destOrd="0" presId="urn:microsoft.com/office/officeart/2018/2/layout/IconVerticalSolidList"/>
    <dgm:cxn modelId="{62E6F348-1649-42C5-8CEA-DCF4F4B69958}" type="presParOf" srcId="{D8587730-A6D0-4B5B-A95E-84249C6BB53E}" destId="{E5407112-0CF3-46BB-ADA4-6CF716B2C762}" srcOrd="3" destOrd="0" presId="urn:microsoft.com/office/officeart/2018/2/layout/IconVerticalSolidList"/>
    <dgm:cxn modelId="{7651F1A9-2899-49AA-B8DE-BBC0A05DAC86}" type="presParOf" srcId="{1AF10D0D-60FA-4D2E-AA34-E4E40320C9D1}" destId="{98031895-FF66-4520-8000-0BB95E55AF50}" srcOrd="5" destOrd="0" presId="urn:microsoft.com/office/officeart/2018/2/layout/IconVerticalSolidList"/>
    <dgm:cxn modelId="{C3EC9364-2316-43EC-926A-088D74528830}" type="presParOf" srcId="{1AF10D0D-60FA-4D2E-AA34-E4E40320C9D1}" destId="{363FE7A5-A6C9-495E-9CB5-D620F35D9D64}" srcOrd="6" destOrd="0" presId="urn:microsoft.com/office/officeart/2018/2/layout/IconVerticalSolidList"/>
    <dgm:cxn modelId="{BA1A5CD5-49FC-4FF5-8532-7BB47AF455D3}" type="presParOf" srcId="{363FE7A5-A6C9-495E-9CB5-D620F35D9D64}" destId="{A106DCAD-DBF5-4332-B2C4-C14B4F3BAB1B}" srcOrd="0" destOrd="0" presId="urn:microsoft.com/office/officeart/2018/2/layout/IconVerticalSolidList"/>
    <dgm:cxn modelId="{CCDB9CF6-D985-4A7C-870C-0A59272911B6}" type="presParOf" srcId="{363FE7A5-A6C9-495E-9CB5-D620F35D9D64}" destId="{018170C6-C4E4-4D57-A00B-D96AE55EE768}" srcOrd="1" destOrd="0" presId="urn:microsoft.com/office/officeart/2018/2/layout/IconVerticalSolidList"/>
    <dgm:cxn modelId="{C229C69A-9DA9-4327-8B7A-A50E2767CCB1}" type="presParOf" srcId="{363FE7A5-A6C9-495E-9CB5-D620F35D9D64}" destId="{93EC2943-3350-4D1D-AED5-A4DD9B4233D9}" srcOrd="2" destOrd="0" presId="urn:microsoft.com/office/officeart/2018/2/layout/IconVerticalSolidList"/>
    <dgm:cxn modelId="{FEF766A5-57A5-4C0E-8264-1501E6479945}" type="presParOf" srcId="{363FE7A5-A6C9-495E-9CB5-D620F35D9D64}" destId="{AEA4C8D3-9412-4163-A58F-1E463BC7717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AFADE3-91CC-4614-B0C5-960AEFF2A76A}">
      <dsp:nvSpPr>
        <dsp:cNvPr id="0" name=""/>
        <dsp:cNvSpPr/>
      </dsp:nvSpPr>
      <dsp:spPr>
        <a:xfrm>
          <a:off x="0" y="0"/>
          <a:ext cx="8414428" cy="6640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 dirty="0"/>
            <a:t>Approach to strategy</a:t>
          </a:r>
        </a:p>
      </dsp:txBody>
      <dsp:txXfrm>
        <a:off x="19451" y="19451"/>
        <a:ext cx="7620120" cy="625190"/>
      </dsp:txXfrm>
    </dsp:sp>
    <dsp:sp modelId="{DE50710F-2F3C-4072-876F-F514CFF56312}">
      <dsp:nvSpPr>
        <dsp:cNvPr id="0" name=""/>
        <dsp:cNvSpPr/>
      </dsp:nvSpPr>
      <dsp:spPr>
        <a:xfrm>
          <a:off x="628350" y="756328"/>
          <a:ext cx="8414428" cy="664092"/>
        </a:xfrm>
        <a:prstGeom prst="roundRect">
          <a:avLst>
            <a:gd name="adj" fmla="val 10000"/>
          </a:avLst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 dirty="0">
              <a:latin typeface="Calibri Light" panose="020F0302020204030204"/>
            </a:rPr>
            <a:t>Pestel and swot</a:t>
          </a:r>
        </a:p>
      </dsp:txBody>
      <dsp:txXfrm>
        <a:off x="647801" y="775779"/>
        <a:ext cx="7315515" cy="625190"/>
      </dsp:txXfrm>
    </dsp:sp>
    <dsp:sp modelId="{57E38242-7984-4B3F-98AF-2E0EDC0DC883}">
      <dsp:nvSpPr>
        <dsp:cNvPr id="0" name=""/>
        <dsp:cNvSpPr/>
      </dsp:nvSpPr>
      <dsp:spPr>
        <a:xfrm>
          <a:off x="1256700" y="1512656"/>
          <a:ext cx="8414428" cy="664092"/>
        </a:xfrm>
        <a:prstGeom prst="roundRect">
          <a:avLst>
            <a:gd name="adj" fmla="val 10000"/>
          </a:avLst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 dirty="0">
              <a:latin typeface="Calibri Light" panose="020F0302020204030204"/>
            </a:rPr>
            <a:t>Goals and objectives</a:t>
          </a:r>
        </a:p>
      </dsp:txBody>
      <dsp:txXfrm>
        <a:off x="1276151" y="1532107"/>
        <a:ext cx="7315515" cy="625190"/>
      </dsp:txXfrm>
    </dsp:sp>
    <dsp:sp modelId="{1FBFAFB0-E698-48BA-82B8-6F02D554D26C}">
      <dsp:nvSpPr>
        <dsp:cNvPr id="0" name=""/>
        <dsp:cNvSpPr/>
      </dsp:nvSpPr>
      <dsp:spPr>
        <a:xfrm>
          <a:off x="1885050" y="2268984"/>
          <a:ext cx="8414428" cy="664092"/>
        </a:xfrm>
        <a:prstGeom prst="roundRect">
          <a:avLst>
            <a:gd name="adj" fmla="val 10000"/>
          </a:avLst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Approaches to </a:t>
          </a:r>
          <a:r>
            <a:rPr lang="en-GB" sz="2500" kern="1200"/>
            <a:t>organisation</a:t>
          </a:r>
          <a:r>
            <a:rPr lang="en-US" sz="2500" kern="1200"/>
            <a:t> and management</a:t>
          </a:r>
        </a:p>
      </dsp:txBody>
      <dsp:txXfrm>
        <a:off x="1904501" y="2288435"/>
        <a:ext cx="7315515" cy="625190"/>
      </dsp:txXfrm>
    </dsp:sp>
    <dsp:sp modelId="{750B899B-9E2D-4EA2-BD7F-B8EDF00060CE}">
      <dsp:nvSpPr>
        <dsp:cNvPr id="0" name=""/>
        <dsp:cNvSpPr/>
      </dsp:nvSpPr>
      <dsp:spPr>
        <a:xfrm>
          <a:off x="2513400" y="3025312"/>
          <a:ext cx="8414428" cy="664092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Group and teamwork</a:t>
          </a:r>
        </a:p>
      </dsp:txBody>
      <dsp:txXfrm>
        <a:off x="2532851" y="3044763"/>
        <a:ext cx="7315515" cy="625190"/>
      </dsp:txXfrm>
    </dsp:sp>
    <dsp:sp modelId="{A6AA9DA3-70F4-404B-A74F-3DE7A2AF47C0}">
      <dsp:nvSpPr>
        <dsp:cNvPr id="0" name=""/>
        <dsp:cNvSpPr/>
      </dsp:nvSpPr>
      <dsp:spPr>
        <a:xfrm>
          <a:off x="7982767" y="485156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079890" y="485156"/>
        <a:ext cx="237414" cy="324824"/>
      </dsp:txXfrm>
    </dsp:sp>
    <dsp:sp modelId="{2200E28A-F4F6-4393-997A-5ACE8B45A8FF}">
      <dsp:nvSpPr>
        <dsp:cNvPr id="0" name=""/>
        <dsp:cNvSpPr/>
      </dsp:nvSpPr>
      <dsp:spPr>
        <a:xfrm>
          <a:off x="8611118" y="1241484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83075"/>
            <a:satOff val="-25115"/>
            <a:lumOff val="-25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83075"/>
              <a:satOff val="-25115"/>
              <a:lumOff val="-25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708241" y="1241484"/>
        <a:ext cx="237414" cy="324824"/>
      </dsp:txXfrm>
    </dsp:sp>
    <dsp:sp modelId="{4702B9C4-AF3E-4925-9EFA-52B2A03EC4D5}">
      <dsp:nvSpPr>
        <dsp:cNvPr id="0" name=""/>
        <dsp:cNvSpPr/>
      </dsp:nvSpPr>
      <dsp:spPr>
        <a:xfrm>
          <a:off x="9239468" y="1986744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566151"/>
            <a:satOff val="-50231"/>
            <a:lumOff val="-51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566151"/>
              <a:satOff val="-50231"/>
              <a:lumOff val="-5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336591" y="1986744"/>
        <a:ext cx="237414" cy="324824"/>
      </dsp:txXfrm>
    </dsp:sp>
    <dsp:sp modelId="{F1CAD89A-78C8-45C8-9B3B-0CB1A0C48DBB}">
      <dsp:nvSpPr>
        <dsp:cNvPr id="0" name=""/>
        <dsp:cNvSpPr/>
      </dsp:nvSpPr>
      <dsp:spPr>
        <a:xfrm>
          <a:off x="9867818" y="2750451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964941" y="2750451"/>
        <a:ext cx="237414" cy="3248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E9E339-906D-4CF8-97C9-61E408D44FE9}">
      <dsp:nvSpPr>
        <dsp:cNvPr id="0" name=""/>
        <dsp:cNvSpPr/>
      </dsp:nvSpPr>
      <dsp:spPr>
        <a:xfrm>
          <a:off x="0" y="3086"/>
          <a:ext cx="5430414" cy="4929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91A637-3E5C-4743-9057-99F6007B1AE4}">
      <dsp:nvSpPr>
        <dsp:cNvPr id="0" name=""/>
        <dsp:cNvSpPr/>
      </dsp:nvSpPr>
      <dsp:spPr>
        <a:xfrm>
          <a:off x="149109" y="113994"/>
          <a:ext cx="271373" cy="2711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19CEE6-9D1B-4F7B-A70A-D91B7BF1696B}">
      <dsp:nvSpPr>
        <dsp:cNvPr id="0" name=""/>
        <dsp:cNvSpPr/>
      </dsp:nvSpPr>
      <dsp:spPr>
        <a:xfrm>
          <a:off x="569593" y="3086"/>
          <a:ext cx="4843567" cy="523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28" tIns="55428" rIns="55428" bIns="5542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POLITICAL</a:t>
          </a:r>
          <a:r>
            <a:rPr lang="en-US" sz="1400" kern="1200"/>
            <a:t> – Legislation, consumer rights, taxes all have an impact on ASDA</a:t>
          </a:r>
        </a:p>
      </dsp:txBody>
      <dsp:txXfrm>
        <a:off x="569593" y="3086"/>
        <a:ext cx="4843567" cy="523733"/>
      </dsp:txXfrm>
    </dsp:sp>
    <dsp:sp modelId="{7554F972-202A-406A-96D1-06B441B7336F}">
      <dsp:nvSpPr>
        <dsp:cNvPr id="0" name=""/>
        <dsp:cNvSpPr/>
      </dsp:nvSpPr>
      <dsp:spPr>
        <a:xfrm>
          <a:off x="0" y="657752"/>
          <a:ext cx="5430414" cy="4929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D20C2F-973B-45FE-91FD-5588EBB47CA6}">
      <dsp:nvSpPr>
        <dsp:cNvPr id="0" name=""/>
        <dsp:cNvSpPr/>
      </dsp:nvSpPr>
      <dsp:spPr>
        <a:xfrm>
          <a:off x="149109" y="768660"/>
          <a:ext cx="271373" cy="2711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D50902-8FA4-41BD-A828-D158BF4BE3B1}">
      <dsp:nvSpPr>
        <dsp:cNvPr id="0" name=""/>
        <dsp:cNvSpPr/>
      </dsp:nvSpPr>
      <dsp:spPr>
        <a:xfrm>
          <a:off x="569593" y="657752"/>
          <a:ext cx="4843567" cy="523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28" tIns="55428" rIns="55428" bIns="5542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ECONOMIC </a:t>
          </a:r>
          <a:r>
            <a:rPr lang="en-US" sz="1400" kern="1200"/>
            <a:t>– Cost of living, pay level, supply &amp; demand have impact on its pricing strategies significantly</a:t>
          </a:r>
        </a:p>
      </dsp:txBody>
      <dsp:txXfrm>
        <a:off x="569593" y="657752"/>
        <a:ext cx="4843567" cy="523733"/>
      </dsp:txXfrm>
    </dsp:sp>
    <dsp:sp modelId="{080E568F-389B-4AB2-B950-83FF29F82707}">
      <dsp:nvSpPr>
        <dsp:cNvPr id="0" name=""/>
        <dsp:cNvSpPr/>
      </dsp:nvSpPr>
      <dsp:spPr>
        <a:xfrm>
          <a:off x="0" y="1312418"/>
          <a:ext cx="5430414" cy="4929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ADB80F-DF7E-4B69-8AE3-747D1BD60F55}">
      <dsp:nvSpPr>
        <dsp:cNvPr id="0" name=""/>
        <dsp:cNvSpPr/>
      </dsp:nvSpPr>
      <dsp:spPr>
        <a:xfrm>
          <a:off x="149109" y="1423326"/>
          <a:ext cx="271373" cy="2711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9A8CBA-74B5-4E3B-BA1F-73BDD983C806}">
      <dsp:nvSpPr>
        <dsp:cNvPr id="0" name=""/>
        <dsp:cNvSpPr/>
      </dsp:nvSpPr>
      <dsp:spPr>
        <a:xfrm>
          <a:off x="569593" y="1312418"/>
          <a:ext cx="4843567" cy="523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28" tIns="55428" rIns="55428" bIns="5542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SOCIAL </a:t>
          </a:r>
          <a:r>
            <a:rPr lang="en-US" sz="1400" kern="1200"/>
            <a:t>– Understanding social factors helps ASDA to develop its segmentation strategies like the demand for organic food , vegan food.</a:t>
          </a:r>
        </a:p>
      </dsp:txBody>
      <dsp:txXfrm>
        <a:off x="569593" y="1312418"/>
        <a:ext cx="4843567" cy="523733"/>
      </dsp:txXfrm>
    </dsp:sp>
    <dsp:sp modelId="{46119901-0DF6-4EBB-A75A-0D2EA88396BA}">
      <dsp:nvSpPr>
        <dsp:cNvPr id="0" name=""/>
        <dsp:cNvSpPr/>
      </dsp:nvSpPr>
      <dsp:spPr>
        <a:xfrm>
          <a:off x="0" y="1967085"/>
          <a:ext cx="5430414" cy="4929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634EDB-ECE5-4A7B-83BE-1AC12E7CAEA3}">
      <dsp:nvSpPr>
        <dsp:cNvPr id="0" name=""/>
        <dsp:cNvSpPr/>
      </dsp:nvSpPr>
      <dsp:spPr>
        <a:xfrm>
          <a:off x="149109" y="2077993"/>
          <a:ext cx="271373" cy="2711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2A0164-C323-4E6B-9D3F-6EC1AFD10371}">
      <dsp:nvSpPr>
        <dsp:cNvPr id="0" name=""/>
        <dsp:cNvSpPr/>
      </dsp:nvSpPr>
      <dsp:spPr>
        <a:xfrm>
          <a:off x="569593" y="1967085"/>
          <a:ext cx="4843567" cy="523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28" tIns="55428" rIns="55428" bIns="5542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TECHNOLOGICAL </a:t>
          </a:r>
          <a:r>
            <a:rPr lang="en-US" sz="1400" kern="1200"/>
            <a:t>– ASDA uses technology to improve shopping</a:t>
          </a:r>
        </a:p>
      </dsp:txBody>
      <dsp:txXfrm>
        <a:off x="569593" y="1967085"/>
        <a:ext cx="4843567" cy="523733"/>
      </dsp:txXfrm>
    </dsp:sp>
    <dsp:sp modelId="{3F9AC0C7-84E0-41C3-8F1B-6F44E2449AA5}">
      <dsp:nvSpPr>
        <dsp:cNvPr id="0" name=""/>
        <dsp:cNvSpPr/>
      </dsp:nvSpPr>
      <dsp:spPr>
        <a:xfrm>
          <a:off x="0" y="2621751"/>
          <a:ext cx="5430414" cy="4929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ED078A-6A8F-49BB-ACD6-F4CFD4213CEF}">
      <dsp:nvSpPr>
        <dsp:cNvPr id="0" name=""/>
        <dsp:cNvSpPr/>
      </dsp:nvSpPr>
      <dsp:spPr>
        <a:xfrm>
          <a:off x="149109" y="2732659"/>
          <a:ext cx="271373" cy="27110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0ADCBA-7AE5-4F5D-AACD-FC660F10331A}">
      <dsp:nvSpPr>
        <dsp:cNvPr id="0" name=""/>
        <dsp:cNvSpPr/>
      </dsp:nvSpPr>
      <dsp:spPr>
        <a:xfrm>
          <a:off x="569593" y="2621751"/>
          <a:ext cx="4843567" cy="523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28" tIns="55428" rIns="55428" bIns="5542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ENVIRONMENTAL </a:t>
          </a:r>
          <a:r>
            <a:rPr lang="en-US" sz="1400" kern="1200"/>
            <a:t>– Carbon footprint, pollution, green economy are important for ASDA.</a:t>
          </a:r>
        </a:p>
      </dsp:txBody>
      <dsp:txXfrm>
        <a:off x="569593" y="2621751"/>
        <a:ext cx="4843567" cy="523733"/>
      </dsp:txXfrm>
    </dsp:sp>
    <dsp:sp modelId="{8EBFA534-D5CD-4AA7-A568-E817AFFBA70D}">
      <dsp:nvSpPr>
        <dsp:cNvPr id="0" name=""/>
        <dsp:cNvSpPr/>
      </dsp:nvSpPr>
      <dsp:spPr>
        <a:xfrm>
          <a:off x="0" y="3276417"/>
          <a:ext cx="5430414" cy="4929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2E6FCC-D1B6-4E8B-96B4-79B64FBEB6AE}">
      <dsp:nvSpPr>
        <dsp:cNvPr id="0" name=""/>
        <dsp:cNvSpPr/>
      </dsp:nvSpPr>
      <dsp:spPr>
        <a:xfrm>
          <a:off x="149109" y="3387325"/>
          <a:ext cx="271373" cy="27110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A0BB84-A361-4C58-AA72-5FBBA71F6691}">
      <dsp:nvSpPr>
        <dsp:cNvPr id="0" name=""/>
        <dsp:cNvSpPr/>
      </dsp:nvSpPr>
      <dsp:spPr>
        <a:xfrm>
          <a:off x="569593" y="3276417"/>
          <a:ext cx="4843567" cy="523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28" tIns="55428" rIns="55428" bIns="5542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LEGAL</a:t>
          </a:r>
          <a:r>
            <a:rPr lang="en-US" sz="1400" kern="1200"/>
            <a:t> – Abide by the government and industry rules and regulations</a:t>
          </a:r>
        </a:p>
      </dsp:txBody>
      <dsp:txXfrm>
        <a:off x="569593" y="3276417"/>
        <a:ext cx="4843567" cy="5237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B80C1B-29CF-4156-AD7D-FB8C937F2F14}">
      <dsp:nvSpPr>
        <dsp:cNvPr id="0" name=""/>
        <dsp:cNvSpPr/>
      </dsp:nvSpPr>
      <dsp:spPr>
        <a:xfrm>
          <a:off x="1446609" y="324"/>
          <a:ext cx="1678781" cy="109120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/>
              <a:cs typeface="Arial"/>
            </a:rPr>
            <a:t>MAY NOT SHARE A COMMON GOAL</a:t>
          </a:r>
        </a:p>
      </dsp:txBody>
      <dsp:txXfrm>
        <a:off x="1499877" y="53592"/>
        <a:ext cx="1572245" cy="984671"/>
      </dsp:txXfrm>
    </dsp:sp>
    <dsp:sp modelId="{8FA20410-8566-48D7-A479-79646708BEC2}">
      <dsp:nvSpPr>
        <dsp:cNvPr id="0" name=""/>
        <dsp:cNvSpPr/>
      </dsp:nvSpPr>
      <dsp:spPr>
        <a:xfrm>
          <a:off x="831052" y="545927"/>
          <a:ext cx="2909894" cy="2909894"/>
        </a:xfrm>
        <a:custGeom>
          <a:avLst/>
          <a:gdLst/>
          <a:ahLst/>
          <a:cxnLst/>
          <a:rect l="0" t="0" r="0" b="0"/>
          <a:pathLst>
            <a:path>
              <a:moveTo>
                <a:pt x="2306524" y="275249"/>
              </a:moveTo>
              <a:arcTo wR="1454947" hR="1454947" stAng="18349443" swAng="3646021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AE2D7C-59F8-4C2D-9DF2-96B6583F7161}">
      <dsp:nvSpPr>
        <dsp:cNvPr id="0" name=""/>
        <dsp:cNvSpPr/>
      </dsp:nvSpPr>
      <dsp:spPr>
        <a:xfrm>
          <a:off x="2706630" y="2182744"/>
          <a:ext cx="1678781" cy="109120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/>
              <a:cs typeface="Arial"/>
            </a:rPr>
            <a:t>SPECIFIC GOAL</a:t>
          </a:r>
        </a:p>
      </dsp:txBody>
      <dsp:txXfrm>
        <a:off x="2759898" y="2236012"/>
        <a:ext cx="1572245" cy="984671"/>
      </dsp:txXfrm>
    </dsp:sp>
    <dsp:sp modelId="{577B5290-8007-4BE7-9598-E4AEBD699EF9}">
      <dsp:nvSpPr>
        <dsp:cNvPr id="0" name=""/>
        <dsp:cNvSpPr/>
      </dsp:nvSpPr>
      <dsp:spPr>
        <a:xfrm>
          <a:off x="831052" y="545927"/>
          <a:ext cx="2909894" cy="2909894"/>
        </a:xfrm>
        <a:custGeom>
          <a:avLst/>
          <a:gdLst/>
          <a:ahLst/>
          <a:cxnLst/>
          <a:rect l="0" t="0" r="0" b="0"/>
          <a:pathLst>
            <a:path>
              <a:moveTo>
                <a:pt x="2146963" y="2734784"/>
              </a:moveTo>
              <a:arcTo wR="1454947" hR="1454947" stAng="3695978" swAng="3408043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6851AB7-D069-4081-A62A-ACC879FEB39D}">
      <dsp:nvSpPr>
        <dsp:cNvPr id="0" name=""/>
        <dsp:cNvSpPr/>
      </dsp:nvSpPr>
      <dsp:spPr>
        <a:xfrm>
          <a:off x="186588" y="2182744"/>
          <a:ext cx="1678781" cy="109120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/>
              <a:cs typeface="Arial"/>
            </a:rPr>
            <a:t>SPECIFIC ROLE AND DUTIES ASSIGNED.</a:t>
          </a:r>
        </a:p>
      </dsp:txBody>
      <dsp:txXfrm>
        <a:off x="239856" y="2236012"/>
        <a:ext cx="1572245" cy="984671"/>
      </dsp:txXfrm>
    </dsp:sp>
    <dsp:sp modelId="{C2E7AA00-80C7-4D20-8699-B143EED351E4}">
      <dsp:nvSpPr>
        <dsp:cNvPr id="0" name=""/>
        <dsp:cNvSpPr/>
      </dsp:nvSpPr>
      <dsp:spPr>
        <a:xfrm>
          <a:off x="831052" y="545927"/>
          <a:ext cx="2909894" cy="2909894"/>
        </a:xfrm>
        <a:custGeom>
          <a:avLst/>
          <a:gdLst/>
          <a:ahLst/>
          <a:cxnLst/>
          <a:rect l="0" t="0" r="0" b="0"/>
          <a:pathLst>
            <a:path>
              <a:moveTo>
                <a:pt x="9616" y="1621949"/>
              </a:moveTo>
              <a:arcTo wR="1454947" hR="1454947" stAng="10404536" swAng="3646021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F64552-6F93-445A-AFA4-E2B2E2615BEC}">
      <dsp:nvSpPr>
        <dsp:cNvPr id="0" name=""/>
        <dsp:cNvSpPr/>
      </dsp:nvSpPr>
      <dsp:spPr>
        <a:xfrm>
          <a:off x="0" y="1518"/>
          <a:ext cx="4572000" cy="76938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13A592-ECE5-4E7F-8A42-1F1A0532E96C}">
      <dsp:nvSpPr>
        <dsp:cNvPr id="0" name=""/>
        <dsp:cNvSpPr/>
      </dsp:nvSpPr>
      <dsp:spPr>
        <a:xfrm>
          <a:off x="232738" y="174628"/>
          <a:ext cx="423160" cy="4231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053B99-E355-43AE-954B-A0DD8F09890D}">
      <dsp:nvSpPr>
        <dsp:cNvPr id="0" name=""/>
        <dsp:cNvSpPr/>
      </dsp:nvSpPr>
      <dsp:spPr>
        <a:xfrm>
          <a:off x="888636" y="1518"/>
          <a:ext cx="3683363" cy="7693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426" tIns="81426" rIns="81426" bIns="8142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Arial"/>
              <a:cs typeface="Arial"/>
            </a:rPr>
            <a:t>IN WORK OR ACTIVITY.</a:t>
          </a:r>
        </a:p>
      </dsp:txBody>
      <dsp:txXfrm>
        <a:off x="888636" y="1518"/>
        <a:ext cx="3683363" cy="769381"/>
      </dsp:txXfrm>
    </dsp:sp>
    <dsp:sp modelId="{B620222E-EB99-4FA0-A167-96E1F6CC813E}">
      <dsp:nvSpPr>
        <dsp:cNvPr id="0" name=""/>
        <dsp:cNvSpPr/>
      </dsp:nvSpPr>
      <dsp:spPr>
        <a:xfrm>
          <a:off x="0" y="963245"/>
          <a:ext cx="4572000" cy="76938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65F994-B50F-467B-8F6D-95B2041DC5BE}">
      <dsp:nvSpPr>
        <dsp:cNvPr id="0" name=""/>
        <dsp:cNvSpPr/>
      </dsp:nvSpPr>
      <dsp:spPr>
        <a:xfrm>
          <a:off x="232738" y="1136356"/>
          <a:ext cx="423160" cy="4231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8C9510-42C1-435C-84FF-3C9E8993807B}">
      <dsp:nvSpPr>
        <dsp:cNvPr id="0" name=""/>
        <dsp:cNvSpPr/>
      </dsp:nvSpPr>
      <dsp:spPr>
        <a:xfrm>
          <a:off x="888636" y="963245"/>
          <a:ext cx="3683363" cy="7693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426" tIns="81426" rIns="81426" bIns="8142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Arial"/>
              <a:cs typeface="Arial"/>
            </a:rPr>
            <a:t>SHARE A COMMON GOAL.</a:t>
          </a:r>
        </a:p>
      </dsp:txBody>
      <dsp:txXfrm>
        <a:off x="888636" y="963245"/>
        <a:ext cx="3683363" cy="769381"/>
      </dsp:txXfrm>
    </dsp:sp>
    <dsp:sp modelId="{FACC736F-E7DF-458D-A2CC-22D04BCE406D}">
      <dsp:nvSpPr>
        <dsp:cNvPr id="0" name=""/>
        <dsp:cNvSpPr/>
      </dsp:nvSpPr>
      <dsp:spPr>
        <a:xfrm>
          <a:off x="0" y="1924972"/>
          <a:ext cx="4572000" cy="76938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7C85AA-65D3-43AF-8B8B-91E93E1947E3}">
      <dsp:nvSpPr>
        <dsp:cNvPr id="0" name=""/>
        <dsp:cNvSpPr/>
      </dsp:nvSpPr>
      <dsp:spPr>
        <a:xfrm>
          <a:off x="232738" y="2098083"/>
          <a:ext cx="423160" cy="4231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407112-0CF3-46BB-ADA4-6CF716B2C762}">
      <dsp:nvSpPr>
        <dsp:cNvPr id="0" name=""/>
        <dsp:cNvSpPr/>
      </dsp:nvSpPr>
      <dsp:spPr>
        <a:xfrm>
          <a:off x="888636" y="1924972"/>
          <a:ext cx="3683363" cy="7693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426" tIns="81426" rIns="81426" bIns="8142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Arial"/>
              <a:cs typeface="Arial"/>
            </a:rPr>
            <a:t>SPECIFIC TASKS ARE ASSIGNED</a:t>
          </a:r>
        </a:p>
      </dsp:txBody>
      <dsp:txXfrm>
        <a:off x="888636" y="1924972"/>
        <a:ext cx="3683363" cy="769381"/>
      </dsp:txXfrm>
    </dsp:sp>
    <dsp:sp modelId="{A106DCAD-DBF5-4332-B2C4-C14B4F3BAB1B}">
      <dsp:nvSpPr>
        <dsp:cNvPr id="0" name=""/>
        <dsp:cNvSpPr/>
      </dsp:nvSpPr>
      <dsp:spPr>
        <a:xfrm>
          <a:off x="0" y="2886700"/>
          <a:ext cx="4572000" cy="76938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8170C6-C4E4-4D57-A00B-D96AE55EE768}">
      <dsp:nvSpPr>
        <dsp:cNvPr id="0" name=""/>
        <dsp:cNvSpPr/>
      </dsp:nvSpPr>
      <dsp:spPr>
        <a:xfrm>
          <a:off x="232738" y="3059811"/>
          <a:ext cx="423160" cy="4231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A4C8D3-9412-4163-A58F-1E463BC77178}">
      <dsp:nvSpPr>
        <dsp:cNvPr id="0" name=""/>
        <dsp:cNvSpPr/>
      </dsp:nvSpPr>
      <dsp:spPr>
        <a:xfrm>
          <a:off x="888636" y="2886700"/>
          <a:ext cx="3683363" cy="7693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426" tIns="81426" rIns="81426" bIns="8142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Arial"/>
              <a:cs typeface="Arial"/>
            </a:rPr>
            <a:t>AWARE OF EACH OTHER WEAKNESS.</a:t>
          </a:r>
        </a:p>
      </dsp:txBody>
      <dsp:txXfrm>
        <a:off x="888636" y="2886700"/>
        <a:ext cx="3683363" cy="7693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asdasupplier.com/responsibility/our-sustainability-commitments" TargetMode="External"/><Relationship Id="rId2" Type="http://schemas.openxmlformats.org/officeDocument/2006/relationships/hyperlink" Target="https://logos-marcas.com/asda-logo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arketing91.com/swot-analysis-of-asda/" TargetMode="External"/><Relationship Id="rId5" Type="http://schemas.openxmlformats.org/officeDocument/2006/relationships/hyperlink" Target="https://www.howandwhat.net/pestel-analysis-of-asda/" TargetMode="External"/><Relationship Id="rId4" Type="http://schemas.openxmlformats.org/officeDocument/2006/relationships/hyperlink" Target="https://corporate.asda.com/our-story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sage-answers.com/what-type-of-organisational-structure-does-asda-have/" TargetMode="External"/><Relationship Id="rId7" Type="http://schemas.openxmlformats.org/officeDocument/2006/relationships/hyperlink" Target="https://corporate.asda.com/newsroom/2023/08/14/asda-publishes-its-third-environmental-social-and-governance-esg-report" TargetMode="External"/><Relationship Id="rId2" Type="http://schemas.openxmlformats.org/officeDocument/2006/relationships/hyperlink" Target="https://finance-notes.com/asda-business-strateg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08/eb018017" TargetMode="External"/><Relationship Id="rId5" Type="http://schemas.openxmlformats.org/officeDocument/2006/relationships/hyperlink" Target="https://www.emerald.com/insight/publication/issn/0307-2363" TargetMode="External"/><Relationship Id="rId4" Type="http://schemas.openxmlformats.org/officeDocument/2006/relationships/hyperlink" Target="https://www.emerald.com/insight/search?q=David%20Walter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0041" y="2767106"/>
            <a:ext cx="2880828" cy="3071906"/>
          </a:xfrm>
        </p:spPr>
        <p:txBody>
          <a:bodyPr anchor="t">
            <a:normAutofit/>
          </a:bodyPr>
          <a:lstStyle/>
          <a:p>
            <a:pPr algn="l"/>
            <a:r>
              <a:rPr lang="en-US" sz="3400">
                <a:solidFill>
                  <a:srgbClr val="FFFFFF"/>
                </a:solidFill>
                <a:cs typeface="Calibri Light"/>
              </a:rPr>
              <a:t>Contemporary management</a:t>
            </a:r>
            <a:br>
              <a:rPr lang="en-US" sz="3400">
                <a:solidFill>
                  <a:srgbClr val="FFFFFF"/>
                </a:solidFill>
                <a:cs typeface="Calibri Light"/>
              </a:rPr>
            </a:br>
            <a:r>
              <a:rPr lang="en-US" sz="3400">
                <a:solidFill>
                  <a:srgbClr val="FFFFFF"/>
                </a:solidFill>
                <a:cs typeface="Calibri Light"/>
              </a:rPr>
              <a:t>approaches</a:t>
            </a:r>
            <a:br>
              <a:rPr lang="en-US" sz="3400">
                <a:solidFill>
                  <a:srgbClr val="FFFFFF"/>
                </a:solidFill>
                <a:cs typeface="Calibri Light"/>
              </a:rPr>
            </a:br>
            <a:r>
              <a:rPr lang="en-US" sz="3400">
                <a:solidFill>
                  <a:srgbClr val="FFFFFF"/>
                </a:solidFill>
                <a:cs typeface="Calibri Light"/>
              </a:rPr>
              <a:t>(BMSP4013)</a:t>
            </a:r>
            <a:endParaRPr lang="en-US" sz="34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0042" y="806824"/>
            <a:ext cx="2919738" cy="149411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2000">
                <a:solidFill>
                  <a:srgbClr val="FFFFFF"/>
                </a:solidFill>
                <a:cs typeface="Calibri"/>
              </a:rPr>
              <a:t>By Natalie Griffiths</a:t>
            </a:r>
          </a:p>
          <a:p>
            <a:pPr algn="l"/>
            <a:r>
              <a:rPr lang="en-US" sz="2000">
                <a:solidFill>
                  <a:srgbClr val="FFFFFF"/>
                </a:solidFill>
                <a:cs typeface="Calibri"/>
              </a:rPr>
              <a:t>(2316480)</a:t>
            </a:r>
          </a:p>
        </p:txBody>
      </p:sp>
      <p:pic>
        <p:nvPicPr>
          <p:cNvPr id="5" name="Picture 4" descr="People Discussing">
            <a:extLst>
              <a:ext uri="{FF2B5EF4-FFF2-40B4-BE49-F238E27FC236}">
                <a16:creationId xmlns:a16="http://schemas.microsoft.com/office/drawing/2014/main" id="{F3CD5592-C708-4F32-2C0B-2D5F0C74D9E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4502428" y="1396759"/>
            <a:ext cx="7225748" cy="4064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712E96-69F5-B597-55BD-459D6F7D1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TOPICS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9BEC4B-0CDD-D688-0CA1-CC4CC58CA9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8298269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1914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Rectangle 5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72B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SDA Logo y símbolo, significado, historia, PNG, marca">
            <a:extLst>
              <a:ext uri="{FF2B5EF4-FFF2-40B4-BE49-F238E27FC236}">
                <a16:creationId xmlns:a16="http://schemas.microsoft.com/office/drawing/2014/main" id="{BB891B2D-621D-6D50-C719-871D4C1DB2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04899" y="643467"/>
            <a:ext cx="4582201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51757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1293F9B-599E-4871-A414-757225FA3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217525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D55E54-3C45-6544-962A-F711C3C49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5739"/>
            <a:ext cx="10515600" cy="1124949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  <a:latin typeface="Arial"/>
                <a:cs typeface="Calibri Light"/>
              </a:rPr>
              <a:t>APPROACHES TO STRATEGY</a:t>
            </a:r>
          </a:p>
        </p:txBody>
      </p:sp>
      <p:grpSp>
        <p:nvGrpSpPr>
          <p:cNvPr id="15" name="Graphic 190">
            <a:extLst>
              <a:ext uri="{FF2B5EF4-FFF2-40B4-BE49-F238E27FC236}">
                <a16:creationId xmlns:a16="http://schemas.microsoft.com/office/drawing/2014/main" id="{53883AA7-7F86-41F8-A1D8-06E9886E7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136528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C80ACB6-0FE0-4F10-998D-2E8D463750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C2903D5-FF18-4A00-8E9F-9335FCF1E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71A8B53C-ED2D-4081-AC0C-F87A9D4B3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10480" y="681042"/>
            <a:ext cx="1562428" cy="1493465"/>
            <a:chOff x="3121343" y="4864099"/>
            <a:chExt cx="2085971" cy="1993901"/>
          </a:xfrm>
          <a:solidFill>
            <a:schemeClr val="bg1"/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2C7D52B-9C2A-4BDB-89DC-A89BDB9F8C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38556" y="4981312"/>
              <a:ext cx="442726" cy="44272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4B951A6-4FAF-4CBA-B55F-3AAD55758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28809" y="4871565"/>
              <a:ext cx="902626" cy="902626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C4DABFE-3395-46F4-95C0-CA58332AAF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21343" y="4864099"/>
              <a:ext cx="1152732" cy="1152732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82225D9-CC2C-4D45-B90F-5EC7DD265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52324" y="4894707"/>
              <a:ext cx="1321462" cy="1321838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DC31B28-21ED-494B-BA30-31CD8F9CD9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15037" y="4957793"/>
              <a:ext cx="1428975" cy="1428975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BD8A01F-C2B9-47B6-977F-15E31A8C1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01642" y="5044398"/>
              <a:ext cx="1490195" cy="1490195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D562CCF-082E-4E33-BC25-3C2F3CB261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09523" y="5152279"/>
              <a:ext cx="1509607" cy="1509607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A91A36DF-6DC9-4C5F-A16E-BC6DC84292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38685" y="5279576"/>
              <a:ext cx="1488326" cy="1490192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DEF31D0-A584-489A-B972-966367742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83896" y="5426652"/>
              <a:ext cx="1429720" cy="1429720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706B7B1-0776-4349-9782-39E4AD4ED0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01021" y="5597624"/>
              <a:ext cx="1275308" cy="1260376"/>
            </a:xfrm>
            <a:custGeom>
              <a:avLst/>
              <a:gdLst>
                <a:gd name="connsiteX0" fmla="*/ 1260376 w 1275308"/>
                <a:gd name="connsiteY0" fmla="*/ 0 h 1260376"/>
                <a:gd name="connsiteX1" fmla="*/ 1275308 w 1275308"/>
                <a:gd name="connsiteY1" fmla="*/ 52634 h 1260376"/>
                <a:gd name="connsiteX2" fmla="*/ 67566 w 1275308"/>
                <a:gd name="connsiteY2" fmla="*/ 1260376 h 1260376"/>
                <a:gd name="connsiteX3" fmla="*/ 0 w 1275308"/>
                <a:gd name="connsiteY3" fmla="*/ 1260376 h 1260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5308" h="1260376">
                  <a:moveTo>
                    <a:pt x="1260376" y="0"/>
                  </a:moveTo>
                  <a:cubicBezTo>
                    <a:pt x="1265977" y="17174"/>
                    <a:pt x="1270829" y="34716"/>
                    <a:pt x="1275308" y="52634"/>
                  </a:cubicBezTo>
                  <a:lnTo>
                    <a:pt x="67566" y="1260376"/>
                  </a:lnTo>
                  <a:lnTo>
                    <a:pt x="0" y="1260376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ECC02B0-321C-499C-AB67-2DE74D4DED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41456" y="5797338"/>
              <a:ext cx="1065858" cy="1060662"/>
            </a:xfrm>
            <a:custGeom>
              <a:avLst/>
              <a:gdLst>
                <a:gd name="connsiteX0" fmla="*/ 1061006 w 1065858"/>
                <a:gd name="connsiteY0" fmla="*/ 0 h 1060662"/>
                <a:gd name="connsiteX1" fmla="*/ 1065858 w 1065858"/>
                <a:gd name="connsiteY1" fmla="*/ 62342 h 1060662"/>
                <a:gd name="connsiteX2" fmla="*/ 67196 w 1065858"/>
                <a:gd name="connsiteY2" fmla="*/ 1060662 h 1060662"/>
                <a:gd name="connsiteX3" fmla="*/ 0 w 1065858"/>
                <a:gd name="connsiteY3" fmla="*/ 1060662 h 1060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65858" h="1060662">
                  <a:moveTo>
                    <a:pt x="1061006" y="0"/>
                  </a:moveTo>
                  <a:cubicBezTo>
                    <a:pt x="1063248" y="20905"/>
                    <a:pt x="1064741" y="41809"/>
                    <a:pt x="1065858" y="62342"/>
                  </a:cubicBezTo>
                  <a:lnTo>
                    <a:pt x="67196" y="1060662"/>
                  </a:lnTo>
                  <a:lnTo>
                    <a:pt x="0" y="106066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5B3F392-AC23-49B8-A36A-D93B0BD76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1830" y="6039978"/>
              <a:ext cx="818022" cy="818022"/>
            </a:xfrm>
            <a:custGeom>
              <a:avLst/>
              <a:gdLst>
                <a:gd name="connsiteX0" fmla="*/ 818022 w 818022"/>
                <a:gd name="connsiteY0" fmla="*/ 0 h 818022"/>
                <a:gd name="connsiteX1" fmla="*/ 804584 w 818022"/>
                <a:gd name="connsiteY1" fmla="*/ 80632 h 818022"/>
                <a:gd name="connsiteX2" fmla="*/ 67190 w 818022"/>
                <a:gd name="connsiteY2" fmla="*/ 818022 h 818022"/>
                <a:gd name="connsiteX3" fmla="*/ 0 w 818022"/>
                <a:gd name="connsiteY3" fmla="*/ 818022 h 818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8022" h="818022">
                  <a:moveTo>
                    <a:pt x="818022" y="0"/>
                  </a:moveTo>
                  <a:cubicBezTo>
                    <a:pt x="814660" y="27250"/>
                    <a:pt x="810180" y="53755"/>
                    <a:pt x="804584" y="80632"/>
                  </a:cubicBezTo>
                  <a:lnTo>
                    <a:pt x="67190" y="818022"/>
                  </a:lnTo>
                  <a:lnTo>
                    <a:pt x="0" y="81802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A72EA58-66EE-4BA2-923C-2B66CFC42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647375" y="6390131"/>
              <a:ext cx="442354" cy="442354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ED809-6A22-6675-85AB-1D030516421D}"/>
              </a:ext>
            </a:extLst>
          </p:cNvPr>
          <p:cNvSpPr>
            <a:spLocks/>
          </p:cNvSpPr>
          <p:nvPr/>
        </p:nvSpPr>
        <p:spPr>
          <a:xfrm>
            <a:off x="2268824" y="2639965"/>
            <a:ext cx="3265258" cy="35369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740664">
              <a:spcAft>
                <a:spcPts val="600"/>
              </a:spcAft>
            </a:pPr>
            <a:endParaRPr lang="en-US" sz="1458" kern="1200">
              <a:solidFill>
                <a:schemeClr val="tx1"/>
              </a:solidFill>
              <a:latin typeface="+mn-lt"/>
              <a:ea typeface="+mn-ea"/>
              <a:cs typeface="Calibri"/>
            </a:endParaRPr>
          </a:p>
          <a:p>
            <a:pPr>
              <a:spcAft>
                <a:spcPts val="600"/>
              </a:spcAft>
            </a:pPr>
            <a:endParaRPr lang="en-US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CE40B2-C2D2-E21D-EA4B-B9C6A9F9DF45}"/>
              </a:ext>
            </a:extLst>
          </p:cNvPr>
          <p:cNvSpPr txBox="1"/>
          <p:nvPr/>
        </p:nvSpPr>
        <p:spPr>
          <a:xfrm>
            <a:off x="733975" y="3018160"/>
            <a:ext cx="4631818" cy="37022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740664">
              <a:spcAft>
                <a:spcPts val="600"/>
              </a:spcAft>
            </a:pPr>
            <a:endParaRPr lang="en-US" sz="1458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740664">
              <a:spcAft>
                <a:spcPts val="600"/>
              </a:spcAft>
            </a:pPr>
            <a:r>
              <a:rPr lang="en-US" sz="2250" b="1" kern="1200" dirty="0">
                <a:latin typeface="Arial"/>
                <a:ea typeface="+mn-ea"/>
                <a:cs typeface="Calibri"/>
              </a:rPr>
              <a:t>          </a:t>
            </a:r>
            <a:r>
              <a:rPr lang="en-US" sz="2250" b="1" dirty="0">
                <a:latin typeface="Arial"/>
                <a:cs typeface="Calibri"/>
              </a:rPr>
              <a:t>PESTEL</a:t>
            </a:r>
            <a:endParaRPr lang="en-US" sz="2250" b="1" kern="1200" dirty="0">
              <a:latin typeface="Arial"/>
              <a:cs typeface="Calibri"/>
            </a:endParaRPr>
          </a:p>
          <a:p>
            <a:pPr defTabSz="740664">
              <a:spcAft>
                <a:spcPts val="600"/>
              </a:spcAft>
            </a:pPr>
            <a:endParaRPr lang="en-US" sz="2250" b="1" kern="1200" dirty="0">
              <a:solidFill>
                <a:srgbClr val="000000"/>
              </a:solidFill>
              <a:latin typeface="Arial"/>
              <a:cs typeface="Calibri"/>
            </a:endParaRPr>
          </a:p>
          <a:p>
            <a:pPr marL="370205" indent="-370205" defTabSz="740664">
              <a:spcAft>
                <a:spcPts val="600"/>
              </a:spcAft>
              <a:buFont typeface="Arial"/>
              <a:buChar char="•"/>
            </a:pPr>
            <a:r>
              <a:rPr lang="en-US" sz="2250" b="1" kern="1200" dirty="0">
                <a:solidFill>
                  <a:srgbClr val="B30000"/>
                </a:solidFill>
                <a:latin typeface="Arial"/>
                <a:ea typeface="+mn-ea"/>
                <a:cs typeface="Calibri"/>
              </a:rPr>
              <a:t>P</a:t>
            </a:r>
            <a:r>
              <a:rPr lang="en-US" sz="2250" kern="1200" dirty="0">
                <a:latin typeface="Arial"/>
                <a:ea typeface="+mn-ea"/>
                <a:cs typeface="Calibri"/>
              </a:rPr>
              <a:t>olitical</a:t>
            </a:r>
            <a:endParaRPr lang="en-US" sz="2250" kern="1200" dirty="0">
              <a:latin typeface="Arial"/>
              <a:cs typeface="Calibri"/>
            </a:endParaRPr>
          </a:p>
          <a:p>
            <a:pPr marL="370205" indent="-370205" defTabSz="740664">
              <a:spcAft>
                <a:spcPts val="600"/>
              </a:spcAft>
              <a:buFont typeface="Arial"/>
              <a:buChar char="•"/>
            </a:pPr>
            <a:r>
              <a:rPr lang="en-US" sz="2250" b="1" kern="1200" dirty="0">
                <a:solidFill>
                  <a:srgbClr val="B30000"/>
                </a:solidFill>
                <a:latin typeface="Arial"/>
                <a:ea typeface="+mn-ea"/>
                <a:cs typeface="Calibri"/>
              </a:rPr>
              <a:t>E</a:t>
            </a:r>
            <a:r>
              <a:rPr lang="en-US" sz="2250" kern="1200" dirty="0">
                <a:latin typeface="Arial"/>
                <a:ea typeface="+mn-ea"/>
                <a:cs typeface="Calibri"/>
              </a:rPr>
              <a:t>conomic</a:t>
            </a:r>
            <a:endParaRPr lang="en-US" sz="2250" kern="1200" dirty="0">
              <a:latin typeface="Arial"/>
              <a:cs typeface="Calibri"/>
            </a:endParaRPr>
          </a:p>
          <a:p>
            <a:pPr marL="370205" indent="-370205" defTabSz="740664">
              <a:spcAft>
                <a:spcPts val="600"/>
              </a:spcAft>
              <a:buFont typeface="Arial"/>
              <a:buChar char="•"/>
            </a:pPr>
            <a:r>
              <a:rPr lang="en-US" sz="2250" b="1" kern="1200" dirty="0">
                <a:solidFill>
                  <a:srgbClr val="B30000"/>
                </a:solidFill>
                <a:latin typeface="Arial"/>
                <a:ea typeface="+mn-ea"/>
                <a:cs typeface="Calibri"/>
              </a:rPr>
              <a:t>S</a:t>
            </a:r>
            <a:r>
              <a:rPr lang="en-US" sz="2250" kern="1200" dirty="0">
                <a:latin typeface="Arial"/>
                <a:ea typeface="+mn-ea"/>
                <a:cs typeface="Calibri"/>
              </a:rPr>
              <a:t>ocial</a:t>
            </a:r>
            <a:endParaRPr lang="en-US" sz="2250" kern="1200" dirty="0">
              <a:latin typeface="Arial"/>
              <a:cs typeface="Calibri"/>
            </a:endParaRPr>
          </a:p>
          <a:p>
            <a:pPr marL="370205" indent="-370205" defTabSz="740664">
              <a:spcAft>
                <a:spcPts val="600"/>
              </a:spcAft>
              <a:buFont typeface="Arial"/>
              <a:buChar char="•"/>
            </a:pPr>
            <a:r>
              <a:rPr lang="en-US" sz="2250" b="1" kern="1200" dirty="0">
                <a:solidFill>
                  <a:srgbClr val="B30000"/>
                </a:solidFill>
                <a:latin typeface="Arial"/>
                <a:ea typeface="+mn-ea"/>
                <a:cs typeface="Calibri"/>
              </a:rPr>
              <a:t>T</a:t>
            </a:r>
            <a:r>
              <a:rPr lang="en-US" sz="2250" kern="1200" dirty="0">
                <a:latin typeface="Arial"/>
                <a:ea typeface="+mn-ea"/>
                <a:cs typeface="Calibri"/>
              </a:rPr>
              <a:t>echnology</a:t>
            </a:r>
            <a:endParaRPr lang="en-US" sz="2250" kern="1200" dirty="0">
              <a:latin typeface="Arial"/>
              <a:cs typeface="Calibri"/>
            </a:endParaRPr>
          </a:p>
          <a:p>
            <a:pPr marL="370205" indent="-370205" defTabSz="740664">
              <a:spcAft>
                <a:spcPts val="600"/>
              </a:spcAft>
              <a:buFont typeface="Arial"/>
              <a:buChar char="•"/>
            </a:pPr>
            <a:r>
              <a:rPr lang="en-US" sz="2250" b="1" kern="1200" dirty="0">
                <a:solidFill>
                  <a:srgbClr val="B30000"/>
                </a:solidFill>
                <a:latin typeface="Arial"/>
                <a:ea typeface="+mn-ea"/>
                <a:cs typeface="Calibri"/>
              </a:rPr>
              <a:t>E</a:t>
            </a:r>
            <a:r>
              <a:rPr lang="en-US" sz="2250" kern="1200" dirty="0">
                <a:latin typeface="Arial"/>
                <a:ea typeface="+mn-ea"/>
                <a:cs typeface="Calibri"/>
              </a:rPr>
              <a:t>nvironmental</a:t>
            </a:r>
            <a:endParaRPr lang="en-US" sz="2250" kern="1200" dirty="0">
              <a:latin typeface="Arial"/>
              <a:cs typeface="Calibri"/>
            </a:endParaRPr>
          </a:p>
          <a:p>
            <a:pPr marL="370205" indent="-370205" defTabSz="740664">
              <a:spcAft>
                <a:spcPts val="600"/>
              </a:spcAft>
              <a:buFont typeface="Arial"/>
              <a:buChar char="•"/>
            </a:pPr>
            <a:r>
              <a:rPr lang="en-US" sz="2250" b="1" dirty="0">
                <a:solidFill>
                  <a:srgbClr val="C00000"/>
                </a:solidFill>
                <a:latin typeface="Arial"/>
                <a:cs typeface="Calibri"/>
              </a:rPr>
              <a:t>L</a:t>
            </a:r>
            <a:r>
              <a:rPr lang="en-US" sz="2250" dirty="0">
                <a:latin typeface="Arial"/>
                <a:cs typeface="Calibri"/>
              </a:rPr>
              <a:t>egal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D03D49-235A-E6B0-8923-2169D5B07037}"/>
              </a:ext>
            </a:extLst>
          </p:cNvPr>
          <p:cNvSpPr txBox="1"/>
          <p:nvPr/>
        </p:nvSpPr>
        <p:spPr>
          <a:xfrm>
            <a:off x="6569593" y="3012192"/>
            <a:ext cx="3404492" cy="33945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740664">
              <a:spcAft>
                <a:spcPts val="600"/>
              </a:spcAft>
            </a:pPr>
            <a:endParaRPr lang="en-US" sz="1458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740664">
              <a:spcAft>
                <a:spcPts val="600"/>
              </a:spcAft>
            </a:pPr>
            <a:r>
              <a:rPr lang="en-US" sz="2268" b="1" kern="1200">
                <a:solidFill>
                  <a:schemeClr val="tx1"/>
                </a:solidFill>
                <a:latin typeface="Arial"/>
                <a:ea typeface="+mn-ea"/>
                <a:cs typeface="Calibri"/>
              </a:rPr>
              <a:t>        SWOT</a:t>
            </a:r>
          </a:p>
          <a:p>
            <a:pPr defTabSz="740664">
              <a:spcAft>
                <a:spcPts val="600"/>
              </a:spcAft>
            </a:pPr>
            <a:endParaRPr lang="en-US" sz="2268" b="1" kern="1200">
              <a:solidFill>
                <a:schemeClr val="tx1"/>
              </a:solidFill>
              <a:latin typeface="Arial"/>
              <a:ea typeface="+mn-ea"/>
              <a:cs typeface="Calibri"/>
            </a:endParaRPr>
          </a:p>
          <a:p>
            <a:pPr marL="370332" indent="-370332" defTabSz="740664">
              <a:spcAft>
                <a:spcPts val="600"/>
              </a:spcAft>
              <a:buFont typeface="Arial"/>
              <a:buChar char="•"/>
            </a:pPr>
            <a:r>
              <a:rPr lang="en-US" sz="2268" b="1" kern="1200">
                <a:solidFill>
                  <a:srgbClr val="B30000"/>
                </a:solidFill>
                <a:latin typeface="Arial"/>
                <a:ea typeface="+mn-ea"/>
                <a:cs typeface="Calibri"/>
              </a:rPr>
              <a:t>S</a:t>
            </a:r>
            <a:r>
              <a:rPr lang="en-US" sz="2268" kern="1200">
                <a:solidFill>
                  <a:schemeClr val="tx1"/>
                </a:solidFill>
                <a:latin typeface="Arial"/>
                <a:ea typeface="+mn-ea"/>
                <a:cs typeface="Calibri"/>
              </a:rPr>
              <a:t>trengths</a:t>
            </a:r>
          </a:p>
          <a:p>
            <a:pPr marL="370332" indent="-370332" defTabSz="740664">
              <a:spcAft>
                <a:spcPts val="600"/>
              </a:spcAft>
              <a:buFont typeface="Arial"/>
              <a:buChar char="•"/>
            </a:pPr>
            <a:r>
              <a:rPr lang="en-US" sz="2268" b="1" kern="1200">
                <a:solidFill>
                  <a:srgbClr val="B30000"/>
                </a:solidFill>
                <a:latin typeface="Arial"/>
                <a:ea typeface="+mn-ea"/>
                <a:cs typeface="Calibri"/>
              </a:rPr>
              <a:t>W</a:t>
            </a:r>
            <a:r>
              <a:rPr lang="en-US" sz="2268" kern="1200">
                <a:solidFill>
                  <a:schemeClr val="tx1"/>
                </a:solidFill>
                <a:latin typeface="Arial"/>
                <a:ea typeface="+mn-ea"/>
                <a:cs typeface="Calibri"/>
              </a:rPr>
              <a:t>eaknesses</a:t>
            </a:r>
          </a:p>
          <a:p>
            <a:pPr marL="370332" indent="-370332" defTabSz="740664">
              <a:spcAft>
                <a:spcPts val="600"/>
              </a:spcAft>
              <a:buFont typeface="Arial"/>
              <a:buChar char="•"/>
            </a:pPr>
            <a:r>
              <a:rPr lang="en-US" sz="2268" b="1" kern="1200">
                <a:solidFill>
                  <a:srgbClr val="B30000"/>
                </a:solidFill>
                <a:latin typeface="Arial"/>
                <a:ea typeface="+mn-ea"/>
                <a:cs typeface="Calibri"/>
              </a:rPr>
              <a:t>O</a:t>
            </a:r>
            <a:r>
              <a:rPr lang="en-US" sz="2268" kern="1200">
                <a:solidFill>
                  <a:schemeClr val="tx1"/>
                </a:solidFill>
                <a:latin typeface="Arial"/>
                <a:ea typeface="+mn-ea"/>
                <a:cs typeface="Calibri"/>
              </a:rPr>
              <a:t>pportunities</a:t>
            </a:r>
          </a:p>
          <a:p>
            <a:pPr marL="370332" indent="-370332" defTabSz="740664">
              <a:spcAft>
                <a:spcPts val="600"/>
              </a:spcAft>
              <a:buFont typeface="Arial"/>
              <a:buChar char="•"/>
            </a:pPr>
            <a:r>
              <a:rPr lang="en-US" sz="2268" b="1" kern="1200">
                <a:solidFill>
                  <a:srgbClr val="B30000"/>
                </a:solidFill>
                <a:latin typeface="Arial"/>
                <a:ea typeface="+mn-ea"/>
                <a:cs typeface="Calibri"/>
              </a:rPr>
              <a:t>T</a:t>
            </a:r>
            <a:r>
              <a:rPr lang="en-US" sz="2268" kern="1200">
                <a:solidFill>
                  <a:schemeClr val="tx1"/>
                </a:solidFill>
                <a:latin typeface="Arial"/>
                <a:ea typeface="+mn-ea"/>
                <a:cs typeface="Calibri"/>
              </a:rPr>
              <a:t>hreats</a:t>
            </a:r>
          </a:p>
          <a:p>
            <a:pPr marL="457200" indent="-457200">
              <a:spcAft>
                <a:spcPts val="600"/>
              </a:spcAft>
              <a:buFont typeface="Arial"/>
              <a:buChar char="•"/>
            </a:pPr>
            <a:endParaRPr lang="en-US" sz="2800" b="1">
              <a:solidFill>
                <a:srgbClr val="FF0000"/>
              </a:solidFill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185060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A11688B-0A27-4E86-8D55-76F71ADF2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C84A868B-654E-447C-8D9C-0F9328308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4E43F5E5-7E34-4029-B18F-CAED02086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B59931FA-11DF-4781-8AAD-FEE88674F7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40F88E6C-5782-452A-8C4F-9D2C2EAC8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3" cy="31416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716F04-7702-B635-BDAB-B4BE0040A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365125"/>
            <a:ext cx="11090274" cy="67858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            ASDA PESTEL AND SWOT   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A8C0FF-E070-3AFE-AB24-2EE2E0FBB993}"/>
              </a:ext>
            </a:extLst>
          </p:cNvPr>
          <p:cNvSpPr>
            <a:spLocks/>
          </p:cNvSpPr>
          <p:nvPr/>
        </p:nvSpPr>
        <p:spPr>
          <a:xfrm>
            <a:off x="1880741" y="1489893"/>
            <a:ext cx="4136452" cy="349443"/>
          </a:xfrm>
          <a:prstGeom prst="rect">
            <a:avLst/>
          </a:prstGeom>
        </p:spPr>
        <p:txBody>
          <a:bodyPr lIns="91440" tIns="45720" rIns="91440" bIns="45720" anchor="t"/>
          <a:lstStyle/>
          <a:p>
            <a:pPr defTabSz="731520">
              <a:spcAft>
                <a:spcPts val="600"/>
              </a:spcAft>
            </a:pPr>
            <a:r>
              <a:rPr lang="en-US" sz="2000" b="1" kern="1200" dirty="0">
                <a:latin typeface="Arial"/>
                <a:ea typeface="+mn-ea"/>
                <a:cs typeface="Calibri"/>
              </a:rPr>
              <a:t>PESTEL</a:t>
            </a:r>
            <a:endParaRPr lang="en-US" sz="2000" b="1" dirty="0">
              <a:cs typeface="Calibri"/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FC8AF5B0-8F8F-07B6-E356-0F7F96F06D5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14206410"/>
              </p:ext>
            </p:extLst>
          </p:nvPr>
        </p:nvGraphicFramePr>
        <p:xfrm>
          <a:off x="494678" y="2262258"/>
          <a:ext cx="5430414" cy="38032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6E4430-7827-3F60-E177-CDAC2B58F86B}"/>
              </a:ext>
            </a:extLst>
          </p:cNvPr>
          <p:cNvSpPr>
            <a:spLocks/>
          </p:cNvSpPr>
          <p:nvPr/>
        </p:nvSpPr>
        <p:spPr>
          <a:xfrm>
            <a:off x="6142719" y="1486619"/>
            <a:ext cx="4156824" cy="430155"/>
          </a:xfrm>
          <a:prstGeom prst="rect">
            <a:avLst/>
          </a:prstGeom>
        </p:spPr>
        <p:txBody>
          <a:bodyPr lIns="91440" tIns="45720" rIns="91440" bIns="45720" anchor="t"/>
          <a:lstStyle/>
          <a:p>
            <a:pPr defTabSz="731520">
              <a:spcAft>
                <a:spcPts val="600"/>
              </a:spcAft>
            </a:pPr>
            <a:r>
              <a:rPr lang="en-US" sz="2000" b="1" kern="1200" dirty="0">
                <a:latin typeface="Arial"/>
                <a:cs typeface="Calibri"/>
              </a:rPr>
              <a:t>SWOT</a:t>
            </a:r>
            <a:endParaRPr lang="en-US" sz="2000" b="1" dirty="0">
              <a:latin typeface="Arial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2C3191-3404-C8CB-6B9A-71640183F94E}"/>
              </a:ext>
            </a:extLst>
          </p:cNvPr>
          <p:cNvSpPr>
            <a:spLocks/>
          </p:cNvSpPr>
          <p:nvPr/>
        </p:nvSpPr>
        <p:spPr>
          <a:xfrm>
            <a:off x="6142719" y="1911223"/>
            <a:ext cx="5263880" cy="407811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defTabSz="731520">
              <a:lnSpc>
                <a:spcPct val="90000"/>
              </a:lnSpc>
              <a:spcAft>
                <a:spcPts val="600"/>
              </a:spcAft>
            </a:pPr>
            <a:r>
              <a:rPr lang="en-US" sz="1600" b="1" kern="1200" dirty="0">
                <a:solidFill>
                  <a:srgbClr val="B50000"/>
                </a:solidFill>
                <a:latin typeface="Arial"/>
                <a:ea typeface="+mn-ea"/>
                <a:cs typeface="Calibri"/>
              </a:rPr>
              <a:t>STRENGTHS </a:t>
            </a:r>
            <a:r>
              <a:rPr lang="en-US" sz="1600" kern="1200" dirty="0">
                <a:latin typeface="Arial"/>
                <a:ea typeface="+mn-ea"/>
                <a:cs typeface="Calibri"/>
              </a:rPr>
              <a:t>– Range of products</a:t>
            </a:r>
            <a:endParaRPr lang="en-US" sz="1600" kern="1200" dirty="0">
              <a:latin typeface="Calibri" panose="020F0502020204030204"/>
              <a:cs typeface="Calibri"/>
            </a:endParaRPr>
          </a:p>
          <a:p>
            <a:pPr defTabSz="731520">
              <a:lnSpc>
                <a:spcPct val="90000"/>
              </a:lnSpc>
              <a:spcAft>
                <a:spcPts val="600"/>
              </a:spcAft>
            </a:pPr>
            <a:r>
              <a:rPr lang="en-US" sz="1600" kern="1200" dirty="0">
                <a:latin typeface="Arial"/>
                <a:ea typeface="+mn-ea"/>
                <a:cs typeface="Calibri"/>
              </a:rPr>
              <a:t>Marketing campaigns</a:t>
            </a:r>
            <a:endParaRPr lang="en-US" sz="1600" kern="1200" dirty="0">
              <a:latin typeface="Arial"/>
              <a:cs typeface="Calibri"/>
            </a:endParaRPr>
          </a:p>
          <a:p>
            <a:pPr defTabSz="731520">
              <a:lnSpc>
                <a:spcPct val="90000"/>
              </a:lnSpc>
              <a:spcAft>
                <a:spcPts val="600"/>
              </a:spcAft>
            </a:pPr>
            <a:r>
              <a:rPr lang="en-US" sz="1600" kern="1200" dirty="0">
                <a:latin typeface="Arial"/>
                <a:ea typeface="+mn-ea"/>
                <a:cs typeface="Calibri"/>
              </a:rPr>
              <a:t>Communications.</a:t>
            </a:r>
            <a:endParaRPr lang="en-US" sz="1600" kern="1200" dirty="0">
              <a:latin typeface="Arial"/>
              <a:cs typeface="Calibri"/>
            </a:endParaRPr>
          </a:p>
          <a:p>
            <a:pPr defTabSz="731520">
              <a:lnSpc>
                <a:spcPct val="90000"/>
              </a:lnSpc>
              <a:spcAft>
                <a:spcPts val="600"/>
              </a:spcAft>
            </a:pPr>
            <a:r>
              <a:rPr lang="en-US" sz="1600" kern="1200" dirty="0">
                <a:latin typeface="Arial"/>
                <a:ea typeface="+mn-ea"/>
                <a:cs typeface="Calibri"/>
              </a:rPr>
              <a:t>Sustainability</a:t>
            </a:r>
            <a:endParaRPr lang="en-US" sz="1600" kern="1200" dirty="0">
              <a:latin typeface="Arial"/>
              <a:cs typeface="Calibri"/>
            </a:endParaRPr>
          </a:p>
          <a:p>
            <a:pPr defTabSz="731520">
              <a:lnSpc>
                <a:spcPct val="90000"/>
              </a:lnSpc>
              <a:spcAft>
                <a:spcPts val="600"/>
              </a:spcAft>
            </a:pPr>
            <a:r>
              <a:rPr lang="en-US" sz="1600" b="1" kern="1200" dirty="0">
                <a:solidFill>
                  <a:srgbClr val="B50000"/>
                </a:solidFill>
                <a:latin typeface="Arial"/>
                <a:ea typeface="+mn-ea"/>
                <a:cs typeface="Calibri"/>
              </a:rPr>
              <a:t>WEAKNESS</a:t>
            </a:r>
            <a:r>
              <a:rPr lang="en-US" sz="1600" b="1" kern="1200" dirty="0">
                <a:latin typeface="Arial"/>
                <a:ea typeface="+mn-ea"/>
                <a:cs typeface="Calibri"/>
              </a:rPr>
              <a:t> -</a:t>
            </a:r>
            <a:endParaRPr lang="en-US" sz="1600" b="1" kern="1200" dirty="0">
              <a:latin typeface="Arial"/>
              <a:cs typeface="Calibri"/>
            </a:endParaRPr>
          </a:p>
          <a:p>
            <a:pPr defTabSz="731520">
              <a:lnSpc>
                <a:spcPct val="90000"/>
              </a:lnSpc>
              <a:spcAft>
                <a:spcPts val="600"/>
              </a:spcAft>
            </a:pPr>
            <a:r>
              <a:rPr lang="en-US" sz="1600" kern="1200" dirty="0">
                <a:latin typeface="Arial"/>
                <a:ea typeface="+mn-ea"/>
                <a:cs typeface="Calibri"/>
              </a:rPr>
              <a:t>Limited global presents</a:t>
            </a:r>
            <a:endParaRPr lang="en-US" sz="1600" kern="1200" dirty="0">
              <a:latin typeface="Arial"/>
              <a:cs typeface="Calibri"/>
            </a:endParaRPr>
          </a:p>
          <a:p>
            <a:pPr defTabSz="731520">
              <a:lnSpc>
                <a:spcPct val="90000"/>
              </a:lnSpc>
              <a:spcAft>
                <a:spcPts val="600"/>
              </a:spcAft>
            </a:pPr>
            <a:r>
              <a:rPr lang="en-US" sz="1600" kern="1200" dirty="0">
                <a:latin typeface="Arial"/>
                <a:ea typeface="+mn-ea"/>
                <a:cs typeface="Calibri"/>
              </a:rPr>
              <a:t>Restricted business entry</a:t>
            </a:r>
            <a:endParaRPr lang="en-US" sz="1600" kern="1200" dirty="0">
              <a:latin typeface="Arial"/>
              <a:cs typeface="Calibri"/>
            </a:endParaRPr>
          </a:p>
          <a:p>
            <a:pPr defTabSz="731520">
              <a:lnSpc>
                <a:spcPct val="90000"/>
              </a:lnSpc>
              <a:spcAft>
                <a:spcPts val="600"/>
              </a:spcAft>
            </a:pPr>
            <a:r>
              <a:rPr lang="en-US" sz="1600" kern="1200" dirty="0">
                <a:latin typeface="Arial"/>
                <a:ea typeface="+mn-ea"/>
                <a:cs typeface="Calibri"/>
              </a:rPr>
              <a:t>Fixed dairy prices</a:t>
            </a:r>
            <a:endParaRPr lang="en-US" sz="1600" kern="1200" dirty="0">
              <a:latin typeface="Arial"/>
              <a:cs typeface="Calibri"/>
            </a:endParaRPr>
          </a:p>
          <a:p>
            <a:pPr defTabSz="731520">
              <a:lnSpc>
                <a:spcPct val="90000"/>
              </a:lnSpc>
              <a:spcAft>
                <a:spcPts val="600"/>
              </a:spcAft>
            </a:pPr>
            <a:r>
              <a:rPr lang="en-US" sz="1600" kern="1200" dirty="0">
                <a:latin typeface="Arial"/>
                <a:ea typeface="+mn-ea"/>
                <a:cs typeface="Calibri"/>
              </a:rPr>
              <a:t>Critics.</a:t>
            </a:r>
            <a:endParaRPr lang="en-US" sz="1600" kern="1200" dirty="0">
              <a:latin typeface="Arial"/>
              <a:cs typeface="Calibri"/>
            </a:endParaRPr>
          </a:p>
          <a:p>
            <a:pPr defTabSz="731520">
              <a:lnSpc>
                <a:spcPct val="90000"/>
              </a:lnSpc>
              <a:spcAft>
                <a:spcPts val="600"/>
              </a:spcAft>
            </a:pPr>
            <a:r>
              <a:rPr lang="en-US" sz="1600" kern="1200" dirty="0">
                <a:solidFill>
                  <a:srgbClr val="B50000"/>
                </a:solidFill>
                <a:latin typeface="Arial"/>
                <a:ea typeface="+mn-ea"/>
                <a:cs typeface="Calibri"/>
              </a:rPr>
              <a:t>OPPORTUNITIES </a:t>
            </a:r>
            <a:r>
              <a:rPr lang="en-US" sz="1600" kern="1200" dirty="0">
                <a:latin typeface="Arial"/>
                <a:ea typeface="+mn-ea"/>
                <a:cs typeface="Calibri"/>
              </a:rPr>
              <a:t>- </a:t>
            </a:r>
            <a:endParaRPr lang="en-US" sz="1600" kern="1200" dirty="0">
              <a:latin typeface="Arial"/>
              <a:cs typeface="Calibri"/>
            </a:endParaRPr>
          </a:p>
          <a:p>
            <a:pPr defTabSz="731520">
              <a:lnSpc>
                <a:spcPct val="90000"/>
              </a:lnSpc>
              <a:spcAft>
                <a:spcPts val="600"/>
              </a:spcAft>
            </a:pPr>
            <a:r>
              <a:rPr lang="en-US" sz="1600" kern="1200" dirty="0">
                <a:latin typeface="Arial"/>
                <a:ea typeface="+mn-ea"/>
                <a:cs typeface="Calibri"/>
              </a:rPr>
              <a:t>Expanding.</a:t>
            </a:r>
            <a:endParaRPr lang="en-US" sz="1600" kern="1200" dirty="0">
              <a:latin typeface="Arial"/>
              <a:cs typeface="Calibri"/>
            </a:endParaRPr>
          </a:p>
          <a:p>
            <a:pPr defTabSz="731520">
              <a:lnSpc>
                <a:spcPct val="90000"/>
              </a:lnSpc>
              <a:spcAft>
                <a:spcPts val="600"/>
              </a:spcAft>
            </a:pPr>
            <a:r>
              <a:rPr lang="en-US" sz="1600" kern="1200" dirty="0">
                <a:latin typeface="Arial"/>
                <a:ea typeface="+mn-ea"/>
                <a:cs typeface="Calibri"/>
              </a:rPr>
              <a:t>Online marketing, long term goals</a:t>
            </a:r>
            <a:endParaRPr lang="en-US" sz="1600" kern="1200" dirty="0">
              <a:latin typeface="Arial"/>
              <a:cs typeface="Calibri"/>
            </a:endParaRPr>
          </a:p>
          <a:p>
            <a:pPr defTabSz="731520">
              <a:lnSpc>
                <a:spcPct val="90000"/>
              </a:lnSpc>
              <a:spcAft>
                <a:spcPts val="600"/>
              </a:spcAft>
            </a:pPr>
            <a:r>
              <a:rPr lang="en-US" sz="1600" b="1" kern="1200" dirty="0">
                <a:solidFill>
                  <a:srgbClr val="B50000"/>
                </a:solidFill>
                <a:latin typeface="Arial"/>
                <a:ea typeface="+mn-ea"/>
                <a:cs typeface="Calibri"/>
              </a:rPr>
              <a:t>THREATS – </a:t>
            </a:r>
            <a:r>
              <a:rPr lang="en-US" sz="1600" kern="1200" dirty="0">
                <a:latin typeface="Arial"/>
                <a:ea typeface="+mn-ea"/>
                <a:cs typeface="Calibri"/>
              </a:rPr>
              <a:t>Other retailers</a:t>
            </a:r>
            <a:endParaRPr lang="en-US" sz="1600" kern="1200" dirty="0">
              <a:latin typeface="Arial"/>
              <a:cs typeface="Calibri"/>
            </a:endParaRPr>
          </a:p>
          <a:p>
            <a:pPr defTabSz="731520">
              <a:lnSpc>
                <a:spcPct val="90000"/>
              </a:lnSpc>
              <a:spcAft>
                <a:spcPts val="600"/>
              </a:spcAft>
            </a:pPr>
            <a:r>
              <a:rPr lang="en-US" sz="1600" kern="1200" dirty="0">
                <a:latin typeface="Arial"/>
                <a:ea typeface="+mn-ea"/>
                <a:cs typeface="Calibri"/>
              </a:rPr>
              <a:t>Government policies</a:t>
            </a:r>
            <a:endParaRPr lang="en-US" sz="1600" kern="1200" dirty="0">
              <a:latin typeface="Arial"/>
              <a:cs typeface="Calibri"/>
            </a:endParaRPr>
          </a:p>
          <a:p>
            <a:pPr defTabSz="731520">
              <a:lnSpc>
                <a:spcPct val="90000"/>
              </a:lnSpc>
              <a:spcAft>
                <a:spcPts val="600"/>
              </a:spcAft>
            </a:pPr>
            <a:endParaRPr lang="en-US" sz="1280" kern="1200">
              <a:solidFill>
                <a:schemeClr val="tx1"/>
              </a:solidFill>
              <a:latin typeface="Arial"/>
              <a:ea typeface="+mn-ea"/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511589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wall painted with an arrow and a dartboard">
            <a:extLst>
              <a:ext uri="{FF2B5EF4-FFF2-40B4-BE49-F238E27FC236}">
                <a16:creationId xmlns:a16="http://schemas.microsoft.com/office/drawing/2014/main" id="{84B5C423-D66A-D5E8-A184-7EA44772B9D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8958" r="-2" b="12298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ED67C79-F733-CED2-28D0-9533C3FA6B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ASDA GOALS AND OBJECTIVES </a:t>
            </a:r>
          </a:p>
        </p:txBody>
      </p:sp>
    </p:spTree>
    <p:extLst>
      <p:ext uri="{BB962C8B-B14F-4D97-AF65-F5344CB8AC3E}">
        <p14:creationId xmlns:p14="http://schemas.microsoft.com/office/powerpoint/2010/main" val="39721059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25F92AEA-0100-85AE-64E9-F2C86C5AD1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486" r="18967" b="5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C2D56-0D3C-7FE9-E0C2-708EFF0C08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878" y="477514"/>
            <a:ext cx="4491820" cy="5503794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2000" dirty="0">
              <a:cs typeface="Calibri"/>
            </a:endParaRPr>
          </a:p>
          <a:p>
            <a:r>
              <a:rPr lang="en-US" sz="2000" dirty="0">
                <a:cs typeface="Calibri"/>
              </a:rPr>
              <a:t>What are ASDA goals &amp; objectives</a:t>
            </a:r>
          </a:p>
          <a:p>
            <a:endParaRPr lang="en-US" sz="2000" dirty="0">
              <a:cs typeface="Calibri"/>
            </a:endParaRPr>
          </a:p>
          <a:p>
            <a:r>
              <a:rPr lang="en-US" sz="2000" dirty="0">
                <a:cs typeface="Calibri"/>
              </a:rPr>
              <a:t>Create more employment opportunities</a:t>
            </a:r>
            <a:endParaRPr lang="en-US">
              <a:cs typeface="Calibri" panose="020F0502020204030204"/>
            </a:endParaRPr>
          </a:p>
          <a:p>
            <a:r>
              <a:rPr lang="en-US" sz="2000" dirty="0">
                <a:cs typeface="Calibri"/>
              </a:rPr>
              <a:t>Increase number of conventional, and online stores.</a:t>
            </a:r>
          </a:p>
          <a:p>
            <a:r>
              <a:rPr lang="en-US" sz="2000" dirty="0">
                <a:cs typeface="Calibri"/>
              </a:rPr>
              <a:t>Increase online stores by 1000 </a:t>
            </a:r>
          </a:p>
          <a:p>
            <a:endParaRPr lang="en-US" sz="2000">
              <a:cs typeface="Calibri"/>
            </a:endParaRPr>
          </a:p>
          <a:p>
            <a:pPr marL="0" indent="0">
              <a:buNone/>
            </a:pPr>
            <a:endParaRPr lang="en-US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913471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yellow figures and a red figure on the other side">
            <a:extLst>
              <a:ext uri="{FF2B5EF4-FFF2-40B4-BE49-F238E27FC236}">
                <a16:creationId xmlns:a16="http://schemas.microsoft.com/office/drawing/2014/main" id="{15E3B5E3-9851-CC81-4D45-C0B02BFFC0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7" t="9091" r="2311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552748-0EF9-E291-6ADE-AB000FF80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APPROACHES TO ORGANISATION AND MANAGEMENT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754444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3B342-DF44-FB43-B413-1FE7618F0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511467-032E-E74A-A172-91178607E2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77982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rld map formed by people united">
            <a:extLst>
              <a:ext uri="{FF2B5EF4-FFF2-40B4-BE49-F238E27FC236}">
                <a16:creationId xmlns:a16="http://schemas.microsoft.com/office/drawing/2014/main" id="{19E43CE3-A674-427D-9202-CBF624CB201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-2" b="463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22C8BB-C2F0-A538-ED8E-F67DB4431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CORPORATE SOCIAL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29185720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999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WASTE.png">
            <a:extLst>
              <a:ext uri="{FF2B5EF4-FFF2-40B4-BE49-F238E27FC236}">
                <a16:creationId xmlns:a16="http://schemas.microsoft.com/office/drawing/2014/main" id="{EF6F97CD-B90D-16F5-220E-5B2F48710F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39147" y="643466"/>
            <a:ext cx="8913706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31993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A94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TRANSPORT.png">
            <a:extLst>
              <a:ext uri="{FF2B5EF4-FFF2-40B4-BE49-F238E27FC236}">
                <a16:creationId xmlns:a16="http://schemas.microsoft.com/office/drawing/2014/main" id="{CFFBF5A4-A047-0A15-2DE6-35043789FB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39148" y="643467"/>
            <a:ext cx="8913704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4664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5A45D-F0E3-3A2D-7F9B-CE9C8551BBE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676400" y="365125"/>
            <a:ext cx="10515600" cy="1325563"/>
          </a:xfrm>
        </p:spPr>
        <p:txBody>
          <a:bodyPr/>
          <a:lstStyle/>
          <a:p>
            <a:r>
              <a:rPr lang="en-US" dirty="0">
                <a:cs typeface="Calibri Light"/>
              </a:rPr>
              <a:t>    </a:t>
            </a:r>
            <a:r>
              <a:rPr lang="en-US" dirty="0">
                <a:solidFill>
                  <a:srgbClr val="000000"/>
                </a:solidFill>
                <a:cs typeface="Calibri Light"/>
              </a:rPr>
              <a:t>            </a:t>
            </a:r>
            <a:r>
              <a:rPr lang="en-US" sz="4800" dirty="0">
                <a:solidFill>
                  <a:srgbClr val="FF0000"/>
                </a:solidFill>
                <a:latin typeface="Arial"/>
                <a:cs typeface="Calibri Light"/>
              </a:rPr>
              <a:t>GROUP VS TEAM</a:t>
            </a:r>
            <a:endParaRPr lang="en-US" sz="4800" dirty="0">
              <a:solidFill>
                <a:schemeClr val="accent4"/>
              </a:solidFill>
              <a:latin typeface="Arial"/>
              <a:cs typeface="Calibri Light"/>
            </a:endParaRP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C76A1F2B-F858-4E7A-4920-07E924052A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12069222"/>
              </p:ext>
            </p:extLst>
          </p:nvPr>
        </p:nvGraphicFramePr>
        <p:xfrm>
          <a:off x="517584" y="2736011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08" name="Diagram 707">
            <a:extLst>
              <a:ext uri="{FF2B5EF4-FFF2-40B4-BE49-F238E27FC236}">
                <a16:creationId xmlns:a16="http://schemas.microsoft.com/office/drawing/2014/main" id="{49D08886-E5B3-2DF0-63C3-10DEBD80146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76202667"/>
              </p:ext>
            </p:extLst>
          </p:nvPr>
        </p:nvGraphicFramePr>
        <p:xfrm>
          <a:off x="6541698" y="2505974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8961601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A6E087-0F1F-A859-9B16-CC1F2FEDF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6865" y="818984"/>
            <a:ext cx="6596245" cy="326852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 FOR LISTENING.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6859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1B8088-1F45-0006-D4F1-A94FD62DF7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0665" y="1304323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300" b="1" dirty="0">
                <a:latin typeface="Arial"/>
                <a:cs typeface="Calibri"/>
              </a:rPr>
              <a:t>REFERENCES</a:t>
            </a:r>
          </a:p>
          <a:p>
            <a:pPr>
              <a:buNone/>
            </a:pPr>
            <a:r>
              <a:rPr lang="en-US" sz="1200" dirty="0">
                <a:latin typeface="Arial"/>
                <a:cs typeface="Arial"/>
              </a:rPr>
              <a:t>Asda Logo History</a:t>
            </a:r>
          </a:p>
          <a:p>
            <a:pPr>
              <a:buNone/>
            </a:pPr>
            <a:r>
              <a:rPr lang="en-US" sz="1200" u="sng" dirty="0">
                <a:latin typeface="Arial"/>
                <a:cs typeface="Arial"/>
                <a:hlinkClick r:id="rId2"/>
              </a:rPr>
              <a:t>https://logos-marcas.com/asda-logo/</a:t>
            </a:r>
            <a:endParaRPr lang="en-US" sz="1200" dirty="0">
              <a:latin typeface="Arial"/>
              <a:cs typeface="Arial"/>
            </a:endParaRPr>
          </a:p>
          <a:p>
            <a:pPr>
              <a:buNone/>
            </a:pPr>
            <a:endParaRPr lang="en-US" sz="1200" dirty="0">
              <a:latin typeface="Arial"/>
              <a:cs typeface="Arial"/>
            </a:endParaRPr>
          </a:p>
          <a:p>
            <a:pPr>
              <a:buNone/>
            </a:pPr>
            <a:r>
              <a:rPr lang="en-US" sz="1200" dirty="0">
                <a:latin typeface="Arial"/>
                <a:cs typeface="Arial"/>
              </a:rPr>
              <a:t>ASDA. (2024), </a:t>
            </a:r>
            <a:r>
              <a:rPr lang="en-US" sz="1200" i="1" dirty="0">
                <a:latin typeface="Arial"/>
                <a:cs typeface="Arial"/>
              </a:rPr>
              <a:t>Our Sustainability Commitments </a:t>
            </a:r>
            <a:endParaRPr lang="en-US" sz="1200" dirty="0">
              <a:latin typeface="Arial"/>
              <a:cs typeface="Arial"/>
            </a:endParaRPr>
          </a:p>
          <a:p>
            <a:pPr>
              <a:buNone/>
            </a:pPr>
            <a:r>
              <a:rPr lang="en-US" sz="1200" u="sng" dirty="0">
                <a:latin typeface="Arial"/>
                <a:cs typeface="Arial"/>
                <a:hlinkClick r:id="rId3"/>
              </a:rPr>
              <a:t>https://asdasupplier.com/responsibility/our-sustainability-commitments</a:t>
            </a:r>
            <a:r>
              <a:rPr lang="en-US" sz="1200" dirty="0">
                <a:latin typeface="Arial"/>
                <a:cs typeface="Arial"/>
              </a:rPr>
              <a:t> </a:t>
            </a:r>
            <a:br>
              <a:rPr lang="en-US" sz="1200" dirty="0">
                <a:latin typeface="Arial"/>
                <a:cs typeface="Arial"/>
              </a:rPr>
            </a:br>
            <a:endParaRPr lang="en-US" sz="1200">
              <a:latin typeface="Arial"/>
              <a:cs typeface="Calibri"/>
            </a:endParaRPr>
          </a:p>
          <a:p>
            <a:pPr>
              <a:buNone/>
            </a:pPr>
            <a:r>
              <a:rPr lang="en-US" sz="1200" dirty="0">
                <a:latin typeface="Arial"/>
                <a:cs typeface="Arial"/>
              </a:rPr>
              <a:t>ASDA (2024) </a:t>
            </a:r>
            <a:r>
              <a:rPr lang="en-US" sz="1200" i="1" dirty="0">
                <a:latin typeface="Arial"/>
                <a:cs typeface="Arial"/>
              </a:rPr>
              <a:t>Our Story.</a:t>
            </a:r>
            <a:endParaRPr lang="en-US" sz="1200" dirty="0">
              <a:latin typeface="Arial"/>
              <a:cs typeface="Arial"/>
            </a:endParaRPr>
          </a:p>
          <a:p>
            <a:pPr>
              <a:buNone/>
            </a:pPr>
            <a:r>
              <a:rPr lang="en-US" sz="1200" u="sng" dirty="0">
                <a:latin typeface="Arial"/>
                <a:cs typeface="Arial"/>
                <a:hlinkClick r:id="rId4"/>
              </a:rPr>
              <a:t>https://corporate.asda.com/our-story</a:t>
            </a:r>
            <a:r>
              <a:rPr lang="en-US" sz="1200" dirty="0">
                <a:latin typeface="Arial"/>
                <a:cs typeface="Arial"/>
              </a:rPr>
              <a:t> </a:t>
            </a:r>
          </a:p>
          <a:p>
            <a:pPr>
              <a:buNone/>
            </a:pPr>
            <a:endParaRPr lang="en-US" sz="1200" dirty="0">
              <a:latin typeface="Arial"/>
              <a:cs typeface="Arial"/>
            </a:endParaRPr>
          </a:p>
          <a:p>
            <a:pPr>
              <a:buNone/>
            </a:pPr>
            <a:r>
              <a:rPr lang="en-US" sz="1200" err="1">
                <a:latin typeface="Arial"/>
                <a:cs typeface="Arial"/>
              </a:rPr>
              <a:t>DR.S.Sodry</a:t>
            </a:r>
            <a:r>
              <a:rPr lang="en-US" sz="1200" dirty="0">
                <a:latin typeface="Arial"/>
                <a:cs typeface="Arial"/>
              </a:rPr>
              <a:t> (2023) How and What. </a:t>
            </a:r>
            <a:r>
              <a:rPr lang="en-US" sz="1200" i="1" dirty="0">
                <a:latin typeface="Arial"/>
                <a:cs typeface="Arial"/>
              </a:rPr>
              <a:t>PESTEL analysis of ASDA </a:t>
            </a:r>
            <a:endParaRPr lang="en-US" sz="1200" dirty="0">
              <a:latin typeface="Arial"/>
              <a:cs typeface="Arial"/>
            </a:endParaRPr>
          </a:p>
          <a:p>
            <a:pPr>
              <a:buNone/>
            </a:pPr>
            <a:r>
              <a:rPr lang="en-US" sz="1200" u="sng" dirty="0">
                <a:latin typeface="Arial"/>
                <a:cs typeface="Arial"/>
                <a:hlinkClick r:id="rId5"/>
              </a:rPr>
              <a:t>https://www.howandwhat.net/pestel-analysis-of-asda/</a:t>
            </a:r>
            <a:endParaRPr lang="en-US" sz="1200" dirty="0">
              <a:latin typeface="Arial"/>
              <a:cs typeface="Arial"/>
            </a:endParaRPr>
          </a:p>
          <a:p>
            <a:pPr>
              <a:buNone/>
            </a:pPr>
            <a:endParaRPr lang="en-US" sz="1200" u="sng" dirty="0">
              <a:latin typeface="Arial"/>
              <a:cs typeface="Arial"/>
            </a:endParaRPr>
          </a:p>
          <a:p>
            <a:pPr>
              <a:buNone/>
            </a:pPr>
            <a:r>
              <a:rPr lang="en-US" sz="1200" err="1">
                <a:latin typeface="Arial"/>
                <a:cs typeface="Arial"/>
              </a:rPr>
              <a:t>Bhasin.H</a:t>
            </a:r>
            <a:r>
              <a:rPr lang="en-US" sz="1200" dirty="0">
                <a:latin typeface="Arial"/>
                <a:cs typeface="Arial"/>
              </a:rPr>
              <a:t>.(2019). </a:t>
            </a:r>
            <a:r>
              <a:rPr lang="en-US" sz="1200" i="1" dirty="0">
                <a:latin typeface="Arial"/>
                <a:cs typeface="Arial"/>
              </a:rPr>
              <a:t>SWOT Analysis of Asda (Complete SWOT Matrix and Analysis) </a:t>
            </a:r>
            <a:endParaRPr lang="en-US" sz="1200" dirty="0">
              <a:latin typeface="Arial"/>
              <a:cs typeface="Arial"/>
            </a:endParaRPr>
          </a:p>
          <a:p>
            <a:pPr>
              <a:buNone/>
            </a:pPr>
            <a:r>
              <a:rPr lang="en-US" sz="1200" u="sng" dirty="0">
                <a:latin typeface="Arial"/>
                <a:cs typeface="Arial"/>
                <a:hlinkClick r:id="rId6"/>
              </a:rPr>
              <a:t>https://www.marketing91.com/swot-analysis-of-asda/</a:t>
            </a:r>
            <a:r>
              <a:rPr lang="en-US" sz="1200" dirty="0">
                <a:latin typeface="Arial"/>
                <a:cs typeface="Arial"/>
              </a:rPr>
              <a:t> </a:t>
            </a:r>
          </a:p>
          <a:p>
            <a:pPr marL="0" indent="0">
              <a:buNone/>
            </a:pPr>
            <a:endParaRPr lang="en-US" sz="1200" b="1" dirty="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065286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E2590-D4FD-E7D1-CEB4-B4F3ED624B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US" sz="17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700" dirty="0">
                <a:latin typeface="Arial"/>
                <a:cs typeface="Arial"/>
              </a:rPr>
              <a:t>   REFERENCES</a:t>
            </a:r>
          </a:p>
          <a:p>
            <a:pPr marL="0" indent="0">
              <a:buNone/>
            </a:pPr>
            <a:endParaRPr lang="en-US" sz="12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Finance notes bulletin. (2021). Strategic Analysis of ASDA </a:t>
            </a:r>
          </a:p>
          <a:p>
            <a:pPr marL="0" indent="0">
              <a:buNone/>
            </a:pPr>
            <a:r>
              <a:rPr lang="en-US" sz="1200" u="sng" dirty="0">
                <a:latin typeface="Arial"/>
                <a:cs typeface="Arial"/>
                <a:hlinkClick r:id="rId2"/>
              </a:rPr>
              <a:t>https://finance-notes.com/asda-business-strategy/</a:t>
            </a:r>
            <a:r>
              <a:rPr lang="en-US" sz="1200" dirty="0">
                <a:latin typeface="Arial"/>
                <a:cs typeface="Arial"/>
              </a:rPr>
              <a:t> </a:t>
            </a:r>
          </a:p>
          <a:p>
            <a:pPr marL="0" indent="0">
              <a:buNone/>
            </a:pPr>
            <a:endParaRPr lang="en-US" sz="1200" dirty="0">
              <a:latin typeface="Arial"/>
              <a:cs typeface="Arial"/>
            </a:endParaRPr>
          </a:p>
          <a:p>
            <a:pPr>
              <a:buNone/>
            </a:pPr>
            <a:r>
              <a:rPr lang="en-US" sz="1200" dirty="0" err="1">
                <a:latin typeface="Arial"/>
                <a:cs typeface="Arial"/>
              </a:rPr>
              <a:t>Life,A</a:t>
            </a:r>
            <a:r>
              <a:rPr lang="en-US" sz="1200" dirty="0">
                <a:latin typeface="Arial"/>
                <a:cs typeface="Arial"/>
              </a:rPr>
              <a:t>,(2020),</a:t>
            </a:r>
            <a:r>
              <a:rPr lang="en-US" sz="1200" i="1" dirty="0">
                <a:latin typeface="Arial"/>
                <a:cs typeface="Arial"/>
              </a:rPr>
              <a:t> what type of </a:t>
            </a:r>
            <a:r>
              <a:rPr lang="en-US" sz="1200" i="1" dirty="0" err="1">
                <a:latin typeface="Arial"/>
                <a:cs typeface="Arial"/>
              </a:rPr>
              <a:t>organisational</a:t>
            </a:r>
            <a:r>
              <a:rPr lang="en-US" sz="1200" i="1" dirty="0">
                <a:latin typeface="Arial"/>
                <a:cs typeface="Arial"/>
              </a:rPr>
              <a:t> structure does Asda have?.</a:t>
            </a:r>
            <a:endParaRPr lang="en-US" sz="1200" dirty="0">
              <a:latin typeface="Arial"/>
              <a:cs typeface="Arial"/>
            </a:endParaRPr>
          </a:p>
          <a:p>
            <a:pPr>
              <a:buNone/>
            </a:pPr>
            <a:r>
              <a:rPr lang="en-US" sz="1200" u="sng" dirty="0">
                <a:latin typeface="Arial"/>
                <a:cs typeface="Arial"/>
                <a:hlinkClick r:id="rId3"/>
              </a:rPr>
              <a:t>https://sage-answers.com/what-type-of-organisational-structure-does-asda-have/</a:t>
            </a:r>
            <a:r>
              <a:rPr lang="en-US" sz="1200" dirty="0">
                <a:latin typeface="Arial"/>
                <a:cs typeface="Arial"/>
              </a:rPr>
              <a:t> </a:t>
            </a:r>
          </a:p>
          <a:p>
            <a:pPr marL="0" indent="0">
              <a:buNone/>
            </a:pPr>
            <a:endParaRPr lang="en-US" sz="12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cs typeface="Arial"/>
                <a:hlinkClick r:id="rId4"/>
              </a:rPr>
              <a:t>Walters, D.</a:t>
            </a:r>
            <a:r>
              <a:rPr lang="en-US" sz="1200" dirty="0">
                <a:latin typeface="Arial"/>
                <a:cs typeface="Arial"/>
              </a:rPr>
              <a:t> (1979), "ASDA: How an innovative approach pays off", </a:t>
            </a:r>
            <a:r>
              <a:rPr lang="en-US" sz="1200" i="1" dirty="0">
                <a:latin typeface="Arial"/>
                <a:cs typeface="Arial"/>
                <a:hlinkClick r:id="rId5"/>
              </a:rPr>
              <a:t>Retail and Distribution Management</a:t>
            </a:r>
            <a:r>
              <a:rPr lang="en-US" sz="1200" dirty="0">
                <a:latin typeface="Arial"/>
                <a:cs typeface="Arial"/>
              </a:rPr>
              <a:t>, Vol. 7 No. 6, pp. 10-15. </a:t>
            </a:r>
            <a:r>
              <a:rPr lang="en-US" sz="1200" dirty="0">
                <a:latin typeface="Arial"/>
                <a:cs typeface="Arial"/>
                <a:hlinkClick r:id="rId6"/>
              </a:rPr>
              <a:t>https://doi.org/10.1108/eb018017</a:t>
            </a:r>
            <a:endParaRPr lang="en-US" sz="1200">
              <a:latin typeface="Arial"/>
              <a:cs typeface="Calibri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 u="sng" dirty="0">
                <a:latin typeface="Arial"/>
                <a:cs typeface="Arial"/>
                <a:hlinkClick r:id="rId7"/>
              </a:rPr>
              <a:t>https://corporate.asda.com/newsroom/2023/08/14/asda-publishes-its-third-environmental-social-and-governance-esg-report</a:t>
            </a:r>
            <a:r>
              <a:rPr lang="en-US" sz="1200" dirty="0">
                <a:latin typeface="Arial"/>
                <a:cs typeface="Arial"/>
              </a:rPr>
              <a:t> </a:t>
            </a:r>
          </a:p>
          <a:p>
            <a:endParaRPr lang="en-US" sz="170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643566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Contemporary management approaches (BMSP4013)</vt:lpstr>
      <vt:lpstr>TOPICS</vt:lpstr>
      <vt:lpstr>PowerPoint Presentation</vt:lpstr>
      <vt:lpstr>APPROACHES TO STRATEGY</vt:lpstr>
      <vt:lpstr>             ASDA PESTEL AND SWOT   </vt:lpstr>
      <vt:lpstr>ASDA GOALS AND OBJECTIVES </vt:lpstr>
      <vt:lpstr>PowerPoint Presentation</vt:lpstr>
      <vt:lpstr>APPROACHES TO ORGANISATION AND MANAGEMENT</vt:lpstr>
      <vt:lpstr>PowerPoint Presentation</vt:lpstr>
      <vt:lpstr>CORPORATE SOCIAL RESPONSIBILITY</vt:lpstr>
      <vt:lpstr>PowerPoint Presentation</vt:lpstr>
      <vt:lpstr>PowerPoint Presentation</vt:lpstr>
      <vt:lpstr>                GROUP VS TEAM</vt:lpstr>
      <vt:lpstr>THANK YOU FOR LISTENING.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578</cp:revision>
  <dcterms:created xsi:type="dcterms:W3CDTF">2023-12-29T10:23:35Z</dcterms:created>
  <dcterms:modified xsi:type="dcterms:W3CDTF">2024-01-08T12:53:43Z</dcterms:modified>
</cp:coreProperties>
</file>