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5" r:id="rId1"/>
  </p:sldMasterIdLst>
  <p:notesMasterIdLst>
    <p:notesMasterId r:id="rId13"/>
  </p:notesMasterIdLst>
  <p:sldIdLst>
    <p:sldId id="258" r:id="rId2"/>
    <p:sldId id="473" r:id="rId3"/>
    <p:sldId id="387" r:id="rId4"/>
    <p:sldId id="388" r:id="rId5"/>
    <p:sldId id="393" r:id="rId6"/>
    <p:sldId id="392" r:id="rId7"/>
    <p:sldId id="497" r:id="rId8"/>
    <p:sldId id="389" r:id="rId9"/>
    <p:sldId id="498" r:id="rId10"/>
    <p:sldId id="496" r:id="rId11"/>
    <p:sldId id="499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igman, Josie" initials="HJ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E1FF"/>
    <a:srgbClr val="007DC3"/>
    <a:srgbClr val="8A8AA3"/>
    <a:srgbClr val="007BC1"/>
    <a:srgbClr val="DA0033"/>
    <a:srgbClr val="FF6600"/>
    <a:srgbClr val="FF9933"/>
    <a:srgbClr val="64AA7A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95" autoAdjust="0"/>
    <p:restoredTop sz="94715" autoAdjust="0"/>
  </p:normalViewPr>
  <p:slideViewPr>
    <p:cSldViewPr>
      <p:cViewPr varScale="1">
        <p:scale>
          <a:sx n="122" d="100"/>
          <a:sy n="122" d="100"/>
        </p:scale>
        <p:origin x="1424" y="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A126F7-C520-466E-8A08-C83A624AAD89}" type="datetimeFigureOut">
              <a:rPr lang="en-GB" smtClean="0"/>
              <a:pPr/>
              <a:t>08/03/2024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BD075C-D0CD-4F41-93C9-0B6DF6D55B1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0084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74B2F781-B445-4BD2-8B2A-689947A0B480}" type="datetime1">
              <a:rPr lang="en-GB" smtClean="0"/>
              <a:pPr/>
              <a:t>08/03/2024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8188386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08/03/2024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2720440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76745-32FB-4C91-A25B-63A85D072CAB}" type="datetime1">
              <a:rPr lang="en-GB" smtClean="0"/>
              <a:pPr/>
              <a:t>08/03/2024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0448319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08/03/2024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8738303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08/03/2024</a:t>
            </a:fld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6666351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9F918-2B10-433F-BEA4-607AFF3DC02D}" type="datetime1">
              <a:rPr lang="en-GB" smtClean="0"/>
              <a:pPr/>
              <a:t>08/03/2024</a:t>
            </a:fld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3177553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9558-83A0-44D4-8BB7-8012104B0C4B}" type="datetime1">
              <a:rPr lang="en-GB" smtClean="0"/>
              <a:pPr/>
              <a:t>08/03/2024</a:t>
            </a:fld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5703733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8E86-E565-4C1A-8FF6-FFBF881AFDA2}" type="datetime1">
              <a:rPr lang="en-GB" smtClean="0"/>
              <a:pPr/>
              <a:t>08/03/2024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874486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00C-1BBB-4F63-8D87-0E7EEA0138C9}" type="datetime1">
              <a:rPr lang="en-GB" smtClean="0"/>
              <a:pPr/>
              <a:t>08/03/2024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7008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07F9-FE9E-4ABC-95D4-B51194F73759}" type="datetime1">
              <a:rPr lang="en-GB" smtClean="0"/>
              <a:pPr/>
              <a:t>08/03/2024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9975525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5F774-4146-4C45-B3A5-262743FB5673}" type="datetime1">
              <a:rPr lang="en-GB" smtClean="0"/>
              <a:pPr/>
              <a:t>08/03/2024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3369918"/>
      </p:ext>
    </p:extLst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5B1F-946A-4F5A-8AC8-B2FA636A70F2}" type="datetime1">
              <a:rPr lang="en-GB" smtClean="0"/>
              <a:pPr/>
              <a:t>08/03/2024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82025" y="0"/>
            <a:ext cx="561975" cy="365125"/>
          </a:xfrm>
        </p:spPr>
        <p:txBody>
          <a:bodyPr/>
          <a:lstStyle>
            <a:lvl1pPr algn="r">
              <a:defRPr b="1">
                <a:solidFill>
                  <a:schemeClr val="tx2"/>
                </a:solidFill>
                <a:latin typeface="+mj-lt"/>
              </a:defRPr>
            </a:lvl1pPr>
          </a:lstStyle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itle 2"/>
          <p:cNvSpPr txBox="1">
            <a:spLocks/>
          </p:cNvSpPr>
          <p:nvPr userDrawn="1"/>
        </p:nvSpPr>
        <p:spPr>
          <a:xfrm>
            <a:off x="467544" y="152400"/>
            <a:ext cx="8229600" cy="1600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817955075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e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32E50-136A-4496-B4FF-7C83C21E682A}" type="datetime1">
              <a:rPr lang="en-GB" smtClean="0"/>
              <a:pPr/>
              <a:t>08/03/2024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736A3C-719A-48E3-9AF6-F6A04F7FDA46}"/>
              </a:ext>
            </a:extLst>
          </p:cNvPr>
          <p:cNvPicPr/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96" y="5913368"/>
            <a:ext cx="648000" cy="82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0025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74" r:id="rId12"/>
  </p:sldLayoutIdLst>
  <p:transition>
    <p:dissolv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xfordreference.com/view/10.1093/acref/9780198743514.001.0001/acref-9780198743514-e-523" TargetMode="External"/><Relationship Id="rId2" Type="http://schemas.openxmlformats.org/officeDocument/2006/relationships/hyperlink" Target="https://www.oxfordreference.com/view/10.1093/acref/9780198743514.001.0001/acref-9780198743514-e-1642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solidFill>
                  <a:srgbClr val="FFFF00"/>
                </a:solidFill>
              </a:rPr>
              <a:t>Management Accounting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1560" y="3744615"/>
            <a:ext cx="7920880" cy="1752600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Budgeting - introduction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/>
          <a:lstStyle/>
          <a:p>
            <a:fld id="{C2C2459C-41A3-4DEE-9162-AED796F61C72}" type="slidenum">
              <a:rPr lang="en-GB" smtClean="0"/>
              <a:pPr/>
              <a:t>1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8088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996952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sz="3600" b="1" dirty="0"/>
            </a:br>
            <a:br>
              <a:rPr lang="en-US" sz="3600" dirty="0"/>
            </a:br>
            <a:endParaRPr lang="en-US" sz="33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79828" y="3010937"/>
            <a:ext cx="820891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Budgeting</a:t>
            </a:r>
            <a:r>
              <a:rPr lang="en-GB" sz="3000" dirty="0"/>
              <a:t> </a:t>
            </a:r>
          </a:p>
          <a:p>
            <a:pPr algn="ctr"/>
            <a:endParaRPr lang="en-GB" sz="3000" dirty="0"/>
          </a:p>
          <a:p>
            <a:pPr algn="ctr"/>
            <a:endParaRPr lang="en-GB" sz="3000" dirty="0"/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9074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996952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sz="3600" b="1" dirty="0"/>
            </a:br>
            <a:br>
              <a:rPr lang="en-US" sz="3600" dirty="0"/>
            </a:br>
            <a:endParaRPr lang="en-US" sz="33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764704"/>
            <a:ext cx="8208912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Budget defined: </a:t>
            </a:r>
          </a:p>
          <a:p>
            <a:endParaRPr lang="en-GB" sz="2800" dirty="0">
              <a:solidFill>
                <a:srgbClr val="002060"/>
              </a:solidFill>
            </a:endParaRPr>
          </a:p>
          <a:p>
            <a:r>
              <a:rPr lang="en-GB" sz="2800" dirty="0">
                <a:solidFill>
                  <a:srgbClr val="002060"/>
                </a:solidFill>
              </a:rPr>
              <a:t>A </a:t>
            </a:r>
            <a:r>
              <a:rPr lang="en-GB" sz="2800" b="1" dirty="0">
                <a:solidFill>
                  <a:srgbClr val="002060"/>
                </a:solidFill>
              </a:rPr>
              <a:t>financial plan </a:t>
            </a:r>
            <a:r>
              <a:rPr lang="en-GB" sz="2800" dirty="0">
                <a:solidFill>
                  <a:srgbClr val="002060"/>
                </a:solidFill>
              </a:rPr>
              <a:t>for a </a:t>
            </a:r>
            <a:r>
              <a:rPr lang="en-GB" sz="2800" b="1" dirty="0">
                <a:solidFill>
                  <a:srgbClr val="002060"/>
                </a:solidFill>
              </a:rPr>
              <a:t>defined future period. </a:t>
            </a:r>
          </a:p>
          <a:p>
            <a:pPr algn="ctr"/>
            <a:endParaRPr lang="en-GB" sz="2800" b="1" dirty="0">
              <a:solidFill>
                <a:srgbClr val="002060"/>
              </a:solidFill>
            </a:endParaRPr>
          </a:p>
          <a:p>
            <a:pPr algn="ctr"/>
            <a:endParaRPr lang="en-GB" sz="2800" b="1" dirty="0">
              <a:solidFill>
                <a:srgbClr val="002060"/>
              </a:solidFill>
            </a:endParaRPr>
          </a:p>
          <a:p>
            <a:r>
              <a:rPr lang="en-GB" sz="2800" b="1" dirty="0">
                <a:solidFill>
                  <a:srgbClr val="002060"/>
                </a:solidFill>
              </a:rPr>
              <a:t>Purpose: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2060"/>
                </a:solidFill>
              </a:rPr>
              <a:t>Budgeting can play an important role in planning, control, communication and motivation in organisations.</a:t>
            </a:r>
            <a:endParaRPr lang="en-GB" sz="2800" b="1" dirty="0">
              <a:solidFill>
                <a:srgbClr val="002060"/>
              </a:solidFill>
            </a:endParaRPr>
          </a:p>
          <a:p>
            <a:pPr algn="ctr"/>
            <a:endParaRPr lang="en-GB" sz="2800" b="1" dirty="0"/>
          </a:p>
          <a:p>
            <a:pPr algn="ctr"/>
            <a:endParaRPr lang="en-GB" sz="3000" dirty="0"/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19836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996952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sz="3600" b="1" dirty="0"/>
            </a:br>
            <a:br>
              <a:rPr lang="en-US" sz="3600" dirty="0"/>
            </a:br>
            <a:endParaRPr lang="en-US" sz="33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3606" y="3777870"/>
            <a:ext cx="923768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Planning - link to basic economic problem, company’s core strategic objectives – alignment to, Principal – Agent problem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Coordinating departments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Communicating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Motivate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Control – authorisation limits,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Evaluate performance                                                                            </a:t>
            </a:r>
            <a:endParaRPr lang="en-GB" sz="14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714716-AECA-48AF-AD36-B549B2A3BBBB}"/>
              </a:ext>
            </a:extLst>
          </p:cNvPr>
          <p:cNvSpPr txBox="1"/>
          <p:nvPr/>
        </p:nvSpPr>
        <p:spPr>
          <a:xfrm>
            <a:off x="0" y="-54889"/>
            <a:ext cx="901415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2060"/>
                </a:solidFill>
              </a:rPr>
              <a:t>Why do businesses budget? </a:t>
            </a:r>
            <a:r>
              <a:rPr lang="en-GB" sz="2000" b="1" dirty="0">
                <a:solidFill>
                  <a:srgbClr val="002060"/>
                </a:solidFill>
              </a:rPr>
              <a:t>- </a:t>
            </a:r>
            <a:r>
              <a:rPr lang="en-GB" sz="2000" b="1" dirty="0"/>
              <a:t>A business exist as a body with Core Strategic </a:t>
            </a:r>
            <a:r>
              <a:rPr lang="en-GB" sz="2000" b="1" dirty="0">
                <a:solidFill>
                  <a:srgbClr val="C00000"/>
                </a:solidFill>
              </a:rPr>
              <a:t>SMART Objectives</a:t>
            </a:r>
            <a:r>
              <a:rPr lang="en-GB" sz="2000" b="1" dirty="0"/>
              <a:t>, vision, mission and values</a:t>
            </a:r>
            <a:endParaRPr lang="en-GB" sz="3600" b="1" dirty="0">
              <a:solidFill>
                <a:srgbClr val="002060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24AE5DC-8895-454C-830B-06226049B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55" y="728354"/>
            <a:ext cx="9014154" cy="305769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A6F9A9E-58BF-47E4-AD0C-D60F1BCB6D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5999" y="3568452"/>
            <a:ext cx="1092256" cy="158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679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996952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sz="3600" b="1" dirty="0"/>
            </a:br>
            <a:br>
              <a:rPr lang="en-US" sz="3600" dirty="0"/>
            </a:br>
            <a:endParaRPr lang="en-US" sz="33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-3630"/>
            <a:ext cx="7128792" cy="5733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3213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996952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sz="3600" b="1" dirty="0"/>
            </a:br>
            <a:br>
              <a:rPr lang="en-US" sz="3600" dirty="0"/>
            </a:br>
            <a:endParaRPr lang="en-US" sz="33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4162232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srgbClr val="C00000"/>
                </a:solidFill>
              </a:rPr>
              <a:t>First step - </a:t>
            </a:r>
            <a:r>
              <a:rPr lang="en-GB" sz="3000" b="1" dirty="0"/>
              <a:t>Principal budget factor</a:t>
            </a:r>
          </a:p>
          <a:p>
            <a:pPr marL="457200" indent="-457200" algn="ctr">
              <a:buFontTx/>
              <a:buChar char="-"/>
            </a:pPr>
            <a:r>
              <a:rPr lang="en-GB" sz="2800" dirty="0"/>
              <a:t>A factor that limits the activities of functional budgets of an organisation. </a:t>
            </a:r>
          </a:p>
          <a:p>
            <a:pPr marL="457200" indent="-457200" algn="ctr">
              <a:buFontTx/>
              <a:buChar char="-"/>
            </a:pPr>
            <a:endParaRPr lang="en-GB" sz="2800" dirty="0"/>
          </a:p>
          <a:p>
            <a:pPr marL="457200" indent="-457200" algn="ctr">
              <a:buFontTx/>
              <a:buChar char="-"/>
            </a:pPr>
            <a:r>
              <a:rPr lang="en-GB" sz="2800" dirty="0"/>
              <a:t>Simply put – </a:t>
            </a:r>
            <a:r>
              <a:rPr lang="en-GB" sz="2800" b="1" dirty="0"/>
              <a:t>it is the driving factor </a:t>
            </a:r>
            <a:r>
              <a:rPr lang="en-GB" sz="2800" dirty="0"/>
              <a:t>behind all budgets </a:t>
            </a:r>
            <a:r>
              <a:rPr lang="en-GB" sz="2800" dirty="0" err="1"/>
              <a:t>e.g</a:t>
            </a:r>
            <a:r>
              <a:rPr lang="en-GB" sz="2800" dirty="0"/>
              <a:t>: how much can we sale, what is the maximum output capacity</a:t>
            </a:r>
            <a:endParaRPr lang="en-GB" sz="1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B3288A-5F46-4053-8F3C-EE90A751D1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1769" y="1412776"/>
            <a:ext cx="4182919" cy="4271799"/>
          </a:xfrm>
          <a:prstGeom prst="rect">
            <a:avLst/>
          </a:prstGeom>
        </p:spPr>
      </p:pic>
      <p:sp>
        <p:nvSpPr>
          <p:cNvPr id="7" name="Callout: Right Arrow 6">
            <a:extLst>
              <a:ext uri="{FF2B5EF4-FFF2-40B4-BE49-F238E27FC236}">
                <a16:creationId xmlns:a16="http://schemas.microsoft.com/office/drawing/2014/main" id="{BA790001-A108-40D5-A69E-73023CF226DD}"/>
              </a:ext>
            </a:extLst>
          </p:cNvPr>
          <p:cNvSpPr/>
          <p:nvPr/>
        </p:nvSpPr>
        <p:spPr>
          <a:xfrm>
            <a:off x="4139952" y="2132856"/>
            <a:ext cx="864096" cy="3312368"/>
          </a:xfrm>
          <a:prstGeom prst="rightArrow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b="1" dirty="0">
                <a:solidFill>
                  <a:srgbClr val="002060"/>
                </a:solidFill>
              </a:rPr>
              <a:t>Think of Limiting Factor</a:t>
            </a:r>
          </a:p>
        </p:txBody>
      </p:sp>
    </p:spTree>
    <p:extLst>
      <p:ext uri="{BB962C8B-B14F-4D97-AF65-F5344CB8AC3E}">
        <p14:creationId xmlns:p14="http://schemas.microsoft.com/office/powerpoint/2010/main" val="4109998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41ED8-4ADF-4C1A-AE5A-97E0CF929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238" y="-315416"/>
            <a:ext cx="8573524" cy="1143000"/>
          </a:xfrm>
        </p:spPr>
        <p:txBody>
          <a:bodyPr>
            <a:noAutofit/>
          </a:bodyPr>
          <a:lstStyle/>
          <a:p>
            <a:r>
              <a:rPr lang="en-GB" sz="3200" b="1" dirty="0">
                <a:solidFill>
                  <a:srgbClr val="002060"/>
                </a:solidFill>
              </a:rPr>
              <a:t>The Interrelationship of operating budgets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5EA942-2FBE-429A-B8CA-B0E93C138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7</a:t>
            </a:fld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3E92273-63EE-48E9-AAD6-11AF524D92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299" y="690718"/>
            <a:ext cx="8801401" cy="4161831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E197D3FB-AFA5-4420-AE80-3090C742BB46}"/>
              </a:ext>
            </a:extLst>
          </p:cNvPr>
          <p:cNvSpPr txBox="1">
            <a:spLocks/>
          </p:cNvSpPr>
          <p:nvPr/>
        </p:nvSpPr>
        <p:spPr>
          <a:xfrm>
            <a:off x="210278" y="4852548"/>
            <a:ext cx="8573524" cy="9435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(Atrill, 2021, p204)</a:t>
            </a:r>
          </a:p>
          <a:p>
            <a:endParaRPr lang="en-GB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7098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996952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sz="3600" b="1" dirty="0"/>
            </a:br>
            <a:br>
              <a:rPr lang="en-US" sz="3600" dirty="0"/>
            </a:br>
            <a:endParaRPr lang="en-US" sz="33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23529" y="706130"/>
            <a:ext cx="83736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srgbClr val="002060"/>
                </a:solidFill>
              </a:rPr>
              <a:t>Budgeting approaches </a:t>
            </a:r>
          </a:p>
          <a:p>
            <a:pPr algn="ctr"/>
            <a:endParaRPr lang="en-GB" sz="3000" b="1" dirty="0">
              <a:solidFill>
                <a:srgbClr val="00206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2060"/>
                </a:solidFill>
              </a:rPr>
              <a:t>Top-down budgeting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2060"/>
                </a:solidFill>
              </a:rPr>
              <a:t>Bottom-up budgeting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2060"/>
                </a:solidFill>
              </a:rPr>
              <a:t>Participatory Budgeting </a:t>
            </a:r>
            <a:r>
              <a:rPr lang="en-GB" sz="2400" dirty="0">
                <a:solidFill>
                  <a:srgbClr val="002060"/>
                </a:solidFill>
              </a:rPr>
              <a:t>– both parties involved</a:t>
            </a:r>
            <a:endParaRPr lang="en-GB" sz="3000" dirty="0"/>
          </a:p>
          <a:p>
            <a:pPr algn="ctr"/>
            <a:endParaRPr lang="en-GB" sz="3000" dirty="0"/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09627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B4831-A968-4289-BAF0-33D046E0D3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448" y="105273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Functional Budgets</a:t>
            </a:r>
            <a:br>
              <a:rPr lang="en-GB" dirty="0"/>
            </a:br>
            <a:br>
              <a:rPr lang="en-GB" dirty="0"/>
            </a:br>
            <a:r>
              <a:rPr lang="en-US" sz="27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 financial or quantitative statement prepared for a </a:t>
            </a:r>
            <a:r>
              <a:rPr lang="en-US" sz="2700" b="0" i="0" u="none" strike="noStrike" dirty="0">
                <a:solidFill>
                  <a:srgbClr val="206B7A"/>
                </a:solidFill>
                <a:effectLst/>
                <a:latin typeface="Arial" panose="020B0604020202020204" pitchFamily="34" charset="0"/>
                <a:hlinkClick r:id="rId2"/>
              </a:rPr>
              <a:t>function</a:t>
            </a:r>
            <a:r>
              <a:rPr lang="en-US" sz="27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of an organization; it summarizes the policies and the level of performance expected to be achieved by that function for a </a:t>
            </a:r>
            <a:r>
              <a:rPr lang="en-US" sz="2700" b="0" i="0" u="none" strike="noStrike" dirty="0">
                <a:solidFill>
                  <a:srgbClr val="206B7A"/>
                </a:solidFill>
                <a:effectLst/>
                <a:latin typeface="Arial" panose="020B0604020202020204" pitchFamily="34" charset="0"/>
                <a:hlinkClick r:id="rId3"/>
              </a:rPr>
              <a:t>budget period</a:t>
            </a:r>
            <a:r>
              <a:rPr lang="en-US" sz="2700" u="none" strike="noStrike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GB" sz="2700" dirty="0">
                <a:solidFill>
                  <a:srgbClr val="000000"/>
                </a:solidFill>
                <a:latin typeface="Arial" panose="020B0604020202020204" pitchFamily="34" charset="0"/>
              </a:rPr>
              <a:t>(Law, 2016).</a:t>
            </a:r>
            <a:br>
              <a:rPr lang="en-GB" sz="27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en-GB" sz="27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5F2962-C1F1-4BED-A570-3D46513CF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9</a:t>
            </a:fld>
            <a:endParaRPr lang="en-GB" dirty="0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1BB9E97E-FF83-4B49-B8B6-CE0076619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2936"/>
            <a:ext cx="9036496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22632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996952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sz="3600" b="1" dirty="0"/>
            </a:br>
            <a:br>
              <a:rPr lang="en-US" sz="3600" dirty="0"/>
            </a:br>
            <a:endParaRPr lang="en-US" sz="33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07504" y="2306568"/>
            <a:ext cx="878497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accent4">
                    <a:lumMod val="50000"/>
                  </a:schemeClr>
                </a:solidFill>
              </a:rPr>
              <a:t>End… any questions???</a:t>
            </a:r>
            <a:endParaRPr lang="en-GB" sz="2000" b="1" dirty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endParaRPr lang="en-GB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1876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211503-411A-4FB8-8F3A-31C6E7AB8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11</a:t>
            </a:fld>
            <a:endParaRPr lang="en-GB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4FFD34F3-93FF-436C-B2CB-EA14C73E72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17900" y="-109301"/>
            <a:ext cx="8914235" cy="1738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152352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2F5496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List of References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Atrill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P., 2021. Management accounting for decision makers. In: </a:t>
            </a:r>
            <a: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Management accounting for </a:t>
            </a:r>
            <a:b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decision makers.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Management accounting for decision makers: Pearson, p. 204.</a:t>
            </a:r>
            <a:endParaRPr kumimoji="0" lang="en-GB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Law, J., 2016. </a:t>
            </a:r>
            <a: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Dictionary of Accounting.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ed. London: Oxford University Press.</a:t>
            </a:r>
            <a:endParaRPr kumimoji="0" lang="en-GB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8879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ppt</Template>
  <TotalTime>6221</TotalTime>
  <Words>290</Words>
  <Application>Microsoft Macintosh PowerPoint</Application>
  <PresentationFormat>On-screen Show (4:3)</PresentationFormat>
  <Paragraphs>47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Myriad Pro</vt:lpstr>
      <vt:lpstr>Times New Roman</vt:lpstr>
      <vt:lpstr>20140311PresentationUWTSDTemplate</vt:lpstr>
      <vt:lpstr>Management Accounting</vt:lpstr>
      <vt:lpstr>  </vt:lpstr>
      <vt:lpstr>  </vt:lpstr>
      <vt:lpstr>  </vt:lpstr>
      <vt:lpstr>  </vt:lpstr>
      <vt:lpstr>  </vt:lpstr>
      <vt:lpstr>The Interrelationship of operating budgets</vt:lpstr>
      <vt:lpstr>  </vt:lpstr>
      <vt:lpstr>Functional Budgets  A financial or quantitative statement prepared for a function of an organization; it summarizes the policies and the level of performance expected to be achieved by that function for a budget period (Law, 2016). </vt:lpstr>
      <vt:lpstr>  </vt:lpstr>
      <vt:lpstr>List of References Atrill, P., 2021. Management accounting for decision makers. In: Management accounting for  decision makers. Management accounting for decision makers: Pearson, p. 204. Law, J., 2016. A Dictionary of Accounting. 5 ed. London: Oxford University Press. 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pburns</dc:creator>
  <cp:lastModifiedBy>Ejike Udeogu</cp:lastModifiedBy>
  <cp:revision>300</cp:revision>
  <dcterms:created xsi:type="dcterms:W3CDTF">2013-10-11T12:05:37Z</dcterms:created>
  <dcterms:modified xsi:type="dcterms:W3CDTF">2024-03-08T23:13:51Z</dcterms:modified>
</cp:coreProperties>
</file>