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61" r:id="rId2"/>
    <p:sldId id="256" r:id="rId3"/>
    <p:sldId id="301" r:id="rId4"/>
    <p:sldId id="257" r:id="rId5"/>
    <p:sldId id="258" r:id="rId6"/>
    <p:sldId id="274" r:id="rId7"/>
    <p:sldId id="267" r:id="rId8"/>
    <p:sldId id="275" r:id="rId9"/>
    <p:sldId id="277" r:id="rId10"/>
    <p:sldId id="259" r:id="rId11"/>
    <p:sldId id="279" r:id="rId12"/>
    <p:sldId id="282" r:id="rId13"/>
    <p:sldId id="311" r:id="rId14"/>
    <p:sldId id="310" r:id="rId15"/>
    <p:sldId id="312" r:id="rId16"/>
    <p:sldId id="272" r:id="rId17"/>
    <p:sldId id="299" r:id="rId18"/>
    <p:sldId id="313" r:id="rId19"/>
    <p:sldId id="266" r:id="rId20"/>
    <p:sldId id="278" r:id="rId21"/>
    <p:sldId id="284" r:id="rId22"/>
    <p:sldId id="263" r:id="rId23"/>
    <p:sldId id="314" r:id="rId24"/>
    <p:sldId id="285" r:id="rId25"/>
    <p:sldId id="286" r:id="rId26"/>
    <p:sldId id="276" r:id="rId27"/>
    <p:sldId id="290" r:id="rId28"/>
    <p:sldId id="287" r:id="rId29"/>
    <p:sldId id="291" r:id="rId30"/>
    <p:sldId id="292" r:id="rId31"/>
    <p:sldId id="298" r:id="rId32"/>
    <p:sldId id="288" r:id="rId33"/>
    <p:sldId id="262" r:id="rId34"/>
    <p:sldId id="296" r:id="rId35"/>
    <p:sldId id="295" r:id="rId36"/>
    <p:sldId id="289" r:id="rId37"/>
    <p:sldId id="297" r:id="rId38"/>
    <p:sldId id="305" r:id="rId39"/>
    <p:sldId id="300" r:id="rId40"/>
    <p:sldId id="304" r:id="rId41"/>
    <p:sldId id="260" r:id="rId42"/>
    <p:sldId id="303" r:id="rId43"/>
    <p:sldId id="306" r:id="rId44"/>
    <p:sldId id="269" r:id="rId45"/>
    <p:sldId id="309" r:id="rId46"/>
    <p:sldId id="315" r:id="rId47"/>
    <p:sldId id="307" r:id="rId48"/>
  </p:sldIdLst>
  <p:sldSz cx="9144000" cy="6858000" type="screen4x3"/>
  <p:notesSz cx="7077075" cy="9363075"/>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0066"/>
    <a:srgbClr val="FFFF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99" d="100"/>
          <a:sy n="99" d="100"/>
        </p:scale>
        <p:origin x="-330"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p:cNvSpPr>
            <a:spLocks noGrp="1" noChangeArrowheads="1"/>
          </p:cNvSpPr>
          <p:nvPr>
            <p:ph type="hdr" sz="quarter"/>
          </p:nvPr>
        </p:nvSpPr>
        <p:spPr bwMode="auto">
          <a:xfrm>
            <a:off x="0" y="0"/>
            <a:ext cx="3067050" cy="468313"/>
          </a:xfrm>
          <a:prstGeom prst="rect">
            <a:avLst/>
          </a:prstGeom>
          <a:noFill/>
          <a:ln w="9525">
            <a:noFill/>
            <a:miter lim="800000"/>
            <a:headEnd/>
            <a:tailEnd/>
          </a:ln>
          <a:effectLst/>
        </p:spPr>
        <p:txBody>
          <a:bodyPr vert="horz" wrap="square" lIns="93936" tIns="46968" rIns="93936" bIns="46968" numCol="1" anchor="t" anchorCtr="0" compatLnSpc="1">
            <a:prstTxWarp prst="textNoShape">
              <a:avLst/>
            </a:prstTxWarp>
          </a:bodyPr>
          <a:lstStyle>
            <a:lvl1pPr defTabSz="939800">
              <a:defRPr sz="1200" smtClean="0">
                <a:latin typeface="Arial" pitchFamily="34" charset="0"/>
              </a:defRPr>
            </a:lvl1pPr>
          </a:lstStyle>
          <a:p>
            <a:pPr>
              <a:defRPr/>
            </a:pPr>
            <a:endParaRPr lang="en-US"/>
          </a:p>
        </p:txBody>
      </p:sp>
      <p:sp>
        <p:nvSpPr>
          <p:cNvPr id="22531" name="Rectangle 3"/>
          <p:cNvSpPr>
            <a:spLocks noGrp="1" noChangeArrowheads="1"/>
          </p:cNvSpPr>
          <p:nvPr>
            <p:ph type="dt" idx="1"/>
          </p:nvPr>
        </p:nvSpPr>
        <p:spPr bwMode="auto">
          <a:xfrm>
            <a:off x="4008438" y="0"/>
            <a:ext cx="3067050" cy="468313"/>
          </a:xfrm>
          <a:prstGeom prst="rect">
            <a:avLst/>
          </a:prstGeom>
          <a:noFill/>
          <a:ln w="9525">
            <a:noFill/>
            <a:miter lim="800000"/>
            <a:headEnd/>
            <a:tailEnd/>
          </a:ln>
          <a:effectLst/>
        </p:spPr>
        <p:txBody>
          <a:bodyPr vert="horz" wrap="square" lIns="93936" tIns="46968" rIns="93936" bIns="46968" numCol="1" anchor="t" anchorCtr="0" compatLnSpc="1">
            <a:prstTxWarp prst="textNoShape">
              <a:avLst/>
            </a:prstTxWarp>
          </a:bodyPr>
          <a:lstStyle>
            <a:lvl1pPr algn="r" defTabSz="939800">
              <a:defRPr sz="1200" smtClean="0">
                <a:latin typeface="Arial" pitchFamily="34" charset="0"/>
              </a:defRPr>
            </a:lvl1pPr>
          </a:lstStyle>
          <a:p>
            <a:pPr>
              <a:defRPr/>
            </a:pPr>
            <a:endParaRPr lang="en-US"/>
          </a:p>
        </p:txBody>
      </p:sp>
      <p:sp>
        <p:nvSpPr>
          <p:cNvPr id="50180" name="Rectangle 4"/>
          <p:cNvSpPr>
            <a:spLocks noGrp="1" noRot="1" noChangeAspect="1" noChangeArrowheads="1" noTextEdit="1"/>
          </p:cNvSpPr>
          <p:nvPr>
            <p:ph type="sldImg" idx="2"/>
          </p:nvPr>
        </p:nvSpPr>
        <p:spPr bwMode="auto">
          <a:xfrm>
            <a:off x="1198563" y="701675"/>
            <a:ext cx="4681537" cy="3511550"/>
          </a:xfrm>
          <a:prstGeom prst="rect">
            <a:avLst/>
          </a:prstGeom>
          <a:noFill/>
          <a:ln w="9525">
            <a:solidFill>
              <a:srgbClr val="000000"/>
            </a:solidFill>
            <a:miter lim="800000"/>
            <a:headEnd/>
            <a:tailEnd/>
          </a:ln>
        </p:spPr>
      </p:sp>
      <p:sp>
        <p:nvSpPr>
          <p:cNvPr id="22533" name="Rectangle 5"/>
          <p:cNvSpPr>
            <a:spLocks noGrp="1" noChangeArrowheads="1"/>
          </p:cNvSpPr>
          <p:nvPr>
            <p:ph type="body" sz="quarter" idx="3"/>
          </p:nvPr>
        </p:nvSpPr>
        <p:spPr bwMode="auto">
          <a:xfrm>
            <a:off x="708025" y="4448175"/>
            <a:ext cx="5661025" cy="4213225"/>
          </a:xfrm>
          <a:prstGeom prst="rect">
            <a:avLst/>
          </a:prstGeom>
          <a:noFill/>
          <a:ln w="9525">
            <a:noFill/>
            <a:miter lim="800000"/>
            <a:headEnd/>
            <a:tailEnd/>
          </a:ln>
          <a:effectLst/>
        </p:spPr>
        <p:txBody>
          <a:bodyPr vert="horz" wrap="square" lIns="93936" tIns="46968" rIns="93936" bIns="46968"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2534" name="Rectangle 6"/>
          <p:cNvSpPr>
            <a:spLocks noGrp="1" noChangeArrowheads="1"/>
          </p:cNvSpPr>
          <p:nvPr>
            <p:ph type="ftr" sz="quarter" idx="4"/>
          </p:nvPr>
        </p:nvSpPr>
        <p:spPr bwMode="auto">
          <a:xfrm>
            <a:off x="0" y="8893175"/>
            <a:ext cx="3067050" cy="468313"/>
          </a:xfrm>
          <a:prstGeom prst="rect">
            <a:avLst/>
          </a:prstGeom>
          <a:noFill/>
          <a:ln w="9525">
            <a:noFill/>
            <a:miter lim="800000"/>
            <a:headEnd/>
            <a:tailEnd/>
          </a:ln>
          <a:effectLst/>
        </p:spPr>
        <p:txBody>
          <a:bodyPr vert="horz" wrap="square" lIns="93936" tIns="46968" rIns="93936" bIns="46968" numCol="1" anchor="b" anchorCtr="0" compatLnSpc="1">
            <a:prstTxWarp prst="textNoShape">
              <a:avLst/>
            </a:prstTxWarp>
          </a:bodyPr>
          <a:lstStyle>
            <a:lvl1pPr defTabSz="939800">
              <a:defRPr sz="1200" smtClean="0">
                <a:latin typeface="Arial" pitchFamily="34" charset="0"/>
              </a:defRPr>
            </a:lvl1pPr>
          </a:lstStyle>
          <a:p>
            <a:pPr>
              <a:defRPr/>
            </a:pPr>
            <a:endParaRPr lang="en-US"/>
          </a:p>
        </p:txBody>
      </p:sp>
      <p:sp>
        <p:nvSpPr>
          <p:cNvPr id="22535" name="Rectangle 7"/>
          <p:cNvSpPr>
            <a:spLocks noGrp="1" noChangeArrowheads="1"/>
          </p:cNvSpPr>
          <p:nvPr>
            <p:ph type="sldNum" sz="quarter" idx="5"/>
          </p:nvPr>
        </p:nvSpPr>
        <p:spPr bwMode="auto">
          <a:xfrm>
            <a:off x="4008438" y="8893175"/>
            <a:ext cx="3067050" cy="468313"/>
          </a:xfrm>
          <a:prstGeom prst="rect">
            <a:avLst/>
          </a:prstGeom>
          <a:noFill/>
          <a:ln w="9525">
            <a:noFill/>
            <a:miter lim="800000"/>
            <a:headEnd/>
            <a:tailEnd/>
          </a:ln>
          <a:effectLst/>
        </p:spPr>
        <p:txBody>
          <a:bodyPr vert="horz" wrap="square" lIns="93936" tIns="46968" rIns="93936" bIns="46968" numCol="1" anchor="b" anchorCtr="0" compatLnSpc="1">
            <a:prstTxWarp prst="textNoShape">
              <a:avLst/>
            </a:prstTxWarp>
          </a:bodyPr>
          <a:lstStyle>
            <a:lvl1pPr algn="r" defTabSz="939800">
              <a:defRPr sz="1200" smtClean="0">
                <a:latin typeface="Arial" pitchFamily="34" charset="0"/>
              </a:defRPr>
            </a:lvl1pPr>
          </a:lstStyle>
          <a:p>
            <a:pPr>
              <a:defRPr/>
            </a:pPr>
            <a:fld id="{C798565A-0388-47F2-8E0E-B2398DC34963}"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B27EC2CC-2E19-439D-9512-78334B7F6841}" type="slidenum">
              <a:rPr lang="en-US">
                <a:latin typeface="Arial" charset="0"/>
              </a:rPr>
              <a:pPr/>
              <a:t>8</a:t>
            </a:fld>
            <a:endParaRPr lang="en-US">
              <a:latin typeface="Arial" charset="0"/>
            </a:endParaRPr>
          </a:p>
        </p:txBody>
      </p:sp>
      <p:sp>
        <p:nvSpPr>
          <p:cNvPr id="51203" name="Rectangle 2"/>
          <p:cNvSpPr>
            <a:spLocks noGrp="1" noRot="1" noChangeAspect="1" noChangeArrowheads="1" noTextEdit="1"/>
          </p:cNvSpPr>
          <p:nvPr>
            <p:ph type="sldImg"/>
          </p:nvPr>
        </p:nvSpPr>
        <p:spPr>
          <a:xfrm>
            <a:off x="1200150" y="701675"/>
            <a:ext cx="4683125" cy="3511550"/>
          </a:xfrm>
          <a:ln/>
        </p:spPr>
      </p:sp>
      <p:sp>
        <p:nvSpPr>
          <p:cNvPr id="51204" name="Rectangle 3"/>
          <p:cNvSpPr>
            <a:spLocks noGrp="1" noChangeArrowheads="1"/>
          </p:cNvSpPr>
          <p:nvPr>
            <p:ph type="body" idx="1"/>
          </p:nvPr>
        </p:nvSpPr>
        <p:spPr>
          <a:xfrm>
            <a:off x="942975" y="4448175"/>
            <a:ext cx="5191125" cy="4213225"/>
          </a:xfrm>
          <a:noFill/>
          <a:ln/>
        </p:spPr>
        <p:txBody>
          <a:bodyPr/>
          <a:lstStyle/>
          <a:p>
            <a:pPr eaLnBrk="1" hangingPunct="1"/>
            <a:r>
              <a:rPr lang="en-CA" smtClean="0">
                <a:latin typeface="Arial" charset="0"/>
              </a:rPr>
              <a:t>Current climate science suggests that global greenhouse gas emissions (GHG) </a:t>
            </a:r>
            <a:r>
              <a:rPr lang="en-CA" b="1" smtClean="0">
                <a:latin typeface="Arial" charset="0"/>
              </a:rPr>
              <a:t>must decline by as much as 80% by mid-century to avoid unacceptably high risks</a:t>
            </a:r>
            <a:r>
              <a:rPr lang="en-CA" smtClean="0">
                <a:latin typeface="Arial" charset="0"/>
              </a:rPr>
              <a:t>. To achieve this goal, we must dramatically transform how we produce and use energy, manage land, and value the climate in our economic system. Such a transition will require far-reaching local, national and international climate policies, with support and participation by businesses and communities.</a:t>
            </a:r>
            <a:r>
              <a:rPr lang="en-US" smtClean="0">
                <a:latin typeface="Arial" charset="0"/>
              </a:rPr>
              <a:t> </a:t>
            </a:r>
          </a:p>
          <a:p>
            <a:pPr eaLnBrk="1" hangingPunct="1"/>
            <a:endParaRPr lang="en-CA" smtClean="0">
              <a:latin typeface="Arial" charset="0"/>
            </a:endParaRPr>
          </a:p>
          <a:p>
            <a:pPr eaLnBrk="1" hangingPunct="1"/>
            <a:r>
              <a:rPr lang="en-CA" smtClean="0">
                <a:latin typeface="Arial" charset="0"/>
              </a:rPr>
              <a:t>Emissions trading schemes have </a:t>
            </a:r>
            <a:r>
              <a:rPr lang="en-CA" b="1" smtClean="0">
                <a:latin typeface="Arial" charset="0"/>
              </a:rPr>
              <a:t>long been promoted as an important element of a comprehensive climate policy</a:t>
            </a:r>
            <a:r>
              <a:rPr lang="en-CA" smtClean="0">
                <a:latin typeface="Arial" charset="0"/>
              </a:rPr>
              <a:t> approach.  </a:t>
            </a:r>
            <a:endParaRPr lang="en-US"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66A2E65-BAD6-4B5C-A6FB-98E07126DE4B}"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4981D99-763C-48E4-9E87-6930E35F2B79}"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A57D33F-E68C-4275-B9D8-0316D9302BCC}"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E08FF27-2F38-4BB8-966C-DB3850C90FDA}"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64A4C6D8-0179-4FA8-85A3-0C7D29A92E9B}"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DD034D21-19FC-4147-85C7-8312BE7C18E3}"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779A2F01-5E33-4E55-846A-FF7B6FCCD461}"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6FB31E3-6C8F-42B0-A9D1-893A9A21FEE0}"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EEB3D22-F670-42E5-8ED7-A83662BC1D55}"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71F0964-4A26-4897-9126-F810D256891E}"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1B7E3A4-C676-44EF-9174-9CF157579DFA}"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atin typeface="Arial" pitchFamily="34" charset="0"/>
              </a:defRPr>
            </a:lvl1pPr>
          </a:lstStyle>
          <a:p>
            <a:pPr>
              <a:defRPr/>
            </a:pPr>
            <a:fld id="{08F05FF7-3EA6-46DC-8368-A9361F83689A}"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http://earthtrends.wri.org/images/built_environment.jpg" TargetMode="External"/><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hyperlink" Target="http://www.unep.fr/pc/pc/SBCI/SBCI_2006_InformationNote.pdf"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hyperlink" Target="http://upload.wikimedia.org/wikipedia/commons/4/44/Global_Carbon_Emissions.svg"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www.breeam.org/"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www.inbuilt.co.uk/media/406565/breeamvsleed.p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www.usgbc.org/"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www.breeam.org/"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unep.fr/pc/sbc/publications.htm" TargetMode="Externa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www.usgbc.com/"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www.ukgbc.org/"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ww.unepsbci.org/" TargetMode="External"/><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hyperlink" Target="http://www.c40cities.or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hyperlink" Target="http://www.ciwmb.ca.gov/greenbuilding/design/CostBenefit/Report.pdf" TargetMode="Externa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 Id="rId4" Type="http://schemas.openxmlformats.org/officeDocument/2006/relationships/image" Target="../media/image23.wmf"/></Relationships>
</file>

<file path=ppt/slides/_rels/slide40.xml.rels><?xml version="1.0" encoding="UTF-8" standalone="yes"?>
<Relationships xmlns="http://schemas.openxmlformats.org/package/2006/relationships"><Relationship Id="rId2" Type="http://schemas.openxmlformats.org/officeDocument/2006/relationships/image" Target="../media/image24.wmf"/><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png"/><Relationship Id="rId1" Type="http://schemas.openxmlformats.org/officeDocument/2006/relationships/slideLayout" Target="../slideLayouts/slideLayout1.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09600" y="381000"/>
            <a:ext cx="7904163" cy="1295400"/>
          </a:xfrm>
        </p:spPr>
        <p:txBody>
          <a:bodyPr/>
          <a:lstStyle/>
          <a:p>
            <a:pPr eaLnBrk="1" hangingPunct="1"/>
            <a:r>
              <a:rPr lang="en-US" sz="4000" smtClean="0">
                <a:solidFill>
                  <a:schemeClr val="tx1"/>
                </a:solidFill>
              </a:rPr>
              <a:t>Green Buildings – the Sustainable  Construction Industry</a:t>
            </a:r>
          </a:p>
        </p:txBody>
      </p:sp>
      <p:sp>
        <p:nvSpPr>
          <p:cNvPr id="2051" name="Rectangle 3"/>
          <p:cNvSpPr>
            <a:spLocks noGrp="1" noChangeArrowheads="1"/>
          </p:cNvSpPr>
          <p:nvPr>
            <p:ph type="subTitle" idx="1"/>
          </p:nvPr>
        </p:nvSpPr>
        <p:spPr>
          <a:xfrm>
            <a:off x="1143000" y="4876800"/>
            <a:ext cx="7391400" cy="1600200"/>
          </a:xfrm>
        </p:spPr>
        <p:txBody>
          <a:bodyPr/>
          <a:lstStyle/>
          <a:p>
            <a:pPr eaLnBrk="1" hangingPunct="1">
              <a:lnSpc>
                <a:spcPct val="80000"/>
              </a:lnSpc>
            </a:pPr>
            <a:endParaRPr lang="en-US" sz="1600" smtClean="0"/>
          </a:p>
          <a:p>
            <a:pPr eaLnBrk="1" hangingPunct="1">
              <a:lnSpc>
                <a:spcPct val="80000"/>
              </a:lnSpc>
            </a:pPr>
            <a:r>
              <a:rPr lang="en-US" sz="1600" b="1" i="1" smtClean="0"/>
              <a:t>Our Energy Future – the Transition to the Low Carbon Economy</a:t>
            </a:r>
          </a:p>
          <a:p>
            <a:pPr algn="r" eaLnBrk="1" hangingPunct="1">
              <a:lnSpc>
                <a:spcPct val="80000"/>
              </a:lnSpc>
            </a:pPr>
            <a:r>
              <a:rPr lang="en-US" sz="1600" smtClean="0"/>
              <a:t> </a:t>
            </a:r>
          </a:p>
        </p:txBody>
      </p:sp>
      <p:sp>
        <p:nvSpPr>
          <p:cNvPr id="2052" name="Rectangle 4"/>
          <p:cNvSpPr>
            <a:spLocks noChangeArrowheads="1"/>
          </p:cNvSpPr>
          <p:nvPr/>
        </p:nvSpPr>
        <p:spPr bwMode="auto">
          <a:xfrm>
            <a:off x="2971800" y="2209800"/>
            <a:ext cx="2971800" cy="2362200"/>
          </a:xfrm>
          <a:prstGeom prst="rect">
            <a:avLst/>
          </a:prstGeom>
          <a:solidFill>
            <a:schemeClr val="accent1"/>
          </a:solidFill>
          <a:ln w="9525">
            <a:solidFill>
              <a:schemeClr val="tx1"/>
            </a:solidFill>
            <a:miter lim="800000"/>
            <a:headEnd/>
            <a:tailEnd/>
          </a:ln>
        </p:spPr>
        <p:txBody>
          <a:bodyPr wrap="none" anchor="ctr"/>
          <a:lstStyle/>
          <a:p>
            <a:endParaRPr lang="en-GB"/>
          </a:p>
        </p:txBody>
      </p:sp>
      <p:pic>
        <p:nvPicPr>
          <p:cNvPr id="2053" name="Picture 5"/>
          <p:cNvPicPr>
            <a:picLocks noChangeAspect="1" noChangeArrowheads="1"/>
          </p:cNvPicPr>
          <p:nvPr/>
        </p:nvPicPr>
        <p:blipFill>
          <a:blip r:embed="rId2"/>
          <a:srcRect/>
          <a:stretch>
            <a:fillRect/>
          </a:stretch>
        </p:blipFill>
        <p:spPr bwMode="auto">
          <a:xfrm>
            <a:off x="2438400" y="1600200"/>
            <a:ext cx="4286250" cy="3209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5800" y="404813"/>
            <a:ext cx="7772400" cy="576262"/>
          </a:xfrm>
        </p:spPr>
        <p:txBody>
          <a:bodyPr/>
          <a:lstStyle/>
          <a:p>
            <a:pPr eaLnBrk="1" hangingPunct="1"/>
            <a:r>
              <a:rPr lang="en-US" sz="3200" smtClean="0"/>
              <a:t>Agenda</a:t>
            </a:r>
          </a:p>
        </p:txBody>
      </p:sp>
      <p:sp>
        <p:nvSpPr>
          <p:cNvPr id="3075" name="Text Box 5"/>
          <p:cNvSpPr>
            <a:spLocks noGrp="1" noChangeArrowheads="1"/>
          </p:cNvSpPr>
          <p:nvPr>
            <p:ph type="subTitle" idx="1"/>
          </p:nvPr>
        </p:nvSpPr>
        <p:spPr>
          <a:xfrm>
            <a:off x="755650" y="1052513"/>
            <a:ext cx="7920038" cy="5400675"/>
          </a:xfrm>
          <a:noFill/>
        </p:spPr>
        <p:txBody>
          <a:bodyPr/>
          <a:lstStyle/>
          <a:p>
            <a:pPr algn="l" eaLnBrk="1" hangingPunct="1">
              <a:lnSpc>
                <a:spcPct val="80000"/>
              </a:lnSpc>
              <a:buFontTx/>
              <a:buBlip>
                <a:blip r:embed="rId2"/>
              </a:buBlip>
            </a:pPr>
            <a:r>
              <a:rPr lang="en-US" sz="1200" smtClean="0"/>
              <a:t>   </a:t>
            </a:r>
            <a:r>
              <a:rPr lang="en-US" sz="1800" smtClean="0"/>
              <a:t>What is a green building?</a:t>
            </a:r>
          </a:p>
          <a:p>
            <a:pPr algn="l" eaLnBrk="1" hangingPunct="1">
              <a:lnSpc>
                <a:spcPct val="80000"/>
              </a:lnSpc>
              <a:buFontTx/>
              <a:buBlip>
                <a:blip r:embed="rId2"/>
              </a:buBlip>
            </a:pPr>
            <a:r>
              <a:rPr lang="en-US" sz="1800" smtClean="0"/>
              <a:t>  Rationale - improve building energy efficiency to meet Kyoto goals</a:t>
            </a:r>
          </a:p>
          <a:p>
            <a:pPr algn="l" eaLnBrk="1" hangingPunct="1">
              <a:lnSpc>
                <a:spcPct val="80000"/>
              </a:lnSpc>
              <a:buFontTx/>
              <a:buBlip>
                <a:blip r:embed="rId2"/>
              </a:buBlip>
            </a:pPr>
            <a:r>
              <a:rPr lang="en-US" sz="1800" smtClean="0"/>
              <a:t>  History of Green/ Sustainable building design</a:t>
            </a:r>
          </a:p>
          <a:p>
            <a:pPr algn="l" eaLnBrk="1" hangingPunct="1">
              <a:lnSpc>
                <a:spcPct val="80000"/>
              </a:lnSpc>
              <a:buFontTx/>
              <a:buBlip>
                <a:blip r:embed="rId2"/>
              </a:buBlip>
            </a:pPr>
            <a:r>
              <a:rPr lang="en-US" sz="1800" smtClean="0"/>
              <a:t>  Green building standards, LEED, BREEAM …</a:t>
            </a:r>
          </a:p>
          <a:p>
            <a:pPr algn="l" eaLnBrk="1" hangingPunct="1">
              <a:lnSpc>
                <a:spcPct val="80000"/>
              </a:lnSpc>
              <a:buFontTx/>
              <a:buBlip>
                <a:blip r:embed="rId2"/>
              </a:buBlip>
            </a:pPr>
            <a:r>
              <a:rPr lang="en-US" sz="1800" smtClean="0"/>
              <a:t>  What about Developing World Standards? </a:t>
            </a:r>
          </a:p>
          <a:p>
            <a:pPr algn="l" eaLnBrk="1" hangingPunct="1">
              <a:lnSpc>
                <a:spcPct val="80000"/>
              </a:lnSpc>
              <a:buFontTx/>
              <a:buBlip>
                <a:blip r:embed="rId2"/>
              </a:buBlip>
            </a:pPr>
            <a:r>
              <a:rPr lang="en-US" sz="1800" smtClean="0"/>
              <a:t>  Benefits of green building systems </a:t>
            </a:r>
          </a:p>
          <a:p>
            <a:pPr algn="l" eaLnBrk="1" hangingPunct="1">
              <a:lnSpc>
                <a:spcPct val="80000"/>
              </a:lnSpc>
              <a:buFontTx/>
              <a:buBlip>
                <a:blip r:embed="rId2"/>
              </a:buBlip>
            </a:pPr>
            <a:r>
              <a:rPr lang="en-US" sz="1800" smtClean="0"/>
              <a:t>  Green Building Council, other sustainable building organisations</a:t>
            </a:r>
          </a:p>
          <a:p>
            <a:pPr algn="l" eaLnBrk="1" hangingPunct="1">
              <a:lnSpc>
                <a:spcPct val="80000"/>
              </a:lnSpc>
              <a:buFontTx/>
              <a:buBlip>
                <a:blip r:embed="rId2"/>
              </a:buBlip>
            </a:pPr>
            <a:r>
              <a:rPr lang="en-US" sz="1800" smtClean="0"/>
              <a:t>  Examples/case studies of sustainable building practices in developed and  	developing  world</a:t>
            </a:r>
          </a:p>
          <a:p>
            <a:pPr lvl="1" algn="l" eaLnBrk="1" hangingPunct="1">
              <a:lnSpc>
                <a:spcPct val="80000"/>
              </a:lnSpc>
              <a:buFontTx/>
              <a:buBlip>
                <a:blip r:embed="rId2"/>
              </a:buBlip>
            </a:pPr>
            <a:r>
              <a:rPr lang="en-US" sz="1800" smtClean="0"/>
              <a:t>  Buildings</a:t>
            </a:r>
          </a:p>
          <a:p>
            <a:pPr lvl="1" algn="l" eaLnBrk="1" hangingPunct="1">
              <a:lnSpc>
                <a:spcPct val="80000"/>
              </a:lnSpc>
              <a:buFontTx/>
              <a:buBlip>
                <a:blip r:embed="rId2"/>
              </a:buBlip>
            </a:pPr>
            <a:r>
              <a:rPr lang="en-US" sz="1800" smtClean="0"/>
              <a:t>  Cities, Masdar, Dongtan…..</a:t>
            </a:r>
          </a:p>
          <a:p>
            <a:pPr algn="l" eaLnBrk="1" hangingPunct="1">
              <a:lnSpc>
                <a:spcPct val="80000"/>
              </a:lnSpc>
              <a:buFontTx/>
              <a:buBlip>
                <a:blip r:embed="rId2"/>
              </a:buBlip>
            </a:pPr>
            <a:r>
              <a:rPr lang="en-US" sz="1800" smtClean="0"/>
              <a:t>  The wider challenge - green building in the developing world</a:t>
            </a:r>
          </a:p>
          <a:p>
            <a:pPr lvl="1" algn="l" eaLnBrk="1" hangingPunct="1">
              <a:lnSpc>
                <a:spcPct val="80000"/>
              </a:lnSpc>
              <a:buFontTx/>
              <a:buBlip>
                <a:blip r:embed="rId2"/>
              </a:buBlip>
            </a:pPr>
            <a:r>
              <a:rPr lang="en-US" sz="1800" smtClean="0"/>
              <a:t>  Increasing population</a:t>
            </a:r>
          </a:p>
          <a:p>
            <a:pPr lvl="1" algn="l" eaLnBrk="1" hangingPunct="1">
              <a:lnSpc>
                <a:spcPct val="80000"/>
              </a:lnSpc>
              <a:buFontTx/>
              <a:buBlip>
                <a:blip r:embed="rId2"/>
              </a:buBlip>
            </a:pPr>
            <a:r>
              <a:rPr lang="en-US" sz="1800" smtClean="0"/>
              <a:t>  Migration to overcrowded megacities</a:t>
            </a:r>
          </a:p>
          <a:p>
            <a:pPr algn="l" eaLnBrk="1" hangingPunct="1">
              <a:lnSpc>
                <a:spcPct val="80000"/>
              </a:lnSpc>
              <a:buFontTx/>
              <a:buBlip>
                <a:blip r:embed="rId2"/>
              </a:buBlip>
            </a:pPr>
            <a:r>
              <a:rPr lang="en-US" sz="1800" smtClean="0"/>
              <a:t>  Wrap-up examples</a:t>
            </a:r>
          </a:p>
          <a:p>
            <a:pPr lvl="1" algn="l" eaLnBrk="1" hangingPunct="1">
              <a:lnSpc>
                <a:spcPct val="80000"/>
              </a:lnSpc>
              <a:buFontTx/>
              <a:buBlip>
                <a:blip r:embed="rId2"/>
              </a:buBlip>
            </a:pPr>
            <a:r>
              <a:rPr lang="en-US" sz="1800" smtClean="0"/>
              <a:t>  Spain</a:t>
            </a:r>
          </a:p>
          <a:p>
            <a:pPr lvl="1" algn="l" eaLnBrk="1" hangingPunct="1">
              <a:lnSpc>
                <a:spcPct val="80000"/>
              </a:lnSpc>
              <a:buFontTx/>
              <a:buBlip>
                <a:blip r:embed="rId2"/>
              </a:buBlip>
            </a:pPr>
            <a:r>
              <a:rPr lang="en-US" sz="1800" smtClean="0"/>
              <a:t>  Tectusol</a:t>
            </a:r>
          </a:p>
          <a:p>
            <a:pPr algn="l" eaLnBrk="1" hangingPunct="1">
              <a:lnSpc>
                <a:spcPct val="80000"/>
              </a:lnSpc>
              <a:buFontTx/>
              <a:buBlip>
                <a:blip r:embed="rId2"/>
              </a:buBlip>
            </a:pPr>
            <a:r>
              <a:rPr lang="en-US" sz="1800" smtClean="0"/>
              <a:t>  The future for Green/Sustainable Building</a:t>
            </a:r>
          </a:p>
          <a:p>
            <a:pPr eaLnBrk="1" hangingPunct="1">
              <a:lnSpc>
                <a:spcPct val="80000"/>
              </a:lnSpc>
            </a:pPr>
            <a:r>
              <a:rPr lang="en-US" sz="1600" smtClean="0"/>
              <a:t>	</a:t>
            </a:r>
          </a:p>
          <a:p>
            <a:pPr algn="l" eaLnBrk="1" hangingPunct="1">
              <a:lnSpc>
                <a:spcPct val="80000"/>
              </a:lnSpc>
              <a:spcBef>
                <a:spcPct val="50000"/>
              </a:spcBef>
            </a:pPr>
            <a:endParaRPr lang="en-US" sz="160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685800" y="404813"/>
            <a:ext cx="7772400" cy="576262"/>
          </a:xfrm>
        </p:spPr>
        <p:txBody>
          <a:bodyPr/>
          <a:lstStyle/>
          <a:p>
            <a:pPr eaLnBrk="1" hangingPunct="1"/>
            <a:r>
              <a:rPr lang="en-US" sz="3200" smtClean="0"/>
              <a:t>The Challenge</a:t>
            </a:r>
          </a:p>
        </p:txBody>
      </p:sp>
      <p:sp>
        <p:nvSpPr>
          <p:cNvPr id="4099" name="Text Box 3"/>
          <p:cNvSpPr>
            <a:spLocks noGrp="1" noChangeArrowheads="1"/>
          </p:cNvSpPr>
          <p:nvPr>
            <p:ph type="subTitle" idx="1"/>
          </p:nvPr>
        </p:nvSpPr>
        <p:spPr>
          <a:xfrm>
            <a:off x="755650" y="1052513"/>
            <a:ext cx="7920038" cy="5400675"/>
          </a:xfrm>
          <a:noFill/>
        </p:spPr>
        <p:txBody>
          <a:bodyPr/>
          <a:lstStyle/>
          <a:p>
            <a:pPr algn="l" eaLnBrk="1" hangingPunct="1"/>
            <a:endParaRPr lang="en-US" sz="2800" smtClean="0"/>
          </a:p>
          <a:p>
            <a:pPr eaLnBrk="1" hangingPunct="1"/>
            <a:r>
              <a:rPr lang="en-US" sz="2800" smtClean="0"/>
              <a:t>The built environment has a huge impact on our daily lives, our society and our natural world. </a:t>
            </a:r>
          </a:p>
          <a:p>
            <a:pPr eaLnBrk="1" hangingPunct="1"/>
            <a:r>
              <a:rPr lang="en-US" sz="2800" smtClean="0"/>
              <a:t>Globally, it accounts for 40-50% of natural resource use, 20% of water use, 30-40% or energy use and around a third of CO2 </a:t>
            </a:r>
            <a:r>
              <a:rPr lang="en-US" smtClean="0"/>
              <a:t>	</a:t>
            </a:r>
          </a:p>
          <a:p>
            <a:pPr algn="l" eaLnBrk="1" hangingPunct="1">
              <a:spcBef>
                <a:spcPct val="50000"/>
              </a:spcBef>
            </a:pPr>
            <a:endParaRPr lang="en-US"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685800" y="404813"/>
            <a:ext cx="7772400" cy="720725"/>
          </a:xfrm>
        </p:spPr>
        <p:txBody>
          <a:bodyPr/>
          <a:lstStyle/>
          <a:p>
            <a:pPr marL="838200" indent="-838200" eaLnBrk="1" hangingPunct="1"/>
            <a:r>
              <a:rPr lang="en-US" sz="3200" smtClean="0"/>
              <a:t>The building and construction industry</a:t>
            </a:r>
            <a:br>
              <a:rPr lang="en-US" sz="3200" smtClean="0"/>
            </a:br>
            <a:endParaRPr lang="en-US" sz="3200" smtClean="0"/>
          </a:p>
        </p:txBody>
      </p:sp>
      <p:sp>
        <p:nvSpPr>
          <p:cNvPr id="5123" name="Rectangle 3"/>
          <p:cNvSpPr>
            <a:spLocks noGrp="1" noChangeArrowheads="1"/>
          </p:cNvSpPr>
          <p:nvPr>
            <p:ph type="subTitle" idx="1"/>
          </p:nvPr>
        </p:nvSpPr>
        <p:spPr>
          <a:xfrm>
            <a:off x="1371600" y="1268413"/>
            <a:ext cx="7304088" cy="4370387"/>
          </a:xfrm>
        </p:spPr>
        <p:txBody>
          <a:bodyPr/>
          <a:lstStyle/>
          <a:p>
            <a:pPr algn="l" eaLnBrk="1" hangingPunct="1">
              <a:lnSpc>
                <a:spcPct val="90000"/>
              </a:lnSpc>
              <a:buFontTx/>
              <a:buBlip>
                <a:blip r:embed="rId2"/>
              </a:buBlip>
            </a:pPr>
            <a:r>
              <a:rPr lang="en-US" sz="2800" smtClean="0"/>
              <a:t> </a:t>
            </a:r>
            <a:r>
              <a:rPr lang="en-US" sz="2000" smtClean="0"/>
              <a:t>By 2050 over 80% of the estimated global population will live in mega cities</a:t>
            </a:r>
          </a:p>
          <a:p>
            <a:pPr algn="l" eaLnBrk="1" hangingPunct="1">
              <a:lnSpc>
                <a:spcPct val="90000"/>
              </a:lnSpc>
              <a:buFontTx/>
              <a:buBlip>
                <a:blip r:embed="rId2"/>
              </a:buBlip>
            </a:pPr>
            <a:r>
              <a:rPr lang="en-US" sz="2000" smtClean="0"/>
              <a:t> Buildings and construction industry responsible for over 40% of global energy use and 30% of GHG emissions</a:t>
            </a:r>
          </a:p>
          <a:p>
            <a:pPr algn="l" eaLnBrk="1" hangingPunct="1">
              <a:lnSpc>
                <a:spcPct val="90000"/>
              </a:lnSpc>
              <a:buFontTx/>
              <a:buBlip>
                <a:blip r:embed="rId2"/>
              </a:buBlip>
            </a:pPr>
            <a:r>
              <a:rPr lang="en-US" sz="2000" smtClean="0"/>
              <a:t> Largest single industry employer – up to 70% in some developing countries </a:t>
            </a:r>
          </a:p>
          <a:p>
            <a:pPr algn="l" eaLnBrk="1" hangingPunct="1">
              <a:lnSpc>
                <a:spcPct val="90000"/>
              </a:lnSpc>
              <a:buFontTx/>
              <a:buBlip>
                <a:blip r:embed="rId2"/>
              </a:buBlip>
            </a:pPr>
            <a:r>
              <a:rPr lang="en-US" sz="2000" smtClean="0"/>
              <a:t>The building and construction industry has the greatest potential for reducing GHG emissions </a:t>
            </a:r>
          </a:p>
          <a:p>
            <a:pPr algn="l" eaLnBrk="1" hangingPunct="1">
              <a:lnSpc>
                <a:spcPct val="90000"/>
              </a:lnSpc>
              <a:buFontTx/>
              <a:buBlip>
                <a:blip r:embed="rId2"/>
              </a:buBlip>
            </a:pPr>
            <a:r>
              <a:rPr lang="en-US" sz="2000" smtClean="0"/>
              <a:t> Almost zero interest in building related projects seeking to reduce energy usage under CDM – Clean Development Mechanism</a:t>
            </a:r>
          </a:p>
          <a:p>
            <a:pPr algn="l" eaLnBrk="1" hangingPunct="1">
              <a:lnSpc>
                <a:spcPct val="90000"/>
              </a:lnSpc>
              <a:buFontTx/>
              <a:buBlip>
                <a:blip r:embed="rId2"/>
              </a:buBlip>
            </a:pPr>
            <a:r>
              <a:rPr lang="en-US" sz="2000" smtClean="0"/>
              <a:t> The built environment has major impact on pollution emission and resource use – water effluents, solid waste, water and raw materials usage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6"/>
          <p:cNvSpPr>
            <a:spLocks noChangeArrowheads="1"/>
          </p:cNvSpPr>
          <p:nvPr/>
        </p:nvSpPr>
        <p:spPr bwMode="auto">
          <a:xfrm>
            <a:off x="1179513" y="-134938"/>
            <a:ext cx="6921500" cy="2011363"/>
          </a:xfrm>
          <a:prstGeom prst="rect">
            <a:avLst/>
          </a:prstGeom>
          <a:noFill/>
          <a:ln w="9525">
            <a:noFill/>
            <a:miter lim="800000"/>
            <a:headEnd/>
            <a:tailEnd/>
          </a:ln>
        </p:spPr>
        <p:txBody>
          <a:bodyPr anchor="ctr">
            <a:spAutoFit/>
          </a:bodyPr>
          <a:lstStyle/>
          <a:p>
            <a:r>
              <a:rPr lang="en-US" sz="1200" b="1">
                <a:cs typeface="Times New Roman" pitchFamily="18" charset="0"/>
              </a:rPr>
              <a:t> </a:t>
            </a:r>
          </a:p>
          <a:p>
            <a:pPr algn="ctr"/>
            <a:r>
              <a:rPr lang="en-US" sz="3200" b="1">
                <a:cs typeface="Times New Roman" pitchFamily="18" charset="0"/>
              </a:rPr>
              <a:t>Share of the Built Environment in Pollution Emission and Resource Use</a:t>
            </a:r>
            <a:endParaRPr lang="en-US" sz="3200">
              <a:cs typeface="Times New Roman" pitchFamily="18" charset="0"/>
            </a:endParaRPr>
          </a:p>
          <a:p>
            <a:pPr eaLnBrk="0" hangingPunct="0"/>
            <a:endParaRPr lang="en-US"/>
          </a:p>
        </p:txBody>
      </p:sp>
      <p:pic>
        <p:nvPicPr>
          <p:cNvPr id="6147" name="Picture 5" descr="Built Environment"/>
          <p:cNvPicPr>
            <a:picLocks noChangeAspect="1" noChangeArrowheads="1"/>
          </p:cNvPicPr>
          <p:nvPr/>
        </p:nvPicPr>
        <p:blipFill>
          <a:blip r:embed="rId2" r:link="rId3"/>
          <a:srcRect/>
          <a:stretch>
            <a:fillRect/>
          </a:stretch>
        </p:blipFill>
        <p:spPr bwMode="auto">
          <a:xfrm>
            <a:off x="755650" y="1916113"/>
            <a:ext cx="7704138" cy="4338637"/>
          </a:xfrm>
          <a:prstGeom prst="rect">
            <a:avLst/>
          </a:prstGeom>
          <a:noFill/>
          <a:ln w="9525">
            <a:noFill/>
            <a:miter lim="800000"/>
            <a:headEnd/>
            <a:tailEnd/>
          </a:ln>
        </p:spPr>
      </p:pic>
      <p:sp>
        <p:nvSpPr>
          <p:cNvPr id="6148" name="Rectangle 7"/>
          <p:cNvSpPr>
            <a:spLocks noChangeArrowheads="1"/>
          </p:cNvSpPr>
          <p:nvPr/>
        </p:nvSpPr>
        <p:spPr bwMode="auto">
          <a:xfrm>
            <a:off x="3536950" y="6240463"/>
            <a:ext cx="5138738" cy="274637"/>
          </a:xfrm>
          <a:prstGeom prst="rect">
            <a:avLst/>
          </a:prstGeom>
          <a:noFill/>
          <a:ln w="9525">
            <a:noFill/>
            <a:miter lim="800000"/>
            <a:headEnd/>
            <a:tailEnd/>
          </a:ln>
        </p:spPr>
        <p:txBody>
          <a:bodyPr anchor="ctr">
            <a:spAutoFit/>
          </a:bodyPr>
          <a:lstStyle/>
          <a:p>
            <a:pPr algn="ctr"/>
            <a:r>
              <a:rPr lang="en-US" sz="1200" i="1">
                <a:cs typeface="Times New Roman" pitchFamily="18" charset="0"/>
              </a:rPr>
              <a:t>Source: EarthTrends, 2007 using data from </a:t>
            </a:r>
            <a:r>
              <a:rPr lang="en-US" sz="1200" i="1">
                <a:cs typeface="Times New Roman" pitchFamily="18" charset="0"/>
                <a:hlinkClick r:id="rId4"/>
              </a:rPr>
              <a:t>UNEP SBCI, 2006</a:t>
            </a:r>
            <a:r>
              <a:rPr lang="en-US" sz="1200" i="1">
                <a:cs typeface="Times New Roman" pitchFamily="18" charset="0"/>
              </a:rPr>
              <a:t>.</a:t>
            </a:r>
            <a:endParaRPr 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5"/>
          <p:cNvPicPr>
            <a:picLocks noChangeAspect="1" noChangeArrowheads="1"/>
          </p:cNvPicPr>
          <p:nvPr/>
        </p:nvPicPr>
        <p:blipFill>
          <a:blip r:embed="rId2"/>
          <a:srcRect/>
          <a:stretch>
            <a:fillRect/>
          </a:stretch>
        </p:blipFill>
        <p:spPr bwMode="auto">
          <a:xfrm>
            <a:off x="0" y="60325"/>
            <a:ext cx="9144000" cy="65087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ctrTitle"/>
          </p:nvPr>
        </p:nvSpPr>
        <p:spPr>
          <a:xfrm>
            <a:off x="684213" y="188913"/>
            <a:ext cx="7772400" cy="1079500"/>
          </a:xfrm>
        </p:spPr>
        <p:txBody>
          <a:bodyPr/>
          <a:lstStyle/>
          <a:p>
            <a:pPr eaLnBrk="1" hangingPunct="1"/>
            <a:r>
              <a:rPr lang="en-US" sz="3200" smtClean="0"/>
              <a:t>USEPA data 2008</a:t>
            </a:r>
          </a:p>
        </p:txBody>
      </p:sp>
      <p:sp>
        <p:nvSpPr>
          <p:cNvPr id="8195" name="Rectangle 3"/>
          <p:cNvSpPr>
            <a:spLocks noGrp="1" noChangeArrowheads="1"/>
          </p:cNvSpPr>
          <p:nvPr>
            <p:ph type="subTitle" idx="1"/>
          </p:nvPr>
        </p:nvSpPr>
        <p:spPr>
          <a:xfrm>
            <a:off x="1371600" y="1773238"/>
            <a:ext cx="6400800" cy="3865562"/>
          </a:xfrm>
        </p:spPr>
        <p:txBody>
          <a:bodyPr/>
          <a:lstStyle/>
          <a:p>
            <a:pPr algn="l" eaLnBrk="1" hangingPunct="1">
              <a:lnSpc>
                <a:spcPct val="90000"/>
              </a:lnSpc>
              <a:buFontTx/>
              <a:buBlip>
                <a:blip r:embed="rId2"/>
              </a:buBlip>
            </a:pPr>
            <a:r>
              <a:rPr lang="en-US" sz="2400" smtClean="0"/>
              <a:t> According to USEPA the building industry is 3</a:t>
            </a:r>
            <a:r>
              <a:rPr lang="en-US" sz="2400" baseline="30000" smtClean="0"/>
              <a:t>rd</a:t>
            </a:r>
            <a:r>
              <a:rPr lang="en-US" sz="2400" smtClean="0"/>
              <a:t> highest GHG emitter after Oil &amp; Gas (500GtCe/yr), chemicals (350) then buildings (150)</a:t>
            </a:r>
          </a:p>
          <a:p>
            <a:pPr algn="l" eaLnBrk="1" hangingPunct="1">
              <a:lnSpc>
                <a:spcPct val="90000"/>
              </a:lnSpc>
              <a:buFontTx/>
              <a:buBlip>
                <a:blip r:embed="rId2"/>
              </a:buBlip>
            </a:pPr>
            <a:r>
              <a:rPr lang="en-US" sz="2400" smtClean="0"/>
              <a:t> But buildings are also covered by other sectors (see Table below) - forest products, iron &amp; steel, cement – so it depends how you calculate numbers</a:t>
            </a:r>
          </a:p>
          <a:p>
            <a:pPr algn="l" eaLnBrk="1" hangingPunct="1">
              <a:lnSpc>
                <a:spcPct val="90000"/>
              </a:lnSpc>
              <a:buFontTx/>
              <a:buBlip>
                <a:blip r:embed="rId2"/>
              </a:buBlip>
            </a:pPr>
            <a:r>
              <a:rPr lang="en-US" sz="2400" smtClean="0"/>
              <a:t> GHG emission data is based on supply chain – not on end use</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climate-change-2"/>
          <p:cNvPicPr>
            <a:picLocks noChangeAspect="1" noChangeArrowheads="1"/>
          </p:cNvPicPr>
          <p:nvPr/>
        </p:nvPicPr>
        <p:blipFill>
          <a:blip r:embed="rId3"/>
          <a:srcRect/>
          <a:stretch>
            <a:fillRect/>
          </a:stretch>
        </p:blipFill>
        <p:spPr bwMode="auto">
          <a:xfrm>
            <a:off x="5410200" y="1524000"/>
            <a:ext cx="3676650" cy="4724400"/>
          </a:xfrm>
          <a:prstGeom prst="rect">
            <a:avLst/>
          </a:prstGeom>
          <a:noFill/>
          <a:ln w="9525">
            <a:noFill/>
            <a:miter lim="800000"/>
            <a:headEnd/>
            <a:tailEnd/>
          </a:ln>
        </p:spPr>
      </p:pic>
      <p:pic>
        <p:nvPicPr>
          <p:cNvPr id="9219" name="Picture 3" descr="File:Global Carbon Emissions.svg">
            <a:hlinkClick r:id="rId4"/>
          </p:cNvPr>
          <p:cNvPicPr>
            <a:picLocks noChangeAspect="1" noChangeArrowheads="1"/>
          </p:cNvPicPr>
          <p:nvPr/>
        </p:nvPicPr>
        <p:blipFill>
          <a:blip r:embed="rId5"/>
          <a:srcRect/>
          <a:stretch>
            <a:fillRect/>
          </a:stretch>
        </p:blipFill>
        <p:spPr bwMode="auto">
          <a:xfrm>
            <a:off x="76200" y="1866900"/>
            <a:ext cx="5638800" cy="4229100"/>
          </a:xfrm>
          <a:prstGeom prst="rect">
            <a:avLst/>
          </a:prstGeom>
          <a:noFill/>
          <a:ln w="9525">
            <a:noFill/>
            <a:miter lim="800000"/>
            <a:headEnd/>
            <a:tailEnd/>
          </a:ln>
        </p:spPr>
      </p:pic>
      <p:sp>
        <p:nvSpPr>
          <p:cNvPr id="9220" name="Text Box 4"/>
          <p:cNvSpPr txBox="1">
            <a:spLocks noChangeArrowheads="1"/>
          </p:cNvSpPr>
          <p:nvPr/>
        </p:nvSpPr>
        <p:spPr bwMode="auto">
          <a:xfrm>
            <a:off x="0" y="533400"/>
            <a:ext cx="7235825" cy="396875"/>
          </a:xfrm>
          <a:prstGeom prst="rect">
            <a:avLst/>
          </a:prstGeom>
          <a:solidFill>
            <a:srgbClr val="295A83"/>
          </a:solidFill>
          <a:ln w="9525" algn="ctr">
            <a:noFill/>
            <a:miter lim="800000"/>
            <a:headEnd/>
            <a:tailEnd/>
          </a:ln>
        </p:spPr>
        <p:txBody>
          <a:bodyPr lIns="457200" rIns="182880" anchor="ctr">
            <a:spAutoFit/>
          </a:bodyPr>
          <a:lstStyle/>
          <a:p>
            <a:pPr eaLnBrk="0" hangingPunct="0">
              <a:spcBef>
                <a:spcPct val="50000"/>
              </a:spcBef>
            </a:pPr>
            <a:r>
              <a:rPr kumimoji="1" lang="en-US" sz="2000" b="1">
                <a:solidFill>
                  <a:schemeClr val="bg1"/>
                </a:solidFill>
                <a:latin typeface="Trebuchet MS" pitchFamily="34" charset="0"/>
                <a:ea typeface="SimSun" pitchFamily="2" charset="-122"/>
              </a:rPr>
              <a:t>Global Warming</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1851025" y="-3494088"/>
            <a:ext cx="12846050" cy="13336588"/>
          </a:xfrm>
          <a:prstGeom prst="rect">
            <a:avLst/>
          </a:prstGeom>
          <a:noFill/>
          <a:ln w="9525">
            <a:noFill/>
            <a:miter lim="800000"/>
            <a:headEnd/>
            <a:tailEnd/>
          </a:ln>
        </p:spPr>
        <p:txBody>
          <a:bodyPr wrap="none" anchor="ctr">
            <a:spAutoFit/>
          </a:bodyPr>
          <a:lstStyle/>
          <a:p>
            <a:pPr eaLnBrk="0" hangingPunct="0"/>
            <a:r>
              <a:rPr lang="en-US" sz="1300" b="1"/>
              <a:t>Socolow and Pacala's Wedge Analysis</a:t>
            </a:r>
          </a:p>
          <a:p>
            <a:pPr eaLnBrk="0" hangingPunct="0"/>
            <a:r>
              <a:rPr lang="en-US" sz="900"/>
              <a:t>  </a:t>
            </a:r>
            <a:r>
              <a:rPr lang="en-US" sz="85600"/>
              <a:t> </a:t>
            </a:r>
            <a:r>
              <a:rPr lang="en-US" sz="900"/>
              <a:t>                                                                                                                                                                                                                                                                                                           </a:t>
            </a:r>
            <a:r>
              <a:rPr lang="en-US" sz="2400"/>
              <a:t> </a:t>
            </a:r>
          </a:p>
        </p:txBody>
      </p:sp>
      <p:pic>
        <p:nvPicPr>
          <p:cNvPr id="10243" name="Picture 3" descr="107142411197472372386_map"/>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ctrTitle"/>
          </p:nvPr>
        </p:nvSpPr>
        <p:spPr>
          <a:xfrm>
            <a:off x="685800" y="404813"/>
            <a:ext cx="7772400" cy="792162"/>
          </a:xfrm>
        </p:spPr>
        <p:txBody>
          <a:bodyPr/>
          <a:lstStyle/>
          <a:p>
            <a:pPr eaLnBrk="1" hangingPunct="1"/>
            <a:r>
              <a:rPr lang="en-US" sz="3200" smtClean="0"/>
              <a:t>What is a Green Building?</a:t>
            </a:r>
          </a:p>
        </p:txBody>
      </p:sp>
      <p:sp>
        <p:nvSpPr>
          <p:cNvPr id="11267" name="Rectangle 3"/>
          <p:cNvSpPr>
            <a:spLocks noGrp="1" noChangeArrowheads="1"/>
          </p:cNvSpPr>
          <p:nvPr>
            <p:ph type="subTitle" idx="1"/>
          </p:nvPr>
        </p:nvSpPr>
        <p:spPr>
          <a:xfrm>
            <a:off x="539750" y="1268413"/>
            <a:ext cx="8280400" cy="5589587"/>
          </a:xfrm>
        </p:spPr>
        <p:txBody>
          <a:bodyPr/>
          <a:lstStyle/>
          <a:p>
            <a:pPr algn="l" eaLnBrk="1" hangingPunct="1">
              <a:lnSpc>
                <a:spcPct val="80000"/>
              </a:lnSpc>
              <a:buFontTx/>
              <a:buBlip>
                <a:blip r:embed="rId2"/>
              </a:buBlip>
            </a:pPr>
            <a:r>
              <a:rPr lang="en-US" sz="2400" smtClean="0"/>
              <a:t> Green building represents the shift from standard building practices (usually driven by short-term economic considerations) to “Best Practices”</a:t>
            </a:r>
          </a:p>
          <a:p>
            <a:pPr algn="l" eaLnBrk="1" hangingPunct="1">
              <a:lnSpc>
                <a:spcPct val="80000"/>
              </a:lnSpc>
              <a:buFontTx/>
              <a:buBlip>
                <a:blip r:embed="rId2"/>
              </a:buBlip>
            </a:pPr>
            <a:r>
              <a:rPr lang="en-US" sz="2400" smtClean="0"/>
              <a:t> Best practices focus on quality construction, energy efficiency, indoor air quality, conservation of water and other natural resources</a:t>
            </a:r>
          </a:p>
          <a:p>
            <a:pPr algn="l" eaLnBrk="1" hangingPunct="1">
              <a:lnSpc>
                <a:spcPct val="80000"/>
              </a:lnSpc>
              <a:buFontTx/>
              <a:buBlip>
                <a:blip r:embed="rId2"/>
              </a:buBlip>
            </a:pPr>
            <a:r>
              <a:rPr lang="en-US" sz="2400" smtClean="0"/>
              <a:t> Ideally should be based on a lifecycle approach where the cumulative environmental impacts of a building throughout its lifespan from construction to use to demolition are measured</a:t>
            </a:r>
          </a:p>
          <a:p>
            <a:pPr algn="l" eaLnBrk="1" hangingPunct="1">
              <a:lnSpc>
                <a:spcPct val="80000"/>
              </a:lnSpc>
              <a:buFontTx/>
              <a:buBlip>
                <a:blip r:embed="rId2"/>
              </a:buBlip>
            </a:pPr>
            <a:r>
              <a:rPr lang="en-US" sz="2400" smtClean="0"/>
              <a:t> Sustainable building practices can generate substantial cost savings over the life of a building</a:t>
            </a:r>
          </a:p>
          <a:p>
            <a:pPr algn="l" eaLnBrk="1" hangingPunct="1">
              <a:lnSpc>
                <a:spcPct val="80000"/>
              </a:lnSpc>
              <a:buFontTx/>
              <a:buBlip>
                <a:blip r:embed="rId2"/>
              </a:buBlip>
            </a:pPr>
            <a:r>
              <a:rPr lang="en-US" sz="2400" smtClean="0"/>
              <a:t> To achieve the goal it is necessary to establish standards and incentives to promote sustainable building practices</a:t>
            </a:r>
          </a:p>
          <a:p>
            <a:pPr algn="l" eaLnBrk="1" hangingPunct="1">
              <a:lnSpc>
                <a:spcPct val="80000"/>
              </a:lnSpc>
              <a:buFontTx/>
              <a:buBlip>
                <a:blip r:embed="rId2"/>
              </a:buBlip>
            </a:pPr>
            <a:r>
              <a:rPr lang="en-US" sz="2400" smtClean="0"/>
              <a:t> This goal is being achieved as the number of international building organizations supporting green building practices increases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a:xfrm>
            <a:off x="685800" y="404813"/>
            <a:ext cx="7772400" cy="792162"/>
          </a:xfrm>
        </p:spPr>
        <p:txBody>
          <a:bodyPr/>
          <a:lstStyle/>
          <a:p>
            <a:pPr eaLnBrk="1" hangingPunct="1"/>
            <a:r>
              <a:rPr lang="en-US" sz="3200" smtClean="0"/>
              <a:t>History of Green/Sustainable Buildings</a:t>
            </a:r>
          </a:p>
        </p:txBody>
      </p:sp>
      <p:sp>
        <p:nvSpPr>
          <p:cNvPr id="12291" name="Rectangle 3"/>
          <p:cNvSpPr>
            <a:spLocks noGrp="1" noChangeArrowheads="1"/>
          </p:cNvSpPr>
          <p:nvPr>
            <p:ph type="subTitle" idx="1"/>
          </p:nvPr>
        </p:nvSpPr>
        <p:spPr>
          <a:xfrm>
            <a:off x="900113" y="1196975"/>
            <a:ext cx="7488237" cy="2328863"/>
          </a:xfrm>
        </p:spPr>
        <p:txBody>
          <a:bodyPr/>
          <a:lstStyle/>
          <a:p>
            <a:pPr algn="l" eaLnBrk="1" hangingPunct="1">
              <a:buFontTx/>
              <a:buBlip>
                <a:blip r:embed="rId2"/>
              </a:buBlip>
            </a:pPr>
            <a:r>
              <a:rPr lang="en-US" sz="2400" smtClean="0"/>
              <a:t> </a:t>
            </a:r>
            <a:r>
              <a:rPr lang="en-US" sz="2000" smtClean="0"/>
              <a:t>Historically many buildings have been designed to optimise benefits of local climate</a:t>
            </a:r>
          </a:p>
          <a:p>
            <a:pPr algn="l" eaLnBrk="1" hangingPunct="1">
              <a:buFontTx/>
              <a:buBlip>
                <a:blip r:embed="rId2"/>
              </a:buBlip>
            </a:pPr>
            <a:r>
              <a:rPr lang="en-US" sz="2000" smtClean="0"/>
              <a:t> Green buildings per se date from 19</a:t>
            </a:r>
            <a:r>
              <a:rPr lang="en-US" sz="2000" baseline="30000" smtClean="0"/>
              <a:t>th</a:t>
            </a:r>
            <a:r>
              <a:rPr lang="en-US" sz="2000" smtClean="0"/>
              <a:t> century – London’s Crystal Palace (1851) used passive solar heating and underground chambers to moderate indoor air temperatures</a:t>
            </a:r>
          </a:p>
          <a:p>
            <a:pPr algn="l" eaLnBrk="1" hangingPunct="1">
              <a:buFontTx/>
              <a:buBlip>
                <a:blip r:embed="rId2"/>
              </a:buBlip>
            </a:pPr>
            <a:r>
              <a:rPr lang="en-US" sz="2400" smtClean="0"/>
              <a:t> </a:t>
            </a:r>
            <a:r>
              <a:rPr lang="en-US" sz="2000" smtClean="0"/>
              <a:t>In the 20s ideas such as recessed and shaded windows were introduced</a:t>
            </a:r>
          </a:p>
        </p:txBody>
      </p:sp>
      <p:pic>
        <p:nvPicPr>
          <p:cNvPr id="12292" name="Picture 4"/>
          <p:cNvPicPr>
            <a:picLocks noChangeAspect="1" noChangeArrowheads="1"/>
          </p:cNvPicPr>
          <p:nvPr/>
        </p:nvPicPr>
        <p:blipFill>
          <a:blip r:embed="rId3"/>
          <a:srcRect/>
          <a:stretch>
            <a:fillRect/>
          </a:stretch>
        </p:blipFill>
        <p:spPr bwMode="auto">
          <a:xfrm>
            <a:off x="4500563" y="3452813"/>
            <a:ext cx="4392612" cy="3060700"/>
          </a:xfrm>
          <a:prstGeom prst="rect">
            <a:avLst/>
          </a:prstGeom>
          <a:noFill/>
          <a:ln w="9525">
            <a:noFill/>
            <a:miter lim="800000"/>
            <a:headEnd/>
            <a:tailEnd/>
          </a:ln>
        </p:spPr>
      </p:pic>
      <p:sp>
        <p:nvSpPr>
          <p:cNvPr id="12293" name="Text Box 5"/>
          <p:cNvSpPr txBox="1">
            <a:spLocks noChangeArrowheads="1"/>
          </p:cNvSpPr>
          <p:nvPr/>
        </p:nvSpPr>
        <p:spPr bwMode="auto">
          <a:xfrm>
            <a:off x="1042988" y="3644900"/>
            <a:ext cx="3241675" cy="2225675"/>
          </a:xfrm>
          <a:prstGeom prst="rect">
            <a:avLst/>
          </a:prstGeom>
          <a:noFill/>
          <a:ln w="9525">
            <a:noFill/>
            <a:miter lim="800000"/>
            <a:headEnd/>
            <a:tailEnd/>
          </a:ln>
        </p:spPr>
        <p:txBody>
          <a:bodyPr>
            <a:spAutoFit/>
          </a:bodyPr>
          <a:lstStyle/>
          <a:p>
            <a:pPr>
              <a:spcBef>
                <a:spcPct val="50000"/>
              </a:spcBef>
              <a:buFontTx/>
              <a:buBlip>
                <a:blip r:embed="rId2"/>
              </a:buBlip>
            </a:pPr>
            <a:r>
              <a:rPr lang="en-US" sz="2000"/>
              <a:t> The advent of glass box, steel/glass construction techniques (1930s on) led to the modern methods of green building – reflective windows, green roofs, solar, wind energy etc.</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ctrTitle"/>
          </p:nvPr>
        </p:nvSpPr>
        <p:spPr>
          <a:xfrm>
            <a:off x="685800" y="404813"/>
            <a:ext cx="7772400" cy="360362"/>
          </a:xfrm>
        </p:spPr>
        <p:txBody>
          <a:bodyPr/>
          <a:lstStyle/>
          <a:p>
            <a:pPr eaLnBrk="1" hangingPunct="1"/>
            <a:r>
              <a:rPr lang="en-US" sz="3200" smtClean="0"/>
              <a:t>Sustainable Building Rating Systems</a:t>
            </a:r>
          </a:p>
        </p:txBody>
      </p:sp>
      <p:sp>
        <p:nvSpPr>
          <p:cNvPr id="13315" name="Rectangle 3"/>
          <p:cNvSpPr>
            <a:spLocks noGrp="1" noChangeArrowheads="1"/>
          </p:cNvSpPr>
          <p:nvPr>
            <p:ph type="subTitle" idx="1"/>
          </p:nvPr>
        </p:nvSpPr>
        <p:spPr>
          <a:xfrm>
            <a:off x="827088" y="1052513"/>
            <a:ext cx="7777162" cy="5040312"/>
          </a:xfrm>
        </p:spPr>
        <p:txBody>
          <a:bodyPr/>
          <a:lstStyle/>
          <a:p>
            <a:pPr algn="l" eaLnBrk="1" hangingPunct="1">
              <a:lnSpc>
                <a:spcPct val="80000"/>
              </a:lnSpc>
              <a:buFontTx/>
              <a:buBlip>
                <a:blip r:embed="rId2"/>
              </a:buBlip>
            </a:pPr>
            <a:r>
              <a:rPr lang="en-US" sz="1800" smtClean="0"/>
              <a:t> </a:t>
            </a:r>
            <a:r>
              <a:rPr lang="en-US" sz="2400" smtClean="0"/>
              <a:t>Several systems have been proposed to rate the performance of Green Buildings – the most common being LEED and BREAM</a:t>
            </a:r>
          </a:p>
          <a:p>
            <a:pPr algn="l" eaLnBrk="1" hangingPunct="1">
              <a:lnSpc>
                <a:spcPct val="80000"/>
              </a:lnSpc>
              <a:buFontTx/>
              <a:buBlip>
                <a:blip r:embed="rId2"/>
              </a:buBlip>
            </a:pPr>
            <a:r>
              <a:rPr lang="en-US" sz="2400" smtClean="0"/>
              <a:t> Leadership in Energy and Environmental Design (LEED) was developed by the US Green Building Council and is widely used in North America</a:t>
            </a:r>
          </a:p>
          <a:p>
            <a:pPr algn="l" eaLnBrk="1" hangingPunct="1">
              <a:lnSpc>
                <a:spcPct val="80000"/>
              </a:lnSpc>
              <a:buFontTx/>
              <a:buBlip>
                <a:blip r:embed="rId2"/>
              </a:buBlip>
            </a:pPr>
            <a:r>
              <a:rPr lang="en-US" sz="2400" smtClean="0"/>
              <a:t> In Europe, the UK Building Research Council introduced the BREEAM standard (Building Research Establishment Environmental Assessment Method</a:t>
            </a:r>
          </a:p>
          <a:p>
            <a:pPr algn="l" eaLnBrk="1" hangingPunct="1">
              <a:lnSpc>
                <a:spcPct val="80000"/>
              </a:lnSpc>
              <a:buFontTx/>
              <a:buBlip>
                <a:blip r:embed="rId2"/>
              </a:buBlip>
            </a:pPr>
            <a:r>
              <a:rPr lang="en-US" sz="2400" smtClean="0"/>
              <a:t> The LEED system gives points based factors such as sustainable siting, water and energy efficiency, materials use, indoor air quality – points can also be obtained for exceeding the standard – so more points = more sustainability (www.usgbc.org)</a:t>
            </a:r>
          </a:p>
          <a:p>
            <a:pPr algn="l" eaLnBrk="1" hangingPunct="1">
              <a:lnSpc>
                <a:spcPct val="80000"/>
              </a:lnSpc>
            </a:pPr>
            <a:endParaRPr lang="en-US" sz="240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Content Placeholder 2"/>
          <p:cNvSpPr>
            <a:spLocks noGrp="1"/>
          </p:cNvSpPr>
          <p:nvPr>
            <p:ph idx="1"/>
          </p:nvPr>
        </p:nvSpPr>
        <p:spPr/>
        <p:txBody>
          <a:bodyPr/>
          <a:lstStyle/>
          <a:p>
            <a:pPr eaLnBrk="1" hangingPunct="1">
              <a:lnSpc>
                <a:spcPct val="80000"/>
              </a:lnSpc>
              <a:buFontTx/>
              <a:buBlip>
                <a:blip r:embed="rId2"/>
              </a:buBlip>
            </a:pPr>
            <a:r>
              <a:rPr lang="en-US" sz="2400" smtClean="0"/>
              <a:t>The BREEAM claims to offer a more holistic approach with different parameters – management, energy, pollution, health &amp; well-being, land use, ecology &amp; water (</a:t>
            </a:r>
            <a:r>
              <a:rPr lang="en-US" sz="2400" smtClean="0">
                <a:hlinkClick r:id="rId3"/>
              </a:rPr>
              <a:t>www.breeam.org</a:t>
            </a:r>
            <a:r>
              <a:rPr lang="en-US" sz="2400" smtClean="0"/>
              <a:t>)</a:t>
            </a:r>
          </a:p>
          <a:p>
            <a:pPr eaLnBrk="1" hangingPunct="1">
              <a:lnSpc>
                <a:spcPct val="80000"/>
              </a:lnSpc>
              <a:buFontTx/>
              <a:buBlip>
                <a:blip r:embed="rId2"/>
              </a:buBlip>
            </a:pPr>
            <a:r>
              <a:rPr lang="en-US" sz="2400" smtClean="0"/>
              <a:t> For comparison of relative merits of LEED vs BREEAM go to </a:t>
            </a:r>
            <a:r>
              <a:rPr lang="en-US" sz="2400" smtClean="0">
                <a:hlinkClick r:id="rId4"/>
              </a:rPr>
              <a:t>http://www.inbuilt.co.uk/media/406565/breeamvsleed.pd</a:t>
            </a:r>
            <a:endParaRPr lang="en-US" sz="2400" smtClean="0"/>
          </a:p>
          <a:p>
            <a:pPr eaLnBrk="1" hangingPunct="1">
              <a:lnSpc>
                <a:spcPct val="80000"/>
              </a:lnSpc>
              <a:buFontTx/>
              <a:buBlip>
                <a:blip r:embed="rId2"/>
              </a:buBlip>
            </a:pPr>
            <a:r>
              <a:rPr lang="en-US" sz="2400" smtClean="0"/>
              <a:t> There are other standards</a:t>
            </a:r>
          </a:p>
          <a:p>
            <a:pPr eaLnBrk="1" hangingPunct="1">
              <a:lnSpc>
                <a:spcPct val="80000"/>
              </a:lnSpc>
              <a:buFontTx/>
              <a:buBlip>
                <a:blip r:embed="rId2"/>
              </a:buBlip>
            </a:pPr>
            <a:r>
              <a:rPr lang="en-US" sz="2400" smtClean="0"/>
              <a:t> What about a standard for the developing world?</a:t>
            </a:r>
          </a:p>
          <a:p>
            <a:pPr eaLnBrk="1" hangingPunct="1">
              <a:lnSpc>
                <a:spcPct val="80000"/>
              </a:lnSpc>
            </a:pPr>
            <a:endParaRPr lang="en-US" smtClean="0"/>
          </a:p>
          <a:p>
            <a:pPr eaLnBrk="1" hangingPunct="1"/>
            <a:endParaRPr lang="en-GB" smtClean="0"/>
          </a:p>
        </p:txBody>
      </p:sp>
      <p:sp>
        <p:nvSpPr>
          <p:cNvPr id="14339" name="Rectangle 2"/>
          <p:cNvSpPr>
            <a:spLocks noGrp="1" noChangeArrowheads="1"/>
          </p:cNvSpPr>
          <p:nvPr>
            <p:ph type="title"/>
          </p:nvPr>
        </p:nvSpPr>
        <p:spPr/>
        <p:txBody>
          <a:bodyPr/>
          <a:lstStyle/>
          <a:p>
            <a:pPr eaLnBrk="1" hangingPunct="1"/>
            <a:r>
              <a:rPr lang="en-US" sz="3200" smtClean="0"/>
              <a:t>Sustainable Building Rating Systems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p:nvPr>
        </p:nvSpPr>
        <p:spPr>
          <a:xfrm>
            <a:off x="685800" y="404813"/>
            <a:ext cx="7772400" cy="360362"/>
          </a:xfrm>
        </p:spPr>
        <p:txBody>
          <a:bodyPr/>
          <a:lstStyle/>
          <a:p>
            <a:pPr eaLnBrk="1" hangingPunct="1"/>
            <a:r>
              <a:rPr lang="en-US" sz="3200" smtClean="0"/>
              <a:t>How does LEED Work?</a:t>
            </a:r>
          </a:p>
        </p:txBody>
      </p:sp>
      <p:sp>
        <p:nvSpPr>
          <p:cNvPr id="15363" name="Rectangle 3"/>
          <p:cNvSpPr>
            <a:spLocks noGrp="1" noChangeArrowheads="1"/>
          </p:cNvSpPr>
          <p:nvPr>
            <p:ph type="subTitle" idx="1"/>
          </p:nvPr>
        </p:nvSpPr>
        <p:spPr>
          <a:xfrm>
            <a:off x="755650" y="1052513"/>
            <a:ext cx="7848600" cy="5472112"/>
          </a:xfrm>
        </p:spPr>
        <p:txBody>
          <a:bodyPr/>
          <a:lstStyle/>
          <a:p>
            <a:pPr algn="l" eaLnBrk="1" hangingPunct="1">
              <a:lnSpc>
                <a:spcPct val="80000"/>
              </a:lnSpc>
              <a:buFontTx/>
              <a:buBlip>
                <a:blip r:embed="rId2"/>
              </a:buBlip>
            </a:pPr>
            <a:r>
              <a:rPr lang="en-US" sz="2000" smtClean="0"/>
              <a:t> </a:t>
            </a:r>
            <a:r>
              <a:rPr lang="en-US" sz="2800" smtClean="0"/>
              <a:t>The Leadership in Energy and Environmental Design (LEED) system works on a points system</a:t>
            </a:r>
          </a:p>
          <a:p>
            <a:pPr algn="l" eaLnBrk="1" hangingPunct="1">
              <a:lnSpc>
                <a:spcPct val="80000"/>
              </a:lnSpc>
              <a:buFontTx/>
              <a:buBlip>
                <a:blip r:embed="rId2"/>
              </a:buBlip>
            </a:pPr>
            <a:r>
              <a:rPr lang="en-US" sz="2800" smtClean="0"/>
              <a:t> Points are given for various categories;</a:t>
            </a:r>
          </a:p>
          <a:p>
            <a:pPr lvl="1" algn="l" eaLnBrk="1" hangingPunct="1">
              <a:lnSpc>
                <a:spcPct val="80000"/>
              </a:lnSpc>
              <a:buFontTx/>
              <a:buBlip>
                <a:blip r:embed="rId2"/>
              </a:buBlip>
            </a:pPr>
            <a:r>
              <a:rPr lang="en-US" smtClean="0"/>
              <a:t> Sustainable sites</a:t>
            </a:r>
          </a:p>
          <a:p>
            <a:pPr lvl="1" algn="l" eaLnBrk="1" hangingPunct="1">
              <a:lnSpc>
                <a:spcPct val="80000"/>
              </a:lnSpc>
              <a:buFontTx/>
              <a:buBlip>
                <a:blip r:embed="rId2"/>
              </a:buBlip>
            </a:pPr>
            <a:r>
              <a:rPr lang="en-US" smtClean="0"/>
              <a:t> Water efficiency</a:t>
            </a:r>
          </a:p>
          <a:p>
            <a:pPr lvl="1" algn="l" eaLnBrk="1" hangingPunct="1">
              <a:lnSpc>
                <a:spcPct val="80000"/>
              </a:lnSpc>
              <a:buFontTx/>
              <a:buBlip>
                <a:blip r:embed="rId2"/>
              </a:buBlip>
            </a:pPr>
            <a:r>
              <a:rPr lang="en-US" smtClean="0"/>
              <a:t> Energy and atmosphere</a:t>
            </a:r>
          </a:p>
          <a:p>
            <a:pPr lvl="1" algn="l" eaLnBrk="1" hangingPunct="1">
              <a:lnSpc>
                <a:spcPct val="80000"/>
              </a:lnSpc>
              <a:buFontTx/>
              <a:buBlip>
                <a:blip r:embed="rId2"/>
              </a:buBlip>
            </a:pPr>
            <a:r>
              <a:rPr lang="en-US" smtClean="0"/>
              <a:t> Materials and resources</a:t>
            </a:r>
          </a:p>
          <a:p>
            <a:pPr lvl="1" algn="l" eaLnBrk="1" hangingPunct="1">
              <a:lnSpc>
                <a:spcPct val="80000"/>
              </a:lnSpc>
              <a:buFontTx/>
              <a:buBlip>
                <a:blip r:embed="rId2"/>
              </a:buBlip>
            </a:pPr>
            <a:r>
              <a:rPr lang="en-US" smtClean="0"/>
              <a:t> Indoor air quality</a:t>
            </a:r>
          </a:p>
          <a:p>
            <a:pPr lvl="1" algn="l" eaLnBrk="1" hangingPunct="1">
              <a:lnSpc>
                <a:spcPct val="80000"/>
              </a:lnSpc>
              <a:buFontTx/>
              <a:buBlip>
                <a:blip r:embed="rId2"/>
              </a:buBlip>
            </a:pPr>
            <a:r>
              <a:rPr lang="en-US" smtClean="0"/>
              <a:t>Innovation in design</a:t>
            </a:r>
          </a:p>
          <a:p>
            <a:pPr lvl="1" algn="l" eaLnBrk="1" hangingPunct="1">
              <a:lnSpc>
                <a:spcPct val="80000"/>
              </a:lnSpc>
              <a:buFontTx/>
              <a:buBlip>
                <a:blip r:embed="rId2"/>
              </a:buBlip>
            </a:pPr>
            <a:endParaRPr lang="en-US" smtClean="0"/>
          </a:p>
          <a:p>
            <a:pPr algn="l" eaLnBrk="1" hangingPunct="1">
              <a:lnSpc>
                <a:spcPct val="80000"/>
              </a:lnSpc>
            </a:pPr>
            <a:endParaRPr lang="en-US" sz="280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US" smtClean="0"/>
              <a:t>How does LEED Work?(2)</a:t>
            </a:r>
            <a:endParaRPr lang="en-GB" smtClean="0"/>
          </a:p>
        </p:txBody>
      </p:sp>
      <p:sp>
        <p:nvSpPr>
          <p:cNvPr id="16387" name="Content Placeholder 2"/>
          <p:cNvSpPr>
            <a:spLocks noGrp="1"/>
          </p:cNvSpPr>
          <p:nvPr>
            <p:ph idx="1"/>
          </p:nvPr>
        </p:nvSpPr>
        <p:spPr/>
        <p:txBody>
          <a:bodyPr/>
          <a:lstStyle/>
          <a:p>
            <a:pPr eaLnBrk="1" hangingPunct="1">
              <a:lnSpc>
                <a:spcPct val="80000"/>
              </a:lnSpc>
              <a:buFontTx/>
              <a:buBlip>
                <a:blip r:embed="rId2"/>
              </a:buBlip>
            </a:pPr>
            <a:r>
              <a:rPr lang="en-US" sz="2400" smtClean="0"/>
              <a:t>There are pre-requisite number of points for each parameter but it is possible for a building to exceed this limit and earn more points (</a:t>
            </a:r>
            <a:r>
              <a:rPr lang="en-US" sz="2400" smtClean="0">
                <a:hlinkClick r:id="rId3"/>
              </a:rPr>
              <a:t>www.usgbc.org</a:t>
            </a:r>
            <a:r>
              <a:rPr lang="en-US" sz="2400" smtClean="0"/>
              <a:t>)</a:t>
            </a:r>
          </a:p>
          <a:p>
            <a:pPr eaLnBrk="1" hangingPunct="1">
              <a:lnSpc>
                <a:spcPct val="80000"/>
              </a:lnSpc>
              <a:buFontTx/>
              <a:buBlip>
                <a:blip r:embed="rId2"/>
              </a:buBlip>
            </a:pPr>
            <a:endParaRPr lang="en-US" sz="2400" smtClean="0"/>
          </a:p>
          <a:p>
            <a:pPr eaLnBrk="1" hangingPunct="1">
              <a:lnSpc>
                <a:spcPct val="80000"/>
              </a:lnSpc>
              <a:buFontTx/>
              <a:buBlip>
                <a:blip r:embed="rId2"/>
              </a:buBlip>
            </a:pPr>
            <a:r>
              <a:rPr lang="en-US" sz="2400" smtClean="0"/>
              <a:t> The BREEAM system here in the UK is similar but uses different rating categories such as management, energy, pollution, health &amp; well-being, land use, ecology &amp; water (</a:t>
            </a:r>
            <a:r>
              <a:rPr lang="en-US" sz="2400" smtClean="0">
                <a:hlinkClick r:id="rId4"/>
              </a:rPr>
              <a:t>www.breeam.org</a:t>
            </a:r>
            <a:r>
              <a:rPr lang="en-US" sz="2400" smtClean="0"/>
              <a:t>)</a:t>
            </a:r>
          </a:p>
          <a:p>
            <a:pPr eaLnBrk="1" hangingPunct="1">
              <a:lnSpc>
                <a:spcPct val="80000"/>
              </a:lnSpc>
            </a:pPr>
            <a:endParaRPr lang="en-US" sz="2400" smtClean="0"/>
          </a:p>
          <a:p>
            <a:pPr eaLnBrk="1" hangingPunct="1">
              <a:lnSpc>
                <a:spcPct val="80000"/>
              </a:lnSpc>
              <a:buFontTx/>
              <a:buBlip>
                <a:blip r:embed="rId2"/>
              </a:buBlip>
            </a:pPr>
            <a:r>
              <a:rPr lang="en-US" sz="2400" smtClean="0"/>
              <a:t> There are also several computer software programs that assist in calculating life-cycle costs of different sustainable technologies – Energy Plus, Visual DOE-2, Life-cycle Analysis Eco Quantum</a:t>
            </a:r>
          </a:p>
          <a:p>
            <a:pPr eaLnBrk="1" hangingPunct="1">
              <a:lnSpc>
                <a:spcPct val="80000"/>
              </a:lnSpc>
            </a:pPr>
            <a:endParaRPr lang="en-US" sz="2400" smtClean="0"/>
          </a:p>
          <a:p>
            <a:pPr eaLnBrk="1" hangingPunct="1"/>
            <a:endParaRPr lang="en-GB" sz="240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611188" y="188913"/>
            <a:ext cx="7772400" cy="1223962"/>
          </a:xfrm>
        </p:spPr>
        <p:txBody>
          <a:bodyPr/>
          <a:lstStyle/>
          <a:p>
            <a:pPr eaLnBrk="1" hangingPunct="1"/>
            <a:r>
              <a:rPr lang="en-US" sz="3200" b="1" smtClean="0"/>
              <a:t>Status of Building Standards Focusing on Sustainability Around the World </a:t>
            </a:r>
            <a:endParaRPr lang="en-US" sz="3200" smtClean="0"/>
          </a:p>
        </p:txBody>
      </p:sp>
      <p:pic>
        <p:nvPicPr>
          <p:cNvPr id="17411" name="Picture 4" descr="building regs status">
            <a:hlinkClick r:id="rId2"/>
          </p:cNvPr>
          <p:cNvPicPr>
            <a:picLocks noChangeAspect="1" noChangeArrowheads="1"/>
          </p:cNvPicPr>
          <p:nvPr/>
        </p:nvPicPr>
        <p:blipFill>
          <a:blip r:embed="rId3"/>
          <a:srcRect/>
          <a:stretch>
            <a:fillRect/>
          </a:stretch>
        </p:blipFill>
        <p:spPr bwMode="auto">
          <a:xfrm>
            <a:off x="468313" y="1557338"/>
            <a:ext cx="8207375" cy="5046662"/>
          </a:xfrm>
          <a:prstGeom prst="rect">
            <a:avLst/>
          </a:prstGeom>
          <a:noFill/>
          <a:ln w="9525">
            <a:noFill/>
            <a:miter lim="800000"/>
            <a:headEnd/>
            <a:tailEnd/>
          </a:ln>
        </p:spPr>
      </p:pic>
      <p:sp>
        <p:nvSpPr>
          <p:cNvPr id="17412" name="Text Box 5"/>
          <p:cNvSpPr txBox="1">
            <a:spLocks noChangeArrowheads="1"/>
          </p:cNvSpPr>
          <p:nvPr/>
        </p:nvSpPr>
        <p:spPr bwMode="auto">
          <a:xfrm>
            <a:off x="6516688" y="6597650"/>
            <a:ext cx="2627312" cy="366713"/>
          </a:xfrm>
          <a:prstGeom prst="rect">
            <a:avLst/>
          </a:prstGeom>
          <a:noFill/>
          <a:ln w="9525">
            <a:noFill/>
            <a:miter lim="800000"/>
            <a:headEnd/>
            <a:tailEnd/>
          </a:ln>
        </p:spPr>
        <p:txBody>
          <a:bodyPr>
            <a:spAutoFit/>
          </a:bodyPr>
          <a:lstStyle/>
          <a:p>
            <a:pPr>
              <a:spcBef>
                <a:spcPct val="50000"/>
              </a:spcBef>
            </a:pPr>
            <a:r>
              <a:rPr lang="en-US"/>
              <a:t>Source: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ctrTitle"/>
          </p:nvPr>
        </p:nvSpPr>
        <p:spPr>
          <a:xfrm>
            <a:off x="684213" y="188913"/>
            <a:ext cx="7772400" cy="792162"/>
          </a:xfrm>
        </p:spPr>
        <p:txBody>
          <a:bodyPr/>
          <a:lstStyle/>
          <a:p>
            <a:pPr eaLnBrk="1" hangingPunct="1"/>
            <a:r>
              <a:rPr lang="en-US" sz="3200" smtClean="0"/>
              <a:t>Green Building Organisations</a:t>
            </a:r>
          </a:p>
        </p:txBody>
      </p:sp>
      <p:sp>
        <p:nvSpPr>
          <p:cNvPr id="18435" name="Rectangle 3"/>
          <p:cNvSpPr>
            <a:spLocks noGrp="1" noChangeArrowheads="1"/>
          </p:cNvSpPr>
          <p:nvPr>
            <p:ph type="subTitle" idx="1"/>
          </p:nvPr>
        </p:nvSpPr>
        <p:spPr>
          <a:xfrm>
            <a:off x="827088" y="1125538"/>
            <a:ext cx="7777162" cy="4967287"/>
          </a:xfrm>
        </p:spPr>
        <p:txBody>
          <a:bodyPr/>
          <a:lstStyle/>
          <a:p>
            <a:pPr algn="l" eaLnBrk="1" hangingPunct="1">
              <a:lnSpc>
                <a:spcPct val="80000"/>
              </a:lnSpc>
              <a:buFontTx/>
              <a:buBlip>
                <a:blip r:embed="rId2"/>
              </a:buBlip>
            </a:pPr>
            <a:r>
              <a:rPr lang="en-US" sz="1400" smtClean="0"/>
              <a:t> </a:t>
            </a:r>
            <a:r>
              <a:rPr lang="en-US" sz="2400" smtClean="0"/>
              <a:t>1973 oil crisis generated interest in energy efficiency – the American Institute of Architects AIA created Committee on Energy</a:t>
            </a:r>
          </a:p>
          <a:p>
            <a:pPr algn="l" eaLnBrk="1" hangingPunct="1">
              <a:lnSpc>
                <a:spcPct val="80000"/>
              </a:lnSpc>
              <a:buFontTx/>
              <a:buBlip>
                <a:blip r:embed="rId2"/>
              </a:buBlip>
            </a:pPr>
            <a:r>
              <a:rPr lang="en-US" sz="2400" smtClean="0"/>
              <a:t> In 1977 the US Department of Energy (DOE) created to study energy use</a:t>
            </a:r>
          </a:p>
          <a:p>
            <a:pPr algn="l" eaLnBrk="1" hangingPunct="1">
              <a:lnSpc>
                <a:spcPct val="80000"/>
              </a:lnSpc>
              <a:buFontTx/>
              <a:buBlip>
                <a:blip r:embed="rId2"/>
              </a:buBlip>
            </a:pPr>
            <a:r>
              <a:rPr lang="en-US" sz="2400" smtClean="0"/>
              <a:t> Post 1970s various architects – UK based Norman Foster introduced many green building concepts – green roofs, daylight atria, mirrored windows…</a:t>
            </a:r>
          </a:p>
          <a:p>
            <a:pPr algn="l" eaLnBrk="1" hangingPunct="1">
              <a:lnSpc>
                <a:spcPct val="80000"/>
              </a:lnSpc>
              <a:buFontTx/>
              <a:buBlip>
                <a:blip r:embed="rId2"/>
              </a:buBlip>
            </a:pPr>
            <a:r>
              <a:rPr lang="en-US" sz="2400" smtClean="0"/>
              <a:t> World Green Building Council formed 1999 is the umbrella organisation setting guidelines to promote green building whose member countries include Australia, Canada, Japan, United States, United Kingdom, India, Mexico, Argentina and Taiwan with new councils forming in Brazil, Germany and China</a:t>
            </a:r>
          </a:p>
          <a:p>
            <a:pPr eaLnBrk="1" hangingPunct="1">
              <a:lnSpc>
                <a:spcPct val="80000"/>
              </a:lnSpc>
            </a:pPr>
            <a:endParaRPr lang="en-US" sz="2400" smtClean="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US" smtClean="0"/>
              <a:t>Green Building Organisations</a:t>
            </a:r>
            <a:endParaRPr lang="en-GB" smtClean="0"/>
          </a:p>
        </p:txBody>
      </p:sp>
      <p:sp>
        <p:nvSpPr>
          <p:cNvPr id="19459" name="Content Placeholder 2"/>
          <p:cNvSpPr>
            <a:spLocks noGrp="1"/>
          </p:cNvSpPr>
          <p:nvPr>
            <p:ph idx="1"/>
          </p:nvPr>
        </p:nvSpPr>
        <p:spPr/>
        <p:txBody>
          <a:bodyPr/>
          <a:lstStyle/>
          <a:p>
            <a:pPr eaLnBrk="1" hangingPunct="1">
              <a:lnSpc>
                <a:spcPct val="80000"/>
              </a:lnSpc>
              <a:buFontTx/>
              <a:buBlip>
                <a:blip r:embed="rId2"/>
              </a:buBlip>
            </a:pPr>
            <a:r>
              <a:rPr lang="en-US" smtClean="0"/>
              <a:t> </a:t>
            </a:r>
            <a:r>
              <a:rPr lang="en-US" sz="2800" smtClean="0"/>
              <a:t>US Green Building Council (</a:t>
            </a:r>
            <a:r>
              <a:rPr lang="en-US" sz="2800" smtClean="0">
                <a:hlinkClick r:id="rId3"/>
              </a:rPr>
              <a:t>www.usgbc.org</a:t>
            </a:r>
            <a:r>
              <a:rPr lang="en-US" sz="2800" smtClean="0"/>
              <a:t>) developer and administrator of LEED certification programs</a:t>
            </a:r>
          </a:p>
          <a:p>
            <a:pPr eaLnBrk="1" hangingPunct="1">
              <a:lnSpc>
                <a:spcPct val="80000"/>
              </a:lnSpc>
              <a:buFontTx/>
              <a:buBlip>
                <a:blip r:embed="rId2"/>
              </a:buBlip>
            </a:pPr>
            <a:r>
              <a:rPr lang="en-US" sz="2800" smtClean="0"/>
              <a:t> Many national regional offices, e.g. the UK Green Building Council (</a:t>
            </a:r>
            <a:r>
              <a:rPr lang="en-US" sz="2800" smtClean="0">
                <a:hlinkClick r:id="rId4"/>
              </a:rPr>
              <a:t>www.ukgbc.org</a:t>
            </a:r>
            <a:r>
              <a:rPr lang="en-US" sz="2800" smtClean="0"/>
              <a:t>) provide support to the construction industry with the goal of radically improve the sustainability of the built environment, by transforming the way it is planned, designed, constructed, maintained and operated</a:t>
            </a:r>
            <a:endParaRPr lang="en-US" sz="2800" b="1" smtClean="0"/>
          </a:p>
          <a:p>
            <a:pPr eaLnBrk="1" hangingPunct="1"/>
            <a:endParaRPr lang="en-GB"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ctrTitle"/>
          </p:nvPr>
        </p:nvSpPr>
        <p:spPr>
          <a:xfrm>
            <a:off x="685800" y="404813"/>
            <a:ext cx="7772400" cy="431800"/>
          </a:xfrm>
        </p:spPr>
        <p:txBody>
          <a:bodyPr/>
          <a:lstStyle/>
          <a:p>
            <a:pPr eaLnBrk="1" hangingPunct="1"/>
            <a:r>
              <a:rPr lang="en-US" sz="3200" smtClean="0"/>
              <a:t>Green building initiatives</a:t>
            </a:r>
          </a:p>
        </p:txBody>
      </p:sp>
      <p:sp>
        <p:nvSpPr>
          <p:cNvPr id="20483" name="Rectangle 3"/>
          <p:cNvSpPr>
            <a:spLocks noGrp="1" noChangeArrowheads="1"/>
          </p:cNvSpPr>
          <p:nvPr>
            <p:ph type="subTitle" idx="1"/>
          </p:nvPr>
        </p:nvSpPr>
        <p:spPr>
          <a:xfrm>
            <a:off x="500063" y="1071563"/>
            <a:ext cx="8215312" cy="5165725"/>
          </a:xfrm>
        </p:spPr>
        <p:txBody>
          <a:bodyPr/>
          <a:lstStyle/>
          <a:p>
            <a:pPr algn="l" eaLnBrk="1" hangingPunct="1">
              <a:lnSpc>
                <a:spcPct val="80000"/>
              </a:lnSpc>
              <a:buFontTx/>
              <a:buBlip>
                <a:blip r:embed="rId2"/>
              </a:buBlip>
            </a:pPr>
            <a:r>
              <a:rPr lang="en-US" sz="2400" smtClean="0"/>
              <a:t> Sustainable buildings was an issue raised at Copenhagen (COP 19) and Bali many initiatives to promote Green Building globally</a:t>
            </a:r>
          </a:p>
          <a:p>
            <a:pPr algn="l" eaLnBrk="1" hangingPunct="1">
              <a:lnSpc>
                <a:spcPct val="80000"/>
              </a:lnSpc>
              <a:buFontTx/>
              <a:buBlip>
                <a:blip r:embed="rId2"/>
              </a:buBlip>
            </a:pPr>
            <a:r>
              <a:rPr lang="en-US" sz="2400" smtClean="0"/>
              <a:t> The UNEP also has an active Sustainable Buildings &amp; Climate Initiative (</a:t>
            </a:r>
            <a:r>
              <a:rPr lang="en-US" sz="2400" smtClean="0">
                <a:hlinkClick r:id="rId3"/>
              </a:rPr>
              <a:t>www.unepsbci.org</a:t>
            </a:r>
            <a:r>
              <a:rPr lang="en-US" sz="2400" smtClean="0"/>
              <a:t>) with objectives of developing a common platform for stakeholders, develop measuring tools and strategies establishing a baseline for a life cycle approach</a:t>
            </a:r>
          </a:p>
          <a:p>
            <a:pPr algn="l" eaLnBrk="1" hangingPunct="1">
              <a:lnSpc>
                <a:spcPct val="80000"/>
              </a:lnSpc>
              <a:buFontTx/>
              <a:buBlip>
                <a:blip r:embed="rId2"/>
              </a:buBlip>
            </a:pPr>
            <a:r>
              <a:rPr lang="en-US" sz="2400" smtClean="0"/>
              <a:t> The initiative is also trying to put together a portfolio of cases studies and pilot demonstration projects – see also “Buildings and Climate Change; Summary for Decision-Makers”  UNEP SBCI, 2009</a:t>
            </a:r>
          </a:p>
          <a:p>
            <a:pPr algn="l" eaLnBrk="1" hangingPunct="1">
              <a:lnSpc>
                <a:spcPct val="80000"/>
              </a:lnSpc>
              <a:buFontTx/>
              <a:buBlip>
                <a:blip r:embed="rId2"/>
              </a:buBlip>
            </a:pPr>
            <a:r>
              <a:rPr lang="en-US" sz="2400" smtClean="0"/>
              <a:t> C40 Cities initiative (</a:t>
            </a:r>
            <a:r>
              <a:rPr lang="en-US" sz="2400" smtClean="0">
                <a:hlinkClick r:id="rId4"/>
              </a:rPr>
              <a:t>www.C40cities.org</a:t>
            </a:r>
            <a:r>
              <a:rPr lang="en-US" sz="2400" smtClean="0"/>
              <a:t>) also publish a range of reports on best practices, case studies on LEED etc.</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ctrTitle"/>
          </p:nvPr>
        </p:nvSpPr>
        <p:spPr>
          <a:xfrm>
            <a:off x="179388" y="404813"/>
            <a:ext cx="8713787" cy="792162"/>
          </a:xfrm>
        </p:spPr>
        <p:txBody>
          <a:bodyPr/>
          <a:lstStyle/>
          <a:p>
            <a:pPr eaLnBrk="1" hangingPunct="1"/>
            <a:r>
              <a:rPr lang="en-US" sz="3200" smtClean="0"/>
              <a:t>Benefits of green building/sustainable construction</a:t>
            </a:r>
          </a:p>
        </p:txBody>
      </p:sp>
      <p:sp>
        <p:nvSpPr>
          <p:cNvPr id="21507" name="Rectangle 3"/>
          <p:cNvSpPr>
            <a:spLocks noGrp="1" noChangeArrowheads="1"/>
          </p:cNvSpPr>
          <p:nvPr>
            <p:ph type="subTitle" idx="1"/>
          </p:nvPr>
        </p:nvSpPr>
        <p:spPr>
          <a:xfrm>
            <a:off x="250825" y="1071563"/>
            <a:ext cx="8569325" cy="5237162"/>
          </a:xfrm>
        </p:spPr>
        <p:txBody>
          <a:bodyPr/>
          <a:lstStyle/>
          <a:p>
            <a:pPr eaLnBrk="1" hangingPunct="1">
              <a:lnSpc>
                <a:spcPct val="80000"/>
              </a:lnSpc>
            </a:pPr>
            <a:endParaRPr lang="en-US" sz="2800" smtClean="0"/>
          </a:p>
          <a:p>
            <a:pPr algn="l" eaLnBrk="1" hangingPunct="1">
              <a:lnSpc>
                <a:spcPct val="80000"/>
              </a:lnSpc>
              <a:buFontTx/>
              <a:buBlip>
                <a:blip r:embed="rId2"/>
              </a:buBlip>
            </a:pPr>
            <a:r>
              <a:rPr lang="en-US" sz="2000" smtClean="0"/>
              <a:t> </a:t>
            </a:r>
            <a:r>
              <a:rPr lang="en-US" sz="2800" smtClean="0"/>
              <a:t>Increased efficiency of resource consumption (materials, energy, water…)</a:t>
            </a:r>
          </a:p>
          <a:p>
            <a:pPr algn="l" eaLnBrk="1" hangingPunct="1">
              <a:lnSpc>
                <a:spcPct val="80000"/>
              </a:lnSpc>
              <a:buFontTx/>
              <a:buBlip>
                <a:blip r:embed="rId2"/>
              </a:buBlip>
            </a:pPr>
            <a:r>
              <a:rPr lang="en-US" sz="2800" smtClean="0"/>
              <a:t> Reduced impact on </a:t>
            </a:r>
          </a:p>
          <a:p>
            <a:pPr algn="l" eaLnBrk="1" hangingPunct="1">
              <a:lnSpc>
                <a:spcPct val="80000"/>
              </a:lnSpc>
            </a:pPr>
            <a:r>
              <a:rPr lang="en-US" sz="2800" smtClean="0"/>
              <a:t>human health &amp; environment</a:t>
            </a:r>
          </a:p>
          <a:p>
            <a:pPr algn="l" eaLnBrk="1" hangingPunct="1">
              <a:lnSpc>
                <a:spcPct val="80000"/>
              </a:lnSpc>
              <a:buFontTx/>
              <a:buBlip>
                <a:blip r:embed="rId2"/>
              </a:buBlip>
            </a:pPr>
            <a:r>
              <a:rPr lang="en-US" sz="2800" smtClean="0"/>
              <a:t> Extended lifespan of the </a:t>
            </a:r>
          </a:p>
          <a:p>
            <a:pPr algn="l" eaLnBrk="1" hangingPunct="1">
              <a:lnSpc>
                <a:spcPct val="80000"/>
              </a:lnSpc>
            </a:pPr>
            <a:r>
              <a:rPr lang="en-US" sz="2800" smtClean="0"/>
              <a:t>project, lifecycle cost savings</a:t>
            </a:r>
          </a:p>
          <a:p>
            <a:pPr algn="l" eaLnBrk="1" hangingPunct="1">
              <a:lnSpc>
                <a:spcPct val="80000"/>
              </a:lnSpc>
              <a:buFontTx/>
              <a:buBlip>
                <a:blip r:embed="rId2"/>
              </a:buBlip>
            </a:pPr>
            <a:r>
              <a:rPr lang="en-US" sz="2800" smtClean="0"/>
              <a:t> Improved indoor air quality</a:t>
            </a:r>
          </a:p>
          <a:p>
            <a:pPr algn="l" eaLnBrk="1" hangingPunct="1">
              <a:lnSpc>
                <a:spcPct val="80000"/>
              </a:lnSpc>
              <a:buFontTx/>
              <a:buBlip>
                <a:blip r:embed="rId2"/>
              </a:buBlip>
            </a:pPr>
            <a:r>
              <a:rPr lang="en-US" sz="2800" smtClean="0"/>
              <a:t> Improved worker productivity</a:t>
            </a:r>
          </a:p>
          <a:p>
            <a:pPr algn="l" eaLnBrk="1" hangingPunct="1">
              <a:lnSpc>
                <a:spcPct val="80000"/>
              </a:lnSpc>
            </a:pPr>
            <a:r>
              <a:rPr lang="en-US" sz="2800" smtClean="0"/>
              <a:t> and morale</a:t>
            </a:r>
          </a:p>
          <a:p>
            <a:pPr algn="l" eaLnBrk="1" hangingPunct="1">
              <a:lnSpc>
                <a:spcPct val="80000"/>
              </a:lnSpc>
              <a:buFontTx/>
              <a:buBlip>
                <a:blip r:embed="rId2"/>
              </a:buBlip>
            </a:pPr>
            <a:r>
              <a:rPr lang="en-US" sz="2800" smtClean="0"/>
              <a:t> Interior green wall – acts as</a:t>
            </a:r>
          </a:p>
          <a:p>
            <a:pPr algn="l" eaLnBrk="1" hangingPunct="1">
              <a:lnSpc>
                <a:spcPct val="80000"/>
              </a:lnSpc>
            </a:pPr>
            <a:r>
              <a:rPr lang="en-US" sz="2800" smtClean="0"/>
              <a:t> air pollutant filter</a:t>
            </a:r>
          </a:p>
          <a:p>
            <a:pPr algn="l" eaLnBrk="1" hangingPunct="1">
              <a:lnSpc>
                <a:spcPct val="80000"/>
              </a:lnSpc>
            </a:pPr>
            <a:endParaRPr lang="en-US" sz="2000" smtClean="0"/>
          </a:p>
          <a:p>
            <a:pPr algn="l" eaLnBrk="1" hangingPunct="1">
              <a:lnSpc>
                <a:spcPct val="80000"/>
              </a:lnSpc>
              <a:buFontTx/>
              <a:buBlip>
                <a:blip r:embed="rId2"/>
              </a:buBlip>
            </a:pPr>
            <a:endParaRPr lang="en-US" sz="2000" smtClean="0"/>
          </a:p>
          <a:p>
            <a:pPr algn="l" eaLnBrk="1" hangingPunct="1">
              <a:lnSpc>
                <a:spcPct val="80000"/>
              </a:lnSpc>
              <a:spcBef>
                <a:spcPct val="50000"/>
              </a:spcBef>
            </a:pPr>
            <a:endParaRPr lang="en-US" sz="2000" smtClean="0"/>
          </a:p>
        </p:txBody>
      </p:sp>
      <p:pic>
        <p:nvPicPr>
          <p:cNvPr id="21508" name="Picture 4"/>
          <p:cNvPicPr>
            <a:picLocks noChangeAspect="1" noChangeArrowheads="1"/>
          </p:cNvPicPr>
          <p:nvPr/>
        </p:nvPicPr>
        <p:blipFill>
          <a:blip r:embed="rId3"/>
          <a:srcRect/>
          <a:stretch>
            <a:fillRect/>
          </a:stretch>
        </p:blipFill>
        <p:spPr bwMode="auto">
          <a:xfrm>
            <a:off x="5429250" y="2714625"/>
            <a:ext cx="3714750" cy="29130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ctrTitle"/>
          </p:nvPr>
        </p:nvSpPr>
        <p:spPr>
          <a:xfrm>
            <a:off x="685800" y="404813"/>
            <a:ext cx="7772400" cy="792162"/>
          </a:xfrm>
        </p:spPr>
        <p:txBody>
          <a:bodyPr/>
          <a:lstStyle/>
          <a:p>
            <a:pPr eaLnBrk="1" hangingPunct="1"/>
            <a:r>
              <a:rPr lang="en-US" sz="3200" smtClean="0"/>
              <a:t>Cost benefit – life cycle analysis</a:t>
            </a:r>
          </a:p>
        </p:txBody>
      </p:sp>
      <p:sp>
        <p:nvSpPr>
          <p:cNvPr id="22531" name="Rectangle 3"/>
          <p:cNvSpPr>
            <a:spLocks noGrp="1" noChangeArrowheads="1"/>
          </p:cNvSpPr>
          <p:nvPr>
            <p:ph type="subTitle" idx="1"/>
          </p:nvPr>
        </p:nvSpPr>
        <p:spPr>
          <a:xfrm>
            <a:off x="539750" y="1000125"/>
            <a:ext cx="8280400" cy="5429250"/>
          </a:xfrm>
        </p:spPr>
        <p:txBody>
          <a:bodyPr/>
          <a:lstStyle/>
          <a:p>
            <a:pPr algn="l" eaLnBrk="1" hangingPunct="1">
              <a:buFontTx/>
              <a:buBlip>
                <a:blip r:embed="rId2"/>
              </a:buBlip>
            </a:pPr>
            <a:r>
              <a:rPr lang="en-US" smtClean="0"/>
              <a:t> </a:t>
            </a:r>
            <a:r>
              <a:rPr lang="en-US" sz="2800" smtClean="0"/>
              <a:t>Clear evidence that “building it right” generates substantial cost savings over the lifetime of a building – both in direct energy savings and more sustainable life-cycle benefits </a:t>
            </a:r>
          </a:p>
          <a:p>
            <a:pPr algn="l" eaLnBrk="1" hangingPunct="1">
              <a:buFontTx/>
              <a:buBlip>
                <a:blip r:embed="rId2"/>
              </a:buBlip>
            </a:pPr>
            <a:r>
              <a:rPr lang="en-US" sz="2800" smtClean="0"/>
              <a:t> Problem 1 – higher upfront costs driven by short-term economic considerations</a:t>
            </a:r>
          </a:p>
          <a:p>
            <a:pPr algn="l" eaLnBrk="1" hangingPunct="1">
              <a:buFontTx/>
              <a:buBlip>
                <a:blip r:embed="rId2"/>
              </a:buBlip>
            </a:pPr>
            <a:r>
              <a:rPr lang="en-US" sz="2800" smtClean="0"/>
              <a:t> Problem 2 – existing buildings where cost of retrofit is very high</a:t>
            </a:r>
          </a:p>
          <a:p>
            <a:pPr algn="l" eaLnBrk="1" hangingPunct="1">
              <a:buFontTx/>
              <a:buBlip>
                <a:blip r:embed="rId2"/>
              </a:buBlip>
            </a:pPr>
            <a:r>
              <a:rPr lang="en-US" sz="2800" smtClean="0"/>
              <a:t> Problem 3 – will these green building concepts work in the developing world?</a:t>
            </a:r>
          </a:p>
          <a:p>
            <a:pPr algn="l" eaLnBrk="1" hangingPunct="1">
              <a:buFontTx/>
              <a:buBlip>
                <a:blip r:embed="rId2"/>
              </a:buBlip>
            </a:pPr>
            <a:endParaRPr lang="en-US" sz="2800"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ctrTitle"/>
          </p:nvPr>
        </p:nvSpPr>
        <p:spPr>
          <a:xfrm>
            <a:off x="685800" y="188913"/>
            <a:ext cx="7772400" cy="719137"/>
          </a:xfrm>
        </p:spPr>
        <p:txBody>
          <a:bodyPr/>
          <a:lstStyle/>
          <a:p>
            <a:pPr eaLnBrk="1" hangingPunct="1"/>
            <a:r>
              <a:rPr lang="en-US" sz="3200" b="1" smtClean="0">
                <a:solidFill>
                  <a:schemeClr val="tx1"/>
                </a:solidFill>
              </a:rPr>
              <a:t>Financial Benefits of Green Buildings in the United States</a:t>
            </a:r>
          </a:p>
        </p:txBody>
      </p:sp>
      <p:sp>
        <p:nvSpPr>
          <p:cNvPr id="23555" name="Rectangle 4"/>
          <p:cNvSpPr>
            <a:spLocks noChangeArrowheads="1"/>
          </p:cNvSpPr>
          <p:nvPr/>
        </p:nvSpPr>
        <p:spPr bwMode="auto">
          <a:xfrm>
            <a:off x="1519238" y="1471613"/>
            <a:ext cx="184150" cy="503237"/>
          </a:xfrm>
          <a:prstGeom prst="rect">
            <a:avLst/>
          </a:prstGeom>
          <a:noFill/>
          <a:ln w="9525">
            <a:noFill/>
            <a:miter lim="800000"/>
            <a:headEnd/>
            <a:tailEnd/>
          </a:ln>
        </p:spPr>
        <p:txBody>
          <a:bodyPr wrap="none" anchor="ctr">
            <a:spAutoFit/>
          </a:bodyPr>
          <a:lstStyle/>
          <a:p>
            <a:endParaRPr lang="en-US" sz="900"/>
          </a:p>
          <a:p>
            <a:pPr eaLnBrk="0" hangingPunct="0"/>
            <a:endParaRPr lang="en-US"/>
          </a:p>
        </p:txBody>
      </p:sp>
      <p:graphicFrame>
        <p:nvGraphicFramePr>
          <p:cNvPr id="9333" name="Group 117"/>
          <p:cNvGraphicFramePr>
            <a:graphicFrameLocks noGrp="1"/>
          </p:cNvGraphicFramePr>
          <p:nvPr/>
        </p:nvGraphicFramePr>
        <p:xfrm>
          <a:off x="2051050" y="1341438"/>
          <a:ext cx="5905500" cy="4392612"/>
        </p:xfrm>
        <a:graphic>
          <a:graphicData uri="http://schemas.openxmlformats.org/drawingml/2006/table">
            <a:tbl>
              <a:tblPr/>
              <a:tblGrid>
                <a:gridCol w="2952750"/>
                <a:gridCol w="2952750"/>
              </a:tblGrid>
              <a:tr h="59055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Type of Benefit</a:t>
                      </a:r>
                      <a:endPar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endParaRP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chemeClr val="tx1"/>
                          </a:solidFill>
                          <a:effectLst/>
                          <a:latin typeface="Arial" pitchFamily="34" charset="0"/>
                          <a:ea typeface="Times New Roman" pitchFamily="18" charset="0"/>
                          <a:cs typeface="Arial" pitchFamily="34" charset="0"/>
                        </a:rPr>
                        <a:t>20-year Net Present Value / sq. feet</a:t>
                      </a:r>
                      <a:r>
                        <a:rPr kumimoji="0" lang="en-US" sz="1400" b="0" i="0" u="none" strike="noStrike" cap="none" normalizeH="0" baseline="0" smtClean="0">
                          <a:ln>
                            <a:noFill/>
                          </a:ln>
                          <a:solidFill>
                            <a:schemeClr val="tx1"/>
                          </a:solidFill>
                          <a:effectLst/>
                          <a:latin typeface="Times New Roman" pitchFamily="18" charset="0"/>
                          <a:ea typeface="Times New Roman" pitchFamily="18" charset="0"/>
                          <a:cs typeface="Arial" pitchFamily="34" charset="0"/>
                        </a:rPr>
                        <a:t> </a:t>
                      </a:r>
                      <a:endPar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endParaRP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3397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Energy Savings</a:t>
                      </a: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$5.80</a:t>
                      </a: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3381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Emissions Savings</a:t>
                      </a: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$1.20</a:t>
                      </a: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3397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Water Savings</a:t>
                      </a: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$0.50</a:t>
                      </a: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492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Operations and Maintenance Savings</a:t>
                      </a: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$8.50</a:t>
                      </a: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476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Productivity and Health Benefits</a:t>
                      </a: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$36.90 - $55.30</a:t>
                      </a: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3794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Subtotal</a:t>
                      </a: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rPr>
                        <a:t>$52.90 - $71.30</a:t>
                      </a: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758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1" u="none" strike="noStrike" cap="none" normalizeH="0" baseline="0" smtClean="0">
                          <a:ln>
                            <a:noFill/>
                          </a:ln>
                          <a:solidFill>
                            <a:srgbClr val="FF0000"/>
                          </a:solidFill>
                          <a:effectLst/>
                          <a:latin typeface="Arial" pitchFamily="34" charset="0"/>
                          <a:ea typeface="Times New Roman" pitchFamily="18" charset="0"/>
                          <a:cs typeface="Arial" pitchFamily="34" charset="0"/>
                        </a:rPr>
                        <a:t>Initial Investment in Green Building Practices</a:t>
                      </a:r>
                      <a:endPar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endParaRP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0" i="1" u="none" strike="noStrike" cap="none" normalizeH="0" baseline="0" smtClean="0">
                          <a:ln>
                            <a:noFill/>
                          </a:ln>
                          <a:solidFill>
                            <a:srgbClr val="FF0000"/>
                          </a:solidFill>
                          <a:effectLst/>
                          <a:latin typeface="Arial" pitchFamily="34" charset="0"/>
                          <a:ea typeface="Times New Roman" pitchFamily="18" charset="0"/>
                          <a:cs typeface="Arial" pitchFamily="34" charset="0"/>
                        </a:rPr>
                        <a:t>$3.00 - $5.00</a:t>
                      </a:r>
                      <a:endPar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endParaRP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492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smtClean="0">
                          <a:ln>
                            <a:noFill/>
                          </a:ln>
                          <a:solidFill>
                            <a:srgbClr val="339933"/>
                          </a:solidFill>
                          <a:effectLst/>
                          <a:latin typeface="Arial" pitchFamily="34" charset="0"/>
                          <a:ea typeface="Times New Roman" pitchFamily="18" charset="0"/>
                          <a:cs typeface="Arial" pitchFamily="34" charset="0"/>
                        </a:rPr>
                        <a:t>Total 20-year Net Benefit</a:t>
                      </a:r>
                      <a:endParaRPr kumimoji="0" lang="en-US" sz="1400" b="0" i="0" u="none" strike="noStrike" cap="none" normalizeH="0" baseline="0" smtClean="0">
                        <a:ln>
                          <a:noFill/>
                        </a:ln>
                        <a:solidFill>
                          <a:schemeClr val="tx1"/>
                        </a:solidFill>
                        <a:effectLst/>
                        <a:latin typeface="Arial" pitchFamily="34" charset="0"/>
                        <a:ea typeface="Times New Roman" pitchFamily="18" charset="0"/>
                        <a:cs typeface="Arial" pitchFamily="34" charset="0"/>
                      </a:endParaRP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rgbClr val="339933"/>
                          </a:solidFill>
                          <a:effectLst/>
                          <a:latin typeface="Arial" pitchFamily="34" charset="0"/>
                          <a:ea typeface="Times New Roman" pitchFamily="18" charset="0"/>
                          <a:cs typeface="Arial" pitchFamily="34" charset="0"/>
                        </a:rPr>
                        <a:t>$50 - $65</a:t>
                      </a:r>
                      <a:endParaRPr kumimoji="0" lang="en-US" sz="1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txBody>
                  <a:tcPr anchor="ct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23588" name="Rectangle 116"/>
          <p:cNvSpPr>
            <a:spLocks noChangeArrowheads="1"/>
          </p:cNvSpPr>
          <p:nvPr/>
        </p:nvSpPr>
        <p:spPr bwMode="auto">
          <a:xfrm>
            <a:off x="4578350" y="6078538"/>
            <a:ext cx="4314825" cy="274637"/>
          </a:xfrm>
          <a:prstGeom prst="rect">
            <a:avLst/>
          </a:prstGeom>
          <a:noFill/>
          <a:ln w="9525">
            <a:noFill/>
            <a:miter lim="800000"/>
            <a:headEnd/>
            <a:tailEnd/>
          </a:ln>
        </p:spPr>
        <p:txBody>
          <a:bodyPr anchor="ctr">
            <a:spAutoFit/>
          </a:bodyPr>
          <a:lstStyle/>
          <a:p>
            <a:pPr algn="ctr"/>
            <a:r>
              <a:rPr lang="en-US" sz="1200" i="1">
                <a:cs typeface="Times New Roman" pitchFamily="18" charset="0"/>
              </a:rPr>
              <a:t>Source: </a:t>
            </a:r>
            <a:r>
              <a:rPr lang="en-US" sz="1200" i="1">
                <a:cs typeface="Times New Roman" pitchFamily="18" charset="0"/>
                <a:hlinkClick r:id="rId2"/>
              </a:rPr>
              <a:t>USGBC Capital E Analysis, 2003</a:t>
            </a:r>
            <a:r>
              <a:rPr lang="en-US" sz="1200" i="1">
                <a:cs typeface="Times New Roman" pitchFamily="18" charset="0"/>
              </a:rPr>
              <a:t>.</a:t>
            </a:r>
            <a:endParaRPr lang="en-US"/>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smtClean="0"/>
              <a:t>Financial savings in the UK</a:t>
            </a:r>
          </a:p>
        </p:txBody>
      </p:sp>
      <p:pic>
        <p:nvPicPr>
          <p:cNvPr id="24579" name="Picture 2" descr="http://www.nyas.org/image.axd?id=a562d2a0-f1d6-4127-8b64-fd0d2ca4354a&amp;t=634025376714100000"/>
          <p:cNvPicPr>
            <a:picLocks noChangeAspect="1" noChangeArrowheads="1"/>
          </p:cNvPicPr>
          <p:nvPr/>
        </p:nvPicPr>
        <p:blipFill>
          <a:blip r:embed="rId2"/>
          <a:srcRect/>
          <a:stretch>
            <a:fillRect/>
          </a:stretch>
        </p:blipFill>
        <p:spPr bwMode="auto">
          <a:xfrm>
            <a:off x="144463" y="1704975"/>
            <a:ext cx="8713787" cy="4224338"/>
          </a:xfrm>
          <a:prstGeom prst="rect">
            <a:avLst/>
          </a:prstGeom>
          <a:noFill/>
          <a:ln w="9525">
            <a:noFill/>
            <a:miter lim="800000"/>
            <a:headEnd/>
            <a:tailEnd/>
          </a:ln>
        </p:spPr>
      </p:pic>
      <p:sp>
        <p:nvSpPr>
          <p:cNvPr id="24580" name="TextBox 3"/>
          <p:cNvSpPr txBox="1">
            <a:spLocks noChangeArrowheads="1"/>
          </p:cNvSpPr>
          <p:nvPr/>
        </p:nvSpPr>
        <p:spPr bwMode="auto">
          <a:xfrm>
            <a:off x="714375" y="6072188"/>
            <a:ext cx="7643813" cy="369887"/>
          </a:xfrm>
          <a:prstGeom prst="rect">
            <a:avLst/>
          </a:prstGeom>
          <a:noFill/>
          <a:ln w="9525">
            <a:noFill/>
            <a:miter lim="800000"/>
            <a:headEnd/>
            <a:tailEnd/>
          </a:ln>
        </p:spPr>
        <p:txBody>
          <a:bodyPr>
            <a:spAutoFit/>
          </a:bodyPr>
          <a:lstStyle/>
          <a:p>
            <a:r>
              <a:rPr lang="en-GB"/>
              <a:t>ROI; Return on investment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srcRect/>
          <a:stretch>
            <a:fillRect/>
          </a:stretch>
        </p:blipFill>
        <p:spPr bwMode="auto">
          <a:xfrm>
            <a:off x="1116013" y="1390650"/>
            <a:ext cx="6335712" cy="4484688"/>
          </a:xfrm>
          <a:prstGeom prst="rect">
            <a:avLst/>
          </a:prstGeom>
          <a:noFill/>
          <a:ln w="9525">
            <a:noFill/>
            <a:miter lim="800000"/>
            <a:headEnd/>
            <a:tailEnd/>
          </a:ln>
        </p:spPr>
      </p:pic>
      <p:sp>
        <p:nvSpPr>
          <p:cNvPr id="25603" name="Text Box 3"/>
          <p:cNvSpPr txBox="1">
            <a:spLocks noChangeArrowheads="1"/>
          </p:cNvSpPr>
          <p:nvPr/>
        </p:nvSpPr>
        <p:spPr bwMode="auto">
          <a:xfrm>
            <a:off x="250825" y="476250"/>
            <a:ext cx="8642350" cy="579438"/>
          </a:xfrm>
          <a:prstGeom prst="rect">
            <a:avLst/>
          </a:prstGeom>
          <a:noFill/>
          <a:ln w="9525">
            <a:noFill/>
            <a:miter lim="800000"/>
            <a:headEnd/>
            <a:tailEnd/>
          </a:ln>
        </p:spPr>
        <p:txBody>
          <a:bodyPr>
            <a:spAutoFit/>
          </a:bodyPr>
          <a:lstStyle/>
          <a:p>
            <a:pPr>
              <a:spcBef>
                <a:spcPct val="50000"/>
              </a:spcBef>
            </a:pPr>
            <a:r>
              <a:rPr lang="en-US" sz="3200"/>
              <a:t>Putrajaya</a:t>
            </a:r>
            <a:r>
              <a:rPr lang="en-US"/>
              <a:t> </a:t>
            </a:r>
            <a:r>
              <a:rPr lang="en-US" sz="3200"/>
              <a:t>– early example of an Intelligent City</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395288" y="1557338"/>
            <a:ext cx="8208962" cy="5121275"/>
          </a:xfrm>
          <a:prstGeom prst="rect">
            <a:avLst/>
          </a:prstGeom>
          <a:noFill/>
          <a:ln w="9525">
            <a:noFill/>
            <a:miter lim="800000"/>
            <a:headEnd/>
            <a:tailEnd/>
          </a:ln>
        </p:spPr>
        <p:txBody>
          <a:bodyPr>
            <a:spAutoFit/>
          </a:bodyPr>
          <a:lstStyle/>
          <a:p>
            <a:pPr>
              <a:spcBef>
                <a:spcPct val="50000"/>
              </a:spcBef>
              <a:buFontTx/>
              <a:buBlip>
                <a:blip r:embed="rId2"/>
              </a:buBlip>
            </a:pPr>
            <a:r>
              <a:rPr lang="en-US"/>
              <a:t> </a:t>
            </a:r>
            <a:r>
              <a:rPr lang="en-US" sz="2000"/>
              <a:t>In mid-1990s, Prime Minister Mahathir designed plan for Putrajaya to become new seat of government and an “Intelligent” city   </a:t>
            </a:r>
            <a:r>
              <a:rPr lang="en-US" sz="1400" b="1" i="1">
                <a:solidFill>
                  <a:srgbClr val="FF0066"/>
                </a:solidFill>
              </a:rPr>
              <a:t>Petronas Tower</a:t>
            </a:r>
          </a:p>
          <a:p>
            <a:pPr>
              <a:spcBef>
                <a:spcPct val="50000"/>
              </a:spcBef>
              <a:buFontTx/>
              <a:buBlip>
                <a:blip r:embed="rId2"/>
              </a:buBlip>
            </a:pPr>
            <a:r>
              <a:rPr lang="en-US" sz="2000"/>
              <a:t> Putrajaysa located midway between capital Kuala </a:t>
            </a:r>
          </a:p>
          <a:p>
            <a:pPr>
              <a:spcBef>
                <a:spcPct val="50000"/>
              </a:spcBef>
            </a:pPr>
            <a:r>
              <a:rPr lang="en-US" sz="2000"/>
              <a:t>Lumpur and Cyberjaya – where all Malaysia’s IT </a:t>
            </a:r>
          </a:p>
          <a:p>
            <a:pPr>
              <a:spcBef>
                <a:spcPct val="50000"/>
              </a:spcBef>
            </a:pPr>
            <a:r>
              <a:rPr lang="en-US" sz="2000"/>
              <a:t>and high tech industries located</a:t>
            </a:r>
          </a:p>
          <a:p>
            <a:pPr>
              <a:spcBef>
                <a:spcPct val="50000"/>
              </a:spcBef>
              <a:buFontTx/>
              <a:buBlip>
                <a:blip r:embed="rId2"/>
              </a:buBlip>
            </a:pPr>
            <a:r>
              <a:rPr lang="en-US" sz="2000"/>
              <a:t> Project never fully implemented due to </a:t>
            </a:r>
          </a:p>
          <a:p>
            <a:pPr>
              <a:spcBef>
                <a:spcPct val="50000"/>
              </a:spcBef>
            </a:pPr>
            <a:r>
              <a:rPr lang="en-US" sz="2000"/>
              <a:t>financial recession creating lack of investment</a:t>
            </a:r>
          </a:p>
          <a:p>
            <a:pPr>
              <a:spcBef>
                <a:spcPct val="50000"/>
              </a:spcBef>
              <a:buFontTx/>
              <a:buBlip>
                <a:blip r:embed="rId2"/>
              </a:buBlip>
            </a:pPr>
            <a:r>
              <a:rPr lang="en-US" sz="2000"/>
              <a:t> Many of ideas of renewable energy, clean</a:t>
            </a:r>
          </a:p>
          <a:p>
            <a:pPr>
              <a:spcBef>
                <a:spcPct val="50000"/>
              </a:spcBef>
            </a:pPr>
            <a:r>
              <a:rPr lang="en-US" sz="2000"/>
              <a:t> transport were explored</a:t>
            </a:r>
          </a:p>
          <a:p>
            <a:pPr>
              <a:spcBef>
                <a:spcPct val="50000"/>
              </a:spcBef>
              <a:buFontTx/>
              <a:buBlip>
                <a:blip r:embed="rId2"/>
              </a:buBlip>
            </a:pPr>
            <a:r>
              <a:rPr lang="en-US" sz="2000"/>
              <a:t> Problems of lack of transparency - government policies to favour native Malays (Bumiputra – sons of soil over minorities</a:t>
            </a:r>
          </a:p>
          <a:p>
            <a:pPr>
              <a:spcBef>
                <a:spcPct val="50000"/>
              </a:spcBef>
              <a:buFontTx/>
              <a:buBlip>
                <a:blip r:embed="rId2"/>
              </a:buBlip>
            </a:pPr>
            <a:r>
              <a:rPr lang="en-US" sz="2000"/>
              <a:t>10 sultans on the red carpet….</a:t>
            </a:r>
          </a:p>
        </p:txBody>
      </p:sp>
      <p:sp>
        <p:nvSpPr>
          <p:cNvPr id="26627" name="Text Box 3"/>
          <p:cNvSpPr txBox="1">
            <a:spLocks noChangeArrowheads="1"/>
          </p:cNvSpPr>
          <p:nvPr/>
        </p:nvSpPr>
        <p:spPr bwMode="auto">
          <a:xfrm>
            <a:off x="179388" y="404813"/>
            <a:ext cx="8785225" cy="1066800"/>
          </a:xfrm>
          <a:prstGeom prst="rect">
            <a:avLst/>
          </a:prstGeom>
          <a:noFill/>
          <a:ln w="9525">
            <a:noFill/>
            <a:miter lim="800000"/>
            <a:headEnd/>
            <a:tailEnd/>
          </a:ln>
        </p:spPr>
        <p:txBody>
          <a:bodyPr>
            <a:spAutoFit/>
          </a:bodyPr>
          <a:lstStyle/>
          <a:p>
            <a:pPr algn="ctr">
              <a:spcBef>
                <a:spcPct val="50000"/>
              </a:spcBef>
            </a:pPr>
            <a:r>
              <a:rPr lang="en-US" sz="3200"/>
              <a:t>Putrajaya, Malaysia conceived as an “Intelligent City”</a:t>
            </a:r>
          </a:p>
        </p:txBody>
      </p:sp>
      <p:pic>
        <p:nvPicPr>
          <p:cNvPr id="26628" name="Picture 4"/>
          <p:cNvPicPr>
            <a:picLocks noChangeAspect="1" noChangeArrowheads="1"/>
          </p:cNvPicPr>
          <p:nvPr/>
        </p:nvPicPr>
        <p:blipFill>
          <a:blip r:embed="rId3"/>
          <a:srcRect/>
          <a:stretch>
            <a:fillRect/>
          </a:stretch>
        </p:blipFill>
        <p:spPr bwMode="auto">
          <a:xfrm>
            <a:off x="6546850" y="2349500"/>
            <a:ext cx="2173288" cy="3167063"/>
          </a:xfrm>
          <a:prstGeom prst="rect">
            <a:avLst/>
          </a:prstGeom>
          <a:noFill/>
          <a:ln w="9525">
            <a:noFill/>
            <a:miter lim="800000"/>
            <a:headEnd/>
            <a:tailEnd/>
          </a:ln>
        </p:spPr>
      </p:pic>
      <p:sp>
        <p:nvSpPr>
          <p:cNvPr id="26629" name="Text Box 5"/>
          <p:cNvSpPr txBox="1">
            <a:spLocks noChangeArrowheads="1"/>
          </p:cNvSpPr>
          <p:nvPr/>
        </p:nvSpPr>
        <p:spPr bwMode="auto">
          <a:xfrm>
            <a:off x="9051925" y="784225"/>
            <a:ext cx="184150" cy="366713"/>
          </a:xfrm>
          <a:prstGeom prst="rect">
            <a:avLst/>
          </a:prstGeom>
          <a:noFill/>
          <a:ln w="9525">
            <a:noFill/>
            <a:miter lim="800000"/>
            <a:headEnd/>
            <a:tailEnd/>
          </a:ln>
        </p:spPr>
        <p:txBody>
          <a:bodyPr wrap="none">
            <a:spAutoFit/>
          </a:bodyPr>
          <a:lstStyle/>
          <a:p>
            <a:endParaRPr lang="en-US"/>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4"/>
          <p:cNvSpPr txBox="1">
            <a:spLocks noChangeArrowheads="1"/>
          </p:cNvSpPr>
          <p:nvPr/>
        </p:nvSpPr>
        <p:spPr bwMode="auto">
          <a:xfrm>
            <a:off x="1403350" y="404813"/>
            <a:ext cx="6913563" cy="457200"/>
          </a:xfrm>
          <a:prstGeom prst="rect">
            <a:avLst/>
          </a:prstGeom>
          <a:noFill/>
          <a:ln w="9525">
            <a:noFill/>
            <a:miter lim="800000"/>
            <a:headEnd/>
            <a:tailEnd/>
          </a:ln>
        </p:spPr>
        <p:txBody>
          <a:bodyPr>
            <a:spAutoFit/>
          </a:bodyPr>
          <a:lstStyle/>
          <a:p>
            <a:pPr>
              <a:spcBef>
                <a:spcPct val="50000"/>
              </a:spcBef>
            </a:pPr>
            <a:r>
              <a:rPr lang="en-US" sz="2400" b="1"/>
              <a:t>Shanghai World Financial Centre Tower</a:t>
            </a:r>
          </a:p>
        </p:txBody>
      </p:sp>
      <p:sp>
        <p:nvSpPr>
          <p:cNvPr id="27651" name="Text Box 6"/>
          <p:cNvSpPr txBox="1">
            <a:spLocks noChangeArrowheads="1"/>
          </p:cNvSpPr>
          <p:nvPr/>
        </p:nvSpPr>
        <p:spPr bwMode="auto">
          <a:xfrm>
            <a:off x="539750" y="1412875"/>
            <a:ext cx="5256213" cy="4903788"/>
          </a:xfrm>
          <a:prstGeom prst="rect">
            <a:avLst/>
          </a:prstGeom>
          <a:noFill/>
          <a:ln w="9525">
            <a:noFill/>
            <a:miter lim="800000"/>
            <a:headEnd/>
            <a:tailEnd/>
          </a:ln>
        </p:spPr>
        <p:txBody>
          <a:bodyPr>
            <a:spAutoFit/>
          </a:bodyPr>
          <a:lstStyle/>
          <a:p>
            <a:pPr>
              <a:spcBef>
                <a:spcPct val="50000"/>
              </a:spcBef>
              <a:buFontTx/>
              <a:buBlip>
                <a:blip r:embed="rId2"/>
              </a:buBlip>
            </a:pPr>
            <a:r>
              <a:rPr lang="en-US"/>
              <a:t> Example of advanced Green Building in China</a:t>
            </a:r>
          </a:p>
          <a:p>
            <a:pPr>
              <a:spcBef>
                <a:spcPct val="50000"/>
              </a:spcBef>
              <a:buFontTx/>
              <a:buBlip>
                <a:blip r:embed="rId2"/>
              </a:buBlip>
            </a:pPr>
            <a:r>
              <a:rPr lang="en-US"/>
              <a:t>T he SWFC is 2nd tallest building in world</a:t>
            </a:r>
          </a:p>
          <a:p>
            <a:pPr>
              <a:spcBef>
                <a:spcPct val="50000"/>
              </a:spcBef>
              <a:buFontTx/>
              <a:buBlip>
                <a:blip r:embed="rId2"/>
              </a:buBlip>
            </a:pPr>
            <a:r>
              <a:rPr lang="en-US"/>
              <a:t> Opening at top has wind turbines – energy generated powers whole building</a:t>
            </a:r>
          </a:p>
          <a:p>
            <a:pPr>
              <a:spcBef>
                <a:spcPct val="50000"/>
              </a:spcBef>
              <a:buFontTx/>
              <a:buBlip>
                <a:blip r:embed="rId2"/>
              </a:buBlip>
            </a:pPr>
            <a:r>
              <a:rPr lang="en-US"/>
              <a:t> Building surface has two skins – inner skin is a low-E coated insulating glass curtain wall system with integral operable solar control devices</a:t>
            </a:r>
          </a:p>
          <a:p>
            <a:pPr>
              <a:spcBef>
                <a:spcPct val="50000"/>
              </a:spcBef>
              <a:buFontTx/>
              <a:buBlip>
                <a:blip r:embed="rId2"/>
              </a:buBlip>
            </a:pPr>
            <a:r>
              <a:rPr lang="en-US"/>
              <a:t> Outer features laminated glass panels that filter the sun, wind and rain</a:t>
            </a:r>
          </a:p>
          <a:p>
            <a:pPr>
              <a:spcBef>
                <a:spcPct val="50000"/>
              </a:spcBef>
              <a:buFontTx/>
              <a:buBlip>
                <a:blip r:embed="rId2"/>
              </a:buBlip>
            </a:pPr>
            <a:r>
              <a:rPr lang="en-US"/>
              <a:t> The buffer areas between the inner and outer skins, helps to regulate the environment and collect and recycle rain water. </a:t>
            </a:r>
          </a:p>
          <a:p>
            <a:pPr>
              <a:spcBef>
                <a:spcPct val="50000"/>
              </a:spcBef>
            </a:pPr>
            <a:endParaRPr lang="en-US"/>
          </a:p>
          <a:p>
            <a:pPr>
              <a:spcBef>
                <a:spcPct val="50000"/>
              </a:spcBef>
            </a:pPr>
            <a:endParaRPr lang="en-US"/>
          </a:p>
        </p:txBody>
      </p:sp>
      <p:pic>
        <p:nvPicPr>
          <p:cNvPr id="27652" name="Picture 8"/>
          <p:cNvPicPr>
            <a:picLocks noChangeAspect="1" noChangeArrowheads="1"/>
          </p:cNvPicPr>
          <p:nvPr/>
        </p:nvPicPr>
        <p:blipFill>
          <a:blip r:embed="rId3"/>
          <a:srcRect/>
          <a:stretch>
            <a:fillRect/>
          </a:stretch>
        </p:blipFill>
        <p:spPr bwMode="auto">
          <a:xfrm>
            <a:off x="6372225" y="1196975"/>
            <a:ext cx="1879600" cy="49688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ext Box 2"/>
          <p:cNvSpPr txBox="1">
            <a:spLocks noChangeArrowheads="1"/>
          </p:cNvSpPr>
          <p:nvPr/>
        </p:nvSpPr>
        <p:spPr bwMode="auto">
          <a:xfrm>
            <a:off x="755650" y="836613"/>
            <a:ext cx="7848600" cy="366712"/>
          </a:xfrm>
          <a:prstGeom prst="rect">
            <a:avLst/>
          </a:prstGeom>
          <a:noFill/>
          <a:ln w="9525">
            <a:noFill/>
            <a:miter lim="800000"/>
            <a:headEnd/>
            <a:tailEnd/>
          </a:ln>
        </p:spPr>
        <p:txBody>
          <a:bodyPr>
            <a:spAutoFit/>
          </a:bodyPr>
          <a:lstStyle/>
          <a:p>
            <a:pPr>
              <a:spcBef>
                <a:spcPct val="50000"/>
              </a:spcBef>
            </a:pPr>
            <a:endParaRPr lang="en-US"/>
          </a:p>
        </p:txBody>
      </p:sp>
      <p:pic>
        <p:nvPicPr>
          <p:cNvPr id="28675" name="Picture 3"/>
          <p:cNvPicPr>
            <a:picLocks noChangeAspect="1" noChangeArrowheads="1"/>
          </p:cNvPicPr>
          <p:nvPr/>
        </p:nvPicPr>
        <p:blipFill>
          <a:blip r:embed="rId2"/>
          <a:srcRect/>
          <a:stretch>
            <a:fillRect/>
          </a:stretch>
        </p:blipFill>
        <p:spPr bwMode="auto">
          <a:xfrm>
            <a:off x="0" y="0"/>
            <a:ext cx="9144000" cy="6864350"/>
          </a:xfrm>
          <a:prstGeom prst="rect">
            <a:avLst/>
          </a:prstGeom>
          <a:noFill/>
          <a:ln w="9525">
            <a:noFill/>
            <a:miter lim="800000"/>
            <a:headEnd/>
            <a:tailEnd/>
          </a:ln>
        </p:spPr>
      </p:pic>
      <p:sp>
        <p:nvSpPr>
          <p:cNvPr id="28676" name="Text Box 4"/>
          <p:cNvSpPr txBox="1">
            <a:spLocks noChangeArrowheads="1"/>
          </p:cNvSpPr>
          <p:nvPr/>
        </p:nvSpPr>
        <p:spPr bwMode="auto">
          <a:xfrm>
            <a:off x="2195513" y="404813"/>
            <a:ext cx="6769100" cy="641350"/>
          </a:xfrm>
          <a:prstGeom prst="rect">
            <a:avLst/>
          </a:prstGeom>
          <a:noFill/>
          <a:ln w="9525">
            <a:noFill/>
            <a:miter lim="800000"/>
            <a:headEnd/>
            <a:tailEnd/>
          </a:ln>
        </p:spPr>
        <p:txBody>
          <a:bodyPr>
            <a:spAutoFit/>
          </a:bodyPr>
          <a:lstStyle/>
          <a:p>
            <a:pPr>
              <a:spcBef>
                <a:spcPct val="50000"/>
              </a:spcBef>
            </a:pPr>
            <a:r>
              <a:rPr lang="en-US"/>
              <a:t>Masdar – Master Plan for Abu Dhabi Future Energy Plan – aimed at becoming the world’s fist zero-carbon city</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755650" y="1196975"/>
            <a:ext cx="7848600" cy="5121275"/>
          </a:xfrm>
          <a:prstGeom prst="rect">
            <a:avLst/>
          </a:prstGeom>
          <a:noFill/>
          <a:ln w="9525">
            <a:noFill/>
            <a:miter lim="800000"/>
            <a:headEnd/>
            <a:tailEnd/>
          </a:ln>
        </p:spPr>
        <p:txBody>
          <a:bodyPr>
            <a:spAutoFit/>
          </a:bodyPr>
          <a:lstStyle/>
          <a:p>
            <a:pPr>
              <a:spcBef>
                <a:spcPct val="50000"/>
              </a:spcBef>
              <a:buFontTx/>
              <a:buBlip>
                <a:blip r:embed="rId2"/>
              </a:buBlip>
            </a:pPr>
            <a:r>
              <a:rPr lang="en-US"/>
              <a:t> </a:t>
            </a:r>
            <a:r>
              <a:rPr lang="en-US" sz="2000"/>
              <a:t>Abu Dhabi Oil is in top ten oil producers – so why develop renewables?</a:t>
            </a:r>
          </a:p>
          <a:p>
            <a:pPr>
              <a:spcBef>
                <a:spcPct val="50000"/>
              </a:spcBef>
              <a:buFontTx/>
              <a:buBlip>
                <a:blip r:embed="rId2"/>
              </a:buBlip>
            </a:pPr>
            <a:r>
              <a:rPr lang="en-US" sz="2000"/>
              <a:t> Is Masdar the city of the future or a test laboratory for various green building, green energy projects?</a:t>
            </a:r>
          </a:p>
          <a:p>
            <a:pPr>
              <a:spcBef>
                <a:spcPct val="50000"/>
              </a:spcBef>
              <a:buFontTx/>
              <a:buBlip>
                <a:blip r:embed="rId2"/>
              </a:buBlip>
            </a:pPr>
            <a:r>
              <a:rPr lang="en-US" sz="2000"/>
              <a:t> Stated goal is to plan for future, develop a local knowledge based vs. resource-based economy</a:t>
            </a:r>
          </a:p>
          <a:p>
            <a:pPr>
              <a:spcBef>
                <a:spcPct val="50000"/>
              </a:spcBef>
              <a:buFontTx/>
              <a:buBlip>
                <a:blip r:embed="rId2"/>
              </a:buBlip>
            </a:pPr>
            <a:r>
              <a:rPr lang="en-US" sz="2000"/>
              <a:t> Hopes to attract new companies, high-tech expertise to Abu Dhabi – develop a centre of excellence players and stake a leadership position in the evolving world energy market that is increasingly looking to renewable energy</a:t>
            </a:r>
          </a:p>
          <a:p>
            <a:pPr>
              <a:buFontTx/>
              <a:buBlip>
                <a:blip r:embed="rId2"/>
              </a:buBlip>
            </a:pPr>
            <a:endParaRPr lang="en-US" sz="2000" b="1"/>
          </a:p>
          <a:p>
            <a:pPr>
              <a:buFontTx/>
              <a:buBlip>
                <a:blip r:embed="rId2"/>
              </a:buBlip>
            </a:pPr>
            <a:r>
              <a:rPr lang="en-US" sz="2000"/>
              <a:t> To promote sustainability since Abu Dhabi’s leadership understands the lessons of traditional desert living, where sustainable practices and resource conservation are essential to survival</a:t>
            </a:r>
          </a:p>
        </p:txBody>
      </p:sp>
      <p:sp>
        <p:nvSpPr>
          <p:cNvPr id="29699" name="Text Box 3"/>
          <p:cNvSpPr txBox="1">
            <a:spLocks noChangeArrowheads="1"/>
          </p:cNvSpPr>
          <p:nvPr/>
        </p:nvSpPr>
        <p:spPr bwMode="auto">
          <a:xfrm>
            <a:off x="900113" y="333375"/>
            <a:ext cx="7775575" cy="579438"/>
          </a:xfrm>
          <a:prstGeom prst="rect">
            <a:avLst/>
          </a:prstGeom>
          <a:noFill/>
          <a:ln w="9525">
            <a:noFill/>
            <a:miter lim="800000"/>
            <a:headEnd/>
            <a:tailEnd/>
          </a:ln>
        </p:spPr>
        <p:txBody>
          <a:bodyPr>
            <a:spAutoFit/>
          </a:bodyPr>
          <a:lstStyle/>
          <a:p>
            <a:pPr algn="ctr">
              <a:spcBef>
                <a:spcPct val="50000"/>
              </a:spcBef>
            </a:pPr>
            <a:r>
              <a:rPr lang="en-US" sz="3200"/>
              <a:t>Masdar Centre for Green Energy</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755650" y="260350"/>
            <a:ext cx="7848600" cy="641350"/>
          </a:xfrm>
          <a:prstGeom prst="rect">
            <a:avLst/>
          </a:prstGeom>
          <a:noFill/>
          <a:ln w="9525">
            <a:noFill/>
            <a:miter lim="800000"/>
            <a:headEnd/>
            <a:tailEnd/>
          </a:ln>
        </p:spPr>
        <p:txBody>
          <a:bodyPr>
            <a:spAutoFit/>
          </a:bodyPr>
          <a:lstStyle/>
          <a:p>
            <a:pPr algn="ctr">
              <a:spcBef>
                <a:spcPct val="50000"/>
              </a:spcBef>
            </a:pPr>
            <a:r>
              <a:rPr lang="en-US"/>
              <a:t>Masdar - International Centre for Renewable Energy – the world’s first building that generates more energy than it uses</a:t>
            </a:r>
          </a:p>
        </p:txBody>
      </p:sp>
      <p:pic>
        <p:nvPicPr>
          <p:cNvPr id="30723" name="Picture 3"/>
          <p:cNvPicPr>
            <a:picLocks noChangeAspect="1" noChangeArrowheads="1"/>
          </p:cNvPicPr>
          <p:nvPr/>
        </p:nvPicPr>
        <p:blipFill>
          <a:blip r:embed="rId2"/>
          <a:srcRect/>
          <a:stretch>
            <a:fillRect/>
          </a:stretch>
        </p:blipFill>
        <p:spPr bwMode="auto">
          <a:xfrm>
            <a:off x="0" y="1125538"/>
            <a:ext cx="9144000" cy="57324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3"/>
          <p:cNvPicPr>
            <a:picLocks noChangeAspect="1" noChangeArrowheads="1"/>
          </p:cNvPicPr>
          <p:nvPr/>
        </p:nvPicPr>
        <p:blipFill>
          <a:blip r:embed="rId2"/>
          <a:srcRect/>
          <a:stretch>
            <a:fillRect/>
          </a:stretch>
        </p:blipFill>
        <p:spPr bwMode="auto">
          <a:xfrm>
            <a:off x="2051050" y="0"/>
            <a:ext cx="6192838" cy="6858000"/>
          </a:xfrm>
          <a:prstGeom prst="rect">
            <a:avLst/>
          </a:prstGeom>
          <a:noFill/>
          <a:ln w="9525">
            <a:noFill/>
            <a:miter lim="800000"/>
            <a:headEnd/>
            <a:tailEnd/>
          </a:ln>
        </p:spPr>
      </p:pic>
      <p:sp>
        <p:nvSpPr>
          <p:cNvPr id="31747" name="Text Box 4"/>
          <p:cNvSpPr txBox="1">
            <a:spLocks noChangeArrowheads="1"/>
          </p:cNvSpPr>
          <p:nvPr/>
        </p:nvSpPr>
        <p:spPr bwMode="auto">
          <a:xfrm>
            <a:off x="5580063" y="260350"/>
            <a:ext cx="2305050" cy="1190625"/>
          </a:xfrm>
          <a:prstGeom prst="rect">
            <a:avLst/>
          </a:prstGeom>
          <a:noFill/>
          <a:ln w="9525">
            <a:noFill/>
            <a:miter lim="800000"/>
            <a:headEnd/>
            <a:tailEnd/>
          </a:ln>
        </p:spPr>
        <p:txBody>
          <a:bodyPr>
            <a:spAutoFit/>
          </a:bodyPr>
          <a:lstStyle/>
          <a:p>
            <a:pPr algn="ctr">
              <a:spcBef>
                <a:spcPct val="50000"/>
              </a:spcBef>
            </a:pPr>
            <a:r>
              <a:rPr lang="en-US"/>
              <a:t>Teflon coated wind tower (also shows city’s total energy use)</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827088" y="-242888"/>
            <a:ext cx="7848600" cy="366713"/>
          </a:xfrm>
          <a:prstGeom prst="rect">
            <a:avLst/>
          </a:prstGeom>
          <a:noFill/>
          <a:ln w="9525">
            <a:noFill/>
            <a:miter lim="800000"/>
            <a:headEnd/>
            <a:tailEnd/>
          </a:ln>
        </p:spPr>
        <p:txBody>
          <a:bodyPr>
            <a:spAutoFit/>
          </a:bodyPr>
          <a:lstStyle/>
          <a:p>
            <a:pPr>
              <a:spcBef>
                <a:spcPct val="50000"/>
              </a:spcBef>
            </a:pPr>
            <a:endParaRPr lang="en-US"/>
          </a:p>
        </p:txBody>
      </p:sp>
      <p:pic>
        <p:nvPicPr>
          <p:cNvPr id="32771" name="Picture 3"/>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p:spPr>
      </p:pic>
      <p:sp>
        <p:nvSpPr>
          <p:cNvPr id="32772" name="Text Box 4"/>
          <p:cNvSpPr txBox="1">
            <a:spLocks noChangeArrowheads="1"/>
          </p:cNvSpPr>
          <p:nvPr/>
        </p:nvSpPr>
        <p:spPr bwMode="auto">
          <a:xfrm>
            <a:off x="4427538" y="260350"/>
            <a:ext cx="4537075" cy="779463"/>
          </a:xfrm>
          <a:prstGeom prst="rect">
            <a:avLst/>
          </a:prstGeom>
          <a:noFill/>
          <a:ln w="9525">
            <a:noFill/>
            <a:miter lim="800000"/>
            <a:headEnd/>
            <a:tailEnd/>
          </a:ln>
        </p:spPr>
        <p:txBody>
          <a:bodyPr>
            <a:spAutoFit/>
          </a:bodyPr>
          <a:lstStyle/>
          <a:p>
            <a:pPr>
              <a:spcBef>
                <a:spcPct val="50000"/>
              </a:spcBef>
            </a:pPr>
            <a:r>
              <a:rPr lang="en-US">
                <a:solidFill>
                  <a:srgbClr val="FFFF00"/>
                </a:solidFill>
              </a:rPr>
              <a:t>Gemasolar – 20MW facility – Seville</a:t>
            </a:r>
          </a:p>
          <a:p>
            <a:pPr>
              <a:spcBef>
                <a:spcPct val="50000"/>
              </a:spcBef>
            </a:pPr>
            <a:r>
              <a:rPr lang="en-US">
                <a:solidFill>
                  <a:srgbClr val="FFFF00"/>
                </a:solidFill>
              </a:rPr>
              <a:t>JV between Masdar and Torresol Energy</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2"/>
          <p:cNvSpPr txBox="1">
            <a:spLocks noChangeArrowheads="1"/>
          </p:cNvSpPr>
          <p:nvPr/>
        </p:nvSpPr>
        <p:spPr bwMode="auto">
          <a:xfrm>
            <a:off x="611188" y="836613"/>
            <a:ext cx="7848600" cy="5945187"/>
          </a:xfrm>
          <a:prstGeom prst="rect">
            <a:avLst/>
          </a:prstGeom>
          <a:noFill/>
          <a:ln w="9525">
            <a:noFill/>
            <a:miter lim="800000"/>
            <a:headEnd/>
            <a:tailEnd/>
          </a:ln>
        </p:spPr>
        <p:txBody>
          <a:bodyPr>
            <a:spAutoFit/>
          </a:bodyPr>
          <a:lstStyle/>
          <a:p>
            <a:pPr>
              <a:spcBef>
                <a:spcPct val="50000"/>
              </a:spcBef>
              <a:buFontTx/>
              <a:buBlip>
                <a:blip r:embed="rId2"/>
              </a:buBlip>
            </a:pPr>
            <a:r>
              <a:rPr lang="en-US" sz="2000"/>
              <a:t> Masdar is investment partner in a solar thermal project in Spain</a:t>
            </a:r>
          </a:p>
          <a:p>
            <a:pPr>
              <a:spcBef>
                <a:spcPct val="50000"/>
              </a:spcBef>
              <a:buFontTx/>
              <a:buBlip>
                <a:blip r:embed="rId2"/>
              </a:buBlip>
            </a:pPr>
            <a:r>
              <a:rPr lang="en-US" sz="2000"/>
              <a:t> Gemasolar concentrated solar power plant in Fuentes de Andalucía (Seville), operated by Torresol Energy (JV between Masdar, Toresol and Spanish engineering group SENER</a:t>
            </a:r>
          </a:p>
          <a:p>
            <a:pPr>
              <a:spcBef>
                <a:spcPct val="50000"/>
              </a:spcBef>
              <a:buFontTx/>
              <a:buBlip>
                <a:blip r:embed="rId2"/>
              </a:buBlip>
            </a:pPr>
            <a:r>
              <a:rPr lang="en-US" sz="2000"/>
              <a:t> Record breaking first solar plant to supply uninterrupted 24-hour day of electricity to the network</a:t>
            </a:r>
          </a:p>
          <a:p>
            <a:pPr>
              <a:spcBef>
                <a:spcPct val="50000"/>
              </a:spcBef>
              <a:buFontTx/>
              <a:buBlip>
                <a:blip r:embed="rId2"/>
              </a:buBlip>
            </a:pPr>
            <a:r>
              <a:rPr lang="en-US" sz="2000"/>
              <a:t> The high temperature salt storage system allows the plant to stretch its electrical production hours to beyond sunset regardless of the cloud cover</a:t>
            </a:r>
          </a:p>
          <a:p>
            <a:pPr>
              <a:spcBef>
                <a:spcPct val="50000"/>
              </a:spcBef>
              <a:buFontTx/>
              <a:buBlip>
                <a:blip r:embed="rId2"/>
              </a:buBlip>
            </a:pPr>
            <a:r>
              <a:rPr lang="en-US" sz="2000"/>
              <a:t> The 19.9 MW Gemasolar steam turbine can supply electricity to support 25,000 households</a:t>
            </a:r>
          </a:p>
          <a:p>
            <a:pPr>
              <a:spcBef>
                <a:spcPct val="50000"/>
              </a:spcBef>
              <a:buFontTx/>
              <a:buBlip>
                <a:blip r:embed="rId2"/>
              </a:buBlip>
            </a:pPr>
            <a:r>
              <a:rPr lang="en-US" sz="2000"/>
              <a:t> System has 2,650 heliostat mirrors over 185 hectares of rural land</a:t>
            </a:r>
          </a:p>
          <a:p>
            <a:endParaRPr lang="en-US" sz="2000"/>
          </a:p>
          <a:p>
            <a:pPr algn="ctr"/>
            <a:r>
              <a:rPr lang="en-US" b="1"/>
              <a:t>Its slogan “making light work of it: the world's first solar power station that generates electricity at NIGHT”</a:t>
            </a:r>
            <a:br>
              <a:rPr lang="en-US" b="1"/>
            </a:br>
            <a:endParaRPr lang="en-US" sz="2000"/>
          </a:p>
          <a:p>
            <a:r>
              <a:rPr lang="en-US"/>
              <a:t> </a:t>
            </a:r>
          </a:p>
        </p:txBody>
      </p:sp>
      <p:sp>
        <p:nvSpPr>
          <p:cNvPr id="33795" name="Text Box 4"/>
          <p:cNvSpPr txBox="1">
            <a:spLocks noChangeArrowheads="1"/>
          </p:cNvSpPr>
          <p:nvPr/>
        </p:nvSpPr>
        <p:spPr bwMode="auto">
          <a:xfrm>
            <a:off x="250825" y="260350"/>
            <a:ext cx="8642350" cy="579438"/>
          </a:xfrm>
          <a:prstGeom prst="rect">
            <a:avLst/>
          </a:prstGeom>
          <a:noFill/>
          <a:ln w="9525">
            <a:noFill/>
            <a:miter lim="800000"/>
            <a:headEnd/>
            <a:tailEnd/>
          </a:ln>
        </p:spPr>
        <p:txBody>
          <a:bodyPr>
            <a:spAutoFit/>
          </a:bodyPr>
          <a:lstStyle/>
          <a:p>
            <a:pPr algn="ctr">
              <a:spcBef>
                <a:spcPct val="50000"/>
              </a:spcBef>
            </a:pPr>
            <a:r>
              <a:rPr lang="en-US" sz="3200"/>
              <a:t>Masdar investment in thermal solar</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Grp="1" noChangeArrowheads="1"/>
          </p:cNvSpPr>
          <p:nvPr>
            <p:ph type="subTitle" idx="1"/>
          </p:nvPr>
        </p:nvSpPr>
        <p:spPr>
          <a:xfrm>
            <a:off x="900113" y="188913"/>
            <a:ext cx="7704137" cy="1752600"/>
          </a:xfrm>
        </p:spPr>
        <p:txBody>
          <a:bodyPr/>
          <a:lstStyle/>
          <a:p>
            <a:pPr eaLnBrk="1" hangingPunct="1"/>
            <a:r>
              <a:rPr lang="en-US" smtClean="0"/>
              <a:t>Masdar proposal for clean intra-city transport – the maglev vehicle </a:t>
            </a:r>
          </a:p>
        </p:txBody>
      </p:sp>
      <p:pic>
        <p:nvPicPr>
          <p:cNvPr id="34819" name="Picture 5"/>
          <p:cNvPicPr>
            <a:picLocks noChangeAspect="1" noChangeArrowheads="1"/>
          </p:cNvPicPr>
          <p:nvPr/>
        </p:nvPicPr>
        <p:blipFill>
          <a:blip r:embed="rId2"/>
          <a:srcRect/>
          <a:stretch>
            <a:fillRect/>
          </a:stretch>
        </p:blipFill>
        <p:spPr bwMode="auto">
          <a:xfrm>
            <a:off x="971550" y="1412875"/>
            <a:ext cx="7356475" cy="48577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2"/>
          <p:cNvSpPr txBox="1">
            <a:spLocks noChangeArrowheads="1"/>
          </p:cNvSpPr>
          <p:nvPr/>
        </p:nvSpPr>
        <p:spPr bwMode="auto">
          <a:xfrm>
            <a:off x="539750" y="1196975"/>
            <a:ext cx="8208963" cy="5591175"/>
          </a:xfrm>
          <a:prstGeom prst="rect">
            <a:avLst/>
          </a:prstGeom>
          <a:noFill/>
          <a:ln w="9525">
            <a:noFill/>
            <a:miter lim="800000"/>
            <a:headEnd/>
            <a:tailEnd/>
          </a:ln>
        </p:spPr>
        <p:txBody>
          <a:bodyPr>
            <a:spAutoFit/>
          </a:bodyPr>
          <a:lstStyle/>
          <a:p>
            <a:pPr marL="342900" indent="-342900">
              <a:spcBef>
                <a:spcPct val="50000"/>
              </a:spcBef>
              <a:buFontTx/>
              <a:buBlip>
                <a:blip r:embed="rId2"/>
              </a:buBlip>
            </a:pPr>
            <a:r>
              <a:rPr lang="en-US"/>
              <a:t>Need to address the problem of how green building issues will be addressed in the developing world</a:t>
            </a:r>
          </a:p>
          <a:p>
            <a:pPr marL="342900" indent="-342900">
              <a:spcBef>
                <a:spcPct val="50000"/>
              </a:spcBef>
              <a:buFontTx/>
              <a:buBlip>
                <a:blip r:embed="rId2"/>
              </a:buBlip>
            </a:pPr>
            <a:r>
              <a:rPr lang="en-US"/>
              <a:t>Two societies – industrialising developing world, China, India, BRICs, etc and least developed nations – that includes the least developed counties, some landlocked developing countries and island states</a:t>
            </a:r>
          </a:p>
          <a:p>
            <a:pPr marL="342900" indent="-342900">
              <a:spcBef>
                <a:spcPct val="50000"/>
              </a:spcBef>
              <a:buFontTx/>
              <a:buBlip>
                <a:blip r:embed="rId2"/>
              </a:buBlip>
            </a:pPr>
            <a:r>
              <a:rPr lang="en-US"/>
              <a:t>China, India show both sides – some of the most spectacular modern buildings and marginal rural farming communities</a:t>
            </a:r>
          </a:p>
          <a:p>
            <a:pPr marL="342900" indent="-342900">
              <a:spcBef>
                <a:spcPct val="50000"/>
              </a:spcBef>
              <a:buFontTx/>
              <a:buBlip>
                <a:blip r:embed="rId2"/>
              </a:buBlip>
            </a:pPr>
            <a:r>
              <a:rPr lang="en-US"/>
              <a:t>What do we need to address – the conflict between predicted massive population increase and impact of climate change on economies of rural communities</a:t>
            </a:r>
          </a:p>
          <a:p>
            <a:pPr marL="342900" indent="-342900">
              <a:spcBef>
                <a:spcPct val="50000"/>
              </a:spcBef>
              <a:buFontTx/>
              <a:buBlip>
                <a:blip r:embed="rId2"/>
              </a:buBlip>
            </a:pPr>
            <a:r>
              <a:rPr lang="en-US"/>
              <a:t>Questions</a:t>
            </a:r>
          </a:p>
          <a:p>
            <a:pPr marL="342900" indent="-342900">
              <a:spcBef>
                <a:spcPct val="50000"/>
              </a:spcBef>
              <a:buFontTx/>
              <a:buAutoNum type="arabicPeriod"/>
            </a:pPr>
            <a:r>
              <a:rPr lang="en-US"/>
              <a:t>What is the current state of sustainable building in the developing world?</a:t>
            </a:r>
          </a:p>
          <a:p>
            <a:pPr marL="342900" indent="-342900">
              <a:spcBef>
                <a:spcPct val="50000"/>
              </a:spcBef>
              <a:buFontTx/>
              <a:buAutoNum type="arabicPeriod"/>
            </a:pPr>
            <a:r>
              <a:rPr lang="en-US"/>
              <a:t>How are construction practices in developing world sustainable</a:t>
            </a:r>
          </a:p>
          <a:p>
            <a:pPr marL="342900" indent="-342900">
              <a:spcBef>
                <a:spcPct val="50000"/>
              </a:spcBef>
              <a:buFontTx/>
              <a:buAutoNum type="arabicPeriod"/>
            </a:pPr>
            <a:r>
              <a:rPr lang="en-US"/>
              <a:t>How are construction practices in developing world unsustainable/ what areas need improvement/ changes are needed?</a:t>
            </a:r>
          </a:p>
          <a:p>
            <a:pPr marL="342900" indent="-342900">
              <a:spcBef>
                <a:spcPct val="50000"/>
              </a:spcBef>
            </a:pPr>
            <a:endParaRPr lang="en-US"/>
          </a:p>
        </p:txBody>
      </p:sp>
      <p:sp>
        <p:nvSpPr>
          <p:cNvPr id="35843" name="Text Box 3"/>
          <p:cNvSpPr txBox="1">
            <a:spLocks noChangeArrowheads="1"/>
          </p:cNvSpPr>
          <p:nvPr/>
        </p:nvSpPr>
        <p:spPr bwMode="auto">
          <a:xfrm>
            <a:off x="611188" y="404813"/>
            <a:ext cx="8281987" cy="579437"/>
          </a:xfrm>
          <a:prstGeom prst="rect">
            <a:avLst/>
          </a:prstGeom>
          <a:noFill/>
          <a:ln w="9525">
            <a:noFill/>
            <a:miter lim="800000"/>
            <a:headEnd/>
            <a:tailEnd/>
          </a:ln>
        </p:spPr>
        <p:txBody>
          <a:bodyPr>
            <a:spAutoFit/>
          </a:bodyPr>
          <a:lstStyle/>
          <a:p>
            <a:pPr algn="ctr">
              <a:spcBef>
                <a:spcPct val="50000"/>
              </a:spcBef>
            </a:pPr>
            <a:r>
              <a:rPr lang="en-US" sz="3200"/>
              <a:t>Sustainable building in the developing world</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2"/>
          <a:srcRect/>
          <a:stretch>
            <a:fillRect/>
          </a:stretch>
        </p:blipFill>
        <p:spPr bwMode="auto">
          <a:xfrm>
            <a:off x="185738" y="600075"/>
            <a:ext cx="8772525" cy="56578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2"/>
          <p:cNvSpPr txBox="1">
            <a:spLocks noChangeArrowheads="1"/>
          </p:cNvSpPr>
          <p:nvPr/>
        </p:nvSpPr>
        <p:spPr bwMode="auto">
          <a:xfrm>
            <a:off x="755650" y="836613"/>
            <a:ext cx="7848600" cy="915987"/>
          </a:xfrm>
          <a:prstGeom prst="rect">
            <a:avLst/>
          </a:prstGeom>
          <a:noFill/>
          <a:ln w="9525">
            <a:noFill/>
            <a:miter lim="800000"/>
            <a:headEnd/>
            <a:tailEnd/>
          </a:ln>
        </p:spPr>
        <p:txBody>
          <a:bodyPr>
            <a:spAutoFit/>
          </a:bodyPr>
          <a:lstStyle/>
          <a:p>
            <a:pPr>
              <a:spcBef>
                <a:spcPct val="50000"/>
              </a:spcBef>
            </a:pPr>
            <a:endParaRPr lang="en-US"/>
          </a:p>
          <a:p>
            <a:endParaRPr lang="en-US"/>
          </a:p>
          <a:p>
            <a:endParaRPr lang="en-US"/>
          </a:p>
        </p:txBody>
      </p:sp>
      <p:sp>
        <p:nvSpPr>
          <p:cNvPr id="37891" name="Rectangle 3"/>
          <p:cNvSpPr>
            <a:spLocks noChangeArrowheads="1"/>
          </p:cNvSpPr>
          <p:nvPr/>
        </p:nvSpPr>
        <p:spPr bwMode="auto">
          <a:xfrm>
            <a:off x="611188" y="1196975"/>
            <a:ext cx="7705725" cy="5310188"/>
          </a:xfrm>
          <a:prstGeom prst="rect">
            <a:avLst/>
          </a:prstGeom>
          <a:noFill/>
          <a:ln w="9525">
            <a:noFill/>
            <a:miter lim="800000"/>
            <a:headEnd/>
            <a:tailEnd/>
          </a:ln>
        </p:spPr>
        <p:txBody>
          <a:bodyPr>
            <a:spAutoFit/>
          </a:bodyPr>
          <a:lstStyle/>
          <a:p>
            <a:r>
              <a:rPr lang="en-US"/>
              <a:t>Definition of least developed, land-locked developing countries and island states are defined by the UN:</a:t>
            </a:r>
          </a:p>
          <a:p>
            <a:endParaRPr lang="en-US"/>
          </a:p>
          <a:p>
            <a:r>
              <a:rPr lang="en-US"/>
              <a:t>1. A low-income criterion, based on a three-year average estimate of the</a:t>
            </a:r>
          </a:p>
          <a:p>
            <a:r>
              <a:rPr lang="en-US"/>
              <a:t>gross national income (GNI) per capita (under $745 for inclusion, above</a:t>
            </a:r>
          </a:p>
          <a:p>
            <a:r>
              <a:rPr lang="en-US"/>
              <a:t>$900 for graduation);</a:t>
            </a:r>
          </a:p>
          <a:p>
            <a:endParaRPr lang="en-US"/>
          </a:p>
          <a:p>
            <a:r>
              <a:rPr lang="en-US"/>
              <a:t>2. A human capital status criterion, involving a composite Human Assets</a:t>
            </a:r>
          </a:p>
          <a:p>
            <a:r>
              <a:rPr lang="en-US"/>
              <a:t>Index (HAI) based on indicators of: (a) nutrition: percentage of population</a:t>
            </a:r>
          </a:p>
          <a:p>
            <a:r>
              <a:rPr lang="en-US"/>
              <a:t>undernourished; (b) health: mortality rate for children aged five years or</a:t>
            </a:r>
          </a:p>
          <a:p>
            <a:r>
              <a:rPr lang="en-US"/>
              <a:t>under; (c) education: the gross secondary school enrollment ratio; and (d)</a:t>
            </a:r>
          </a:p>
          <a:p>
            <a:r>
              <a:rPr lang="en-US"/>
              <a:t>adult literacy rate;</a:t>
            </a:r>
          </a:p>
          <a:p>
            <a:endParaRPr lang="en-US"/>
          </a:p>
          <a:p>
            <a:r>
              <a:rPr lang="en-US"/>
              <a:t>3. An economic vulnerability criterion, involving a composite Economic</a:t>
            </a:r>
          </a:p>
          <a:p>
            <a:r>
              <a:rPr lang="en-US"/>
              <a:t>Vulnerability Index (EVI) based on indicators of: (a) population size; (b)</a:t>
            </a:r>
          </a:p>
          <a:p>
            <a:r>
              <a:rPr lang="en-US"/>
              <a:t>remoteness; (c) merchandise export concentration; (d) share of</a:t>
            </a:r>
          </a:p>
          <a:p>
            <a:r>
              <a:rPr lang="en-US"/>
              <a:t>agriculture, forestry and fisheries in gross domestic product; (e)</a:t>
            </a:r>
          </a:p>
          <a:p>
            <a:r>
              <a:rPr lang="en-US"/>
              <a:t>homelessness owing to natural disasters; (f) instability of agricultural</a:t>
            </a:r>
          </a:p>
          <a:p>
            <a:r>
              <a:rPr lang="en-US"/>
              <a:t>production; and (g) instability of exports of goods and services.</a:t>
            </a:r>
          </a:p>
        </p:txBody>
      </p:sp>
      <p:sp>
        <p:nvSpPr>
          <p:cNvPr id="37892" name="Text Box 4"/>
          <p:cNvSpPr txBox="1">
            <a:spLocks noChangeArrowheads="1"/>
          </p:cNvSpPr>
          <p:nvPr/>
        </p:nvSpPr>
        <p:spPr bwMode="auto">
          <a:xfrm>
            <a:off x="684213" y="476250"/>
            <a:ext cx="8208962" cy="579438"/>
          </a:xfrm>
          <a:prstGeom prst="rect">
            <a:avLst/>
          </a:prstGeom>
          <a:noFill/>
          <a:ln w="9525">
            <a:noFill/>
            <a:miter lim="800000"/>
            <a:headEnd/>
            <a:tailEnd/>
          </a:ln>
        </p:spPr>
        <p:txBody>
          <a:bodyPr>
            <a:spAutoFit/>
          </a:bodyPr>
          <a:lstStyle/>
          <a:p>
            <a:pPr algn="ctr">
              <a:spcBef>
                <a:spcPct val="50000"/>
              </a:spcBef>
            </a:pPr>
            <a:r>
              <a:rPr lang="en-US" sz="3200"/>
              <a:t>Definition of Less-Developed Nation Status</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2"/>
          <p:cNvSpPr txBox="1">
            <a:spLocks noChangeArrowheads="1"/>
          </p:cNvSpPr>
          <p:nvPr/>
        </p:nvSpPr>
        <p:spPr bwMode="auto">
          <a:xfrm>
            <a:off x="684213" y="1700213"/>
            <a:ext cx="7634287" cy="4765675"/>
          </a:xfrm>
          <a:prstGeom prst="rect">
            <a:avLst/>
          </a:prstGeom>
          <a:noFill/>
          <a:ln w="9525">
            <a:noFill/>
            <a:miter lim="800000"/>
            <a:headEnd/>
            <a:tailEnd/>
          </a:ln>
        </p:spPr>
        <p:txBody>
          <a:bodyPr>
            <a:spAutoFit/>
          </a:bodyPr>
          <a:lstStyle/>
          <a:p>
            <a:pPr>
              <a:spcBef>
                <a:spcPct val="50000"/>
              </a:spcBef>
              <a:buFontTx/>
              <a:buBlip>
                <a:blip r:embed="rId2"/>
              </a:buBlip>
            </a:pPr>
            <a:r>
              <a:rPr lang="en-US"/>
              <a:t> In the developing world – the majority of the world’s population - the goal of saving energy, money and resources is done out of necessity</a:t>
            </a:r>
          </a:p>
          <a:p>
            <a:pPr>
              <a:spcBef>
                <a:spcPct val="50000"/>
              </a:spcBef>
              <a:buFontTx/>
              <a:buBlip>
                <a:blip r:embed="rId2"/>
              </a:buBlip>
            </a:pPr>
            <a:r>
              <a:rPr lang="en-US"/>
              <a:t> What may be defined as sustainable in the developed world may well be a necessity in the developing world</a:t>
            </a:r>
          </a:p>
          <a:p>
            <a:pPr>
              <a:spcBef>
                <a:spcPct val="50000"/>
              </a:spcBef>
              <a:buFontTx/>
              <a:buBlip>
                <a:blip r:embed="rId2"/>
              </a:buBlip>
            </a:pPr>
            <a:r>
              <a:rPr lang="en-US"/>
              <a:t> Major goals are clean water, improved sanitation, energy, adequate shelter, healthcare and food security</a:t>
            </a:r>
          </a:p>
          <a:p>
            <a:pPr>
              <a:spcBef>
                <a:spcPct val="50000"/>
              </a:spcBef>
              <a:buFontTx/>
              <a:buBlip>
                <a:blip r:embed="rId2"/>
              </a:buBlip>
            </a:pPr>
            <a:r>
              <a:rPr lang="en-US"/>
              <a:t> Sustainable construction in the developing world would increase efficiency by which buildings and sites use local resources, local labour force while reducing building impacts on health and environment</a:t>
            </a:r>
          </a:p>
          <a:p>
            <a:pPr>
              <a:spcBef>
                <a:spcPct val="50000"/>
              </a:spcBef>
              <a:buFontTx/>
              <a:buBlip>
                <a:blip r:embed="rId2"/>
              </a:buBlip>
            </a:pPr>
            <a:r>
              <a:rPr lang="en-US"/>
              <a:t> </a:t>
            </a:r>
            <a:r>
              <a:rPr lang="en-US">
                <a:solidFill>
                  <a:srgbClr val="0000FF"/>
                </a:solidFill>
              </a:rPr>
              <a:t>Because of the conundrum of naturally using sustainable practices and just doing what is necessary to survive, the developing world needs a different set of standards</a:t>
            </a:r>
          </a:p>
          <a:p>
            <a:pPr>
              <a:spcBef>
                <a:spcPct val="50000"/>
              </a:spcBef>
            </a:pPr>
            <a:endParaRPr lang="en-US">
              <a:solidFill>
                <a:srgbClr val="0000FF"/>
              </a:solidFill>
            </a:endParaRPr>
          </a:p>
          <a:p>
            <a:pPr>
              <a:spcBef>
                <a:spcPct val="50000"/>
              </a:spcBef>
            </a:pPr>
            <a:endParaRPr lang="en-US"/>
          </a:p>
        </p:txBody>
      </p:sp>
      <p:sp>
        <p:nvSpPr>
          <p:cNvPr id="38915" name="Text Box 3"/>
          <p:cNvSpPr txBox="1">
            <a:spLocks noChangeArrowheads="1"/>
          </p:cNvSpPr>
          <p:nvPr/>
        </p:nvSpPr>
        <p:spPr bwMode="auto">
          <a:xfrm>
            <a:off x="755650" y="404813"/>
            <a:ext cx="7920038" cy="1066800"/>
          </a:xfrm>
          <a:prstGeom prst="rect">
            <a:avLst/>
          </a:prstGeom>
          <a:noFill/>
          <a:ln w="9525">
            <a:noFill/>
            <a:miter lim="800000"/>
            <a:headEnd/>
            <a:tailEnd/>
          </a:ln>
        </p:spPr>
        <p:txBody>
          <a:bodyPr>
            <a:spAutoFit/>
          </a:bodyPr>
          <a:lstStyle/>
          <a:p>
            <a:pPr algn="ctr">
              <a:spcBef>
                <a:spcPct val="50000"/>
              </a:spcBef>
            </a:pPr>
            <a:r>
              <a:rPr lang="en-US" sz="3200"/>
              <a:t>Developing world projects – sustainable vs. unsustainable</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2"/>
          <p:cNvSpPr txBox="1">
            <a:spLocks noChangeArrowheads="1"/>
          </p:cNvSpPr>
          <p:nvPr/>
        </p:nvSpPr>
        <p:spPr bwMode="auto">
          <a:xfrm>
            <a:off x="1258888" y="1700213"/>
            <a:ext cx="6626225" cy="4054475"/>
          </a:xfrm>
          <a:prstGeom prst="rect">
            <a:avLst/>
          </a:prstGeom>
          <a:noFill/>
          <a:ln w="9525">
            <a:noFill/>
            <a:miter lim="800000"/>
            <a:headEnd/>
            <a:tailEnd/>
          </a:ln>
        </p:spPr>
        <p:txBody>
          <a:bodyPr>
            <a:spAutoFit/>
          </a:bodyPr>
          <a:lstStyle/>
          <a:p>
            <a:pPr>
              <a:buFontTx/>
              <a:buBlip>
                <a:blip r:embed="rId2"/>
              </a:buBlip>
            </a:pPr>
            <a:r>
              <a:rPr lang="en-US"/>
              <a:t> </a:t>
            </a:r>
            <a:r>
              <a:rPr lang="en-US" sz="2000"/>
              <a:t>Inadequate engineering planning/ formal drawings in many construction projects (see below)</a:t>
            </a:r>
          </a:p>
          <a:p>
            <a:endParaRPr lang="en-US" sz="2000"/>
          </a:p>
          <a:p>
            <a:pPr>
              <a:buFontTx/>
              <a:buBlip>
                <a:blip r:embed="rId2"/>
              </a:buBlip>
            </a:pPr>
            <a:r>
              <a:rPr lang="en-US" sz="2000"/>
              <a:t> High level of corruption involved in securing contracts, permits..</a:t>
            </a:r>
          </a:p>
          <a:p>
            <a:pPr>
              <a:buFontTx/>
              <a:buBlip>
                <a:blip r:embed="rId2"/>
              </a:buBlip>
            </a:pPr>
            <a:endParaRPr lang="en-US" sz="2000"/>
          </a:p>
          <a:p>
            <a:pPr>
              <a:buFontTx/>
              <a:buBlip>
                <a:blip r:embed="rId2"/>
              </a:buBlip>
            </a:pPr>
            <a:r>
              <a:rPr lang="en-US" sz="2000"/>
              <a:t> Bribery, kick- backs at all levels leading to provision of sub-standard or insufficient building materials</a:t>
            </a:r>
          </a:p>
          <a:p>
            <a:endParaRPr lang="en-US" sz="2000"/>
          </a:p>
          <a:p>
            <a:pPr>
              <a:buFontTx/>
              <a:buBlip>
                <a:blip r:embed="rId2"/>
              </a:buBlip>
            </a:pPr>
            <a:r>
              <a:rPr lang="en-US" sz="2000"/>
              <a:t> Examples of Chinese schools after earthquake</a:t>
            </a:r>
          </a:p>
          <a:p>
            <a:pPr>
              <a:buFontTx/>
              <a:buBlip>
                <a:blip r:embed="rId2"/>
              </a:buBlip>
            </a:pPr>
            <a:endParaRPr lang="en-US" sz="2000"/>
          </a:p>
          <a:p>
            <a:pPr>
              <a:buFontTx/>
              <a:buBlip>
                <a:blip r:embed="rId2"/>
              </a:buBlip>
            </a:pPr>
            <a:r>
              <a:rPr lang="en-US" sz="2000"/>
              <a:t> Highways in Jakarta, Indonesia – uncompleted  flyover etc</a:t>
            </a:r>
          </a:p>
        </p:txBody>
      </p:sp>
      <p:sp>
        <p:nvSpPr>
          <p:cNvPr id="39939" name="Text Box 3"/>
          <p:cNvSpPr txBox="1">
            <a:spLocks noChangeArrowheads="1"/>
          </p:cNvSpPr>
          <p:nvPr/>
        </p:nvSpPr>
        <p:spPr bwMode="auto">
          <a:xfrm>
            <a:off x="323850" y="549275"/>
            <a:ext cx="8569325" cy="579438"/>
          </a:xfrm>
          <a:prstGeom prst="rect">
            <a:avLst/>
          </a:prstGeom>
          <a:noFill/>
          <a:ln w="9525">
            <a:noFill/>
            <a:miter lim="800000"/>
            <a:headEnd/>
            <a:tailEnd/>
          </a:ln>
        </p:spPr>
        <p:txBody>
          <a:bodyPr>
            <a:spAutoFit/>
          </a:bodyPr>
          <a:lstStyle/>
          <a:p>
            <a:pPr algn="ctr">
              <a:spcBef>
                <a:spcPct val="50000"/>
              </a:spcBef>
            </a:pPr>
            <a:r>
              <a:rPr lang="en-US" sz="3200"/>
              <a:t>Additional problems in the developing world</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ctrTitle"/>
          </p:nvPr>
        </p:nvSpPr>
        <p:spPr>
          <a:xfrm>
            <a:off x="685800" y="333375"/>
            <a:ext cx="7772400" cy="1223963"/>
          </a:xfrm>
        </p:spPr>
        <p:txBody>
          <a:bodyPr/>
          <a:lstStyle/>
          <a:p>
            <a:pPr eaLnBrk="1" hangingPunct="1"/>
            <a:r>
              <a:rPr lang="en-US" sz="4000" smtClean="0"/>
              <a:t>Buildings in rural communities provide high level of sustainability</a:t>
            </a:r>
          </a:p>
        </p:txBody>
      </p:sp>
      <p:pic>
        <p:nvPicPr>
          <p:cNvPr id="40963" name="Picture 4"/>
          <p:cNvPicPr>
            <a:picLocks noChangeAspect="1" noChangeArrowheads="1"/>
          </p:cNvPicPr>
          <p:nvPr/>
        </p:nvPicPr>
        <p:blipFill>
          <a:blip r:embed="rId2"/>
          <a:srcRect/>
          <a:stretch>
            <a:fillRect/>
          </a:stretch>
        </p:blipFill>
        <p:spPr bwMode="auto">
          <a:xfrm>
            <a:off x="5148263" y="1700213"/>
            <a:ext cx="3352800" cy="2225675"/>
          </a:xfrm>
          <a:prstGeom prst="rect">
            <a:avLst/>
          </a:prstGeom>
          <a:noFill/>
          <a:ln w="9525">
            <a:noFill/>
            <a:miter lim="800000"/>
            <a:headEnd/>
            <a:tailEnd/>
          </a:ln>
        </p:spPr>
      </p:pic>
      <p:pic>
        <p:nvPicPr>
          <p:cNvPr id="40964" name="Picture 5"/>
          <p:cNvPicPr>
            <a:picLocks noChangeAspect="1" noChangeArrowheads="1"/>
          </p:cNvPicPr>
          <p:nvPr/>
        </p:nvPicPr>
        <p:blipFill>
          <a:blip r:embed="rId3"/>
          <a:srcRect/>
          <a:stretch>
            <a:fillRect/>
          </a:stretch>
        </p:blipFill>
        <p:spPr bwMode="auto">
          <a:xfrm>
            <a:off x="539750" y="1700213"/>
            <a:ext cx="3960813" cy="2373312"/>
          </a:xfrm>
          <a:prstGeom prst="rect">
            <a:avLst/>
          </a:prstGeom>
          <a:noFill/>
          <a:ln w="9525">
            <a:noFill/>
            <a:miter lim="800000"/>
            <a:headEnd/>
            <a:tailEnd/>
          </a:ln>
        </p:spPr>
      </p:pic>
      <p:pic>
        <p:nvPicPr>
          <p:cNvPr id="40965" name="Picture 6"/>
          <p:cNvPicPr>
            <a:picLocks noChangeAspect="1" noChangeArrowheads="1"/>
          </p:cNvPicPr>
          <p:nvPr/>
        </p:nvPicPr>
        <p:blipFill>
          <a:blip r:embed="rId4"/>
          <a:srcRect/>
          <a:stretch>
            <a:fillRect/>
          </a:stretch>
        </p:blipFill>
        <p:spPr bwMode="auto">
          <a:xfrm>
            <a:off x="2916238" y="4179888"/>
            <a:ext cx="3919537" cy="26781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ctrTitle"/>
          </p:nvPr>
        </p:nvSpPr>
        <p:spPr>
          <a:xfrm>
            <a:off x="685800" y="333375"/>
            <a:ext cx="7772400" cy="1150938"/>
          </a:xfrm>
        </p:spPr>
        <p:txBody>
          <a:bodyPr/>
          <a:lstStyle/>
          <a:p>
            <a:pPr eaLnBrk="1" hangingPunct="1"/>
            <a:r>
              <a:rPr lang="en-US" smtClean="0"/>
              <a:t>Inset EPA table</a:t>
            </a:r>
          </a:p>
        </p:txBody>
      </p:sp>
      <p:pic>
        <p:nvPicPr>
          <p:cNvPr id="41987" name="Picture 3"/>
          <p:cNvPicPr>
            <a:picLocks noChangeAspect="1" noChangeArrowheads="1"/>
          </p:cNvPicPr>
          <p:nvPr/>
        </p:nvPicPr>
        <p:blipFill>
          <a:blip r:embed="rId2"/>
          <a:srcRect/>
          <a:stretch>
            <a:fillRect/>
          </a:stretch>
        </p:blipFill>
        <p:spPr bwMode="auto">
          <a:xfrm>
            <a:off x="0" y="549275"/>
            <a:ext cx="9144000" cy="6840538"/>
          </a:xfrm>
          <a:prstGeom prst="rect">
            <a:avLst/>
          </a:prstGeom>
          <a:noFill/>
          <a:ln w="9525">
            <a:noFill/>
            <a:miter lim="800000"/>
            <a:headEnd/>
            <a:tailEnd/>
          </a:ln>
        </p:spPr>
      </p:pic>
      <p:sp>
        <p:nvSpPr>
          <p:cNvPr id="41988" name="Text Box 4"/>
          <p:cNvSpPr txBox="1">
            <a:spLocks noChangeArrowheads="1"/>
          </p:cNvSpPr>
          <p:nvPr/>
        </p:nvSpPr>
        <p:spPr bwMode="auto">
          <a:xfrm>
            <a:off x="250825" y="188913"/>
            <a:ext cx="8893175" cy="366712"/>
          </a:xfrm>
          <a:prstGeom prst="rect">
            <a:avLst/>
          </a:prstGeom>
          <a:noFill/>
          <a:ln w="9525">
            <a:noFill/>
            <a:miter lim="800000"/>
            <a:headEnd/>
            <a:tailEnd/>
          </a:ln>
        </p:spPr>
        <p:txBody>
          <a:bodyPr>
            <a:spAutoFit/>
          </a:bodyPr>
          <a:lstStyle/>
          <a:p>
            <a:pPr>
              <a:spcBef>
                <a:spcPct val="50000"/>
              </a:spcBef>
            </a:pPr>
            <a:r>
              <a:rPr lang="en-US"/>
              <a:t>Government Programs for promoting energy efficient public buildings (UNEP 2009)</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p:cNvSpPr>
            <a:spLocks noGrp="1" noChangeArrowheads="1"/>
          </p:cNvSpPr>
          <p:nvPr>
            <p:ph type="subTitle" idx="1"/>
          </p:nvPr>
        </p:nvSpPr>
        <p:spPr>
          <a:xfrm>
            <a:off x="1371600" y="188913"/>
            <a:ext cx="6400800" cy="647700"/>
          </a:xfrm>
        </p:spPr>
        <p:txBody>
          <a:bodyPr/>
          <a:lstStyle/>
          <a:p>
            <a:pPr eaLnBrk="1" hangingPunct="1"/>
            <a:r>
              <a:rPr lang="en-US" smtClean="0"/>
              <a:t>Future trends</a:t>
            </a:r>
          </a:p>
          <a:p>
            <a:pPr eaLnBrk="1" hangingPunct="1"/>
            <a:endParaRPr lang="en-US" smtClean="0"/>
          </a:p>
        </p:txBody>
      </p:sp>
      <p:sp>
        <p:nvSpPr>
          <p:cNvPr id="43011" name="Text Box 6"/>
          <p:cNvSpPr txBox="1">
            <a:spLocks noChangeArrowheads="1"/>
          </p:cNvSpPr>
          <p:nvPr/>
        </p:nvSpPr>
        <p:spPr bwMode="auto">
          <a:xfrm>
            <a:off x="827088" y="1412875"/>
            <a:ext cx="8137525" cy="4351338"/>
          </a:xfrm>
          <a:prstGeom prst="rect">
            <a:avLst/>
          </a:prstGeom>
          <a:noFill/>
          <a:ln w="9525">
            <a:noFill/>
            <a:miter lim="800000"/>
            <a:headEnd/>
            <a:tailEnd/>
          </a:ln>
        </p:spPr>
        <p:txBody>
          <a:bodyPr>
            <a:spAutoFit/>
          </a:bodyPr>
          <a:lstStyle/>
          <a:p>
            <a:pPr>
              <a:spcBef>
                <a:spcPct val="50000"/>
              </a:spcBef>
              <a:buFontTx/>
              <a:buBlip>
                <a:blip r:embed="rId2"/>
              </a:buBlip>
            </a:pPr>
            <a:r>
              <a:rPr lang="en-US"/>
              <a:t> According to real estate and architectural experts, current growth in the green building market is not a short-lived trend, but the start of a permanent shift in how the world uses energy and natural resources within the spaces we live and work. </a:t>
            </a:r>
          </a:p>
          <a:p>
            <a:pPr>
              <a:spcBef>
                <a:spcPct val="50000"/>
              </a:spcBef>
              <a:buFontTx/>
              <a:buBlip>
                <a:blip r:embed="rId2"/>
              </a:buBlip>
            </a:pPr>
            <a:r>
              <a:rPr lang="en-US"/>
              <a:t> There are still many obstacles that may slow the growth of the green building industry – these include a lack of understanding of the long-term social, economic and environmental benefits of sustainable building practices is generally lacking among relevant stakeholders, including investors, insurance companies, property developers and buyers/tenants.</a:t>
            </a:r>
          </a:p>
          <a:p>
            <a:pPr>
              <a:spcBef>
                <a:spcPct val="50000"/>
              </a:spcBef>
              <a:buFontTx/>
              <a:buBlip>
                <a:blip r:embed="rId2"/>
              </a:buBlip>
            </a:pPr>
            <a:r>
              <a:rPr lang="en-US"/>
              <a:t> Another barrier is that current legislation and building standards generally neglect sustainability issues, focusing instead on the technical function of buildings</a:t>
            </a:r>
          </a:p>
          <a:p>
            <a:pPr>
              <a:spcBef>
                <a:spcPct val="50000"/>
              </a:spcBef>
              <a:buFontTx/>
              <a:buBlip>
                <a:blip r:embed="rId2"/>
              </a:buBlip>
            </a:pPr>
            <a:r>
              <a:rPr lang="en-US"/>
              <a:t> Finally, there are a lack of official government policies and incentives to encourage green building.</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ctrTitle"/>
          </p:nvPr>
        </p:nvSpPr>
        <p:spPr>
          <a:xfrm>
            <a:off x="685800" y="333375"/>
            <a:ext cx="7772400" cy="503238"/>
          </a:xfrm>
        </p:spPr>
        <p:txBody>
          <a:bodyPr/>
          <a:lstStyle/>
          <a:p>
            <a:pPr eaLnBrk="1" hangingPunct="1"/>
            <a:r>
              <a:rPr lang="en-US" sz="3200" smtClean="0"/>
              <a:t>Tectusol EnerRoof with Heat Pump</a:t>
            </a:r>
          </a:p>
        </p:txBody>
      </p:sp>
      <p:pic>
        <p:nvPicPr>
          <p:cNvPr id="44035" name="Picture 3" descr="Tec 2"/>
          <p:cNvPicPr>
            <a:picLocks noChangeAspect="1" noChangeArrowheads="1"/>
          </p:cNvPicPr>
          <p:nvPr/>
        </p:nvPicPr>
        <p:blipFill>
          <a:blip r:embed="rId2"/>
          <a:srcRect/>
          <a:stretch>
            <a:fillRect/>
          </a:stretch>
        </p:blipFill>
        <p:spPr bwMode="auto">
          <a:xfrm>
            <a:off x="0" y="1052513"/>
            <a:ext cx="9144000" cy="58054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ctrTitle"/>
          </p:nvPr>
        </p:nvSpPr>
        <p:spPr>
          <a:xfrm>
            <a:off x="0" y="0"/>
            <a:ext cx="8964613" cy="863600"/>
          </a:xfrm>
        </p:spPr>
        <p:txBody>
          <a:bodyPr/>
          <a:lstStyle/>
          <a:p>
            <a:pPr eaLnBrk="1" hangingPunct="1"/>
            <a:r>
              <a:rPr lang="en-US" sz="3200" smtClean="0"/>
              <a:t>Hybrid solar thermal- PV electric roof design</a:t>
            </a:r>
          </a:p>
        </p:txBody>
      </p:sp>
      <p:pic>
        <p:nvPicPr>
          <p:cNvPr id="45059" name="Picture 3" descr="Roof showing HW heat pump"/>
          <p:cNvPicPr>
            <a:picLocks noChangeAspect="1" noChangeArrowheads="1"/>
          </p:cNvPicPr>
          <p:nvPr/>
        </p:nvPicPr>
        <p:blipFill>
          <a:blip r:embed="rId2"/>
          <a:srcRect/>
          <a:stretch>
            <a:fillRect/>
          </a:stretch>
        </p:blipFill>
        <p:spPr bwMode="auto">
          <a:xfrm>
            <a:off x="0" y="836613"/>
            <a:ext cx="9144000" cy="60213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ctrTitle"/>
          </p:nvPr>
        </p:nvSpPr>
        <p:spPr>
          <a:xfrm>
            <a:off x="0" y="333375"/>
            <a:ext cx="8458200" cy="1511300"/>
          </a:xfrm>
        </p:spPr>
        <p:txBody>
          <a:bodyPr/>
          <a:lstStyle/>
          <a:p>
            <a:pPr eaLnBrk="1" hangingPunct="1"/>
            <a:r>
              <a:rPr lang="en-US" sz="3200" smtClean="0"/>
              <a:t>Konarka – flexible PV film</a:t>
            </a:r>
            <a:br>
              <a:rPr lang="en-US" sz="3200" smtClean="0"/>
            </a:br>
            <a:r>
              <a:rPr lang="en-US" sz="3200" smtClean="0"/>
              <a:t>Increasing use in building integrated photovoltaics (BIPV)</a:t>
            </a:r>
          </a:p>
        </p:txBody>
      </p:sp>
      <p:pic>
        <p:nvPicPr>
          <p:cNvPr id="46083" name="Picture 3"/>
          <p:cNvPicPr>
            <a:picLocks noGrp="1" noChangeAspect="1" noChangeArrowheads="1"/>
          </p:cNvPicPr>
          <p:nvPr>
            <p:ph type="subTitle" idx="1"/>
          </p:nvPr>
        </p:nvPicPr>
        <p:blipFill>
          <a:blip r:embed="rId2"/>
          <a:srcRect/>
          <a:stretch>
            <a:fillRect/>
          </a:stretch>
        </p:blipFill>
        <p:spPr>
          <a:xfrm>
            <a:off x="468313" y="2205038"/>
            <a:ext cx="8128000" cy="2592387"/>
          </a:xfrm>
        </p:spPr>
      </p:pic>
      <p:pic>
        <p:nvPicPr>
          <p:cNvPr id="46084" name="Picture 4"/>
          <p:cNvPicPr>
            <a:picLocks noChangeAspect="1" noChangeArrowheads="1"/>
          </p:cNvPicPr>
          <p:nvPr/>
        </p:nvPicPr>
        <p:blipFill>
          <a:blip r:embed="rId3"/>
          <a:srcRect/>
          <a:stretch>
            <a:fillRect/>
          </a:stretch>
        </p:blipFill>
        <p:spPr bwMode="auto">
          <a:xfrm>
            <a:off x="611188" y="4581525"/>
            <a:ext cx="2857500" cy="1962150"/>
          </a:xfrm>
          <a:prstGeom prst="rect">
            <a:avLst/>
          </a:prstGeom>
          <a:noFill/>
          <a:ln w="9525">
            <a:noFill/>
            <a:miter lim="800000"/>
            <a:headEnd/>
            <a:tailEnd/>
          </a:ln>
        </p:spPr>
      </p:pic>
      <p:sp>
        <p:nvSpPr>
          <p:cNvPr id="46085" name="Text Box 5"/>
          <p:cNvSpPr txBox="1">
            <a:spLocks noChangeArrowheads="1"/>
          </p:cNvSpPr>
          <p:nvPr/>
        </p:nvSpPr>
        <p:spPr bwMode="auto">
          <a:xfrm>
            <a:off x="5724525" y="5661025"/>
            <a:ext cx="1511300" cy="366713"/>
          </a:xfrm>
          <a:prstGeom prst="rect">
            <a:avLst/>
          </a:prstGeom>
          <a:noFill/>
          <a:ln w="9525">
            <a:noFill/>
            <a:miter lim="800000"/>
            <a:headEnd/>
            <a:tailEnd/>
          </a:ln>
        </p:spPr>
        <p:txBody>
          <a:bodyPr>
            <a:spAutoFit/>
          </a:bodyPr>
          <a:lstStyle/>
          <a:p>
            <a:pPr>
              <a:spcBef>
                <a:spcPct val="50000"/>
              </a:spcBef>
            </a:pPr>
            <a:r>
              <a:rPr lang="en-US"/>
              <a:t>Pune?</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2"/>
          <p:cNvSpPr txBox="1">
            <a:spLocks noChangeArrowheads="1"/>
          </p:cNvSpPr>
          <p:nvPr/>
        </p:nvSpPr>
        <p:spPr bwMode="auto">
          <a:xfrm>
            <a:off x="755650" y="1196975"/>
            <a:ext cx="7848600" cy="4894263"/>
          </a:xfrm>
          <a:prstGeom prst="rect">
            <a:avLst/>
          </a:prstGeom>
          <a:noFill/>
          <a:ln w="9525">
            <a:noFill/>
            <a:miter lim="800000"/>
            <a:headEnd/>
            <a:tailEnd/>
          </a:ln>
        </p:spPr>
        <p:txBody>
          <a:bodyPr>
            <a:spAutoFit/>
          </a:bodyPr>
          <a:lstStyle/>
          <a:p>
            <a:pPr>
              <a:buFontTx/>
              <a:buBlip>
                <a:blip r:embed="rId2"/>
              </a:buBlip>
            </a:pPr>
            <a:r>
              <a:rPr lang="en-US"/>
              <a:t> </a:t>
            </a:r>
            <a:r>
              <a:rPr lang="en-US" sz="2400"/>
              <a:t>What is the real problem?</a:t>
            </a:r>
          </a:p>
          <a:p>
            <a:pPr>
              <a:buFontTx/>
              <a:buBlip>
                <a:blip r:embed="rId2"/>
              </a:buBlip>
            </a:pPr>
            <a:r>
              <a:rPr lang="en-US" sz="2400"/>
              <a:t> Are we facing a world of overpopulation that is running out of resources and ability to sustain an ever-increasing population</a:t>
            </a:r>
          </a:p>
          <a:p>
            <a:pPr>
              <a:buFontTx/>
              <a:buBlip>
                <a:blip r:embed="rId2"/>
              </a:buBlip>
            </a:pPr>
            <a:r>
              <a:rPr lang="en-US" sz="2400"/>
              <a:t>  Are new cities the answer, at least not in themselves?</a:t>
            </a:r>
          </a:p>
          <a:p>
            <a:pPr>
              <a:buFontTx/>
              <a:buBlip>
                <a:blip r:embed="rId2"/>
              </a:buBlip>
            </a:pPr>
            <a:r>
              <a:rPr lang="en-US" sz="2400"/>
              <a:t>  As the global population grows then so does the demand on the land for housing and crop production while all other species are slowly wiped out due to human depredation</a:t>
            </a:r>
          </a:p>
          <a:p>
            <a:pPr>
              <a:buFontTx/>
              <a:buBlip>
                <a:blip r:embed="rId2"/>
              </a:buBlip>
            </a:pPr>
            <a:r>
              <a:rPr lang="en-US" sz="2400"/>
              <a:t> Where does the food come from - do we clear the peasants off the land to create megafarms run by MegaCorps to feed the megacities?</a:t>
            </a:r>
          </a:p>
          <a:p>
            <a:pPr>
              <a:buFontTx/>
              <a:buBlip>
                <a:blip r:embed="rId2"/>
              </a:buBlip>
            </a:pPr>
            <a:r>
              <a:rPr lang="en-US" sz="2400"/>
              <a:t> </a:t>
            </a:r>
          </a:p>
        </p:txBody>
      </p:sp>
      <p:sp>
        <p:nvSpPr>
          <p:cNvPr id="47107" name="Text Box 3"/>
          <p:cNvSpPr txBox="1">
            <a:spLocks noChangeArrowheads="1"/>
          </p:cNvSpPr>
          <p:nvPr/>
        </p:nvSpPr>
        <p:spPr bwMode="auto">
          <a:xfrm>
            <a:off x="323850" y="333375"/>
            <a:ext cx="8820150" cy="579438"/>
          </a:xfrm>
          <a:prstGeom prst="rect">
            <a:avLst/>
          </a:prstGeom>
          <a:noFill/>
          <a:ln w="9525">
            <a:noFill/>
            <a:miter lim="800000"/>
            <a:headEnd/>
            <a:tailEnd/>
          </a:ln>
        </p:spPr>
        <p:txBody>
          <a:bodyPr>
            <a:spAutoFit/>
          </a:bodyPr>
          <a:lstStyle/>
          <a:p>
            <a:pPr algn="ctr">
              <a:spcBef>
                <a:spcPct val="50000"/>
              </a:spcBef>
            </a:pPr>
            <a:r>
              <a:rPr lang="en-US" sz="3200"/>
              <a:t>So where do we go from here?</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endParaRPr lang="en-GB" smtClean="0"/>
          </a:p>
        </p:txBody>
      </p:sp>
      <p:sp>
        <p:nvSpPr>
          <p:cNvPr id="48131" name="Content Placeholder 2"/>
          <p:cNvSpPr>
            <a:spLocks noGrp="1"/>
          </p:cNvSpPr>
          <p:nvPr>
            <p:ph idx="1"/>
          </p:nvPr>
        </p:nvSpPr>
        <p:spPr/>
        <p:txBody>
          <a:bodyPr/>
          <a:lstStyle/>
          <a:p>
            <a:pPr eaLnBrk="1" hangingPunct="1">
              <a:buFontTx/>
              <a:buBlip>
                <a:blip r:embed="rId2"/>
              </a:buBlip>
            </a:pPr>
            <a:r>
              <a:rPr lang="en-US" sz="2400" smtClean="0"/>
              <a:t>Then the dispossessed can just go and live in the fringes of the new eco-cities as we are now seeing.</a:t>
            </a:r>
          </a:p>
          <a:p>
            <a:pPr eaLnBrk="1" hangingPunct="1">
              <a:buFontTx/>
              <a:buBlip>
                <a:blip r:embed="rId2"/>
              </a:buBlip>
            </a:pPr>
            <a:r>
              <a:rPr lang="en-US" sz="2400" smtClean="0"/>
              <a:t> Increasing disparity of wealth distribution – in the US unemployment and steadily decreasing living standards – in Europe, UK 10%  and Spain has 40% unemployment</a:t>
            </a:r>
          </a:p>
          <a:p>
            <a:pPr eaLnBrk="1" hangingPunct="1">
              <a:buFontTx/>
              <a:buBlip>
                <a:blip r:embed="rId2"/>
              </a:buBlip>
            </a:pPr>
            <a:r>
              <a:rPr lang="en-US" sz="2400" smtClean="0"/>
              <a:t> Corruption in both the developing and developed worlds is a massive problem – effect of the criminal US financial criminal crisis is immeasurable – corruption in developing world is almost impossible to control since it is endemic at all levels of government and society</a:t>
            </a:r>
          </a:p>
          <a:p>
            <a:pPr eaLnBrk="1" hangingPunct="1"/>
            <a:endParaRPr lang="en-GB" smtClean="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4"/>
          <p:cNvPicPr>
            <a:picLocks noChangeAspect="1" noChangeArrowheads="1"/>
          </p:cNvPicPr>
          <p:nvPr/>
        </p:nvPicPr>
        <p:blipFill>
          <a:blip r:embed="rId2"/>
          <a:srcRect/>
          <a:stretch>
            <a:fillRect/>
          </a:stretch>
        </p:blipFill>
        <p:spPr bwMode="auto">
          <a:xfrm>
            <a:off x="5292725" y="4292600"/>
            <a:ext cx="2881313" cy="2235200"/>
          </a:xfrm>
          <a:prstGeom prst="rect">
            <a:avLst/>
          </a:prstGeom>
          <a:noFill/>
          <a:ln w="9525">
            <a:noFill/>
            <a:miter lim="800000"/>
            <a:headEnd/>
            <a:tailEnd/>
          </a:ln>
        </p:spPr>
      </p:pic>
      <p:pic>
        <p:nvPicPr>
          <p:cNvPr id="49155" name="Picture 5"/>
          <p:cNvPicPr>
            <a:picLocks noChangeAspect="1" noChangeArrowheads="1"/>
          </p:cNvPicPr>
          <p:nvPr/>
        </p:nvPicPr>
        <p:blipFill>
          <a:blip r:embed="rId3"/>
          <a:srcRect/>
          <a:stretch>
            <a:fillRect/>
          </a:stretch>
        </p:blipFill>
        <p:spPr bwMode="auto">
          <a:xfrm>
            <a:off x="4643438" y="260350"/>
            <a:ext cx="2844800" cy="2143125"/>
          </a:xfrm>
          <a:prstGeom prst="rect">
            <a:avLst/>
          </a:prstGeom>
          <a:noFill/>
          <a:ln w="9525">
            <a:noFill/>
            <a:miter lim="800000"/>
            <a:headEnd/>
            <a:tailEnd/>
          </a:ln>
        </p:spPr>
      </p:pic>
      <p:pic>
        <p:nvPicPr>
          <p:cNvPr id="49156" name="Picture 6"/>
          <p:cNvPicPr>
            <a:picLocks noChangeAspect="1" noChangeArrowheads="1"/>
          </p:cNvPicPr>
          <p:nvPr/>
        </p:nvPicPr>
        <p:blipFill>
          <a:blip r:embed="rId4"/>
          <a:srcRect/>
          <a:stretch>
            <a:fillRect/>
          </a:stretch>
        </p:blipFill>
        <p:spPr bwMode="auto">
          <a:xfrm>
            <a:off x="179388" y="4365625"/>
            <a:ext cx="2989262" cy="2079625"/>
          </a:xfrm>
          <a:prstGeom prst="rect">
            <a:avLst/>
          </a:prstGeom>
          <a:noFill/>
          <a:ln w="9525">
            <a:noFill/>
            <a:miter lim="800000"/>
            <a:headEnd/>
            <a:tailEnd/>
          </a:ln>
        </p:spPr>
      </p:pic>
      <p:pic>
        <p:nvPicPr>
          <p:cNvPr id="49157" name="Picture 7"/>
          <p:cNvPicPr>
            <a:picLocks noChangeAspect="1" noChangeArrowheads="1"/>
          </p:cNvPicPr>
          <p:nvPr/>
        </p:nvPicPr>
        <p:blipFill>
          <a:blip r:embed="rId5"/>
          <a:srcRect/>
          <a:stretch>
            <a:fillRect/>
          </a:stretch>
        </p:blipFill>
        <p:spPr bwMode="auto">
          <a:xfrm>
            <a:off x="323850" y="620713"/>
            <a:ext cx="2701925" cy="2028825"/>
          </a:xfrm>
          <a:prstGeom prst="rect">
            <a:avLst/>
          </a:prstGeom>
          <a:noFill/>
          <a:ln w="9525">
            <a:noFill/>
            <a:miter lim="800000"/>
            <a:headEnd/>
            <a:tailEnd/>
          </a:ln>
        </p:spPr>
      </p:pic>
      <p:pic>
        <p:nvPicPr>
          <p:cNvPr id="49158" name="Picture 8"/>
          <p:cNvPicPr>
            <a:picLocks noChangeAspect="1" noChangeArrowheads="1"/>
          </p:cNvPicPr>
          <p:nvPr/>
        </p:nvPicPr>
        <p:blipFill>
          <a:blip r:embed="rId6"/>
          <a:srcRect/>
          <a:stretch>
            <a:fillRect/>
          </a:stretch>
        </p:blipFill>
        <p:spPr bwMode="auto">
          <a:xfrm>
            <a:off x="1979613" y="2276475"/>
            <a:ext cx="3062287" cy="2300288"/>
          </a:xfrm>
          <a:prstGeom prst="rect">
            <a:avLst/>
          </a:prstGeom>
          <a:noFill/>
          <a:ln w="9525">
            <a:noFill/>
            <a:miter lim="800000"/>
            <a:headEnd/>
            <a:tailEnd/>
          </a:ln>
        </p:spPr>
      </p:pic>
      <p:pic>
        <p:nvPicPr>
          <p:cNvPr id="49159" name="Picture 10"/>
          <p:cNvPicPr>
            <a:picLocks noChangeAspect="1" noChangeArrowheads="1"/>
          </p:cNvPicPr>
          <p:nvPr/>
        </p:nvPicPr>
        <p:blipFill>
          <a:blip r:embed="rId7"/>
          <a:srcRect/>
          <a:stretch>
            <a:fillRect/>
          </a:stretch>
        </p:blipFill>
        <p:spPr bwMode="auto">
          <a:xfrm>
            <a:off x="5219700" y="2349500"/>
            <a:ext cx="2832100" cy="1944688"/>
          </a:xfrm>
          <a:prstGeom prst="rect">
            <a:avLst/>
          </a:prstGeom>
          <a:noFill/>
          <a:ln w="9525">
            <a:noFill/>
            <a:miter lim="800000"/>
            <a:headEnd/>
            <a:tailEnd/>
          </a:ln>
        </p:spPr>
      </p:pic>
      <p:sp>
        <p:nvSpPr>
          <p:cNvPr id="49160" name="Text Box 18"/>
          <p:cNvSpPr txBox="1">
            <a:spLocks noChangeArrowheads="1"/>
          </p:cNvSpPr>
          <p:nvPr/>
        </p:nvSpPr>
        <p:spPr bwMode="auto">
          <a:xfrm>
            <a:off x="900113" y="188913"/>
            <a:ext cx="3743325" cy="366712"/>
          </a:xfrm>
          <a:prstGeom prst="rect">
            <a:avLst/>
          </a:prstGeom>
          <a:noFill/>
          <a:ln w="9525">
            <a:noFill/>
            <a:miter lim="800000"/>
            <a:headEnd/>
            <a:tailEnd/>
          </a:ln>
        </p:spPr>
        <p:txBody>
          <a:bodyPr>
            <a:spAutoFit/>
          </a:bodyPr>
          <a:lstStyle/>
          <a:p>
            <a:endParaRPr lang="en-US"/>
          </a:p>
        </p:txBody>
      </p:sp>
      <p:sp>
        <p:nvSpPr>
          <p:cNvPr id="49161" name="Text Box 19"/>
          <p:cNvSpPr txBox="1">
            <a:spLocks noChangeArrowheads="1"/>
          </p:cNvSpPr>
          <p:nvPr/>
        </p:nvSpPr>
        <p:spPr bwMode="auto">
          <a:xfrm>
            <a:off x="0" y="188913"/>
            <a:ext cx="4572000" cy="396875"/>
          </a:xfrm>
          <a:prstGeom prst="rect">
            <a:avLst/>
          </a:prstGeom>
          <a:noFill/>
          <a:ln w="9525">
            <a:noFill/>
            <a:miter lim="800000"/>
            <a:headEnd/>
            <a:tailEnd/>
          </a:ln>
        </p:spPr>
        <p:txBody>
          <a:bodyPr>
            <a:spAutoFit/>
          </a:bodyPr>
          <a:lstStyle/>
          <a:p>
            <a:pPr>
              <a:spcBef>
                <a:spcPct val="50000"/>
              </a:spcBef>
            </a:pPr>
            <a:r>
              <a:rPr lang="en-US" sz="2000"/>
              <a:t>Green bus shelters –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10926</TotalTime>
  <Words>2960</Words>
  <Application>Microsoft Office PowerPoint</Application>
  <PresentationFormat>On-screen Show (4:3)</PresentationFormat>
  <Paragraphs>250</Paragraphs>
  <Slides>47</Slides>
  <Notes>1</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Default Design</vt:lpstr>
      <vt:lpstr>Green Buildings – the Sustainable  Construction Industry</vt:lpstr>
      <vt:lpstr>Agenda</vt:lpstr>
      <vt:lpstr>The Challenge</vt:lpstr>
      <vt:lpstr>The building and construction industry </vt:lpstr>
      <vt:lpstr>Slide 5</vt:lpstr>
      <vt:lpstr>Slide 6</vt:lpstr>
      <vt:lpstr>USEPA data 2008</vt:lpstr>
      <vt:lpstr>Slide 8</vt:lpstr>
      <vt:lpstr>Slide 9</vt:lpstr>
      <vt:lpstr>What is a Green Building?</vt:lpstr>
      <vt:lpstr>History of Green/Sustainable Buildings</vt:lpstr>
      <vt:lpstr>Sustainable Building Rating Systems</vt:lpstr>
      <vt:lpstr>Sustainable Building Rating Systems</vt:lpstr>
      <vt:lpstr>How does LEED Work?</vt:lpstr>
      <vt:lpstr>How does LEED Work?(2)</vt:lpstr>
      <vt:lpstr>Status of Building Standards Focusing on Sustainability Around the World </vt:lpstr>
      <vt:lpstr>Green Building Organisations</vt:lpstr>
      <vt:lpstr>Green Building Organisations</vt:lpstr>
      <vt:lpstr>Green building initiatives</vt:lpstr>
      <vt:lpstr>Benefits of green building/sustainable construction</vt:lpstr>
      <vt:lpstr>Cost benefit – life cycle analysis</vt:lpstr>
      <vt:lpstr>Financial Benefits of Green Buildings in the United States</vt:lpstr>
      <vt:lpstr>Financial savings in the UK</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Buildings in rural communities provide high level of sustainability</vt:lpstr>
      <vt:lpstr>Inset EPA table</vt:lpstr>
      <vt:lpstr>Slide 41</vt:lpstr>
      <vt:lpstr>Tectusol EnerRoof with Heat Pump</vt:lpstr>
      <vt:lpstr>Hybrid solar thermal- PV electric roof design</vt:lpstr>
      <vt:lpstr>Konarka – flexible PV film Increasing use in building integrated photovoltaics (BIPV)</vt:lpstr>
      <vt:lpstr>Slide 45</vt:lpstr>
      <vt:lpstr>Slide 46</vt:lpstr>
      <vt:lpstr>Slide 47</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Buildings – the Carbon Neutral Construction Industry?</dc:title>
  <dc:creator>Bernard Fleet </dc:creator>
  <cp:lastModifiedBy>bus-lr</cp:lastModifiedBy>
  <cp:revision>51</cp:revision>
  <dcterms:created xsi:type="dcterms:W3CDTF">2011-07-04T00:12:32Z</dcterms:created>
  <dcterms:modified xsi:type="dcterms:W3CDTF">2013-10-28T10:51:56Z</dcterms:modified>
</cp:coreProperties>
</file>