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tags/tag1.xml" ContentType="application/vnd.openxmlformats-officedocument.presentationml.tags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8" r:id="rId1"/>
  </p:sldMasterIdLst>
  <p:notesMasterIdLst>
    <p:notesMasterId r:id="rId7"/>
  </p:notesMasterIdLst>
  <p:handoutMasterIdLst>
    <p:handoutMasterId r:id="rId8"/>
  </p:handoutMasterIdLst>
  <p:sldIdLst>
    <p:sldId id="256" r:id="rId2"/>
    <p:sldId id="259" r:id="rId3"/>
    <p:sldId id="261" r:id="rId4"/>
    <p:sldId id="262" r:id="rId5"/>
    <p:sldId id="257" r:id="rId6"/>
  </p:sldIdLst>
  <p:sldSz cx="9144000" cy="6858000" type="screen4x3"/>
  <p:notesSz cx="6669088" cy="9928225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7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CC0000"/>
    <a:srgbClr val="CC00FF"/>
    <a:srgbClr val="A50021"/>
    <a:srgbClr val="6699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660" y="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>
        <p:scale>
          <a:sx n="100" d="100"/>
          <a:sy n="100" d="100"/>
        </p:scale>
        <p:origin x="-864" y="-78"/>
      </p:cViewPr>
      <p:guideLst>
        <p:guide orient="horz" pos="3127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1"/>
            <a:ext cx="2877588" cy="4713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89456" tIns="44728" rIns="89456" bIns="44728" numCol="1" anchor="t" anchorCtr="0" compatLnSpc="1">
            <a:prstTxWarp prst="textNoShape">
              <a:avLst/>
            </a:prstTxWarp>
          </a:bodyPr>
          <a:lstStyle>
            <a:lvl1pPr defTabSz="895350">
              <a:defRPr sz="1200" smtClean="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7107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62169" y="1"/>
            <a:ext cx="2877588" cy="4713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89456" tIns="44728" rIns="89456" bIns="44728" numCol="1" anchor="t" anchorCtr="0" compatLnSpc="1">
            <a:prstTxWarp prst="textNoShape">
              <a:avLst/>
            </a:prstTxWarp>
          </a:bodyPr>
          <a:lstStyle>
            <a:lvl1pPr algn="r" defTabSz="895350">
              <a:defRPr sz="1200" smtClean="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7108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33171"/>
            <a:ext cx="2877588" cy="4713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89456" tIns="44728" rIns="89456" bIns="44728" numCol="1" anchor="b" anchorCtr="0" compatLnSpc="1">
            <a:prstTxWarp prst="textNoShape">
              <a:avLst/>
            </a:prstTxWarp>
          </a:bodyPr>
          <a:lstStyle>
            <a:lvl1pPr defTabSz="895350">
              <a:defRPr sz="1200" smtClean="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7109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62169" y="9433171"/>
            <a:ext cx="2877588" cy="4713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89456" tIns="44728" rIns="89456" bIns="44728" numCol="1" anchor="b" anchorCtr="0" compatLnSpc="1">
            <a:prstTxWarp prst="textNoShape">
              <a:avLst/>
            </a:prstTxWarp>
          </a:bodyPr>
          <a:lstStyle>
            <a:lvl1pPr algn="r" defTabSz="895350">
              <a:defRPr sz="1200" smtClean="0">
                <a:latin typeface="Times New Roman" pitchFamily="18" charset="0"/>
              </a:defRPr>
            </a:lvl1pPr>
          </a:lstStyle>
          <a:p>
            <a:pPr>
              <a:defRPr/>
            </a:pPr>
            <a:fld id="{CFDB7690-310F-41CB-ADF4-0946F94595B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  <p:sp>
        <p:nvSpPr>
          <p:cNvPr id="47110" name="Text Box 6"/>
          <p:cNvSpPr txBox="1">
            <a:spLocks noChangeArrowheads="1"/>
          </p:cNvSpPr>
          <p:nvPr/>
        </p:nvSpPr>
        <p:spPr bwMode="auto">
          <a:xfrm>
            <a:off x="1934345" y="581520"/>
            <a:ext cx="2789707" cy="2749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89456" tIns="44728" rIns="89456" bIns="44728">
            <a:spAutoFit/>
          </a:bodyPr>
          <a:lstStyle>
            <a:lvl1pPr defTabSz="89535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447675" defTabSz="8953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895350" defTabSz="89535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341438" defTabSz="89535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1789113" defTabSz="89535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246313" defTabSz="8953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703513" defTabSz="8953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160713" defTabSz="8953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617913" defTabSz="8953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defRPr/>
            </a:pPr>
            <a:r>
              <a:rPr lang="en-GB" sz="1200" u="sng" smtClean="0">
                <a:latin typeface="Arial" charset="0"/>
              </a:rPr>
              <a:t>Stg6100 – Corporate Strategy – AS11 </a:t>
            </a:r>
            <a:endParaRPr lang="en-US" sz="1200" u="sng" smtClean="0">
              <a:latin typeface="Arial" charset="0"/>
            </a:endParaRPr>
          </a:p>
        </p:txBody>
      </p:sp>
      <p:sp>
        <p:nvSpPr>
          <p:cNvPr id="47111" name="Text Box 7"/>
          <p:cNvSpPr txBox="1">
            <a:spLocks noChangeArrowheads="1"/>
          </p:cNvSpPr>
          <p:nvPr/>
        </p:nvSpPr>
        <p:spPr bwMode="auto">
          <a:xfrm>
            <a:off x="2544630" y="9039839"/>
            <a:ext cx="1526156" cy="2749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89456" tIns="44728" rIns="89456" bIns="44728">
            <a:spAutoFit/>
          </a:bodyPr>
          <a:lstStyle>
            <a:lvl1pPr defTabSz="89535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447675" defTabSz="8953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895350" defTabSz="89535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341438" defTabSz="89535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1789113" defTabSz="89535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246313" defTabSz="8953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703513" defTabSz="8953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160713" defTabSz="8953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617913" defTabSz="8953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defRPr/>
            </a:pPr>
            <a:r>
              <a:rPr lang="en-GB" sz="1200" dirty="0">
                <a:latin typeface="Arial" charset="0"/>
              </a:rPr>
              <a:t>Technique overview</a:t>
            </a:r>
            <a:endParaRPr lang="en-US" sz="1200" dirty="0">
              <a:latin typeface="Arial" charset="0"/>
            </a:endParaRPr>
          </a:p>
        </p:txBody>
      </p:sp>
      <p:sp>
        <p:nvSpPr>
          <p:cNvPr id="47112" name="Text Box 8"/>
          <p:cNvSpPr txBox="1">
            <a:spLocks noChangeArrowheads="1"/>
          </p:cNvSpPr>
          <p:nvPr/>
        </p:nvSpPr>
        <p:spPr bwMode="auto">
          <a:xfrm>
            <a:off x="3172449" y="9433171"/>
            <a:ext cx="344165" cy="2749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89456" tIns="44728" rIns="89456" bIns="44728">
            <a:spAutoFit/>
          </a:bodyPr>
          <a:lstStyle>
            <a:lvl1pPr defTabSz="89535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447675" defTabSz="8953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895350" defTabSz="89535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341438" defTabSz="89535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1789113" defTabSz="89535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246313" defTabSz="8953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703513" defTabSz="8953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160713" defTabSz="8953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617913" defTabSz="8953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defRPr/>
            </a:pPr>
            <a:fld id="{8AC89B77-0F51-484B-A629-2E7E6D909E84}" type="slidenum">
              <a:rPr lang="en-US" sz="1200" smtClean="0">
                <a:latin typeface="Garamond" pitchFamily="18" charset="0"/>
              </a:rPr>
              <a:pPr>
                <a:defRPr/>
              </a:pPr>
              <a:t>‹#›</a:t>
            </a:fld>
            <a:endParaRPr lang="en-US" sz="1200" smtClean="0">
              <a:latin typeface="Garamond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6079574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89938" cy="4967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2301" tIns="46150" rIns="92301" bIns="46150" numCol="1" anchor="t" anchorCtr="0" compatLnSpc="1">
            <a:prstTxWarp prst="textNoShape">
              <a:avLst/>
            </a:prstTxWarp>
          </a:bodyPr>
          <a:lstStyle>
            <a:lvl1pPr defTabSz="922338">
              <a:defRPr sz="1200" smtClean="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993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779150" y="0"/>
            <a:ext cx="2889938" cy="4967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2301" tIns="46150" rIns="92301" bIns="46150" numCol="1" anchor="t" anchorCtr="0" compatLnSpc="1">
            <a:prstTxWarp prst="textNoShape">
              <a:avLst/>
            </a:prstTxWarp>
          </a:bodyPr>
          <a:lstStyle>
            <a:lvl1pPr algn="r" defTabSz="922338">
              <a:defRPr sz="1200" smtClean="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26628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54075" y="746125"/>
            <a:ext cx="4959350" cy="37211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3994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212" y="4714890"/>
            <a:ext cx="4890665" cy="446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2301" tIns="46150" rIns="92301" bIns="4615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noProof="0" smtClean="0"/>
              <a:t>Click to edit Master text styles</a:t>
            </a:r>
          </a:p>
          <a:p>
            <a:pPr lvl="1"/>
            <a:r>
              <a:rPr lang="en-GB" noProof="0" smtClean="0"/>
              <a:t>Second level</a:t>
            </a:r>
          </a:p>
          <a:p>
            <a:pPr lvl="2"/>
            <a:r>
              <a:rPr lang="en-GB" noProof="0" smtClean="0"/>
              <a:t>Third level</a:t>
            </a:r>
          </a:p>
          <a:p>
            <a:pPr lvl="3"/>
            <a:r>
              <a:rPr lang="en-GB" noProof="0" smtClean="0"/>
              <a:t>Fourth level</a:t>
            </a:r>
          </a:p>
          <a:p>
            <a:pPr lvl="4"/>
            <a:r>
              <a:rPr lang="en-GB" noProof="0" smtClean="0"/>
              <a:t>Fifth level</a:t>
            </a:r>
          </a:p>
        </p:txBody>
      </p:sp>
      <p:sp>
        <p:nvSpPr>
          <p:cNvPr id="3994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31476"/>
            <a:ext cx="2889938" cy="496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2301" tIns="46150" rIns="92301" bIns="46150" numCol="1" anchor="b" anchorCtr="0" compatLnSpc="1">
            <a:prstTxWarp prst="textNoShape">
              <a:avLst/>
            </a:prstTxWarp>
          </a:bodyPr>
          <a:lstStyle>
            <a:lvl1pPr defTabSz="922338">
              <a:defRPr sz="1200" smtClean="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994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9150" y="9431476"/>
            <a:ext cx="2889938" cy="496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2301" tIns="46150" rIns="92301" bIns="46150" numCol="1" anchor="b" anchorCtr="0" compatLnSpc="1">
            <a:prstTxWarp prst="textNoShape">
              <a:avLst/>
            </a:prstTxWarp>
          </a:bodyPr>
          <a:lstStyle>
            <a:lvl1pPr algn="r" defTabSz="922338">
              <a:defRPr sz="1200" smtClean="0">
                <a:latin typeface="Times New Roman" pitchFamily="18" charset="0"/>
              </a:defRPr>
            </a:lvl1pPr>
          </a:lstStyle>
          <a:p>
            <a:pPr>
              <a:defRPr/>
            </a:pPr>
            <a:fld id="{970CA191-7A4B-4A37-9C04-FCD1431D098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7868601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defTabSz="942975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defTabSz="942975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defTabSz="942975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defTabSz="942975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defTabSz="942975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defTabSz="9429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defTabSz="9429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defTabSz="9429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defTabSz="9429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fld id="{A871CC1B-0713-4D79-9D8E-2C4344852EA8}" type="slidenum">
              <a:rPr lang="en-GB" smtClean="0">
                <a:latin typeface="Times New Roman" pitchFamily="18" charset="0"/>
              </a:rPr>
              <a:pPr/>
              <a:t>2</a:t>
            </a:fld>
            <a:endParaRPr lang="en-GB" smtClean="0">
              <a:latin typeface="Times New Roman" pitchFamily="18" charset="0"/>
            </a:endParaRPr>
          </a:p>
        </p:txBody>
      </p:sp>
      <p:sp>
        <p:nvSpPr>
          <p:cNvPr id="53251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811213" y="4716464"/>
            <a:ext cx="5046662" cy="4175125"/>
          </a:xfrm>
          <a:noFill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endParaRPr lang="en-GB" smtClean="0"/>
          </a:p>
        </p:txBody>
      </p:sp>
      <p:sp>
        <p:nvSpPr>
          <p:cNvPr id="53252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020763" y="868363"/>
            <a:ext cx="4624387" cy="3468687"/>
          </a:xfrm>
          <a:ln w="12700" cap="flat">
            <a:solidFill>
              <a:schemeClr val="tx1"/>
            </a:solidFill>
          </a:ln>
        </p:spPr>
      </p:sp>
    </p:spTree>
    <p:extLst>
      <p:ext uri="{BB962C8B-B14F-4D97-AF65-F5344CB8AC3E}">
        <p14:creationId xmlns:p14="http://schemas.microsoft.com/office/powerpoint/2010/main" val="159453144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defTabSz="942975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defTabSz="942975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defTabSz="942975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defTabSz="942975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defTabSz="942975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defTabSz="9429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defTabSz="9429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defTabSz="9429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defTabSz="9429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fld id="{9FDF3F46-E5E7-4DE9-B1B5-F0E4635EB0C3}" type="slidenum">
              <a:rPr lang="en-GB" smtClean="0">
                <a:latin typeface="Times New Roman" pitchFamily="18" charset="0"/>
              </a:rPr>
              <a:pPr/>
              <a:t>3</a:t>
            </a:fld>
            <a:endParaRPr lang="en-GB" smtClean="0">
              <a:latin typeface="Times New Roman" pitchFamily="18" charset="0"/>
            </a:endParaRPr>
          </a:p>
        </p:txBody>
      </p:sp>
      <p:sp>
        <p:nvSpPr>
          <p:cNvPr id="55299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811213" y="4716464"/>
            <a:ext cx="5046662" cy="4175125"/>
          </a:xfrm>
          <a:noFill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endParaRPr lang="en-GB" smtClean="0"/>
          </a:p>
        </p:txBody>
      </p:sp>
      <p:sp>
        <p:nvSpPr>
          <p:cNvPr id="55300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020763" y="868363"/>
            <a:ext cx="4624387" cy="3468687"/>
          </a:xfrm>
          <a:ln w="12700" cap="flat">
            <a:solidFill>
              <a:schemeClr val="tx1"/>
            </a:solidFill>
          </a:ln>
        </p:spPr>
      </p:sp>
    </p:spTree>
    <p:extLst>
      <p:ext uri="{BB962C8B-B14F-4D97-AF65-F5344CB8AC3E}">
        <p14:creationId xmlns:p14="http://schemas.microsoft.com/office/powerpoint/2010/main" val="403865624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30D3D03-43D6-41CD-8FAA-B960BC2F94B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45140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D79221F-8D77-4BB1-80AC-8E28D269109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022712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C5289A7-5B4E-4397-9D5F-6433DB558FF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25022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04800" y="1219200"/>
            <a:ext cx="4152900" cy="4876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10100" y="1219200"/>
            <a:ext cx="4152900" cy="4876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661FCAC-BC6D-40D3-9BD0-FE8075F0AB9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16723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ADDC404-B718-459B-9FB0-0D276A51A87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71052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C8B34E8-9D2A-49DA-A421-9148B1B4443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76480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E687997-CCC8-43C0-A388-F7BE727FFC6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68746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0A80091-2076-42C1-B18B-B21C96592E9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64705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87AEFD8-0A71-46AA-8EF7-4A9D0D27231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5463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7202A8F-C726-4558-BDC5-2C3C47ADEB8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69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48450" y="457200"/>
            <a:ext cx="2114550" cy="56388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04800" y="457200"/>
            <a:ext cx="6191250" cy="56388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3D381E4-F5ED-4C41-93F2-4E9BF33F4CA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79699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457200"/>
            <a:ext cx="7772400" cy="533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304800" y="1219200"/>
            <a:ext cx="8458200" cy="4876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smtClean="0">
                <a:latin typeface="+mj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smtClean="0">
                <a:latin typeface="+mj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smtClean="0">
                <a:latin typeface="+mj-lt"/>
              </a:defRPr>
            </a:lvl1pPr>
          </a:lstStyle>
          <a:p>
            <a:pPr>
              <a:defRPr/>
            </a:pPr>
            <a:fld id="{66D474C4-F32F-4ECA-ACA8-0E4E30E7388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1031" name="Rectangle 8"/>
          <p:cNvSpPr>
            <a:spLocks noChangeArrowheads="1"/>
          </p:cNvSpPr>
          <p:nvPr userDrawn="1"/>
        </p:nvSpPr>
        <p:spPr bwMode="auto">
          <a:xfrm>
            <a:off x="7010400" y="6477000"/>
            <a:ext cx="2133600" cy="3810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en-US" sz="1200" b="1"/>
              <a:t>Dominic Laffy</a:t>
            </a:r>
          </a:p>
          <a:p>
            <a:pPr algn="ctr"/>
            <a:r>
              <a:rPr lang="en-US" sz="1200"/>
              <a:t>Stg6100 – Corporate Strategy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000">
          <a:solidFill>
            <a:srgbClr val="CC0000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000">
          <a:solidFill>
            <a:srgbClr val="CC0000"/>
          </a:solidFill>
          <a:latin typeface="Times New Roman" pitchFamily="18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000">
          <a:solidFill>
            <a:srgbClr val="CC0000"/>
          </a:solidFill>
          <a:latin typeface="Times New Roman" pitchFamily="18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000">
          <a:solidFill>
            <a:srgbClr val="CC0000"/>
          </a:solidFill>
          <a:latin typeface="Times New Roman" pitchFamily="18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000">
          <a:solidFill>
            <a:srgbClr val="CC0000"/>
          </a:solidFill>
          <a:latin typeface="Times New Roman" pitchFamily="18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000">
          <a:solidFill>
            <a:srgbClr val="CC0000"/>
          </a:solidFill>
          <a:latin typeface="Times New Roman" pitchFamily="18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000">
          <a:solidFill>
            <a:srgbClr val="CC0000"/>
          </a:solidFill>
          <a:latin typeface="Times New Roman" pitchFamily="18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000">
          <a:solidFill>
            <a:srgbClr val="CC0000"/>
          </a:solidFill>
          <a:latin typeface="Times New Roman" pitchFamily="18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000">
          <a:solidFill>
            <a:srgbClr val="CC0000"/>
          </a:solidFill>
          <a:latin typeface="Times New Roman" pitchFamily="18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Wingdings" pitchFamily="2" charset="2"/>
        <a:buChar char="§"/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tx1"/>
                </a:solidFill>
              </a:rPr>
              <a:t>Overview – BCG and DPM matrices</a:t>
            </a:r>
            <a:endParaRPr lang="en-US" dirty="0" smtClean="0">
              <a:solidFill>
                <a:schemeClr val="tx1"/>
              </a:solidFill>
            </a:endParaRP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Introduction</a:t>
            </a:r>
          </a:p>
          <a:p>
            <a:r>
              <a:rPr lang="en-GB" dirty="0" smtClean="0"/>
              <a:t>Boston Consulting Group matrix</a:t>
            </a:r>
          </a:p>
          <a:p>
            <a:r>
              <a:rPr lang="en-GB" dirty="0" smtClean="0"/>
              <a:t>Directional Policy matrix</a:t>
            </a:r>
          </a:p>
          <a:p>
            <a:r>
              <a:rPr lang="en-GB" dirty="0" smtClean="0"/>
              <a:t>Things to note</a:t>
            </a:r>
          </a:p>
          <a:p>
            <a:endParaRPr lang="en-US" dirty="0" smtClean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1544"/>
    </mc:Choice>
    <mc:Fallback xmlns="">
      <p:transition spd="slow" advTm="21544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noFill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r>
              <a:rPr lang="en-US" dirty="0" smtClean="0">
                <a:solidFill>
                  <a:schemeClr val="tx1"/>
                </a:solidFill>
              </a:rPr>
              <a:t> Boston Grid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pPr>
              <a:buFont typeface="Wingdings" pitchFamily="2" charset="2"/>
              <a:buNone/>
            </a:pPr>
            <a:r>
              <a:rPr lang="en-US" dirty="0" smtClean="0"/>
              <a:t> </a:t>
            </a:r>
          </a:p>
          <a:p>
            <a:pPr>
              <a:buFont typeface="Wingdings" pitchFamily="2" charset="2"/>
              <a:buNone/>
            </a:pPr>
            <a:endParaRPr lang="en-US" dirty="0" smtClean="0"/>
          </a:p>
        </p:txBody>
      </p:sp>
      <p:sp>
        <p:nvSpPr>
          <p:cNvPr id="8196" name="Rectangle 4"/>
          <p:cNvSpPr>
            <a:spLocks noChangeArrowheads="1"/>
          </p:cNvSpPr>
          <p:nvPr/>
        </p:nvSpPr>
        <p:spPr bwMode="auto">
          <a:xfrm>
            <a:off x="304800" y="1143000"/>
            <a:ext cx="8245475" cy="5454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pPr marL="342900" indent="-342900">
              <a:spcBef>
                <a:spcPct val="20000"/>
              </a:spcBef>
            </a:pPr>
            <a:r>
              <a:rPr lang="en-US" sz="3200">
                <a:latin typeface="Times New Roman" pitchFamily="18" charset="0"/>
              </a:rPr>
              <a:t> </a:t>
            </a:r>
          </a:p>
        </p:txBody>
      </p:sp>
      <p:sp>
        <p:nvSpPr>
          <p:cNvPr id="8197" name="Rectangle 5"/>
          <p:cNvSpPr>
            <a:spLocks noChangeArrowheads="1"/>
          </p:cNvSpPr>
          <p:nvPr/>
        </p:nvSpPr>
        <p:spPr bwMode="auto">
          <a:xfrm>
            <a:off x="2536825" y="1377950"/>
            <a:ext cx="2197100" cy="21971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198" name="Rectangle 6"/>
          <p:cNvSpPr>
            <a:spLocks noChangeArrowheads="1"/>
          </p:cNvSpPr>
          <p:nvPr/>
        </p:nvSpPr>
        <p:spPr bwMode="auto">
          <a:xfrm>
            <a:off x="4746625" y="3587750"/>
            <a:ext cx="2197100" cy="21971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199" name="Rectangle 7"/>
          <p:cNvSpPr>
            <a:spLocks noChangeArrowheads="1"/>
          </p:cNvSpPr>
          <p:nvPr/>
        </p:nvSpPr>
        <p:spPr bwMode="auto">
          <a:xfrm>
            <a:off x="2536825" y="3587750"/>
            <a:ext cx="2197100" cy="21971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200" name="Rectangle 8"/>
          <p:cNvSpPr>
            <a:spLocks noChangeArrowheads="1"/>
          </p:cNvSpPr>
          <p:nvPr/>
        </p:nvSpPr>
        <p:spPr bwMode="auto">
          <a:xfrm>
            <a:off x="4746625" y="1377950"/>
            <a:ext cx="2197100" cy="21971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201" name="Rectangle 9"/>
          <p:cNvSpPr>
            <a:spLocks noChangeArrowheads="1"/>
          </p:cNvSpPr>
          <p:nvPr/>
        </p:nvSpPr>
        <p:spPr bwMode="auto">
          <a:xfrm>
            <a:off x="2632869" y="1471612"/>
            <a:ext cx="754062" cy="5159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sz="2800" dirty="0">
                <a:latin typeface="Times New Roman" pitchFamily="18" charset="0"/>
              </a:rPr>
              <a:t>Star</a:t>
            </a:r>
          </a:p>
        </p:txBody>
      </p:sp>
      <p:sp>
        <p:nvSpPr>
          <p:cNvPr id="8202" name="Rectangle 10"/>
          <p:cNvSpPr>
            <a:spLocks noChangeArrowheads="1"/>
          </p:cNvSpPr>
          <p:nvPr/>
        </p:nvSpPr>
        <p:spPr bwMode="auto">
          <a:xfrm>
            <a:off x="5357812" y="1388968"/>
            <a:ext cx="1463675" cy="942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pPr algn="ctr"/>
            <a:r>
              <a:rPr lang="en-US" sz="2800" dirty="0">
                <a:latin typeface="Times New Roman" pitchFamily="18" charset="0"/>
              </a:rPr>
              <a:t>Question</a:t>
            </a:r>
          </a:p>
          <a:p>
            <a:pPr algn="ctr"/>
            <a:r>
              <a:rPr lang="en-US" sz="2800" dirty="0">
                <a:latin typeface="Times New Roman" pitchFamily="18" charset="0"/>
              </a:rPr>
              <a:t>mark</a:t>
            </a:r>
          </a:p>
        </p:txBody>
      </p:sp>
      <p:sp>
        <p:nvSpPr>
          <p:cNvPr id="8203" name="Rectangle 11"/>
          <p:cNvSpPr>
            <a:spLocks noChangeArrowheads="1"/>
          </p:cNvSpPr>
          <p:nvPr/>
        </p:nvSpPr>
        <p:spPr bwMode="auto">
          <a:xfrm>
            <a:off x="2601118" y="5141118"/>
            <a:ext cx="1571625" cy="5159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sz="2800" dirty="0">
                <a:latin typeface="Times New Roman" pitchFamily="18" charset="0"/>
              </a:rPr>
              <a:t>Cash cow</a:t>
            </a:r>
          </a:p>
        </p:txBody>
      </p:sp>
      <p:sp>
        <p:nvSpPr>
          <p:cNvPr id="8204" name="Rectangle 12"/>
          <p:cNvSpPr>
            <a:spLocks noChangeArrowheads="1"/>
          </p:cNvSpPr>
          <p:nvPr/>
        </p:nvSpPr>
        <p:spPr bwMode="auto">
          <a:xfrm>
            <a:off x="6003925" y="5195567"/>
            <a:ext cx="793750" cy="5159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sz="2800">
                <a:latin typeface="Times New Roman" pitchFamily="18" charset="0"/>
              </a:rPr>
              <a:t>Dog</a:t>
            </a:r>
          </a:p>
        </p:txBody>
      </p:sp>
      <p:sp>
        <p:nvSpPr>
          <p:cNvPr id="8205" name="Rectangle 13"/>
          <p:cNvSpPr>
            <a:spLocks noChangeArrowheads="1"/>
          </p:cNvSpPr>
          <p:nvPr/>
        </p:nvSpPr>
        <p:spPr bwMode="auto">
          <a:xfrm>
            <a:off x="1396239" y="1343002"/>
            <a:ext cx="688975" cy="393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sz="2000" dirty="0">
                <a:latin typeface="Times New Roman" pitchFamily="18" charset="0"/>
              </a:rPr>
              <a:t>High</a:t>
            </a:r>
          </a:p>
        </p:txBody>
      </p:sp>
      <p:sp>
        <p:nvSpPr>
          <p:cNvPr id="8206" name="Rectangle 14"/>
          <p:cNvSpPr>
            <a:spLocks noChangeArrowheads="1"/>
          </p:cNvSpPr>
          <p:nvPr/>
        </p:nvSpPr>
        <p:spPr bwMode="auto">
          <a:xfrm>
            <a:off x="1437515" y="5391150"/>
            <a:ext cx="647700" cy="393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sz="2000" dirty="0">
                <a:latin typeface="Times New Roman" pitchFamily="18" charset="0"/>
              </a:rPr>
              <a:t>Low</a:t>
            </a:r>
          </a:p>
        </p:txBody>
      </p:sp>
      <p:sp>
        <p:nvSpPr>
          <p:cNvPr id="8207" name="Rectangle 15"/>
          <p:cNvSpPr>
            <a:spLocks noChangeArrowheads="1"/>
          </p:cNvSpPr>
          <p:nvPr/>
        </p:nvSpPr>
        <p:spPr bwMode="auto">
          <a:xfrm>
            <a:off x="2505075" y="5809456"/>
            <a:ext cx="688975" cy="393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sz="2000" dirty="0">
                <a:latin typeface="Times New Roman" pitchFamily="18" charset="0"/>
              </a:rPr>
              <a:t>High</a:t>
            </a:r>
          </a:p>
        </p:txBody>
      </p:sp>
      <p:sp>
        <p:nvSpPr>
          <p:cNvPr id="8208" name="Rectangle 16"/>
          <p:cNvSpPr>
            <a:spLocks noChangeArrowheads="1"/>
          </p:cNvSpPr>
          <p:nvPr/>
        </p:nvSpPr>
        <p:spPr bwMode="auto">
          <a:xfrm>
            <a:off x="6287590" y="5854321"/>
            <a:ext cx="647700" cy="393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sz="2000" dirty="0">
                <a:latin typeface="Times New Roman" pitchFamily="18" charset="0"/>
              </a:rPr>
              <a:t>Low</a:t>
            </a:r>
          </a:p>
        </p:txBody>
      </p:sp>
      <p:sp>
        <p:nvSpPr>
          <p:cNvPr id="8209" name="Rectangle 17"/>
          <p:cNvSpPr>
            <a:spLocks noChangeArrowheads="1"/>
          </p:cNvSpPr>
          <p:nvPr/>
        </p:nvSpPr>
        <p:spPr bwMode="auto">
          <a:xfrm>
            <a:off x="3454400" y="6248021"/>
            <a:ext cx="2390775" cy="393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sz="2000" dirty="0">
                <a:latin typeface="Times New Roman" pitchFamily="18" charset="0"/>
              </a:rPr>
              <a:t>Relative market share</a:t>
            </a:r>
          </a:p>
        </p:txBody>
      </p:sp>
      <p:sp>
        <p:nvSpPr>
          <p:cNvPr id="8210" name="Rectangle 18"/>
          <p:cNvSpPr>
            <a:spLocks noChangeArrowheads="1"/>
          </p:cNvSpPr>
          <p:nvPr/>
        </p:nvSpPr>
        <p:spPr bwMode="auto">
          <a:xfrm rot="-5400000">
            <a:off x="794" y="3382169"/>
            <a:ext cx="2138362" cy="393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sz="2000" dirty="0">
                <a:latin typeface="Times New Roman" pitchFamily="18" charset="0"/>
              </a:rPr>
              <a:t>Market growth rate</a:t>
            </a:r>
          </a:p>
        </p:txBody>
      </p:sp>
      <p:sp>
        <p:nvSpPr>
          <p:cNvPr id="8211" name="Rectangle 19"/>
          <p:cNvSpPr>
            <a:spLocks noChangeArrowheads="1"/>
          </p:cNvSpPr>
          <p:nvPr/>
        </p:nvSpPr>
        <p:spPr bwMode="auto">
          <a:xfrm>
            <a:off x="1509713" y="3406775"/>
            <a:ext cx="717057" cy="366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dirty="0" smtClean="0">
                <a:latin typeface="Times New Roman" pitchFamily="18" charset="0"/>
              </a:rPr>
              <a:t>(</a:t>
            </a:r>
            <a:r>
              <a:rPr lang="en-US" dirty="0" err="1" smtClean="0">
                <a:latin typeface="Times New Roman" pitchFamily="18" charset="0"/>
              </a:rPr>
              <a:t>Avg</a:t>
            </a:r>
            <a:r>
              <a:rPr lang="en-US" dirty="0" smtClean="0">
                <a:latin typeface="Times New Roman" pitchFamily="18" charset="0"/>
              </a:rPr>
              <a:t>)</a:t>
            </a:r>
            <a:endParaRPr lang="en-US" dirty="0">
              <a:latin typeface="Times New Roman" pitchFamily="18" charset="0"/>
            </a:endParaRPr>
          </a:p>
        </p:txBody>
      </p:sp>
      <p:sp>
        <p:nvSpPr>
          <p:cNvPr id="8212" name="Oval 20"/>
          <p:cNvSpPr>
            <a:spLocks noChangeArrowheads="1"/>
          </p:cNvSpPr>
          <p:nvPr/>
        </p:nvSpPr>
        <p:spPr bwMode="auto">
          <a:xfrm>
            <a:off x="3359150" y="3511550"/>
            <a:ext cx="1130300" cy="1130300"/>
          </a:xfrm>
          <a:prstGeom prst="ellipse">
            <a:avLst/>
          </a:prstGeom>
          <a:noFill/>
          <a:ln w="12700">
            <a:solidFill>
              <a:srgbClr val="00B0F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213" name="Oval 21"/>
          <p:cNvSpPr>
            <a:spLocks noChangeArrowheads="1"/>
          </p:cNvSpPr>
          <p:nvPr/>
        </p:nvSpPr>
        <p:spPr bwMode="auto">
          <a:xfrm>
            <a:off x="2825750" y="3054350"/>
            <a:ext cx="368300" cy="368300"/>
          </a:xfrm>
          <a:prstGeom prst="ellipse">
            <a:avLst/>
          </a:prstGeom>
          <a:noFill/>
          <a:ln w="12700">
            <a:solidFill>
              <a:srgbClr val="CC00FF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214" name="Oval 22"/>
          <p:cNvSpPr>
            <a:spLocks noChangeArrowheads="1"/>
          </p:cNvSpPr>
          <p:nvPr/>
        </p:nvSpPr>
        <p:spPr bwMode="auto">
          <a:xfrm>
            <a:off x="3541713" y="1909366"/>
            <a:ext cx="825500" cy="825500"/>
          </a:xfrm>
          <a:prstGeom prst="ellipse">
            <a:avLst/>
          </a:prstGeom>
          <a:noFill/>
          <a:ln w="12700">
            <a:solidFill>
              <a:srgbClr val="CC00FF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215" name="Oval 23"/>
          <p:cNvSpPr>
            <a:spLocks noChangeArrowheads="1"/>
          </p:cNvSpPr>
          <p:nvPr/>
        </p:nvSpPr>
        <p:spPr bwMode="auto">
          <a:xfrm>
            <a:off x="4649787" y="2797507"/>
            <a:ext cx="292100" cy="292100"/>
          </a:xfrm>
          <a:prstGeom prst="ellipse">
            <a:avLst/>
          </a:prstGeom>
          <a:noFill/>
          <a:ln w="12700">
            <a:solidFill>
              <a:srgbClr val="CC00FF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216" name="Oval 24"/>
          <p:cNvSpPr>
            <a:spLocks noChangeArrowheads="1"/>
          </p:cNvSpPr>
          <p:nvPr/>
        </p:nvSpPr>
        <p:spPr bwMode="auto">
          <a:xfrm>
            <a:off x="6026150" y="4502150"/>
            <a:ext cx="596900" cy="596900"/>
          </a:xfrm>
          <a:prstGeom prst="ellipse">
            <a:avLst/>
          </a:prstGeom>
          <a:noFill/>
          <a:ln w="12700">
            <a:solidFill>
              <a:srgbClr val="C0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217" name="Oval 25"/>
          <p:cNvSpPr>
            <a:spLocks noChangeArrowheads="1"/>
          </p:cNvSpPr>
          <p:nvPr/>
        </p:nvSpPr>
        <p:spPr bwMode="auto">
          <a:xfrm>
            <a:off x="5568950" y="3206750"/>
            <a:ext cx="520700" cy="520700"/>
          </a:xfrm>
          <a:prstGeom prst="ellipse">
            <a:avLst/>
          </a:prstGeom>
          <a:noFill/>
          <a:ln w="12700">
            <a:solidFill>
              <a:srgbClr val="A5002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218" name="Oval 26"/>
          <p:cNvSpPr>
            <a:spLocks noChangeArrowheads="1"/>
          </p:cNvSpPr>
          <p:nvPr/>
        </p:nvSpPr>
        <p:spPr bwMode="auto">
          <a:xfrm>
            <a:off x="6330950" y="2520950"/>
            <a:ext cx="139700" cy="139700"/>
          </a:xfrm>
          <a:prstGeom prst="ellips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219" name="Rectangle 27"/>
          <p:cNvSpPr>
            <a:spLocks noChangeArrowheads="1"/>
          </p:cNvSpPr>
          <p:nvPr/>
        </p:nvSpPr>
        <p:spPr bwMode="auto">
          <a:xfrm>
            <a:off x="4465040" y="5818891"/>
            <a:ext cx="717057" cy="366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dirty="0" smtClean="0">
                <a:latin typeface="Times New Roman" pitchFamily="18" charset="0"/>
              </a:rPr>
              <a:t>(</a:t>
            </a:r>
            <a:r>
              <a:rPr lang="en-US" dirty="0" err="1" smtClean="0">
                <a:latin typeface="Times New Roman" pitchFamily="18" charset="0"/>
              </a:rPr>
              <a:t>Avg</a:t>
            </a:r>
            <a:r>
              <a:rPr lang="en-US" dirty="0" smtClean="0">
                <a:latin typeface="Times New Roman" pitchFamily="18" charset="0"/>
              </a:rPr>
              <a:t>)</a:t>
            </a:r>
            <a:endParaRPr lang="en-US" dirty="0">
              <a:latin typeface="Times New Roman" pitchFamily="18" charset="0"/>
            </a:endParaRPr>
          </a:p>
        </p:txBody>
      </p:sp>
      <p:cxnSp>
        <p:nvCxnSpPr>
          <p:cNvPr id="4" name="Straight Arrow Connector 3"/>
          <p:cNvCxnSpPr/>
          <p:nvPr/>
        </p:nvCxnSpPr>
        <p:spPr bwMode="auto">
          <a:xfrm flipV="1">
            <a:off x="2235751" y="1471612"/>
            <a:ext cx="0" cy="4239893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31" name="Straight Arrow Connector 30"/>
          <p:cNvCxnSpPr/>
          <p:nvPr/>
        </p:nvCxnSpPr>
        <p:spPr bwMode="auto">
          <a:xfrm flipH="1" flipV="1">
            <a:off x="3017790" y="6168206"/>
            <a:ext cx="3269800" cy="24311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2627195180"/>
      </p:ext>
    </p:extLst>
  </p:cSld>
  <p:clrMapOvr>
    <a:masterClrMapping/>
  </p:clrMapOvr>
  <p:transition advTm="138182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noFill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r>
              <a:rPr lang="en-US" dirty="0" smtClean="0">
                <a:solidFill>
                  <a:schemeClr val="tx1"/>
                </a:solidFill>
              </a:rPr>
              <a:t> Limitations of Boston Grid</a:t>
            </a:r>
          </a:p>
        </p:txBody>
      </p:sp>
      <p:sp>
        <p:nvSpPr>
          <p:cNvPr id="27545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7800" y="1295400"/>
            <a:ext cx="8839200" cy="4648200"/>
          </a:xfrm>
          <a:noFill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r>
              <a:rPr lang="en-US" dirty="0" smtClean="0"/>
              <a:t>Simplistic model, only two (three?) dimensional</a:t>
            </a:r>
          </a:p>
          <a:p>
            <a:r>
              <a:rPr lang="en-US" dirty="0" smtClean="0"/>
              <a:t>How do you define market ?</a:t>
            </a:r>
          </a:p>
          <a:p>
            <a:r>
              <a:rPr lang="en-US" dirty="0" smtClean="0"/>
              <a:t>Ignores dependencies between SBUs</a:t>
            </a:r>
          </a:p>
          <a:p>
            <a:r>
              <a:rPr lang="en-US" dirty="0" smtClean="0"/>
              <a:t>Can be a complex link between Relative market share and cost savings</a:t>
            </a:r>
          </a:p>
          <a:p>
            <a:r>
              <a:rPr lang="en-US" dirty="0" smtClean="0"/>
              <a:t>High market share in low growth industry does not automatically mean large positive cash </a:t>
            </a:r>
            <a:r>
              <a:rPr lang="en-US" dirty="0" smtClean="0"/>
              <a:t>flow</a:t>
            </a:r>
          </a:p>
          <a:p>
            <a:endParaRPr lang="en-US" dirty="0" smtClean="0"/>
          </a:p>
          <a:p>
            <a:r>
              <a:rPr lang="en-US" dirty="0" smtClean="0"/>
              <a:t>Can you think of more limitations ?</a:t>
            </a:r>
            <a:endParaRPr lang="en-US" dirty="0" smtClean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795122199"/>
      </p:ext>
    </p:extLst>
  </p:cSld>
  <p:clrMapOvr>
    <a:masterClrMapping/>
  </p:clrMapOvr>
  <p:transition advTm="96491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54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54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54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54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54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545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5459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-1308100" y="26296"/>
            <a:ext cx="7772400" cy="533400"/>
          </a:xfrm>
          <a:noFill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r>
              <a:rPr lang="en-US" dirty="0" smtClean="0">
                <a:solidFill>
                  <a:schemeClr val="tx1"/>
                </a:solidFill>
              </a:rPr>
              <a:t>Directional policy matrix</a:t>
            </a:r>
          </a:p>
        </p:txBody>
      </p:sp>
      <p:sp>
        <p:nvSpPr>
          <p:cNvPr id="11267" name="Rectangle 3" descr="10%"/>
          <p:cNvSpPr>
            <a:spLocks noChangeArrowheads="1"/>
          </p:cNvSpPr>
          <p:nvPr/>
        </p:nvSpPr>
        <p:spPr bwMode="auto">
          <a:xfrm>
            <a:off x="3435350" y="2139950"/>
            <a:ext cx="1104900" cy="1104900"/>
          </a:xfrm>
          <a:prstGeom prst="rect">
            <a:avLst/>
          </a:prstGeom>
          <a:pattFill prst="pct10">
            <a:fgClr>
              <a:srgbClr val="00B7A5"/>
            </a:fgClr>
            <a:bgClr>
              <a:schemeClr val="bg1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268" name="Rectangle 4" descr="10%"/>
          <p:cNvSpPr>
            <a:spLocks noChangeArrowheads="1"/>
          </p:cNvSpPr>
          <p:nvPr/>
        </p:nvSpPr>
        <p:spPr bwMode="auto">
          <a:xfrm>
            <a:off x="4552950" y="2139950"/>
            <a:ext cx="1104900" cy="1104900"/>
          </a:xfrm>
          <a:prstGeom prst="rect">
            <a:avLst/>
          </a:prstGeom>
          <a:pattFill prst="pct10">
            <a:fgClr>
              <a:srgbClr val="00B7A5"/>
            </a:fgClr>
            <a:bgClr>
              <a:schemeClr val="bg1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269" name="Rectangle 5" descr="10%"/>
          <p:cNvSpPr>
            <a:spLocks noChangeArrowheads="1"/>
          </p:cNvSpPr>
          <p:nvPr/>
        </p:nvSpPr>
        <p:spPr bwMode="auto">
          <a:xfrm>
            <a:off x="3435350" y="3257550"/>
            <a:ext cx="1104900" cy="1104900"/>
          </a:xfrm>
          <a:prstGeom prst="rect">
            <a:avLst/>
          </a:prstGeom>
          <a:pattFill prst="pct10">
            <a:fgClr>
              <a:srgbClr val="00B7A5"/>
            </a:fgClr>
            <a:bgClr>
              <a:schemeClr val="bg1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270" name="Rectangle 6" descr="Narrow horizontal"/>
          <p:cNvSpPr>
            <a:spLocks noChangeArrowheads="1"/>
          </p:cNvSpPr>
          <p:nvPr/>
        </p:nvSpPr>
        <p:spPr bwMode="auto">
          <a:xfrm>
            <a:off x="3435350" y="4375150"/>
            <a:ext cx="1104900" cy="1104900"/>
          </a:xfrm>
          <a:prstGeom prst="rect">
            <a:avLst/>
          </a:prstGeom>
          <a:pattFill prst="narHorz">
            <a:fgClr>
              <a:schemeClr val="accent1"/>
            </a:fgClr>
            <a:bgClr>
              <a:schemeClr val="bg1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271" name="Rectangle 7" descr="Zig zag"/>
          <p:cNvSpPr>
            <a:spLocks noChangeArrowheads="1"/>
          </p:cNvSpPr>
          <p:nvPr/>
        </p:nvSpPr>
        <p:spPr bwMode="auto">
          <a:xfrm>
            <a:off x="4552950" y="4375150"/>
            <a:ext cx="1104900" cy="1104900"/>
          </a:xfrm>
          <a:prstGeom prst="rect">
            <a:avLst/>
          </a:prstGeom>
          <a:pattFill prst="zigZag">
            <a:fgClr>
              <a:srgbClr val="E5405D"/>
            </a:fgClr>
            <a:bgClr>
              <a:schemeClr val="bg1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272" name="Rectangle 8" descr="Narrow horizontal"/>
          <p:cNvSpPr>
            <a:spLocks noChangeArrowheads="1"/>
          </p:cNvSpPr>
          <p:nvPr/>
        </p:nvSpPr>
        <p:spPr bwMode="auto">
          <a:xfrm>
            <a:off x="4552950" y="3257550"/>
            <a:ext cx="1104900" cy="1104900"/>
          </a:xfrm>
          <a:prstGeom prst="rect">
            <a:avLst/>
          </a:prstGeom>
          <a:pattFill prst="narHorz">
            <a:fgClr>
              <a:schemeClr val="accent1"/>
            </a:fgClr>
            <a:bgClr>
              <a:schemeClr val="bg1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273" name="Rectangle 9" descr="Zig zag"/>
          <p:cNvSpPr>
            <a:spLocks noChangeArrowheads="1"/>
          </p:cNvSpPr>
          <p:nvPr/>
        </p:nvSpPr>
        <p:spPr bwMode="auto">
          <a:xfrm>
            <a:off x="5670550" y="4375150"/>
            <a:ext cx="1104900" cy="1104900"/>
          </a:xfrm>
          <a:prstGeom prst="rect">
            <a:avLst/>
          </a:prstGeom>
          <a:pattFill prst="zigZag">
            <a:fgClr>
              <a:srgbClr val="E5405D"/>
            </a:fgClr>
            <a:bgClr>
              <a:schemeClr val="bg1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274" name="Rectangle 10" descr="Zig zag"/>
          <p:cNvSpPr>
            <a:spLocks noChangeArrowheads="1"/>
          </p:cNvSpPr>
          <p:nvPr/>
        </p:nvSpPr>
        <p:spPr bwMode="auto">
          <a:xfrm>
            <a:off x="5670550" y="3257550"/>
            <a:ext cx="1104900" cy="1104900"/>
          </a:xfrm>
          <a:prstGeom prst="rect">
            <a:avLst/>
          </a:prstGeom>
          <a:pattFill prst="zigZag">
            <a:fgClr>
              <a:srgbClr val="E5405D"/>
            </a:fgClr>
            <a:bgClr>
              <a:schemeClr val="bg1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275" name="Rectangle 11" descr="Narrow horizontal"/>
          <p:cNvSpPr>
            <a:spLocks noChangeArrowheads="1"/>
          </p:cNvSpPr>
          <p:nvPr/>
        </p:nvSpPr>
        <p:spPr bwMode="auto">
          <a:xfrm>
            <a:off x="5670550" y="2139950"/>
            <a:ext cx="1104900" cy="1104900"/>
          </a:xfrm>
          <a:prstGeom prst="rect">
            <a:avLst/>
          </a:prstGeom>
          <a:pattFill prst="narHorz">
            <a:fgClr>
              <a:schemeClr val="accent1"/>
            </a:fgClr>
            <a:bgClr>
              <a:schemeClr val="bg1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276" name="Rectangle 12"/>
          <p:cNvSpPr>
            <a:spLocks noChangeArrowheads="1"/>
          </p:cNvSpPr>
          <p:nvPr/>
        </p:nvSpPr>
        <p:spPr bwMode="auto">
          <a:xfrm>
            <a:off x="3592513" y="1730375"/>
            <a:ext cx="638175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>
                <a:latin typeface="Times New Roman" pitchFamily="18" charset="0"/>
              </a:rPr>
              <a:t>High</a:t>
            </a:r>
          </a:p>
        </p:txBody>
      </p:sp>
      <p:sp>
        <p:nvSpPr>
          <p:cNvPr id="11277" name="Rectangle 13"/>
          <p:cNvSpPr>
            <a:spLocks noChangeArrowheads="1"/>
          </p:cNvSpPr>
          <p:nvPr/>
        </p:nvSpPr>
        <p:spPr bwMode="auto">
          <a:xfrm>
            <a:off x="4659313" y="1704975"/>
            <a:ext cx="955675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>
                <a:latin typeface="Times New Roman" pitchFamily="18" charset="0"/>
              </a:rPr>
              <a:t>Medium</a:t>
            </a:r>
          </a:p>
        </p:txBody>
      </p:sp>
      <p:sp>
        <p:nvSpPr>
          <p:cNvPr id="11278" name="Rectangle 14"/>
          <p:cNvSpPr>
            <a:spLocks noChangeArrowheads="1"/>
          </p:cNvSpPr>
          <p:nvPr/>
        </p:nvSpPr>
        <p:spPr bwMode="auto">
          <a:xfrm>
            <a:off x="5878513" y="1730375"/>
            <a:ext cx="600075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>
                <a:latin typeface="Times New Roman" pitchFamily="18" charset="0"/>
              </a:rPr>
              <a:t>Low</a:t>
            </a:r>
          </a:p>
        </p:txBody>
      </p:sp>
      <p:sp>
        <p:nvSpPr>
          <p:cNvPr id="11279" name="Rectangle 15"/>
          <p:cNvSpPr>
            <a:spLocks noChangeArrowheads="1"/>
          </p:cNvSpPr>
          <p:nvPr/>
        </p:nvSpPr>
        <p:spPr bwMode="auto">
          <a:xfrm rot="-5400000">
            <a:off x="2855119" y="2491582"/>
            <a:ext cx="638175" cy="363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>
                <a:latin typeface="Times New Roman" pitchFamily="18" charset="0"/>
              </a:rPr>
              <a:t>High</a:t>
            </a:r>
          </a:p>
        </p:txBody>
      </p:sp>
      <p:sp>
        <p:nvSpPr>
          <p:cNvPr id="11280" name="Rectangle 16"/>
          <p:cNvSpPr>
            <a:spLocks noChangeArrowheads="1"/>
          </p:cNvSpPr>
          <p:nvPr/>
        </p:nvSpPr>
        <p:spPr bwMode="auto">
          <a:xfrm rot="-5400000">
            <a:off x="2702719" y="3634582"/>
            <a:ext cx="955675" cy="363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>
                <a:latin typeface="Times New Roman" pitchFamily="18" charset="0"/>
              </a:rPr>
              <a:t>Medium</a:t>
            </a:r>
          </a:p>
        </p:txBody>
      </p:sp>
      <p:sp>
        <p:nvSpPr>
          <p:cNvPr id="11281" name="Rectangle 17"/>
          <p:cNvSpPr>
            <a:spLocks noChangeArrowheads="1"/>
          </p:cNvSpPr>
          <p:nvPr/>
        </p:nvSpPr>
        <p:spPr bwMode="auto">
          <a:xfrm rot="-5400000">
            <a:off x="2855119" y="4802982"/>
            <a:ext cx="600075" cy="363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>
                <a:latin typeface="Times New Roman" pitchFamily="18" charset="0"/>
              </a:rPr>
              <a:t>Low</a:t>
            </a:r>
          </a:p>
        </p:txBody>
      </p:sp>
      <p:sp>
        <p:nvSpPr>
          <p:cNvPr id="11282" name="Rectangle 18"/>
          <p:cNvSpPr>
            <a:spLocks noChangeArrowheads="1"/>
          </p:cNvSpPr>
          <p:nvPr/>
        </p:nvSpPr>
        <p:spPr bwMode="auto">
          <a:xfrm>
            <a:off x="3922713" y="1154113"/>
            <a:ext cx="2541587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sz="2400">
                <a:latin typeface="Times New Roman" pitchFamily="18" charset="0"/>
              </a:rPr>
              <a:t>Company strengths</a:t>
            </a:r>
          </a:p>
        </p:txBody>
      </p:sp>
      <p:sp>
        <p:nvSpPr>
          <p:cNvPr id="11283" name="Rectangle 19"/>
          <p:cNvSpPr>
            <a:spLocks noChangeArrowheads="1"/>
          </p:cNvSpPr>
          <p:nvPr/>
        </p:nvSpPr>
        <p:spPr bwMode="auto">
          <a:xfrm rot="-5400000">
            <a:off x="1254920" y="3615531"/>
            <a:ext cx="2792412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sz="2400">
                <a:latin typeface="Times New Roman" pitchFamily="18" charset="0"/>
              </a:rPr>
              <a:t>Market attractiveness</a:t>
            </a:r>
          </a:p>
        </p:txBody>
      </p:sp>
      <p:sp>
        <p:nvSpPr>
          <p:cNvPr id="11284" name="Rectangle 20"/>
          <p:cNvSpPr>
            <a:spLocks noChangeArrowheads="1"/>
          </p:cNvSpPr>
          <p:nvPr/>
        </p:nvSpPr>
        <p:spPr bwMode="auto">
          <a:xfrm>
            <a:off x="7262812" y="749300"/>
            <a:ext cx="1901825" cy="3384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dirty="0">
                <a:latin typeface="Times New Roman" pitchFamily="18" charset="0"/>
              </a:rPr>
              <a:t>Size</a:t>
            </a:r>
          </a:p>
          <a:p>
            <a:r>
              <a:rPr lang="en-US" dirty="0">
                <a:latin typeface="Times New Roman" pitchFamily="18" charset="0"/>
              </a:rPr>
              <a:t>Growth</a:t>
            </a:r>
          </a:p>
          <a:p>
            <a:r>
              <a:rPr lang="en-US" dirty="0">
                <a:latin typeface="Times New Roman" pitchFamily="18" charset="0"/>
              </a:rPr>
              <a:t>Share</a:t>
            </a:r>
          </a:p>
          <a:p>
            <a:r>
              <a:rPr lang="en-US" dirty="0">
                <a:latin typeface="Times New Roman" pitchFamily="18" charset="0"/>
              </a:rPr>
              <a:t>Position</a:t>
            </a:r>
          </a:p>
          <a:p>
            <a:r>
              <a:rPr lang="en-US" dirty="0">
                <a:latin typeface="Times New Roman" pitchFamily="18" charset="0"/>
              </a:rPr>
              <a:t>Profitability</a:t>
            </a:r>
          </a:p>
          <a:p>
            <a:r>
              <a:rPr lang="en-US" dirty="0">
                <a:latin typeface="Times New Roman" pitchFamily="18" charset="0"/>
              </a:rPr>
              <a:t>Margins Technical</a:t>
            </a:r>
          </a:p>
          <a:p>
            <a:r>
              <a:rPr lang="en-US" dirty="0">
                <a:latin typeface="Times New Roman" pitchFamily="18" charset="0"/>
              </a:rPr>
              <a:t>Position</a:t>
            </a:r>
          </a:p>
          <a:p>
            <a:r>
              <a:rPr lang="en-US" dirty="0">
                <a:latin typeface="Times New Roman" pitchFamily="18" charset="0"/>
              </a:rPr>
              <a:t>Strengths/</a:t>
            </a:r>
          </a:p>
          <a:p>
            <a:r>
              <a:rPr lang="en-US" dirty="0">
                <a:latin typeface="Times New Roman" pitchFamily="18" charset="0"/>
              </a:rPr>
              <a:t>  Weaknesses</a:t>
            </a:r>
          </a:p>
          <a:p>
            <a:r>
              <a:rPr lang="en-US" dirty="0">
                <a:latin typeface="Times New Roman" pitchFamily="18" charset="0"/>
              </a:rPr>
              <a:t>Image</a:t>
            </a:r>
          </a:p>
          <a:p>
            <a:r>
              <a:rPr lang="en-US" dirty="0">
                <a:latin typeface="Times New Roman" pitchFamily="18" charset="0"/>
              </a:rPr>
              <a:t>Pollution</a:t>
            </a:r>
          </a:p>
          <a:p>
            <a:r>
              <a:rPr lang="en-US" dirty="0">
                <a:latin typeface="Times New Roman" pitchFamily="18" charset="0"/>
              </a:rPr>
              <a:t>People</a:t>
            </a:r>
          </a:p>
        </p:txBody>
      </p:sp>
      <p:sp>
        <p:nvSpPr>
          <p:cNvPr id="11285" name="Rectangle 21"/>
          <p:cNvSpPr>
            <a:spLocks noChangeArrowheads="1"/>
          </p:cNvSpPr>
          <p:nvPr/>
        </p:nvSpPr>
        <p:spPr bwMode="auto">
          <a:xfrm>
            <a:off x="1588" y="2339975"/>
            <a:ext cx="2168525" cy="3384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>
                <a:latin typeface="Times New Roman" pitchFamily="18" charset="0"/>
              </a:rPr>
              <a:t>Size</a:t>
            </a:r>
          </a:p>
          <a:p>
            <a:r>
              <a:rPr lang="en-US">
                <a:latin typeface="Times New Roman" pitchFamily="18" charset="0"/>
              </a:rPr>
              <a:t>Market growth</a:t>
            </a:r>
          </a:p>
          <a:p>
            <a:r>
              <a:rPr lang="en-US">
                <a:latin typeface="Times New Roman" pitchFamily="18" charset="0"/>
              </a:rPr>
              <a:t>Pricing</a:t>
            </a:r>
          </a:p>
          <a:p>
            <a:r>
              <a:rPr lang="en-US">
                <a:latin typeface="Times New Roman" pitchFamily="18" charset="0"/>
              </a:rPr>
              <a:t>Market diversity</a:t>
            </a:r>
          </a:p>
          <a:p>
            <a:r>
              <a:rPr lang="en-US">
                <a:latin typeface="Times New Roman" pitchFamily="18" charset="0"/>
              </a:rPr>
              <a:t>Competitive structure</a:t>
            </a:r>
          </a:p>
          <a:p>
            <a:r>
              <a:rPr lang="en-US">
                <a:latin typeface="Times New Roman" pitchFamily="18" charset="0"/>
              </a:rPr>
              <a:t>Industry profitable</a:t>
            </a:r>
          </a:p>
          <a:p>
            <a:r>
              <a:rPr lang="en-US">
                <a:latin typeface="Times New Roman" pitchFamily="18" charset="0"/>
              </a:rPr>
              <a:t>Technical role</a:t>
            </a:r>
          </a:p>
          <a:p>
            <a:r>
              <a:rPr lang="en-US">
                <a:latin typeface="Times New Roman" pitchFamily="18" charset="0"/>
              </a:rPr>
              <a:t>Social</a:t>
            </a:r>
          </a:p>
          <a:p>
            <a:r>
              <a:rPr lang="en-US">
                <a:latin typeface="Times New Roman" pitchFamily="18" charset="0"/>
              </a:rPr>
              <a:t>Environment</a:t>
            </a:r>
          </a:p>
          <a:p>
            <a:r>
              <a:rPr lang="en-US">
                <a:latin typeface="Times New Roman" pitchFamily="18" charset="0"/>
              </a:rPr>
              <a:t>Legal</a:t>
            </a:r>
          </a:p>
          <a:p>
            <a:r>
              <a:rPr lang="en-US">
                <a:latin typeface="Times New Roman" pitchFamily="18" charset="0"/>
              </a:rPr>
              <a:t>Human</a:t>
            </a:r>
          </a:p>
          <a:p>
            <a:pPr latinLnBrk="1"/>
            <a:endParaRPr lang="en-US">
              <a:latin typeface="Times New Roman" pitchFamily="18" charset="0"/>
            </a:endParaRPr>
          </a:p>
        </p:txBody>
      </p:sp>
      <p:sp>
        <p:nvSpPr>
          <p:cNvPr id="11286" name="Rectangle 22"/>
          <p:cNvSpPr>
            <a:spLocks noChangeArrowheads="1"/>
          </p:cNvSpPr>
          <p:nvPr/>
        </p:nvSpPr>
        <p:spPr bwMode="auto">
          <a:xfrm>
            <a:off x="6350" y="2343150"/>
            <a:ext cx="2197100" cy="30607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287" name="Rectangle 23"/>
          <p:cNvSpPr>
            <a:spLocks noChangeArrowheads="1"/>
          </p:cNvSpPr>
          <p:nvPr/>
        </p:nvSpPr>
        <p:spPr bwMode="auto">
          <a:xfrm>
            <a:off x="7219950" y="768350"/>
            <a:ext cx="1892300" cy="33655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288" name="Line 24"/>
          <p:cNvSpPr>
            <a:spLocks noChangeShapeType="1"/>
          </p:cNvSpPr>
          <p:nvPr/>
        </p:nvSpPr>
        <p:spPr bwMode="auto">
          <a:xfrm flipH="1">
            <a:off x="6546850" y="1346200"/>
            <a:ext cx="6731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289" name="Line 25"/>
          <p:cNvSpPr>
            <a:spLocks noChangeShapeType="1"/>
          </p:cNvSpPr>
          <p:nvPr/>
        </p:nvSpPr>
        <p:spPr bwMode="auto">
          <a:xfrm>
            <a:off x="2216150" y="3784600"/>
            <a:ext cx="2921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290" name="Rectangle 26" descr="10%"/>
          <p:cNvSpPr>
            <a:spLocks noChangeArrowheads="1"/>
          </p:cNvSpPr>
          <p:nvPr/>
        </p:nvSpPr>
        <p:spPr bwMode="auto">
          <a:xfrm>
            <a:off x="2520950" y="6000750"/>
            <a:ext cx="368300" cy="368300"/>
          </a:xfrm>
          <a:prstGeom prst="rect">
            <a:avLst/>
          </a:prstGeom>
          <a:pattFill prst="pct10">
            <a:fgClr>
              <a:srgbClr val="00B7A5"/>
            </a:fgClr>
            <a:bgClr>
              <a:schemeClr val="bg1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291" name="Rectangle 27" descr="Narrow horizontal"/>
          <p:cNvSpPr>
            <a:spLocks noChangeArrowheads="1"/>
          </p:cNvSpPr>
          <p:nvPr/>
        </p:nvSpPr>
        <p:spPr bwMode="auto">
          <a:xfrm>
            <a:off x="4248150" y="5975350"/>
            <a:ext cx="368300" cy="368300"/>
          </a:xfrm>
          <a:prstGeom prst="rect">
            <a:avLst/>
          </a:prstGeom>
          <a:pattFill prst="narHorz">
            <a:fgClr>
              <a:schemeClr val="accent1"/>
            </a:fgClr>
            <a:bgClr>
              <a:schemeClr val="bg1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292" name="Rectangle 28" descr="Zig zag"/>
          <p:cNvSpPr>
            <a:spLocks noChangeArrowheads="1"/>
          </p:cNvSpPr>
          <p:nvPr/>
        </p:nvSpPr>
        <p:spPr bwMode="auto">
          <a:xfrm>
            <a:off x="6229350" y="5949950"/>
            <a:ext cx="368300" cy="368300"/>
          </a:xfrm>
          <a:prstGeom prst="rect">
            <a:avLst/>
          </a:prstGeom>
          <a:pattFill prst="zigZag">
            <a:fgClr>
              <a:srgbClr val="E5405D"/>
            </a:fgClr>
            <a:bgClr>
              <a:schemeClr val="bg1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293" name="Rectangle 29"/>
          <p:cNvSpPr>
            <a:spLocks noChangeArrowheads="1"/>
          </p:cNvSpPr>
          <p:nvPr/>
        </p:nvSpPr>
        <p:spPr bwMode="auto">
          <a:xfrm>
            <a:off x="2932113" y="5924550"/>
            <a:ext cx="869950" cy="698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sz="2000">
                <a:latin typeface="Times New Roman" pitchFamily="18" charset="0"/>
              </a:rPr>
              <a:t>Invest/</a:t>
            </a:r>
          </a:p>
          <a:p>
            <a:r>
              <a:rPr lang="en-US" sz="2000">
                <a:latin typeface="Times New Roman" pitchFamily="18" charset="0"/>
              </a:rPr>
              <a:t>grow</a:t>
            </a:r>
          </a:p>
        </p:txBody>
      </p:sp>
      <p:sp>
        <p:nvSpPr>
          <p:cNvPr id="11294" name="Rectangle 30"/>
          <p:cNvSpPr>
            <a:spLocks noChangeArrowheads="1"/>
          </p:cNvSpPr>
          <p:nvPr/>
        </p:nvSpPr>
        <p:spPr bwMode="auto">
          <a:xfrm>
            <a:off x="4710113" y="5848350"/>
            <a:ext cx="1333500" cy="698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sz="2000">
                <a:latin typeface="Times New Roman" pitchFamily="18" charset="0"/>
              </a:rPr>
              <a:t>Selectivity/</a:t>
            </a:r>
          </a:p>
          <a:p>
            <a:r>
              <a:rPr lang="en-US" sz="2000">
                <a:latin typeface="Times New Roman" pitchFamily="18" charset="0"/>
              </a:rPr>
              <a:t>earnings</a:t>
            </a:r>
          </a:p>
        </p:txBody>
      </p:sp>
      <p:sp>
        <p:nvSpPr>
          <p:cNvPr id="11295" name="Rectangle 31"/>
          <p:cNvSpPr>
            <a:spLocks noChangeArrowheads="1"/>
          </p:cNvSpPr>
          <p:nvPr/>
        </p:nvSpPr>
        <p:spPr bwMode="auto">
          <a:xfrm>
            <a:off x="6716713" y="5848350"/>
            <a:ext cx="1039812" cy="698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sz="2000">
                <a:latin typeface="Times New Roman" pitchFamily="18" charset="0"/>
              </a:rPr>
              <a:t>Harvest/</a:t>
            </a:r>
          </a:p>
          <a:p>
            <a:r>
              <a:rPr lang="en-US" sz="2000">
                <a:latin typeface="Times New Roman" pitchFamily="18" charset="0"/>
              </a:rPr>
              <a:t>divest</a:t>
            </a:r>
          </a:p>
        </p:txBody>
      </p:sp>
      <p:sp>
        <p:nvSpPr>
          <p:cNvPr id="11296" name="Oval 32"/>
          <p:cNvSpPr>
            <a:spLocks noChangeArrowheads="1"/>
          </p:cNvSpPr>
          <p:nvPr/>
        </p:nvSpPr>
        <p:spPr bwMode="auto">
          <a:xfrm>
            <a:off x="3635375" y="4581525"/>
            <a:ext cx="792163" cy="792163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297" name="Oval 33"/>
          <p:cNvSpPr>
            <a:spLocks noChangeArrowheads="1"/>
          </p:cNvSpPr>
          <p:nvPr/>
        </p:nvSpPr>
        <p:spPr bwMode="auto">
          <a:xfrm>
            <a:off x="5867400" y="3789363"/>
            <a:ext cx="504825" cy="504825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298" name="Oval 34"/>
          <p:cNvSpPr>
            <a:spLocks noChangeArrowheads="1"/>
          </p:cNvSpPr>
          <p:nvPr/>
        </p:nvSpPr>
        <p:spPr bwMode="auto">
          <a:xfrm>
            <a:off x="4427538" y="2492375"/>
            <a:ext cx="288925" cy="288925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299" name="Oval 35"/>
          <p:cNvSpPr>
            <a:spLocks noChangeArrowheads="1"/>
          </p:cNvSpPr>
          <p:nvPr/>
        </p:nvSpPr>
        <p:spPr bwMode="auto">
          <a:xfrm>
            <a:off x="5580063" y="2708275"/>
            <a:ext cx="433387" cy="433388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9634544"/>
      </p:ext>
    </p:extLst>
  </p:cSld>
  <p:clrMapOvr>
    <a:masterClrMapping/>
  </p:clrMapOvr>
  <p:transition advTm="94310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tx1"/>
                </a:solidFill>
              </a:rPr>
              <a:t>Notes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Size of the circles represents sales revenue</a:t>
            </a:r>
          </a:p>
          <a:p>
            <a:r>
              <a:rPr lang="en-GB" dirty="0" smtClean="0"/>
              <a:t>Principally intended for business units within a corporate organisation</a:t>
            </a:r>
          </a:p>
          <a:p>
            <a:r>
              <a:rPr lang="en-GB" dirty="0" smtClean="0"/>
              <a:t>Undertake for </a:t>
            </a:r>
            <a:r>
              <a:rPr lang="en-GB" dirty="0" smtClean="0"/>
              <a:t>one </a:t>
            </a:r>
            <a:r>
              <a:rPr lang="en-GB" dirty="0" smtClean="0"/>
              <a:t>corporate organisation, </a:t>
            </a:r>
            <a:r>
              <a:rPr lang="en-GB" dirty="0" smtClean="0"/>
              <a:t>not competitors</a:t>
            </a:r>
          </a:p>
          <a:p>
            <a:r>
              <a:rPr lang="en-GB" dirty="0" smtClean="0"/>
              <a:t>Can be extended to </a:t>
            </a:r>
            <a:r>
              <a:rPr lang="en-GB" dirty="0" smtClean="0"/>
              <a:t>consider product </a:t>
            </a:r>
            <a:r>
              <a:rPr lang="en-GB" dirty="0" smtClean="0"/>
              <a:t>groups</a:t>
            </a:r>
          </a:p>
          <a:p>
            <a:r>
              <a:rPr lang="en-GB" dirty="0" smtClean="0"/>
              <a:t>Focus should be on how to strengthen the portfolio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100291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7708"/>
    </mc:Choice>
    <mc:Fallback xmlns="">
      <p:transition spd="slow" advTm="77708"/>
    </mc:Fallback>
  </mc:AlternateContent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.3|13.2|3.1|28.4|4.6"/>
</p:tagLst>
</file>

<file path=ppt/theme/theme1.xml><?xml version="1.0" encoding="utf-8"?>
<a:theme xmlns:a="http://schemas.openxmlformats.org/drawingml/2006/main" name="Corporate">
  <a:themeElements>
    <a:clrScheme name="Corporat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Corporate">
      <a:majorFont>
        <a:latin typeface="Times New Roman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Corporat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orporat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orporat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orporat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orporat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orporat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orporat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C:\Program Files\Microsoft Office\Templates\Corporate.pot</Template>
  <TotalTime>3449</TotalTime>
  <Words>198</Words>
  <Application>Microsoft Office PowerPoint</Application>
  <PresentationFormat>On-screen Show (4:3)</PresentationFormat>
  <Paragraphs>75</Paragraphs>
  <Slides>5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0" baseType="lpstr">
      <vt:lpstr>Arial</vt:lpstr>
      <vt:lpstr>Garamond</vt:lpstr>
      <vt:lpstr>Times New Roman</vt:lpstr>
      <vt:lpstr>Wingdings</vt:lpstr>
      <vt:lpstr>Corporate</vt:lpstr>
      <vt:lpstr>Overview – BCG and DPM matrices</vt:lpstr>
      <vt:lpstr> Boston Grid</vt:lpstr>
      <vt:lpstr> Limitations of Boston Grid</vt:lpstr>
      <vt:lpstr>Directional policy matrix</vt:lpstr>
      <vt:lpstr>Notes</vt:lpstr>
    </vt:vector>
  </TitlesOfParts>
  <Company>RC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 business</dc:title>
  <dc:creator>laffyd</dc:creator>
  <cp:lastModifiedBy>Allison Wylde</cp:lastModifiedBy>
  <cp:revision>183</cp:revision>
  <cp:lastPrinted>2011-12-08T15:55:34Z</cp:lastPrinted>
  <dcterms:created xsi:type="dcterms:W3CDTF">2002-01-15T18:41:51Z</dcterms:created>
  <dcterms:modified xsi:type="dcterms:W3CDTF">2018-04-11T12:33:26Z</dcterms:modified>
</cp:coreProperties>
</file>