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3" r:id="rId6"/>
    <p:sldId id="270" r:id="rId7"/>
    <p:sldId id="272" r:id="rId8"/>
    <p:sldId id="261" r:id="rId9"/>
    <p:sldId id="264" r:id="rId10"/>
    <p:sldId id="262" r:id="rId11"/>
    <p:sldId id="266" r:id="rId12"/>
    <p:sldId id="267" r:id="rId13"/>
    <p:sldId id="265" r:id="rId14"/>
    <p:sldId id="269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96" autoAdjust="0"/>
    <p:restoredTop sz="94660"/>
  </p:normalViewPr>
  <p:slideViewPr>
    <p:cSldViewPr snapToGrid="0">
      <p:cViewPr>
        <p:scale>
          <a:sx n="60" d="100"/>
          <a:sy n="60" d="100"/>
        </p:scale>
        <p:origin x="1788" y="1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257A01-6020-440E-A002-25BB36632A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D34DEB-9493-4F0B-9656-781AE20C3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85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3FB4-7304-491C-803C-56F80893B160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634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BFCA7-5F3C-46BC-975C-D06D0032A1BA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05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8385E-88DF-40D4-8EB3-24AB716AC10C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7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61026-28AE-4F5F-8F6F-2D83D778B37A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20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71CC5-7425-4635-AD53-9DDB51E26C55}" type="datetime1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43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97ED3-6704-4F9F-B2BF-4AB53199A2A6}" type="datetime1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6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4163-EA02-49B1-BF57-86872F154203}" type="datetime1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9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99EDA-88ED-45F9-986F-EF0F82BC1774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81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D6E9-F99A-4928-A33E-25649F66098B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7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C055D-EAF5-4E32-9BB3-6FC00261ACD3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770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588EB-8411-4890-AF62-F3FFAD63BAFD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57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B2252-2B82-4A09-9AF5-A2A496F12D2E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image" Target="../media/image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801734"/>
            <a:ext cx="9144000" cy="158491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International Business Plan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05784"/>
            <a:ext cx="9144000" cy="2638341"/>
          </a:xfrm>
        </p:spPr>
        <p:txBody>
          <a:bodyPr>
            <a:normAutofit/>
          </a:bodyPr>
          <a:lstStyle/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Assessment 1</a:t>
            </a:r>
          </a:p>
          <a:p>
            <a:endParaRPr lang="nn-NO" dirty="0" smtClean="0">
              <a:solidFill>
                <a:schemeClr val="bg1"/>
              </a:solidFill>
            </a:endParaRPr>
          </a:p>
          <a:p>
            <a:r>
              <a:rPr lang="nn-NO" dirty="0" smtClean="0">
                <a:solidFill>
                  <a:schemeClr val="bg1"/>
                </a:solidFill>
              </a:rPr>
              <a:t>USA Market Research</a:t>
            </a:r>
          </a:p>
          <a:p>
            <a:r>
              <a:rPr lang="nn-NO" sz="1800" dirty="0" smtClean="0">
                <a:solidFill>
                  <a:schemeClr val="bg1"/>
                </a:solidFill>
              </a:rPr>
              <a:t>Leyla King </a:t>
            </a:r>
          </a:p>
          <a:p>
            <a:r>
              <a:rPr lang="nn-NO" sz="1800" dirty="0" smtClean="0">
                <a:solidFill>
                  <a:schemeClr val="bg1"/>
                </a:solidFill>
              </a:rPr>
              <a:t>Student no: 1602413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GlowEdges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20617" y="384290"/>
            <a:ext cx="2734161" cy="1887053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</a:t>
            </a:fld>
            <a:endParaRPr lang="en-GB"/>
          </a:p>
        </p:txBody>
      </p:sp>
      <p:pic>
        <p:nvPicPr>
          <p:cNvPr id="19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50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4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82316"/>
            <a:ext cx="9144000" cy="5261809"/>
          </a:xfrm>
        </p:spPr>
        <p:txBody>
          <a:bodyPr>
            <a:normAutofit/>
          </a:bodyPr>
          <a:lstStyle/>
          <a:p>
            <a:r>
              <a:rPr lang="en-CA" sz="3600" b="1" dirty="0" smtClean="0">
                <a:solidFill>
                  <a:srgbClr val="FF99CC"/>
                </a:solidFill>
              </a:rPr>
              <a:t>Greedy Lama </a:t>
            </a:r>
          </a:p>
          <a:p>
            <a:endParaRPr lang="en-CA" sz="2800" b="1" dirty="0" smtClean="0"/>
          </a:p>
          <a:p>
            <a:pPr algn="l"/>
            <a:r>
              <a:rPr lang="en-CA" sz="2800" b="1" dirty="0" smtClean="0">
                <a:solidFill>
                  <a:schemeClr val="bg1"/>
                </a:solidFill>
              </a:rPr>
              <a:t>Corporate Global Vision and Goals: </a:t>
            </a:r>
            <a:r>
              <a:rPr lang="en-CA" sz="2800" dirty="0" smtClean="0">
                <a:solidFill>
                  <a:schemeClr val="bg1"/>
                </a:solidFill>
              </a:rPr>
              <a:t>Greedy Lama’s Vision is to become a global brand for vegan food to promote a wide variety of cruelty free plant based products that are of high quality.</a:t>
            </a:r>
            <a:endParaRPr lang="en-GB" sz="2800" dirty="0" smtClean="0">
              <a:solidFill>
                <a:schemeClr val="bg1"/>
              </a:solidFill>
            </a:endParaRPr>
          </a:p>
          <a:p>
            <a:pPr algn="l"/>
            <a:r>
              <a:rPr lang="en-CA" sz="2800" dirty="0" smtClean="0">
                <a:solidFill>
                  <a:schemeClr val="bg1"/>
                </a:solidFill>
              </a:rPr>
              <a:t> </a:t>
            </a:r>
            <a:endParaRPr lang="en-GB" sz="2800" dirty="0">
              <a:solidFill>
                <a:schemeClr val="bg1"/>
              </a:solidFill>
            </a:endParaRPr>
          </a:p>
          <a:p>
            <a:pPr algn="l"/>
            <a:r>
              <a:rPr lang="en-CA" sz="2800" b="1" dirty="0" smtClean="0">
                <a:solidFill>
                  <a:schemeClr val="bg1"/>
                </a:solidFill>
              </a:rPr>
              <a:t>Mission:</a:t>
            </a:r>
            <a:r>
              <a:rPr lang="en-CA" sz="2800" dirty="0" smtClean="0">
                <a:solidFill>
                  <a:schemeClr val="bg1"/>
                </a:solidFill>
              </a:rPr>
              <a:t> Everything Vegan - To create positive consumer experience, encourage going vegan by offering large variety of plant based products and alternatives to meat and dairy products. </a:t>
            </a:r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8000" y="330351"/>
            <a:ext cx="1404076" cy="969060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2</a:t>
            </a:fld>
            <a:endParaRPr lang="en-GB"/>
          </a:p>
        </p:txBody>
      </p:sp>
      <p:pic>
        <p:nvPicPr>
          <p:cNvPr id="9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12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3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073" y="786064"/>
            <a:ext cx="10010274" cy="5390148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Greedy Lama: a UK success in a nutshell</a:t>
            </a:r>
          </a:p>
          <a:p>
            <a:pPr algn="just"/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Well established online vegan products retailer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Possesses rich knowledge of the Vegan e-commerce market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Understand rising demands for organic whole foods/vegan food domestically and globally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Understanding changing lifestyle trends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Growing Vegan Product varieties </a:t>
            </a:r>
          </a:p>
          <a:p>
            <a:pPr algn="just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3</a:t>
            </a:fld>
            <a:endParaRPr lang="en-GB"/>
          </a:p>
        </p:txBody>
      </p:sp>
      <p:pic>
        <p:nvPicPr>
          <p:cNvPr id="5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11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866274"/>
            <a:ext cx="9881938" cy="5229726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Common culture and history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Common language, (Official Language English 82%, Spanish 11%,  Other 7%)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Good Relationship and economic stability between UK and 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Good reputation of British products/Services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USA is Britain's biggest export market, worth about $57b in recent years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4</a:t>
            </a:fld>
            <a:endParaRPr lang="en-GB"/>
          </a:p>
        </p:txBody>
      </p:sp>
      <p:pic>
        <p:nvPicPr>
          <p:cNvPr id="5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936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‘Hofstede’ country comparison - UK and 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1106" y="2310063"/>
            <a:ext cx="9169785" cy="401794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5</a:t>
            </a:fld>
            <a:endParaRPr lang="en-GB"/>
          </a:p>
        </p:txBody>
      </p:sp>
      <p:pic>
        <p:nvPicPr>
          <p:cNvPr id="6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01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1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USA - Risk Assessment 2018 Trend</a:t>
            </a: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r>
              <a:rPr lang="en-GB" sz="2800" dirty="0" smtClean="0">
                <a:solidFill>
                  <a:schemeClr val="bg1"/>
                </a:solidFill>
              </a:rPr>
              <a:t>Country Risk: A2 (Very Low Risk)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r>
              <a:rPr lang="en-GB" sz="2800" dirty="0" smtClean="0">
                <a:solidFill>
                  <a:schemeClr val="bg1"/>
                </a:solidFill>
              </a:rPr>
              <a:t>Business Climate Rating: A1 (Very Low Risk)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4266" y="2501902"/>
            <a:ext cx="7965696" cy="10754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4266" y="5020513"/>
            <a:ext cx="7965696" cy="1015354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6</a:t>
            </a:fld>
            <a:endParaRPr lang="en-GB"/>
          </a:p>
        </p:txBody>
      </p:sp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5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7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662864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USA – SWOT Analysis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990" y="1983968"/>
            <a:ext cx="7126109" cy="413862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7</a:t>
            </a:fld>
            <a:endParaRPr lang="en-GB"/>
          </a:p>
        </p:txBody>
      </p:sp>
      <p:pic>
        <p:nvPicPr>
          <p:cNvPr id="6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42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3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Online Grocery Shopping Trends 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Number of individual Online grocery shopping has doubled in over a year, in 2017/18 49% of Americans have been shopping online, with that the majority were Millennials 61%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Annual online retail sales to reach close to $1 trillion by the end of 2018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8</a:t>
            </a:fld>
            <a:endParaRPr lang="en-GB"/>
          </a:p>
        </p:txBody>
      </p:sp>
      <p:pic>
        <p:nvPicPr>
          <p:cNvPr id="5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7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Vegan Food Market in the USA  - Global Trend Google Search ‘Vegan’ 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5835" y="2871092"/>
            <a:ext cx="9749470" cy="3224908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9</a:t>
            </a:fld>
            <a:endParaRPr lang="en-GB"/>
          </a:p>
        </p:txBody>
      </p:sp>
      <p:pic>
        <p:nvPicPr>
          <p:cNvPr id="7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68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Vegan/Plant based Food Global movement.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USA a staggering 600% increase in the last 3 years alone, reported by the research firm </a:t>
            </a:r>
            <a:r>
              <a:rPr lang="en-GB" sz="3200" dirty="0" err="1" smtClean="0">
                <a:solidFill>
                  <a:schemeClr val="bg1"/>
                </a:solidFill>
              </a:rPr>
              <a:t>GlobalData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5305" y="3213095"/>
            <a:ext cx="4581612" cy="288290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10</a:t>
            </a:fld>
            <a:endParaRPr lang="en-GB"/>
          </a:p>
        </p:txBody>
      </p:sp>
      <p:pic>
        <p:nvPicPr>
          <p:cNvPr id="6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29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6128085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Google Search Terms Trend: VEGAN / VEGETARIAN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Region: North America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3000" dirty="0" smtClean="0">
              <a:solidFill>
                <a:schemeClr val="bg1"/>
              </a:solidFill>
            </a:endParaRP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smtClean="0">
                <a:solidFill>
                  <a:schemeClr val="bg1"/>
                </a:solidFill>
              </a:rPr>
              <a:t>Average Vegan 43 million searches per year in the past 5 years, search term VEGAN is well above search term VEGETARIAN that is 15milion searches for the same length of time, between 2015 and 2018. </a:t>
            </a: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6174" y="2017288"/>
            <a:ext cx="9211615" cy="273519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Slide </a:t>
            </a:r>
            <a:fld id="{B2D9963B-EEA3-485E-953F-15543D8F4007}" type="slidenum">
              <a:rPr lang="en-GB" smtClean="0"/>
              <a:t>11</a:t>
            </a:fld>
            <a:endParaRPr lang="en-GB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02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588745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Google Search Terms Trend: VEGAN / VEGETARIAN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Region: North America - Regions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r>
              <a:rPr lang="en-GB" sz="3000" dirty="0" smtClean="0">
                <a:solidFill>
                  <a:schemeClr val="bg1"/>
                </a:solidFill>
              </a:rPr>
              <a:t>Interest (search term Vegan) by sub region shows that west and East are more interested in VEGANISM than Central America.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3788" y="2346341"/>
            <a:ext cx="9224211" cy="2394149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12</a:t>
            </a:fld>
            <a:endParaRPr lang="en-GB"/>
          </a:p>
        </p:txBody>
      </p:sp>
      <p:pic>
        <p:nvPicPr>
          <p:cNvPr id="7" name="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27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4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2010-2017 - </a:t>
            </a:r>
            <a:r>
              <a:rPr lang="en-GB" sz="3600" dirty="0" smtClean="0">
                <a:solidFill>
                  <a:schemeClr val="bg1"/>
                </a:solidFill>
              </a:rPr>
              <a:t>5% growth rate of Global Sales of Plant Based food</a:t>
            </a: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0738" y="2123251"/>
            <a:ext cx="6144127" cy="397274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13</a:t>
            </a:fld>
            <a:endParaRPr lang="en-GB"/>
          </a:p>
        </p:txBody>
      </p:sp>
      <p:pic>
        <p:nvPicPr>
          <p:cNvPr id="6" name="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20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4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5887453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Logistics – e Commerce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0326" y="2213811"/>
            <a:ext cx="4879906" cy="305571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06585" y="2059302"/>
            <a:ext cx="371375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Benefits of Order Fulfilment service: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Lower shipping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Reduced Operating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Customer service improvement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Latest Technology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Focus on selling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Supply chain expertise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4849" y="2059302"/>
            <a:ext cx="460408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Major Fulfilment Companies USA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bg1"/>
                </a:solidFill>
              </a:rPr>
              <a:t>Fulfilment by Amazon 	</a:t>
            </a:r>
          </a:p>
          <a:p>
            <a:pPr marL="457200" indent="-457200">
              <a:buAutoNum type="arabicPeriod"/>
            </a:pPr>
            <a:r>
              <a:rPr lang="en-GB" sz="2400" dirty="0" smtClean="0">
                <a:solidFill>
                  <a:schemeClr val="bg1"/>
                </a:solidFill>
              </a:rPr>
              <a:t>FedEx Fulfilment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ShipWire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ShipBob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RedStag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14</a:t>
            </a:fld>
            <a:endParaRPr lang="en-GB"/>
          </a:p>
        </p:txBody>
      </p:sp>
      <p:pic>
        <p:nvPicPr>
          <p:cNvPr id="11" name="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94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662864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endParaRPr lang="en-GB" sz="3200" dirty="0" smtClean="0">
              <a:solidFill>
                <a:schemeClr val="bg1"/>
              </a:solidFill>
            </a:endParaRPr>
          </a:p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Conclusion: 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Over all good potential for North America Expansion</a:t>
            </a:r>
          </a:p>
          <a:p>
            <a:pPr algn="l"/>
            <a:endParaRPr lang="en-GB" sz="3200" dirty="0">
              <a:solidFill>
                <a:schemeClr val="bg1"/>
              </a:solidFill>
            </a:endParaRP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Case Study: Graze Expansion to USA Healthy Snack Market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15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2459" y="4584442"/>
            <a:ext cx="2847079" cy="160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30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358064"/>
          </a:xfrm>
        </p:spPr>
        <p:txBody>
          <a:bodyPr>
            <a:normAutofit/>
          </a:bodyPr>
          <a:lstStyle/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6600" dirty="0" smtClean="0">
                <a:solidFill>
                  <a:schemeClr val="bg1"/>
                </a:solidFill>
              </a:rPr>
              <a:t>Thank you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16</a:t>
            </a:fld>
            <a:endParaRPr lang="en-GB"/>
          </a:p>
        </p:txBody>
      </p:sp>
      <p:pic>
        <p:nvPicPr>
          <p:cNvPr id="2" name="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88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4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492</Words>
  <Application>Microsoft Office PowerPoint</Application>
  <PresentationFormat>Widescreen</PresentationFormat>
  <Paragraphs>149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International 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Ford Motor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Plan</dc:title>
  <dc:creator>King, Leyla (L.)</dc:creator>
  <cp:lastModifiedBy>King, Leyla (L.)</cp:lastModifiedBy>
  <cp:revision>34</cp:revision>
  <dcterms:created xsi:type="dcterms:W3CDTF">2018-05-15T15:47:14Z</dcterms:created>
  <dcterms:modified xsi:type="dcterms:W3CDTF">2018-05-15T22:50:56Z</dcterms:modified>
</cp:coreProperties>
</file>