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7" r:id="rId3"/>
    <p:sldId id="258" r:id="rId4"/>
    <p:sldId id="265" r:id="rId5"/>
    <p:sldId id="262" r:id="rId6"/>
    <p:sldId id="259" r:id="rId7"/>
    <p:sldId id="260" r:id="rId8"/>
    <p:sldId id="261" r:id="rId9"/>
    <p:sldId id="263" r:id="rId10"/>
    <p:sldId id="264"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029" autoAdjust="0"/>
    <p:restoredTop sz="94660"/>
  </p:normalViewPr>
  <p:slideViewPr>
    <p:cSldViewPr snapToGrid="0">
      <p:cViewPr varScale="1">
        <p:scale>
          <a:sx n="80" d="100"/>
          <a:sy n="80" d="100"/>
        </p:scale>
        <p:origin x="48" y="211"/>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6A52A8F6-8BEE-4004-A762-3776D0E62DD8}" type="datetimeFigureOut">
              <a:rPr lang="en-GB" smtClean="0"/>
              <a:t>12/09/2019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08701B1-3BC5-4F1C-9C99-ABCADC0FBAA1}" type="slidenum">
              <a:rPr lang="en-GB" smtClean="0"/>
              <a:t>‹#›</a:t>
            </a:fld>
            <a:endParaRPr lang="en-GB"/>
          </a:p>
        </p:txBody>
      </p:sp>
    </p:spTree>
    <p:extLst>
      <p:ext uri="{BB962C8B-B14F-4D97-AF65-F5344CB8AC3E}">
        <p14:creationId xmlns:p14="http://schemas.microsoft.com/office/powerpoint/2010/main" val="37115055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A52A8F6-8BEE-4004-A762-3776D0E62DD8}" type="datetimeFigureOut">
              <a:rPr lang="en-GB" smtClean="0"/>
              <a:t>12/09/2019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08701B1-3BC5-4F1C-9C99-ABCADC0FBAA1}" type="slidenum">
              <a:rPr lang="en-GB" smtClean="0"/>
              <a:t>‹#›</a:t>
            </a:fld>
            <a:endParaRPr lang="en-GB"/>
          </a:p>
        </p:txBody>
      </p:sp>
    </p:spTree>
    <p:extLst>
      <p:ext uri="{BB962C8B-B14F-4D97-AF65-F5344CB8AC3E}">
        <p14:creationId xmlns:p14="http://schemas.microsoft.com/office/powerpoint/2010/main" val="300658250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A52A8F6-8BEE-4004-A762-3776D0E62DD8}" type="datetimeFigureOut">
              <a:rPr lang="en-GB" smtClean="0"/>
              <a:t>12/09/2019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08701B1-3BC5-4F1C-9C99-ABCADC0FBAA1}" type="slidenum">
              <a:rPr lang="en-GB" smtClean="0"/>
              <a:t>‹#›</a:t>
            </a:fld>
            <a:endParaRPr lang="en-GB"/>
          </a:p>
        </p:txBody>
      </p:sp>
    </p:spTree>
    <p:extLst>
      <p:ext uri="{BB962C8B-B14F-4D97-AF65-F5344CB8AC3E}">
        <p14:creationId xmlns:p14="http://schemas.microsoft.com/office/powerpoint/2010/main" val="404734801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A52A8F6-8BEE-4004-A762-3776D0E62DD8}" type="datetimeFigureOut">
              <a:rPr lang="en-GB" smtClean="0"/>
              <a:t>12/09/2019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08701B1-3BC5-4F1C-9C99-ABCADC0FBAA1}" type="slidenum">
              <a:rPr lang="en-GB" smtClean="0"/>
              <a:t>‹#›</a:t>
            </a:fld>
            <a:endParaRPr lang="en-GB"/>
          </a:p>
        </p:txBody>
      </p:sp>
    </p:spTree>
    <p:extLst>
      <p:ext uri="{BB962C8B-B14F-4D97-AF65-F5344CB8AC3E}">
        <p14:creationId xmlns:p14="http://schemas.microsoft.com/office/powerpoint/2010/main" val="263426202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A52A8F6-8BEE-4004-A762-3776D0E62DD8}" type="datetimeFigureOut">
              <a:rPr lang="en-GB" smtClean="0"/>
              <a:t>12/09/2019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08701B1-3BC5-4F1C-9C99-ABCADC0FBAA1}" type="slidenum">
              <a:rPr lang="en-GB" smtClean="0"/>
              <a:t>‹#›</a:t>
            </a:fld>
            <a:endParaRPr lang="en-GB"/>
          </a:p>
        </p:txBody>
      </p:sp>
    </p:spTree>
    <p:extLst>
      <p:ext uri="{BB962C8B-B14F-4D97-AF65-F5344CB8AC3E}">
        <p14:creationId xmlns:p14="http://schemas.microsoft.com/office/powerpoint/2010/main" val="34607283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A52A8F6-8BEE-4004-A762-3776D0E62DD8}" type="datetimeFigureOut">
              <a:rPr lang="en-GB" smtClean="0"/>
              <a:t>12/09/2019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08701B1-3BC5-4F1C-9C99-ABCADC0FBAA1}" type="slidenum">
              <a:rPr lang="en-GB" smtClean="0"/>
              <a:t>‹#›</a:t>
            </a:fld>
            <a:endParaRPr lang="en-GB"/>
          </a:p>
        </p:txBody>
      </p:sp>
    </p:spTree>
    <p:extLst>
      <p:ext uri="{BB962C8B-B14F-4D97-AF65-F5344CB8AC3E}">
        <p14:creationId xmlns:p14="http://schemas.microsoft.com/office/powerpoint/2010/main" val="404504703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A52A8F6-8BEE-4004-A762-3776D0E62DD8}" type="datetimeFigureOut">
              <a:rPr lang="en-GB" smtClean="0"/>
              <a:t>12/09/2019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08701B1-3BC5-4F1C-9C99-ABCADC0FBAA1}" type="slidenum">
              <a:rPr lang="en-GB" smtClean="0"/>
              <a:t>‹#›</a:t>
            </a:fld>
            <a:endParaRPr lang="en-GB"/>
          </a:p>
        </p:txBody>
      </p:sp>
    </p:spTree>
    <p:extLst>
      <p:ext uri="{BB962C8B-B14F-4D97-AF65-F5344CB8AC3E}">
        <p14:creationId xmlns:p14="http://schemas.microsoft.com/office/powerpoint/2010/main" val="417021678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6A52A8F6-8BEE-4004-A762-3776D0E62DD8}" type="datetimeFigureOut">
              <a:rPr lang="en-GB" smtClean="0"/>
              <a:t>12/09/2019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08701B1-3BC5-4F1C-9C99-ABCADC0FBAA1}" type="slidenum">
              <a:rPr lang="en-GB" smtClean="0"/>
              <a:t>‹#›</a:t>
            </a:fld>
            <a:endParaRPr lang="en-GB"/>
          </a:p>
        </p:txBody>
      </p:sp>
    </p:spTree>
    <p:extLst>
      <p:ext uri="{BB962C8B-B14F-4D97-AF65-F5344CB8AC3E}">
        <p14:creationId xmlns:p14="http://schemas.microsoft.com/office/powerpoint/2010/main" val="13666820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6A52A8F6-8BEE-4004-A762-3776D0E62DD8}" type="datetimeFigureOut">
              <a:rPr lang="en-GB" smtClean="0"/>
              <a:t>12/09/2019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08701B1-3BC5-4F1C-9C99-ABCADC0FBAA1}" type="slidenum">
              <a:rPr lang="en-GB" smtClean="0"/>
              <a:t>‹#›</a:t>
            </a:fld>
            <a:endParaRPr lang="en-GB"/>
          </a:p>
        </p:txBody>
      </p:sp>
    </p:spTree>
    <p:extLst>
      <p:ext uri="{BB962C8B-B14F-4D97-AF65-F5344CB8AC3E}">
        <p14:creationId xmlns:p14="http://schemas.microsoft.com/office/powerpoint/2010/main" val="16577547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A52A8F6-8BEE-4004-A762-3776D0E62DD8}" type="datetimeFigureOut">
              <a:rPr lang="en-GB" smtClean="0"/>
              <a:t>12/09/2019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08701B1-3BC5-4F1C-9C99-ABCADC0FBAA1}" type="slidenum">
              <a:rPr lang="en-GB" smtClean="0"/>
              <a:t>‹#›</a:t>
            </a:fld>
            <a:endParaRPr lang="en-GB"/>
          </a:p>
        </p:txBody>
      </p:sp>
    </p:spTree>
    <p:extLst>
      <p:ext uri="{BB962C8B-B14F-4D97-AF65-F5344CB8AC3E}">
        <p14:creationId xmlns:p14="http://schemas.microsoft.com/office/powerpoint/2010/main" val="268588211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A52A8F6-8BEE-4004-A762-3776D0E62DD8}" type="datetimeFigureOut">
              <a:rPr lang="en-GB" smtClean="0"/>
              <a:t>12/09/2019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08701B1-3BC5-4F1C-9C99-ABCADC0FBAA1}" type="slidenum">
              <a:rPr lang="en-GB" smtClean="0"/>
              <a:t>‹#›</a:t>
            </a:fld>
            <a:endParaRPr lang="en-GB"/>
          </a:p>
        </p:txBody>
      </p:sp>
    </p:spTree>
    <p:extLst>
      <p:ext uri="{BB962C8B-B14F-4D97-AF65-F5344CB8AC3E}">
        <p14:creationId xmlns:p14="http://schemas.microsoft.com/office/powerpoint/2010/main" val="96527957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lumMod val="7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A52A8F6-8BEE-4004-A762-3776D0E62DD8}" type="datetimeFigureOut">
              <a:rPr lang="en-GB" smtClean="0"/>
              <a:t>12/09/2019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08701B1-3BC5-4F1C-9C99-ABCADC0FBAA1}" type="slidenum">
              <a:rPr lang="en-GB" smtClean="0"/>
              <a:t>‹#›</a:t>
            </a:fld>
            <a:endParaRPr lang="en-GB"/>
          </a:p>
        </p:txBody>
      </p:sp>
    </p:spTree>
    <p:extLst>
      <p:ext uri="{BB962C8B-B14F-4D97-AF65-F5344CB8AC3E}">
        <p14:creationId xmlns:p14="http://schemas.microsoft.com/office/powerpoint/2010/main" val="1127948981"/>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50F4FC-9FD0-455B-BCAD-A214CC0D2194}"/>
              </a:ext>
            </a:extLst>
          </p:cNvPr>
          <p:cNvSpPr>
            <a:spLocks noGrp="1"/>
          </p:cNvSpPr>
          <p:nvPr>
            <p:ph type="ctrTitle"/>
          </p:nvPr>
        </p:nvSpPr>
        <p:spPr>
          <a:xfrm>
            <a:off x="1184988" y="575709"/>
            <a:ext cx="9323985" cy="2428747"/>
          </a:xfrm>
          <a:ln>
            <a:solidFill>
              <a:schemeClr val="accent1"/>
            </a:solidFill>
          </a:ln>
        </p:spPr>
        <p:txBody>
          <a:bodyPr>
            <a:normAutofit fontScale="90000"/>
          </a:bodyPr>
          <a:lstStyle/>
          <a:p>
            <a:pPr fontAlgn="ctr"/>
            <a:r>
              <a:rPr lang="en-GB" dirty="0"/>
              <a:t>HPEN5018, HPEN6018</a:t>
            </a:r>
            <a:br>
              <a:rPr lang="en-GB" dirty="0"/>
            </a:br>
            <a:r>
              <a:rPr lang="en-GB" dirty="0"/>
              <a:t>Creative Writing Project</a:t>
            </a:r>
          </a:p>
        </p:txBody>
      </p:sp>
      <p:pic>
        <p:nvPicPr>
          <p:cNvPr id="6" name="Picture 5" descr="A close up of a logo&#10;&#10;Description automatically generated">
            <a:extLst>
              <a:ext uri="{FF2B5EF4-FFF2-40B4-BE49-F238E27FC236}">
                <a16:creationId xmlns:a16="http://schemas.microsoft.com/office/drawing/2014/main" id="{DD427DFE-EE8E-4145-B6B7-1B5B41339D7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45961" y="3429000"/>
            <a:ext cx="8602038" cy="2927710"/>
          </a:xfrm>
          <a:prstGeom prst="rect">
            <a:avLst/>
          </a:prstGeom>
        </p:spPr>
      </p:pic>
    </p:spTree>
    <p:extLst>
      <p:ext uri="{BB962C8B-B14F-4D97-AF65-F5344CB8AC3E}">
        <p14:creationId xmlns:p14="http://schemas.microsoft.com/office/powerpoint/2010/main" val="395386567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25EF801-B808-4BBF-A191-81081C5EF6DF}"/>
              </a:ext>
            </a:extLst>
          </p:cNvPr>
          <p:cNvSpPr>
            <a:spLocks noGrp="1"/>
          </p:cNvSpPr>
          <p:nvPr>
            <p:ph idx="1"/>
          </p:nvPr>
        </p:nvSpPr>
        <p:spPr>
          <a:xfrm>
            <a:off x="457200" y="1166327"/>
            <a:ext cx="10896600" cy="5326547"/>
          </a:xfrm>
        </p:spPr>
        <p:txBody>
          <a:bodyPr>
            <a:normAutofit/>
          </a:bodyPr>
          <a:lstStyle/>
          <a:p>
            <a:pPr marL="0" indent="0">
              <a:buNone/>
            </a:pPr>
            <a:r>
              <a:rPr lang="en-GB" b="1" dirty="0"/>
              <a:t>AIM(S)</a:t>
            </a:r>
            <a:endParaRPr lang="en-GB" dirty="0"/>
          </a:p>
          <a:p>
            <a:pPr lvl="1"/>
            <a:r>
              <a:rPr lang="en-GB" dirty="0"/>
              <a:t>To enable students to develop, complete and reflect upon a creative project in a genre or field of their own choosing.</a:t>
            </a:r>
          </a:p>
          <a:p>
            <a:endParaRPr lang="en-GB" dirty="0"/>
          </a:p>
          <a:p>
            <a:pPr marL="0" indent="0">
              <a:buNone/>
            </a:pPr>
            <a:r>
              <a:rPr lang="en-GB" b="1" dirty="0"/>
              <a:t>LEARNING OUTCOMES</a:t>
            </a:r>
            <a:endParaRPr lang="en-GB" dirty="0"/>
          </a:p>
          <a:p>
            <a:pPr marL="0" indent="0">
              <a:buNone/>
            </a:pPr>
            <a:r>
              <a:rPr lang="en-GB" dirty="0"/>
              <a:t>By the end of this module students should be able to:</a:t>
            </a:r>
          </a:p>
          <a:p>
            <a:pPr lvl="1"/>
            <a:r>
              <a:rPr lang="en-GB" dirty="0"/>
              <a:t>deploy research, writing and presentation skills appropriate to the nature of their project;</a:t>
            </a:r>
          </a:p>
          <a:p>
            <a:pPr lvl="1"/>
            <a:r>
              <a:rPr lang="en-GB" dirty="0"/>
              <a:t>show control over the techniques and conventions specific to that field (which may be demonstrated by purposeful flouting of such techniques and conventions);</a:t>
            </a:r>
          </a:p>
          <a:p>
            <a:pPr lvl="1"/>
            <a:r>
              <a:rPr lang="en-GB" dirty="0"/>
              <a:t>exhibit </a:t>
            </a:r>
            <a:r>
              <a:rPr lang="en-GB" dirty="0">
                <a:solidFill>
                  <a:schemeClr val="accent1">
                    <a:lumMod val="60000"/>
                    <a:lumOff val="40000"/>
                  </a:schemeClr>
                </a:solidFill>
              </a:rPr>
              <a:t>an ability to present, and reflect critically on the coherence of, their own work.</a:t>
            </a:r>
          </a:p>
          <a:p>
            <a:endParaRPr lang="en-GB" dirty="0"/>
          </a:p>
        </p:txBody>
      </p:sp>
      <p:sp>
        <p:nvSpPr>
          <p:cNvPr id="4" name="Title 1">
            <a:extLst>
              <a:ext uri="{FF2B5EF4-FFF2-40B4-BE49-F238E27FC236}">
                <a16:creationId xmlns:a16="http://schemas.microsoft.com/office/drawing/2014/main" id="{C902DB93-AF21-4391-A4B9-278D377A8366}"/>
              </a:ext>
            </a:extLst>
          </p:cNvPr>
          <p:cNvSpPr>
            <a:spLocks noGrp="1"/>
          </p:cNvSpPr>
          <p:nvPr>
            <p:ph type="title"/>
          </p:nvPr>
        </p:nvSpPr>
        <p:spPr>
          <a:xfrm>
            <a:off x="8358673" y="253159"/>
            <a:ext cx="2838061" cy="801202"/>
          </a:xfrm>
          <a:ln>
            <a:noFill/>
          </a:ln>
        </p:spPr>
        <p:txBody>
          <a:bodyPr/>
          <a:lstStyle/>
          <a:p>
            <a:r>
              <a:rPr lang="en-GB" dirty="0">
                <a:solidFill>
                  <a:schemeClr val="accent1">
                    <a:lumMod val="60000"/>
                    <a:lumOff val="40000"/>
                  </a:schemeClr>
                </a:solidFill>
              </a:rPr>
              <a:t>Level 5</a:t>
            </a:r>
          </a:p>
        </p:txBody>
      </p:sp>
    </p:spTree>
    <p:extLst>
      <p:ext uri="{BB962C8B-B14F-4D97-AF65-F5344CB8AC3E}">
        <p14:creationId xmlns:p14="http://schemas.microsoft.com/office/powerpoint/2010/main" val="387409331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068E69E-5786-4CE5-A4DC-AC7E05B36666}"/>
              </a:ext>
            </a:extLst>
          </p:cNvPr>
          <p:cNvSpPr>
            <a:spLocks noGrp="1"/>
          </p:cNvSpPr>
          <p:nvPr>
            <p:ph idx="1"/>
          </p:nvPr>
        </p:nvSpPr>
        <p:spPr>
          <a:xfrm>
            <a:off x="681134" y="1054361"/>
            <a:ext cx="10515600" cy="5550480"/>
          </a:xfrm>
        </p:spPr>
        <p:txBody>
          <a:bodyPr>
            <a:normAutofit/>
          </a:bodyPr>
          <a:lstStyle/>
          <a:p>
            <a:pPr marL="0" indent="0">
              <a:buNone/>
            </a:pPr>
            <a:r>
              <a:rPr lang="en-GB" b="1" dirty="0"/>
              <a:t>AIM(S)</a:t>
            </a:r>
            <a:endParaRPr lang="en-GB" dirty="0"/>
          </a:p>
          <a:p>
            <a:pPr lvl="1"/>
            <a:r>
              <a:rPr lang="en-GB" dirty="0"/>
              <a:t>To enable students to develop, complete and critically reflect upon an extended creative project in a genre or field of their own choosing.</a:t>
            </a:r>
          </a:p>
          <a:p>
            <a:pPr marL="0" indent="0">
              <a:buNone/>
            </a:pPr>
            <a:endParaRPr lang="en-GB" b="1" dirty="0"/>
          </a:p>
          <a:p>
            <a:pPr marL="0" indent="0">
              <a:buNone/>
            </a:pPr>
            <a:r>
              <a:rPr lang="en-GB" b="1" dirty="0"/>
              <a:t>LEARNING OUTCOMES</a:t>
            </a:r>
            <a:endParaRPr lang="en-GB" dirty="0"/>
          </a:p>
          <a:p>
            <a:pPr marL="0" indent="0">
              <a:buNone/>
            </a:pPr>
            <a:r>
              <a:rPr lang="en-GB" dirty="0"/>
              <a:t>By the end of this module students should be able to:</a:t>
            </a:r>
          </a:p>
          <a:p>
            <a:pPr lvl="1"/>
            <a:r>
              <a:rPr lang="en-GB" dirty="0"/>
              <a:t>show a </a:t>
            </a:r>
            <a:r>
              <a:rPr lang="en-GB" dirty="0">
                <a:solidFill>
                  <a:schemeClr val="accent3">
                    <a:lumMod val="60000"/>
                    <a:lumOff val="40000"/>
                  </a:schemeClr>
                </a:solidFill>
              </a:rPr>
              <a:t>detailed and coherent </a:t>
            </a:r>
            <a:r>
              <a:rPr lang="en-GB" dirty="0"/>
              <a:t>knowledge of and systematic understanding of the field in which they are working;</a:t>
            </a:r>
          </a:p>
          <a:p>
            <a:pPr lvl="1"/>
            <a:r>
              <a:rPr lang="en-GB" dirty="0"/>
              <a:t>show a </a:t>
            </a:r>
            <a:r>
              <a:rPr lang="en-GB" dirty="0">
                <a:solidFill>
                  <a:schemeClr val="accent3">
                    <a:lumMod val="60000"/>
                    <a:lumOff val="40000"/>
                  </a:schemeClr>
                </a:solidFill>
              </a:rPr>
              <a:t>high </a:t>
            </a:r>
            <a:r>
              <a:rPr lang="en-GB" dirty="0"/>
              <a:t>level of control over the techniques and conventions specific to that field (which may be demonstrated by purposeful flouting of such techniques and conventions);</a:t>
            </a:r>
          </a:p>
          <a:p>
            <a:pPr lvl="1"/>
            <a:r>
              <a:rPr lang="en-GB" dirty="0"/>
              <a:t>exhibit a </a:t>
            </a:r>
            <a:r>
              <a:rPr lang="en-GB" dirty="0">
                <a:solidFill>
                  <a:schemeClr val="accent3">
                    <a:lumMod val="60000"/>
                    <a:lumOff val="40000"/>
                  </a:schemeClr>
                </a:solidFill>
              </a:rPr>
              <a:t>high </a:t>
            </a:r>
            <a:r>
              <a:rPr lang="en-GB" dirty="0"/>
              <a:t>level of ability </a:t>
            </a:r>
            <a:r>
              <a:rPr lang="en-GB" dirty="0">
                <a:solidFill>
                  <a:schemeClr val="accent1">
                    <a:lumMod val="60000"/>
                    <a:lumOff val="40000"/>
                  </a:schemeClr>
                </a:solidFill>
              </a:rPr>
              <a:t>to present, and reflect critically on the coherence of, their own work.</a:t>
            </a:r>
          </a:p>
          <a:p>
            <a:endParaRPr lang="en-GB" dirty="0"/>
          </a:p>
        </p:txBody>
      </p:sp>
      <p:sp>
        <p:nvSpPr>
          <p:cNvPr id="4" name="Title 1">
            <a:extLst>
              <a:ext uri="{FF2B5EF4-FFF2-40B4-BE49-F238E27FC236}">
                <a16:creationId xmlns:a16="http://schemas.microsoft.com/office/drawing/2014/main" id="{4E413F16-C3F6-46B6-9466-A373D3BE41D5}"/>
              </a:ext>
            </a:extLst>
          </p:cNvPr>
          <p:cNvSpPr txBox="1">
            <a:spLocks/>
          </p:cNvSpPr>
          <p:nvPr/>
        </p:nvSpPr>
        <p:spPr>
          <a:xfrm>
            <a:off x="8358673" y="253159"/>
            <a:ext cx="2838061" cy="801202"/>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dirty="0">
                <a:solidFill>
                  <a:schemeClr val="accent1">
                    <a:lumMod val="60000"/>
                    <a:lumOff val="40000"/>
                  </a:schemeClr>
                </a:solidFill>
              </a:rPr>
              <a:t>Level 6</a:t>
            </a:r>
          </a:p>
        </p:txBody>
      </p:sp>
    </p:spTree>
    <p:extLst>
      <p:ext uri="{BB962C8B-B14F-4D97-AF65-F5344CB8AC3E}">
        <p14:creationId xmlns:p14="http://schemas.microsoft.com/office/powerpoint/2010/main" val="248411632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314629-5BB7-49EB-BE2F-7B2EBFD3802D}"/>
              </a:ext>
            </a:extLst>
          </p:cNvPr>
          <p:cNvSpPr>
            <a:spLocks noGrp="1"/>
          </p:cNvSpPr>
          <p:nvPr>
            <p:ph type="title"/>
          </p:nvPr>
        </p:nvSpPr>
        <p:spPr/>
        <p:txBody>
          <a:bodyPr/>
          <a:lstStyle/>
          <a:p>
            <a:r>
              <a:rPr lang="en-GB" dirty="0">
                <a:solidFill>
                  <a:schemeClr val="accent1">
                    <a:lumMod val="60000"/>
                    <a:lumOff val="40000"/>
                  </a:schemeClr>
                </a:solidFill>
              </a:rPr>
              <a:t>The Daily blogs </a:t>
            </a:r>
            <a:r>
              <a:rPr lang="en-GB" dirty="0">
                <a:solidFill>
                  <a:schemeClr val="tx2"/>
                </a:solidFill>
              </a:rPr>
              <a:t>(essential) </a:t>
            </a:r>
          </a:p>
        </p:txBody>
      </p:sp>
      <p:sp>
        <p:nvSpPr>
          <p:cNvPr id="3" name="Content Placeholder 2">
            <a:extLst>
              <a:ext uri="{FF2B5EF4-FFF2-40B4-BE49-F238E27FC236}">
                <a16:creationId xmlns:a16="http://schemas.microsoft.com/office/drawing/2014/main" id="{DB58A68C-C89E-4D0E-8878-9EE1113888B3}"/>
              </a:ext>
            </a:extLst>
          </p:cNvPr>
          <p:cNvSpPr>
            <a:spLocks noGrp="1"/>
          </p:cNvSpPr>
          <p:nvPr>
            <p:ph idx="1"/>
          </p:nvPr>
        </p:nvSpPr>
        <p:spPr/>
        <p:txBody>
          <a:bodyPr>
            <a:normAutofit fontScale="92500" lnSpcReduction="20000"/>
          </a:bodyPr>
          <a:lstStyle/>
          <a:p>
            <a:pPr marL="0" indent="0">
              <a:buNone/>
            </a:pPr>
            <a:r>
              <a:rPr lang="en-GB" dirty="0"/>
              <a:t>These sessions are set up to try to prepare you for independent writing throughout the rest of the year and therefore they are focused on student centred and led learning, intending to support your writing </a:t>
            </a:r>
          </a:p>
          <a:p>
            <a:pPr marL="0" indent="0">
              <a:buNone/>
            </a:pPr>
            <a:r>
              <a:rPr lang="en-GB" dirty="0"/>
              <a:t>This is why </a:t>
            </a:r>
            <a:r>
              <a:rPr lang="en-GB" dirty="0">
                <a:solidFill>
                  <a:schemeClr val="accent1">
                    <a:lumMod val="60000"/>
                    <a:lumOff val="40000"/>
                  </a:schemeClr>
                </a:solidFill>
              </a:rPr>
              <a:t>building towards writing your 5,000 word piece </a:t>
            </a:r>
            <a:r>
              <a:rPr lang="en-GB" dirty="0"/>
              <a:t>Independent Project </a:t>
            </a:r>
            <a:r>
              <a:rPr lang="en-GB" dirty="0">
                <a:solidFill>
                  <a:schemeClr val="accent1">
                    <a:lumMod val="60000"/>
                    <a:lumOff val="40000"/>
                  </a:schemeClr>
                </a:solidFill>
              </a:rPr>
              <a:t>or </a:t>
            </a:r>
            <a:r>
              <a:rPr lang="en-GB" dirty="0"/>
              <a:t>towards the longer </a:t>
            </a:r>
            <a:r>
              <a:rPr lang="en-GB" dirty="0">
                <a:solidFill>
                  <a:schemeClr val="accent1">
                    <a:lumMod val="60000"/>
                    <a:lumOff val="40000"/>
                  </a:schemeClr>
                </a:solidFill>
              </a:rPr>
              <a:t>9,000 word </a:t>
            </a:r>
            <a:r>
              <a:rPr lang="en-GB" dirty="0"/>
              <a:t>one (extended Creative Project), </a:t>
            </a:r>
            <a:r>
              <a:rPr lang="en-GB" dirty="0">
                <a:solidFill>
                  <a:schemeClr val="accent1">
                    <a:lumMod val="60000"/>
                    <a:lumOff val="40000"/>
                  </a:schemeClr>
                </a:solidFill>
              </a:rPr>
              <a:t>you must write and post a blog of 200 words minimum every day</a:t>
            </a:r>
            <a:r>
              <a:rPr lang="en-GB" dirty="0"/>
              <a:t>. In these blogs you will be working intensely through what you are thinking about creatively, perhaps writing small pieces of work, playing with form and mulling over the way you might develop your core idea after the block finishes. </a:t>
            </a:r>
          </a:p>
          <a:p>
            <a:pPr marL="0" indent="0">
              <a:buNone/>
            </a:pPr>
            <a:r>
              <a:rPr lang="en-GB" dirty="0"/>
              <a:t>More than anything this activity aims to develop a habit of writing and thinking which should be mutually enriching. For the level 6  Creative Project students it will also furnish you with the skeleton of an argument for your presentation at the close of the block. </a:t>
            </a:r>
          </a:p>
          <a:p>
            <a:endParaRPr lang="en-GB" dirty="0"/>
          </a:p>
        </p:txBody>
      </p:sp>
    </p:spTree>
    <p:extLst>
      <p:ext uri="{BB962C8B-B14F-4D97-AF65-F5344CB8AC3E}">
        <p14:creationId xmlns:p14="http://schemas.microsoft.com/office/powerpoint/2010/main" val="275079516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B38A28-CEBE-44CF-92E0-9E52B8378123}"/>
              </a:ext>
            </a:extLst>
          </p:cNvPr>
          <p:cNvSpPr>
            <a:spLocks noGrp="1"/>
          </p:cNvSpPr>
          <p:nvPr>
            <p:ph type="title"/>
          </p:nvPr>
        </p:nvSpPr>
        <p:spPr/>
        <p:txBody>
          <a:bodyPr/>
          <a:lstStyle/>
          <a:p>
            <a:r>
              <a:rPr lang="en-GB" dirty="0">
                <a:solidFill>
                  <a:schemeClr val="accent1">
                    <a:lumMod val="60000"/>
                    <a:lumOff val="40000"/>
                  </a:schemeClr>
                </a:solidFill>
              </a:rPr>
              <a:t>presentation</a:t>
            </a:r>
          </a:p>
        </p:txBody>
      </p:sp>
      <p:sp>
        <p:nvSpPr>
          <p:cNvPr id="3" name="Content Placeholder 2">
            <a:extLst>
              <a:ext uri="{FF2B5EF4-FFF2-40B4-BE49-F238E27FC236}">
                <a16:creationId xmlns:a16="http://schemas.microsoft.com/office/drawing/2014/main" id="{A3D580B1-72A1-49E7-B168-A5797303B2BA}"/>
              </a:ext>
            </a:extLst>
          </p:cNvPr>
          <p:cNvSpPr>
            <a:spLocks noGrp="1"/>
          </p:cNvSpPr>
          <p:nvPr>
            <p:ph idx="1"/>
          </p:nvPr>
        </p:nvSpPr>
        <p:spPr>
          <a:xfrm>
            <a:off x="688911" y="1690688"/>
            <a:ext cx="10515600" cy="4588814"/>
          </a:xfrm>
        </p:spPr>
        <p:txBody>
          <a:bodyPr>
            <a:normAutofit/>
          </a:bodyPr>
          <a:lstStyle/>
          <a:p>
            <a:r>
              <a:rPr lang="en-GB" dirty="0"/>
              <a:t>Breathing</a:t>
            </a:r>
          </a:p>
          <a:p>
            <a:r>
              <a:rPr lang="en-GB" dirty="0"/>
              <a:t>Movement</a:t>
            </a:r>
          </a:p>
          <a:p>
            <a:r>
              <a:rPr lang="en-GB" dirty="0"/>
              <a:t>Focus on what you are saying not what you are feeling </a:t>
            </a:r>
          </a:p>
          <a:p>
            <a:r>
              <a:rPr lang="en-GB" dirty="0"/>
              <a:t>Samantha and the armour of the ‘signature necklace’ </a:t>
            </a:r>
          </a:p>
          <a:p>
            <a:r>
              <a:rPr lang="en-GB" dirty="0"/>
              <a:t>Self confidence – fake it if you don’t have it – the audience don’t know</a:t>
            </a:r>
          </a:p>
          <a:p>
            <a:r>
              <a:rPr lang="en-GB" dirty="0"/>
              <a:t>Ensure your presentation has clear structure and isn’t muddy – avoid cliché  which is personal shorthand and means that you have forgotten you are writing for someone else. If the writing is clear then there is no need to worry </a:t>
            </a:r>
          </a:p>
          <a:p>
            <a:r>
              <a:rPr lang="en-GB" dirty="0"/>
              <a:t>Edit – read aloud! </a:t>
            </a:r>
          </a:p>
          <a:p>
            <a:endParaRPr lang="en-GB" dirty="0"/>
          </a:p>
        </p:txBody>
      </p:sp>
    </p:spTree>
    <p:extLst>
      <p:ext uri="{BB962C8B-B14F-4D97-AF65-F5344CB8AC3E}">
        <p14:creationId xmlns:p14="http://schemas.microsoft.com/office/powerpoint/2010/main" val="218372807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D9EDE8-682D-464E-8B2E-8DFDE5855BD7}"/>
              </a:ext>
            </a:extLst>
          </p:cNvPr>
          <p:cNvSpPr>
            <a:spLocks noGrp="1"/>
          </p:cNvSpPr>
          <p:nvPr>
            <p:ph type="title"/>
          </p:nvPr>
        </p:nvSpPr>
        <p:spPr>
          <a:xfrm>
            <a:off x="643812" y="77980"/>
            <a:ext cx="10681996" cy="1191500"/>
          </a:xfrm>
        </p:spPr>
        <p:txBody>
          <a:bodyPr>
            <a:normAutofit/>
          </a:bodyPr>
          <a:lstStyle/>
          <a:p>
            <a:pPr algn="ctr"/>
            <a:r>
              <a:rPr lang="en-GB" sz="3600" dirty="0">
                <a:solidFill>
                  <a:schemeClr val="accent1">
                    <a:lumMod val="60000"/>
                    <a:lumOff val="40000"/>
                  </a:schemeClr>
                </a:solidFill>
              </a:rPr>
              <a:t>What will be the most useful activity </a:t>
            </a:r>
            <a:br>
              <a:rPr lang="en-GB" sz="3600" dirty="0">
                <a:solidFill>
                  <a:schemeClr val="accent1">
                    <a:lumMod val="60000"/>
                    <a:lumOff val="40000"/>
                  </a:schemeClr>
                </a:solidFill>
              </a:rPr>
            </a:br>
            <a:r>
              <a:rPr lang="en-GB" sz="3600" dirty="0">
                <a:solidFill>
                  <a:schemeClr val="accent1">
                    <a:lumMod val="60000"/>
                    <a:lumOff val="40000"/>
                  </a:schemeClr>
                </a:solidFill>
              </a:rPr>
              <a:t>we can do in this block?</a:t>
            </a:r>
          </a:p>
        </p:txBody>
      </p:sp>
      <p:sp>
        <p:nvSpPr>
          <p:cNvPr id="3" name="Content Placeholder 2">
            <a:extLst>
              <a:ext uri="{FF2B5EF4-FFF2-40B4-BE49-F238E27FC236}">
                <a16:creationId xmlns:a16="http://schemas.microsoft.com/office/drawing/2014/main" id="{B3FCC512-B671-4E1C-8E73-3B8C1AF07DA0}"/>
              </a:ext>
            </a:extLst>
          </p:cNvPr>
          <p:cNvSpPr>
            <a:spLocks noGrp="1"/>
          </p:cNvSpPr>
          <p:nvPr>
            <p:ph idx="1"/>
          </p:nvPr>
        </p:nvSpPr>
        <p:spPr>
          <a:xfrm>
            <a:off x="567612" y="1372118"/>
            <a:ext cx="4900127" cy="5485881"/>
          </a:xfrm>
        </p:spPr>
        <p:txBody>
          <a:bodyPr>
            <a:normAutofit lnSpcReduction="10000"/>
          </a:bodyPr>
          <a:lstStyle/>
          <a:p>
            <a:pPr marL="0" indent="0">
              <a:buNone/>
            </a:pPr>
            <a:r>
              <a:rPr lang="en-GB" sz="2400" b="1" dirty="0"/>
              <a:t>Writing techniques : prose</a:t>
            </a:r>
          </a:p>
          <a:p>
            <a:pPr marL="719138"/>
            <a:r>
              <a:rPr lang="en-GB" sz="2400" dirty="0"/>
              <a:t>Dialogue </a:t>
            </a:r>
          </a:p>
          <a:p>
            <a:pPr marL="719138"/>
            <a:r>
              <a:rPr lang="en-GB" sz="2400" dirty="0"/>
              <a:t>Characterisation </a:t>
            </a:r>
          </a:p>
          <a:p>
            <a:pPr marL="719138"/>
            <a:r>
              <a:rPr lang="en-GB" sz="2400" dirty="0"/>
              <a:t>Managing plot</a:t>
            </a:r>
          </a:p>
          <a:p>
            <a:pPr marL="719138"/>
            <a:r>
              <a:rPr lang="en-GB" sz="2400" dirty="0"/>
              <a:t>Pace /rhythm</a:t>
            </a:r>
          </a:p>
          <a:p>
            <a:pPr marL="719138"/>
            <a:r>
              <a:rPr lang="en-GB" sz="2400" dirty="0"/>
              <a:t>World building</a:t>
            </a:r>
          </a:p>
          <a:p>
            <a:pPr marL="719138">
              <a:spcAft>
                <a:spcPts val="1200"/>
              </a:spcAft>
            </a:pPr>
            <a:r>
              <a:rPr lang="en-GB" sz="2400" dirty="0"/>
              <a:t>Controlling information</a:t>
            </a:r>
          </a:p>
          <a:p>
            <a:pPr marL="0" indent="0">
              <a:buNone/>
            </a:pPr>
            <a:r>
              <a:rPr lang="en-GB" sz="2400" b="1" dirty="0"/>
              <a:t>Writing techniques : poetry</a:t>
            </a:r>
          </a:p>
          <a:p>
            <a:pPr marL="719138" indent="-271463"/>
            <a:r>
              <a:rPr lang="en-GB" sz="2400" dirty="0"/>
              <a:t>Shaping the poem</a:t>
            </a:r>
          </a:p>
          <a:p>
            <a:pPr marL="719138" indent="-271463"/>
            <a:r>
              <a:rPr lang="en-GB" sz="2400" dirty="0"/>
              <a:t>Pace/rhythm</a:t>
            </a:r>
          </a:p>
          <a:p>
            <a:pPr marL="719138" indent="-271463"/>
            <a:r>
              <a:rPr lang="en-GB" sz="2400" dirty="0"/>
              <a:t>Poetic form</a:t>
            </a:r>
          </a:p>
          <a:p>
            <a:pPr marL="719138" indent="-271463"/>
            <a:r>
              <a:rPr lang="en-GB" sz="2400" dirty="0"/>
              <a:t>Voice and breath</a:t>
            </a:r>
          </a:p>
          <a:p>
            <a:endParaRPr lang="en-GB" dirty="0"/>
          </a:p>
          <a:p>
            <a:pPr marL="0" indent="0">
              <a:buNone/>
            </a:pPr>
            <a:endParaRPr lang="en-GB" dirty="0"/>
          </a:p>
          <a:p>
            <a:pPr marL="0" indent="0">
              <a:buNone/>
            </a:pPr>
            <a:endParaRPr lang="en-GB" dirty="0"/>
          </a:p>
        </p:txBody>
      </p:sp>
      <p:sp>
        <p:nvSpPr>
          <p:cNvPr id="4" name="Content Placeholder 2">
            <a:extLst>
              <a:ext uri="{FF2B5EF4-FFF2-40B4-BE49-F238E27FC236}">
                <a16:creationId xmlns:a16="http://schemas.microsoft.com/office/drawing/2014/main" id="{0272F824-009F-433D-82DE-A025045842C1}"/>
              </a:ext>
            </a:extLst>
          </p:cNvPr>
          <p:cNvSpPr txBox="1">
            <a:spLocks/>
          </p:cNvSpPr>
          <p:nvPr/>
        </p:nvSpPr>
        <p:spPr>
          <a:xfrm>
            <a:off x="5299788" y="1372119"/>
            <a:ext cx="6550090" cy="5224624"/>
          </a:xfrm>
          <a:prstGeom prst="rect">
            <a:avLst/>
          </a:prstGeom>
        </p:spPr>
        <p:txBody>
          <a:bodyPr vert="horz" lIns="91440" tIns="45720" rIns="91440" bIns="45720" rtlCol="0">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2400" b="1" dirty="0"/>
              <a:t>Writing triggers </a:t>
            </a:r>
          </a:p>
          <a:p>
            <a:pPr marL="719138"/>
            <a:r>
              <a:rPr lang="en-GB" sz="2400" dirty="0"/>
              <a:t>Writing for radio</a:t>
            </a:r>
          </a:p>
          <a:p>
            <a:pPr marL="719138"/>
            <a:r>
              <a:rPr lang="en-GB" sz="2400" dirty="0"/>
              <a:t>Ecphrasis - responding to art (including music)</a:t>
            </a:r>
          </a:p>
          <a:p>
            <a:pPr marL="719138"/>
            <a:r>
              <a:rPr lang="en-GB" sz="2400" dirty="0"/>
              <a:t>Writing from memories/fake memories</a:t>
            </a:r>
          </a:p>
          <a:p>
            <a:pPr marL="719138"/>
            <a:r>
              <a:rPr lang="en-GB" sz="2400" dirty="0"/>
              <a:t>Writing from the senses/ the body</a:t>
            </a:r>
          </a:p>
          <a:p>
            <a:pPr marL="719138"/>
            <a:r>
              <a:rPr lang="en-GB" sz="2400" dirty="0"/>
              <a:t>Writing from a sense of injustice, claustrophobia</a:t>
            </a:r>
          </a:p>
          <a:p>
            <a:pPr marL="490538" indent="0">
              <a:spcAft>
                <a:spcPts val="1200"/>
              </a:spcAft>
              <a:buNone/>
            </a:pPr>
            <a:r>
              <a:rPr lang="en-GB" sz="2400" dirty="0"/>
              <a:t>      </a:t>
            </a:r>
            <a:r>
              <a:rPr lang="en-GB" sz="2400" dirty="0" err="1"/>
              <a:t>eg</a:t>
            </a:r>
            <a:r>
              <a:rPr lang="en-GB" sz="2400" dirty="0"/>
              <a:t>  Writing as if you were in a coffin (etc)</a:t>
            </a:r>
            <a:endParaRPr lang="en-GB" sz="2400" b="1" dirty="0"/>
          </a:p>
          <a:p>
            <a:pPr marL="0" indent="0">
              <a:buFont typeface="Arial" panose="020B0604020202020204" pitchFamily="34" charset="0"/>
              <a:buNone/>
            </a:pPr>
            <a:r>
              <a:rPr lang="en-GB" sz="2400" b="1" dirty="0"/>
              <a:t>Managing the writing process   </a:t>
            </a:r>
          </a:p>
          <a:p>
            <a:pPr marL="719138"/>
            <a:r>
              <a:rPr lang="en-GB" sz="2400" dirty="0"/>
              <a:t>Plan</a:t>
            </a:r>
          </a:p>
          <a:p>
            <a:pPr marL="719138"/>
            <a:r>
              <a:rPr lang="en-GB" sz="2400" dirty="0"/>
              <a:t>Structure</a:t>
            </a:r>
          </a:p>
          <a:p>
            <a:pPr marL="719138"/>
            <a:r>
              <a:rPr lang="en-GB" sz="2400" dirty="0"/>
              <a:t>Timeline</a:t>
            </a:r>
          </a:p>
          <a:p>
            <a:pPr marL="719138"/>
            <a:r>
              <a:rPr lang="en-GB" sz="2400" dirty="0"/>
              <a:t>Proof and edit </a:t>
            </a:r>
          </a:p>
          <a:p>
            <a:pPr marL="719138"/>
            <a:endParaRPr lang="en-GB" sz="2400" dirty="0"/>
          </a:p>
          <a:p>
            <a:endParaRPr lang="en-GB" dirty="0"/>
          </a:p>
          <a:p>
            <a:pPr marL="0" indent="0">
              <a:buFont typeface="Arial" panose="020B0604020202020204" pitchFamily="34" charset="0"/>
              <a:buNone/>
            </a:pPr>
            <a:endParaRPr lang="en-GB" dirty="0"/>
          </a:p>
          <a:p>
            <a:pPr marL="0" indent="0">
              <a:buFont typeface="Arial" panose="020B0604020202020204" pitchFamily="34" charset="0"/>
              <a:buNone/>
            </a:pPr>
            <a:endParaRPr lang="en-GB" dirty="0"/>
          </a:p>
        </p:txBody>
      </p:sp>
      <p:sp>
        <p:nvSpPr>
          <p:cNvPr id="5" name="Rectangle 4">
            <a:extLst>
              <a:ext uri="{FF2B5EF4-FFF2-40B4-BE49-F238E27FC236}">
                <a16:creationId xmlns:a16="http://schemas.microsoft.com/office/drawing/2014/main" id="{5ED3C162-05BD-469A-94EF-2E5C4169B714}"/>
              </a:ext>
            </a:extLst>
          </p:cNvPr>
          <p:cNvSpPr/>
          <p:nvPr/>
        </p:nvSpPr>
        <p:spPr>
          <a:xfrm>
            <a:off x="8957389" y="5485881"/>
            <a:ext cx="2995126" cy="584775"/>
          </a:xfrm>
          <a:prstGeom prst="rect">
            <a:avLst/>
          </a:prstGeom>
        </p:spPr>
        <p:txBody>
          <a:bodyPr wrap="square">
            <a:spAutoFit/>
          </a:bodyPr>
          <a:lstStyle/>
          <a:p>
            <a:r>
              <a:rPr lang="en-GB" sz="3200" u="sng" dirty="0">
                <a:solidFill>
                  <a:schemeClr val="accent1">
                    <a:lumMod val="60000"/>
                    <a:lumOff val="40000"/>
                  </a:schemeClr>
                </a:solidFill>
                <a:latin typeface="+mj-lt"/>
                <a:ea typeface="+mj-ea"/>
                <a:cs typeface="+mj-cs"/>
              </a:rPr>
              <a:t>*workshop*</a:t>
            </a:r>
          </a:p>
        </p:txBody>
      </p:sp>
    </p:spTree>
    <p:extLst>
      <p:ext uri="{BB962C8B-B14F-4D97-AF65-F5344CB8AC3E}">
        <p14:creationId xmlns:p14="http://schemas.microsoft.com/office/powerpoint/2010/main" val="142940764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112844-5785-4CDC-9DFC-32CD871B1EBB}"/>
              </a:ext>
            </a:extLst>
          </p:cNvPr>
          <p:cNvSpPr>
            <a:spLocks noGrp="1"/>
          </p:cNvSpPr>
          <p:nvPr>
            <p:ph type="title"/>
          </p:nvPr>
        </p:nvSpPr>
        <p:spPr/>
        <p:txBody>
          <a:bodyPr/>
          <a:lstStyle/>
          <a:p>
            <a:r>
              <a:rPr lang="en-GB" dirty="0">
                <a:solidFill>
                  <a:schemeClr val="accent1">
                    <a:lumMod val="60000"/>
                    <a:lumOff val="40000"/>
                  </a:schemeClr>
                </a:solidFill>
              </a:rPr>
              <a:t>Planning exercise </a:t>
            </a:r>
          </a:p>
        </p:txBody>
      </p:sp>
      <p:sp>
        <p:nvSpPr>
          <p:cNvPr id="3" name="Content Placeholder 2">
            <a:extLst>
              <a:ext uri="{FF2B5EF4-FFF2-40B4-BE49-F238E27FC236}">
                <a16:creationId xmlns:a16="http://schemas.microsoft.com/office/drawing/2014/main" id="{3BDADD05-527A-404F-B93B-CFE2FA4E2686}"/>
              </a:ext>
            </a:extLst>
          </p:cNvPr>
          <p:cNvSpPr>
            <a:spLocks noGrp="1"/>
          </p:cNvSpPr>
          <p:nvPr>
            <p:ph idx="1"/>
          </p:nvPr>
        </p:nvSpPr>
        <p:spPr/>
        <p:txBody>
          <a:bodyPr/>
          <a:lstStyle/>
          <a:p>
            <a:r>
              <a:rPr lang="en-GB" dirty="0"/>
              <a:t>Write down what you are thinking of doing</a:t>
            </a:r>
          </a:p>
          <a:p>
            <a:r>
              <a:rPr lang="en-GB" dirty="0"/>
              <a:t>We’ll discuss and find out what you need to achieve that </a:t>
            </a:r>
          </a:p>
          <a:p>
            <a:pPr marL="0" indent="0">
              <a:buNone/>
            </a:pPr>
            <a:endParaRPr lang="en-GB" dirty="0"/>
          </a:p>
          <a:p>
            <a:pPr marL="0" indent="0">
              <a:buNone/>
            </a:pPr>
            <a:r>
              <a:rPr lang="en-GB" dirty="0"/>
              <a:t>For development of technique needs focus on Reading and Listening to see how effects are achieved - you can suggest texts for discussion. </a:t>
            </a:r>
          </a:p>
          <a:p>
            <a:pPr marL="0" indent="0">
              <a:buNone/>
            </a:pPr>
            <a:r>
              <a:rPr lang="en-GB" dirty="0"/>
              <a:t>I will also provide some that you may not have come across before.</a:t>
            </a:r>
          </a:p>
          <a:p>
            <a:pPr marL="0" indent="0">
              <a:buNone/>
            </a:pPr>
            <a:endParaRPr lang="en-GB" dirty="0"/>
          </a:p>
        </p:txBody>
      </p:sp>
    </p:spTree>
    <p:extLst>
      <p:ext uri="{BB962C8B-B14F-4D97-AF65-F5344CB8AC3E}">
        <p14:creationId xmlns:p14="http://schemas.microsoft.com/office/powerpoint/2010/main" val="58629426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4">
            <a:extLst>
              <a:ext uri="{FF2B5EF4-FFF2-40B4-BE49-F238E27FC236}">
                <a16:creationId xmlns:a16="http://schemas.microsoft.com/office/drawing/2014/main" id="{587B1189-F021-417E-8F4A-18EBD53D55B1}"/>
              </a:ext>
            </a:extLst>
          </p:cNvPr>
          <p:cNvGraphicFramePr>
            <a:graphicFrameLocks noGrp="1"/>
          </p:cNvGraphicFramePr>
          <p:nvPr>
            <p:ph idx="1"/>
            <p:extLst>
              <p:ext uri="{D42A27DB-BD31-4B8C-83A1-F6EECF244321}">
                <p14:modId xmlns:p14="http://schemas.microsoft.com/office/powerpoint/2010/main" val="785257705"/>
              </p:ext>
            </p:extLst>
          </p:nvPr>
        </p:nvGraphicFramePr>
        <p:xfrm>
          <a:off x="342899" y="885824"/>
          <a:ext cx="11506201" cy="5717300"/>
        </p:xfrm>
        <a:graphic>
          <a:graphicData uri="http://schemas.openxmlformats.org/drawingml/2006/table">
            <a:tbl>
              <a:tblPr firstRow="1" firstCol="1" bandRow="1">
                <a:tableStyleId>{5C22544A-7EE6-4342-B048-85BDC9FD1C3A}</a:tableStyleId>
              </a:tblPr>
              <a:tblGrid>
                <a:gridCol w="2019301">
                  <a:extLst>
                    <a:ext uri="{9D8B030D-6E8A-4147-A177-3AD203B41FA5}">
                      <a16:colId xmlns:a16="http://schemas.microsoft.com/office/drawing/2014/main" val="207757482"/>
                    </a:ext>
                  </a:extLst>
                </a:gridCol>
                <a:gridCol w="1391705">
                  <a:extLst>
                    <a:ext uri="{9D8B030D-6E8A-4147-A177-3AD203B41FA5}">
                      <a16:colId xmlns:a16="http://schemas.microsoft.com/office/drawing/2014/main" val="2549255186"/>
                    </a:ext>
                  </a:extLst>
                </a:gridCol>
                <a:gridCol w="1642337">
                  <a:extLst>
                    <a:ext uri="{9D8B030D-6E8A-4147-A177-3AD203B41FA5}">
                      <a16:colId xmlns:a16="http://schemas.microsoft.com/office/drawing/2014/main" val="2495368397"/>
                    </a:ext>
                  </a:extLst>
                </a:gridCol>
                <a:gridCol w="1642337">
                  <a:extLst>
                    <a:ext uri="{9D8B030D-6E8A-4147-A177-3AD203B41FA5}">
                      <a16:colId xmlns:a16="http://schemas.microsoft.com/office/drawing/2014/main" val="3380931977"/>
                    </a:ext>
                  </a:extLst>
                </a:gridCol>
                <a:gridCol w="1641516">
                  <a:extLst>
                    <a:ext uri="{9D8B030D-6E8A-4147-A177-3AD203B41FA5}">
                      <a16:colId xmlns:a16="http://schemas.microsoft.com/office/drawing/2014/main" val="2999784096"/>
                    </a:ext>
                  </a:extLst>
                </a:gridCol>
                <a:gridCol w="1642337">
                  <a:extLst>
                    <a:ext uri="{9D8B030D-6E8A-4147-A177-3AD203B41FA5}">
                      <a16:colId xmlns:a16="http://schemas.microsoft.com/office/drawing/2014/main" val="2922990645"/>
                    </a:ext>
                  </a:extLst>
                </a:gridCol>
                <a:gridCol w="1526668">
                  <a:extLst>
                    <a:ext uri="{9D8B030D-6E8A-4147-A177-3AD203B41FA5}">
                      <a16:colId xmlns:a16="http://schemas.microsoft.com/office/drawing/2014/main" val="1410130539"/>
                    </a:ext>
                  </a:extLst>
                </a:gridCol>
              </a:tblGrid>
              <a:tr h="1198487">
                <a:tc>
                  <a:txBody>
                    <a:bodyPr/>
                    <a:lstStyle/>
                    <a:p>
                      <a:pPr>
                        <a:lnSpc>
                          <a:spcPct val="107000"/>
                        </a:lnSpc>
                        <a:spcAft>
                          <a:spcPts val="0"/>
                        </a:spcAft>
                      </a:pPr>
                      <a:r>
                        <a:rPr lang="en-GB" sz="1800" dirty="0">
                          <a:solidFill>
                            <a:schemeClr val="accent3">
                              <a:lumMod val="50000"/>
                            </a:schemeClr>
                          </a:solidFill>
                          <a:effectLst/>
                        </a:rPr>
                        <a:t>Dialogue: </a:t>
                      </a:r>
                      <a:r>
                        <a:rPr lang="en-GB" sz="1800" b="0" dirty="0">
                          <a:solidFill>
                            <a:schemeClr val="accent3">
                              <a:lumMod val="50000"/>
                            </a:schemeClr>
                          </a:solidFill>
                          <a:effectLst/>
                        </a:rPr>
                        <a:t>Avoidance of prose or cliché; natural length exchanges</a:t>
                      </a:r>
                      <a:endParaRPr lang="en-GB" sz="1800" b="0" dirty="0">
                        <a:solidFill>
                          <a:schemeClr val="accent3">
                            <a:lumMod val="50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algn="ctr">
                        <a:lnSpc>
                          <a:spcPct val="107000"/>
                        </a:lnSpc>
                        <a:spcAft>
                          <a:spcPts val="0"/>
                        </a:spcAft>
                      </a:pPr>
                      <a:r>
                        <a:rPr lang="en-GB" sz="1600" b="0" dirty="0">
                          <a:effectLst/>
                        </a:rPr>
                        <a:t>High level of skill and control</a:t>
                      </a:r>
                      <a:endParaRPr lang="en-GB" sz="1600" b="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oFill/>
                  </a:tcPr>
                </a:tc>
                <a:tc>
                  <a:txBody>
                    <a:bodyPr/>
                    <a:lstStyle/>
                    <a:p>
                      <a:pPr algn="ctr">
                        <a:lnSpc>
                          <a:spcPct val="107000"/>
                        </a:lnSpc>
                        <a:spcAft>
                          <a:spcPts val="0"/>
                        </a:spcAft>
                      </a:pPr>
                      <a:r>
                        <a:rPr lang="en-GB" sz="1600" b="0" dirty="0">
                          <a:effectLst/>
                        </a:rPr>
                        <a:t>Good level of skill </a:t>
                      </a:r>
                    </a:p>
                    <a:p>
                      <a:pPr algn="ctr">
                        <a:lnSpc>
                          <a:spcPct val="107000"/>
                        </a:lnSpc>
                        <a:spcAft>
                          <a:spcPts val="0"/>
                        </a:spcAft>
                      </a:pPr>
                      <a:r>
                        <a:rPr lang="en-GB" sz="1600" b="0" dirty="0">
                          <a:effectLst/>
                        </a:rPr>
                        <a:t>&amp; control</a:t>
                      </a:r>
                      <a:endParaRPr lang="en-GB" sz="1600" b="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oFill/>
                  </a:tcPr>
                </a:tc>
                <a:tc>
                  <a:txBody>
                    <a:bodyPr/>
                    <a:lstStyle/>
                    <a:p>
                      <a:pPr algn="ctr">
                        <a:lnSpc>
                          <a:spcPct val="107000"/>
                        </a:lnSpc>
                        <a:spcAft>
                          <a:spcPts val="0"/>
                        </a:spcAft>
                      </a:pPr>
                      <a:r>
                        <a:rPr lang="en-GB" sz="1600" b="0" dirty="0">
                          <a:effectLst/>
                        </a:rPr>
                        <a:t>Sound level of skill</a:t>
                      </a:r>
                    </a:p>
                    <a:p>
                      <a:pPr algn="ctr">
                        <a:lnSpc>
                          <a:spcPct val="107000"/>
                        </a:lnSpc>
                        <a:spcAft>
                          <a:spcPts val="0"/>
                        </a:spcAft>
                      </a:pPr>
                      <a:r>
                        <a:rPr lang="en-GB" sz="1600" b="0" dirty="0">
                          <a:effectLst/>
                        </a:rPr>
                        <a:t> &amp; control</a:t>
                      </a:r>
                      <a:endParaRPr lang="en-GB" sz="1600" b="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oFill/>
                  </a:tcPr>
                </a:tc>
                <a:tc>
                  <a:txBody>
                    <a:bodyPr/>
                    <a:lstStyle/>
                    <a:p>
                      <a:pPr algn="ctr">
                        <a:lnSpc>
                          <a:spcPct val="107000"/>
                        </a:lnSpc>
                        <a:spcAft>
                          <a:spcPts val="0"/>
                        </a:spcAft>
                      </a:pPr>
                      <a:r>
                        <a:rPr lang="en-GB" sz="1600" b="0" dirty="0">
                          <a:effectLst/>
                        </a:rPr>
                        <a:t>Limited level of skill </a:t>
                      </a:r>
                    </a:p>
                    <a:p>
                      <a:pPr algn="ctr">
                        <a:lnSpc>
                          <a:spcPct val="107000"/>
                        </a:lnSpc>
                        <a:spcAft>
                          <a:spcPts val="0"/>
                        </a:spcAft>
                      </a:pPr>
                      <a:r>
                        <a:rPr lang="en-GB" sz="1600" b="0" dirty="0">
                          <a:effectLst/>
                        </a:rPr>
                        <a:t>&amp; control</a:t>
                      </a:r>
                      <a:endParaRPr lang="en-GB" sz="1600" b="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oFill/>
                  </a:tcPr>
                </a:tc>
                <a:tc>
                  <a:txBody>
                    <a:bodyPr/>
                    <a:lstStyle/>
                    <a:p>
                      <a:pPr algn="ctr">
                        <a:lnSpc>
                          <a:spcPct val="107000"/>
                        </a:lnSpc>
                        <a:spcAft>
                          <a:spcPts val="0"/>
                        </a:spcAft>
                      </a:pPr>
                      <a:r>
                        <a:rPr lang="en-GB" sz="1600" b="0" dirty="0">
                          <a:effectLst/>
                        </a:rPr>
                        <a:t>Fails to demonstrate an appropriate grasp </a:t>
                      </a:r>
                    </a:p>
                    <a:p>
                      <a:pPr algn="ctr">
                        <a:lnSpc>
                          <a:spcPct val="107000"/>
                        </a:lnSpc>
                        <a:spcAft>
                          <a:spcPts val="0"/>
                        </a:spcAft>
                      </a:pPr>
                      <a:r>
                        <a:rPr lang="en-GB" sz="1600" b="0" dirty="0">
                          <a:effectLst/>
                        </a:rPr>
                        <a:t>of language</a:t>
                      </a:r>
                      <a:endParaRPr lang="en-GB" sz="1600" b="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oFill/>
                  </a:tcPr>
                </a:tc>
                <a:tc>
                  <a:txBody>
                    <a:bodyPr/>
                    <a:lstStyle/>
                    <a:p>
                      <a:pPr algn="ctr">
                        <a:lnSpc>
                          <a:spcPct val="107000"/>
                        </a:lnSpc>
                        <a:spcAft>
                          <a:spcPts val="0"/>
                        </a:spcAft>
                      </a:pPr>
                      <a:r>
                        <a:rPr lang="en-GB" sz="1600" b="0" dirty="0">
                          <a:effectLst/>
                        </a:rPr>
                        <a:t>Fails to demonstrate </a:t>
                      </a:r>
                    </a:p>
                    <a:p>
                      <a:pPr algn="ctr">
                        <a:lnSpc>
                          <a:spcPct val="107000"/>
                        </a:lnSpc>
                        <a:spcAft>
                          <a:spcPts val="0"/>
                        </a:spcAft>
                      </a:pPr>
                      <a:r>
                        <a:rPr lang="en-GB" sz="1600" b="0" dirty="0">
                          <a:effectLst/>
                        </a:rPr>
                        <a:t>a grasp of language</a:t>
                      </a:r>
                      <a:endParaRPr lang="en-GB" sz="1600" b="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oFill/>
                  </a:tcPr>
                </a:tc>
                <a:extLst>
                  <a:ext uri="{0D108BD9-81ED-4DB2-BD59-A6C34878D82A}">
                    <a16:rowId xmlns:a16="http://schemas.microsoft.com/office/drawing/2014/main" val="1136770460"/>
                  </a:ext>
                </a:extLst>
              </a:tr>
              <a:tr h="997179">
                <a:tc>
                  <a:txBody>
                    <a:bodyPr/>
                    <a:lstStyle/>
                    <a:p>
                      <a:pPr>
                        <a:lnSpc>
                          <a:spcPct val="107000"/>
                        </a:lnSpc>
                        <a:spcAft>
                          <a:spcPts val="0"/>
                        </a:spcAft>
                      </a:pPr>
                      <a:r>
                        <a:rPr lang="en-GB" sz="1800" dirty="0">
                          <a:solidFill>
                            <a:schemeClr val="accent3">
                              <a:lumMod val="50000"/>
                            </a:schemeClr>
                          </a:solidFill>
                          <a:effectLst/>
                        </a:rPr>
                        <a:t>Rhythm: </a:t>
                      </a:r>
                      <a:r>
                        <a:rPr lang="en-GB" sz="1800" b="0" dirty="0">
                          <a:solidFill>
                            <a:schemeClr val="accent3">
                              <a:lumMod val="50000"/>
                            </a:schemeClr>
                          </a:solidFill>
                          <a:effectLst/>
                        </a:rPr>
                        <a:t>Pace of exchanges; length, pauses and digressions</a:t>
                      </a:r>
                      <a:endParaRPr lang="en-GB" sz="1800" b="0" dirty="0">
                        <a:solidFill>
                          <a:schemeClr val="accent3">
                            <a:lumMod val="50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algn="ctr">
                        <a:lnSpc>
                          <a:spcPct val="107000"/>
                        </a:lnSpc>
                        <a:spcAft>
                          <a:spcPts val="0"/>
                        </a:spcAft>
                      </a:pPr>
                      <a:r>
                        <a:rPr lang="en-GB" sz="1600" dirty="0">
                          <a:solidFill>
                            <a:schemeClr val="tx1"/>
                          </a:solidFill>
                          <a:effectLst/>
                        </a:rPr>
                        <a:t>High level of skill &amp; control</a:t>
                      </a:r>
                      <a:endParaRPr lang="en-GB" sz="16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oFill/>
                  </a:tcPr>
                </a:tc>
                <a:tc>
                  <a:txBody>
                    <a:bodyPr/>
                    <a:lstStyle/>
                    <a:p>
                      <a:pPr algn="ctr">
                        <a:lnSpc>
                          <a:spcPct val="107000"/>
                        </a:lnSpc>
                        <a:spcAft>
                          <a:spcPts val="0"/>
                        </a:spcAft>
                      </a:pPr>
                      <a:r>
                        <a:rPr lang="en-GB" sz="1600" dirty="0">
                          <a:solidFill>
                            <a:schemeClr val="tx1"/>
                          </a:solidFill>
                          <a:effectLst/>
                        </a:rPr>
                        <a:t>Good level of skill</a:t>
                      </a:r>
                    </a:p>
                    <a:p>
                      <a:pPr algn="ctr">
                        <a:lnSpc>
                          <a:spcPct val="107000"/>
                        </a:lnSpc>
                        <a:spcAft>
                          <a:spcPts val="0"/>
                        </a:spcAft>
                      </a:pPr>
                      <a:r>
                        <a:rPr lang="en-GB" sz="1600" dirty="0">
                          <a:solidFill>
                            <a:schemeClr val="tx1"/>
                          </a:solidFill>
                          <a:effectLst/>
                        </a:rPr>
                        <a:t> &amp; control</a:t>
                      </a:r>
                      <a:endParaRPr lang="en-GB" sz="16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oFill/>
                  </a:tcPr>
                </a:tc>
                <a:tc>
                  <a:txBody>
                    <a:bodyPr/>
                    <a:lstStyle/>
                    <a:p>
                      <a:pPr algn="ctr">
                        <a:lnSpc>
                          <a:spcPct val="107000"/>
                        </a:lnSpc>
                        <a:spcAft>
                          <a:spcPts val="0"/>
                        </a:spcAft>
                      </a:pPr>
                      <a:r>
                        <a:rPr lang="en-GB" sz="1600" dirty="0">
                          <a:solidFill>
                            <a:schemeClr val="tx1"/>
                          </a:solidFill>
                          <a:effectLst/>
                        </a:rPr>
                        <a:t>Sound level of skill </a:t>
                      </a:r>
                    </a:p>
                    <a:p>
                      <a:pPr algn="ctr">
                        <a:lnSpc>
                          <a:spcPct val="107000"/>
                        </a:lnSpc>
                        <a:spcAft>
                          <a:spcPts val="0"/>
                        </a:spcAft>
                      </a:pPr>
                      <a:r>
                        <a:rPr lang="en-GB" sz="1600" dirty="0">
                          <a:solidFill>
                            <a:schemeClr val="tx1"/>
                          </a:solidFill>
                          <a:effectLst/>
                        </a:rPr>
                        <a:t>&amp; control</a:t>
                      </a:r>
                      <a:endParaRPr lang="en-GB" sz="16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oFill/>
                  </a:tcPr>
                </a:tc>
                <a:tc>
                  <a:txBody>
                    <a:bodyPr/>
                    <a:lstStyle/>
                    <a:p>
                      <a:pPr algn="ctr">
                        <a:lnSpc>
                          <a:spcPct val="107000"/>
                        </a:lnSpc>
                        <a:spcAft>
                          <a:spcPts val="0"/>
                        </a:spcAft>
                      </a:pPr>
                      <a:r>
                        <a:rPr lang="en-GB" sz="1600" dirty="0">
                          <a:solidFill>
                            <a:schemeClr val="tx1"/>
                          </a:solidFill>
                          <a:effectLst/>
                        </a:rPr>
                        <a:t>Limited level of skill </a:t>
                      </a:r>
                    </a:p>
                    <a:p>
                      <a:pPr algn="ctr">
                        <a:lnSpc>
                          <a:spcPct val="107000"/>
                        </a:lnSpc>
                        <a:spcAft>
                          <a:spcPts val="0"/>
                        </a:spcAft>
                      </a:pPr>
                      <a:r>
                        <a:rPr lang="en-GB" sz="1600" dirty="0">
                          <a:solidFill>
                            <a:schemeClr val="tx1"/>
                          </a:solidFill>
                          <a:effectLst/>
                        </a:rPr>
                        <a:t>and control </a:t>
                      </a:r>
                      <a:endParaRPr lang="en-GB" sz="16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oFill/>
                  </a:tcPr>
                </a:tc>
                <a:tc>
                  <a:txBody>
                    <a:bodyPr/>
                    <a:lstStyle/>
                    <a:p>
                      <a:pPr algn="ctr">
                        <a:lnSpc>
                          <a:spcPct val="107000"/>
                        </a:lnSpc>
                        <a:spcAft>
                          <a:spcPts val="0"/>
                        </a:spcAft>
                      </a:pPr>
                      <a:r>
                        <a:rPr lang="en-GB" sz="1600" dirty="0">
                          <a:solidFill>
                            <a:schemeClr val="tx1"/>
                          </a:solidFill>
                          <a:effectLst/>
                        </a:rPr>
                        <a:t>Fails to demonstrate </a:t>
                      </a:r>
                    </a:p>
                    <a:p>
                      <a:pPr algn="ctr">
                        <a:lnSpc>
                          <a:spcPct val="107000"/>
                        </a:lnSpc>
                        <a:spcAft>
                          <a:spcPts val="0"/>
                        </a:spcAft>
                      </a:pPr>
                      <a:r>
                        <a:rPr lang="en-GB" sz="1600" dirty="0">
                          <a:solidFill>
                            <a:schemeClr val="tx1"/>
                          </a:solidFill>
                          <a:effectLst/>
                        </a:rPr>
                        <a:t>an appropriate grasp </a:t>
                      </a:r>
                    </a:p>
                    <a:p>
                      <a:pPr algn="ctr">
                        <a:lnSpc>
                          <a:spcPct val="107000"/>
                        </a:lnSpc>
                        <a:spcAft>
                          <a:spcPts val="0"/>
                        </a:spcAft>
                      </a:pPr>
                      <a:r>
                        <a:rPr lang="en-GB" sz="1600" dirty="0">
                          <a:solidFill>
                            <a:schemeClr val="tx1"/>
                          </a:solidFill>
                          <a:effectLst/>
                        </a:rPr>
                        <a:t>of rhythm</a:t>
                      </a:r>
                      <a:endParaRPr lang="en-GB" sz="16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oFill/>
                  </a:tcPr>
                </a:tc>
                <a:tc>
                  <a:txBody>
                    <a:bodyPr/>
                    <a:lstStyle/>
                    <a:p>
                      <a:pPr algn="ctr">
                        <a:lnSpc>
                          <a:spcPct val="107000"/>
                        </a:lnSpc>
                        <a:spcAft>
                          <a:spcPts val="0"/>
                        </a:spcAft>
                      </a:pPr>
                      <a:r>
                        <a:rPr lang="en-GB" sz="1600" dirty="0">
                          <a:solidFill>
                            <a:schemeClr val="tx1"/>
                          </a:solidFill>
                          <a:effectLst/>
                        </a:rPr>
                        <a:t>Fails to demonstrate</a:t>
                      </a:r>
                    </a:p>
                    <a:p>
                      <a:pPr algn="ctr">
                        <a:lnSpc>
                          <a:spcPct val="107000"/>
                        </a:lnSpc>
                        <a:spcAft>
                          <a:spcPts val="0"/>
                        </a:spcAft>
                      </a:pPr>
                      <a:r>
                        <a:rPr lang="en-GB" sz="1600" dirty="0">
                          <a:solidFill>
                            <a:schemeClr val="tx1"/>
                          </a:solidFill>
                          <a:effectLst/>
                        </a:rPr>
                        <a:t> a grasp of rhythm</a:t>
                      </a:r>
                      <a:endParaRPr lang="en-GB" sz="16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oFill/>
                  </a:tcPr>
                </a:tc>
                <a:extLst>
                  <a:ext uri="{0D108BD9-81ED-4DB2-BD59-A6C34878D82A}">
                    <a16:rowId xmlns:a16="http://schemas.microsoft.com/office/drawing/2014/main" val="79729084"/>
                  </a:ext>
                </a:extLst>
              </a:tr>
              <a:tr h="1499329">
                <a:tc>
                  <a:txBody>
                    <a:bodyPr/>
                    <a:lstStyle/>
                    <a:p>
                      <a:pPr>
                        <a:lnSpc>
                          <a:spcPct val="107000"/>
                        </a:lnSpc>
                        <a:spcAft>
                          <a:spcPts val="0"/>
                        </a:spcAft>
                      </a:pPr>
                      <a:r>
                        <a:rPr lang="en-GB" sz="1800" dirty="0">
                          <a:solidFill>
                            <a:schemeClr val="accent3">
                              <a:lumMod val="50000"/>
                            </a:schemeClr>
                          </a:solidFill>
                          <a:effectLst/>
                        </a:rPr>
                        <a:t>Story telling:</a:t>
                      </a:r>
                    </a:p>
                    <a:p>
                      <a:pPr>
                        <a:lnSpc>
                          <a:spcPct val="107000"/>
                        </a:lnSpc>
                        <a:spcAft>
                          <a:spcPts val="0"/>
                        </a:spcAft>
                      </a:pPr>
                      <a:r>
                        <a:rPr lang="en-GB" sz="1800" b="0" dirty="0">
                          <a:solidFill>
                            <a:schemeClr val="accent3">
                              <a:lumMod val="50000"/>
                            </a:schemeClr>
                          </a:solidFill>
                          <a:effectLst/>
                        </a:rPr>
                        <a:t>Strategic delay in giving key plot information; puzzles for the reader to work out</a:t>
                      </a:r>
                      <a:endParaRPr lang="en-GB" sz="1800" b="0" dirty="0">
                        <a:solidFill>
                          <a:schemeClr val="accent3">
                            <a:lumMod val="50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algn="ctr">
                        <a:lnSpc>
                          <a:spcPct val="107000"/>
                        </a:lnSpc>
                        <a:spcAft>
                          <a:spcPts val="0"/>
                        </a:spcAft>
                      </a:pPr>
                      <a:r>
                        <a:rPr lang="en-GB" sz="1600" dirty="0">
                          <a:solidFill>
                            <a:schemeClr val="tx1"/>
                          </a:solidFill>
                          <a:effectLst/>
                        </a:rPr>
                        <a:t>High level of skill &amp; control</a:t>
                      </a:r>
                      <a:endParaRPr lang="en-GB" sz="16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oFill/>
                  </a:tcPr>
                </a:tc>
                <a:tc>
                  <a:txBody>
                    <a:bodyPr/>
                    <a:lstStyle/>
                    <a:p>
                      <a:pPr algn="ctr">
                        <a:lnSpc>
                          <a:spcPct val="107000"/>
                        </a:lnSpc>
                        <a:spcAft>
                          <a:spcPts val="0"/>
                        </a:spcAft>
                      </a:pPr>
                      <a:r>
                        <a:rPr lang="en-GB" sz="1600" dirty="0">
                          <a:solidFill>
                            <a:schemeClr val="tx1"/>
                          </a:solidFill>
                          <a:effectLst/>
                        </a:rPr>
                        <a:t>Good level of skill</a:t>
                      </a:r>
                    </a:p>
                    <a:p>
                      <a:pPr algn="ctr">
                        <a:lnSpc>
                          <a:spcPct val="107000"/>
                        </a:lnSpc>
                        <a:spcAft>
                          <a:spcPts val="0"/>
                        </a:spcAft>
                      </a:pPr>
                      <a:r>
                        <a:rPr lang="en-GB" sz="1600" dirty="0">
                          <a:solidFill>
                            <a:schemeClr val="tx1"/>
                          </a:solidFill>
                          <a:effectLst/>
                        </a:rPr>
                        <a:t> &amp; control</a:t>
                      </a:r>
                      <a:endParaRPr lang="en-GB" sz="16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oFill/>
                  </a:tcPr>
                </a:tc>
                <a:tc>
                  <a:txBody>
                    <a:bodyPr/>
                    <a:lstStyle/>
                    <a:p>
                      <a:pPr algn="ctr">
                        <a:lnSpc>
                          <a:spcPct val="107000"/>
                        </a:lnSpc>
                        <a:spcAft>
                          <a:spcPts val="0"/>
                        </a:spcAft>
                      </a:pPr>
                      <a:r>
                        <a:rPr lang="en-GB" sz="1600" dirty="0">
                          <a:solidFill>
                            <a:schemeClr val="tx1"/>
                          </a:solidFill>
                          <a:effectLst/>
                        </a:rPr>
                        <a:t>Sound level of skill </a:t>
                      </a:r>
                    </a:p>
                    <a:p>
                      <a:pPr algn="ctr">
                        <a:lnSpc>
                          <a:spcPct val="107000"/>
                        </a:lnSpc>
                        <a:spcAft>
                          <a:spcPts val="0"/>
                        </a:spcAft>
                      </a:pPr>
                      <a:r>
                        <a:rPr lang="en-GB" sz="1600" dirty="0">
                          <a:solidFill>
                            <a:schemeClr val="tx1"/>
                          </a:solidFill>
                          <a:effectLst/>
                        </a:rPr>
                        <a:t>&amp; control</a:t>
                      </a:r>
                      <a:endParaRPr lang="en-GB" sz="16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oFill/>
                  </a:tcPr>
                </a:tc>
                <a:tc>
                  <a:txBody>
                    <a:bodyPr/>
                    <a:lstStyle/>
                    <a:p>
                      <a:pPr algn="ctr">
                        <a:lnSpc>
                          <a:spcPct val="107000"/>
                        </a:lnSpc>
                        <a:spcAft>
                          <a:spcPts val="0"/>
                        </a:spcAft>
                      </a:pPr>
                      <a:r>
                        <a:rPr lang="en-GB" sz="1600" dirty="0">
                          <a:solidFill>
                            <a:schemeClr val="tx1"/>
                          </a:solidFill>
                          <a:effectLst/>
                        </a:rPr>
                        <a:t>Limited level of skill </a:t>
                      </a:r>
                    </a:p>
                    <a:p>
                      <a:pPr algn="ctr">
                        <a:lnSpc>
                          <a:spcPct val="107000"/>
                        </a:lnSpc>
                        <a:spcAft>
                          <a:spcPts val="0"/>
                        </a:spcAft>
                      </a:pPr>
                      <a:r>
                        <a:rPr lang="en-GB" sz="1600" dirty="0">
                          <a:solidFill>
                            <a:schemeClr val="tx1"/>
                          </a:solidFill>
                          <a:effectLst/>
                        </a:rPr>
                        <a:t>and control </a:t>
                      </a:r>
                      <a:endParaRPr lang="en-GB" sz="16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oFill/>
                  </a:tcPr>
                </a:tc>
                <a:tc>
                  <a:txBody>
                    <a:bodyPr/>
                    <a:lstStyle/>
                    <a:p>
                      <a:pPr algn="ctr">
                        <a:lnSpc>
                          <a:spcPct val="107000"/>
                        </a:lnSpc>
                        <a:spcAft>
                          <a:spcPts val="0"/>
                        </a:spcAft>
                      </a:pPr>
                      <a:r>
                        <a:rPr lang="en-GB" sz="1600" dirty="0">
                          <a:solidFill>
                            <a:schemeClr val="tx1"/>
                          </a:solidFill>
                          <a:effectLst/>
                        </a:rPr>
                        <a:t>Fails to demonstrate </a:t>
                      </a:r>
                    </a:p>
                    <a:p>
                      <a:pPr algn="ctr">
                        <a:lnSpc>
                          <a:spcPct val="107000"/>
                        </a:lnSpc>
                        <a:spcAft>
                          <a:spcPts val="0"/>
                        </a:spcAft>
                      </a:pPr>
                      <a:r>
                        <a:rPr lang="en-GB" sz="1600" dirty="0">
                          <a:solidFill>
                            <a:schemeClr val="tx1"/>
                          </a:solidFill>
                          <a:effectLst/>
                        </a:rPr>
                        <a:t>an appropriate grasp </a:t>
                      </a:r>
                    </a:p>
                    <a:p>
                      <a:pPr algn="ctr">
                        <a:lnSpc>
                          <a:spcPct val="107000"/>
                        </a:lnSpc>
                        <a:spcAft>
                          <a:spcPts val="0"/>
                        </a:spcAft>
                      </a:pPr>
                      <a:r>
                        <a:rPr lang="en-GB" sz="1600" dirty="0">
                          <a:solidFill>
                            <a:schemeClr val="tx1"/>
                          </a:solidFill>
                          <a:effectLst/>
                        </a:rPr>
                        <a:t>of narrative</a:t>
                      </a:r>
                      <a:endParaRPr lang="en-GB" sz="16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oFill/>
                  </a:tcPr>
                </a:tc>
                <a:tc>
                  <a:txBody>
                    <a:bodyPr/>
                    <a:lstStyle/>
                    <a:p>
                      <a:pPr algn="ctr">
                        <a:lnSpc>
                          <a:spcPct val="107000"/>
                        </a:lnSpc>
                        <a:spcAft>
                          <a:spcPts val="0"/>
                        </a:spcAft>
                      </a:pPr>
                      <a:r>
                        <a:rPr lang="en-GB" sz="1600" dirty="0">
                          <a:solidFill>
                            <a:schemeClr val="tx1"/>
                          </a:solidFill>
                          <a:effectLst/>
                        </a:rPr>
                        <a:t>Fails to demonstrate </a:t>
                      </a:r>
                    </a:p>
                    <a:p>
                      <a:pPr algn="ctr">
                        <a:lnSpc>
                          <a:spcPct val="107000"/>
                        </a:lnSpc>
                        <a:spcAft>
                          <a:spcPts val="0"/>
                        </a:spcAft>
                      </a:pPr>
                      <a:r>
                        <a:rPr lang="en-GB" sz="1600" dirty="0">
                          <a:solidFill>
                            <a:schemeClr val="tx1"/>
                          </a:solidFill>
                          <a:effectLst/>
                        </a:rPr>
                        <a:t>a grasp of narrative</a:t>
                      </a:r>
                      <a:endParaRPr lang="en-GB" sz="16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oFill/>
                  </a:tcPr>
                </a:tc>
                <a:extLst>
                  <a:ext uri="{0D108BD9-81ED-4DB2-BD59-A6C34878D82A}">
                    <a16:rowId xmlns:a16="http://schemas.microsoft.com/office/drawing/2014/main" val="3362363085"/>
                  </a:ext>
                </a:extLst>
              </a:tr>
              <a:tr h="897645">
                <a:tc>
                  <a:txBody>
                    <a:bodyPr/>
                    <a:lstStyle/>
                    <a:p>
                      <a:pPr>
                        <a:lnSpc>
                          <a:spcPct val="107000"/>
                        </a:lnSpc>
                        <a:spcAft>
                          <a:spcPts val="0"/>
                        </a:spcAft>
                      </a:pPr>
                      <a:r>
                        <a:rPr lang="en-GB" sz="1800" dirty="0">
                          <a:solidFill>
                            <a:schemeClr val="accent3">
                              <a:lumMod val="50000"/>
                            </a:schemeClr>
                          </a:solidFill>
                          <a:effectLst/>
                        </a:rPr>
                        <a:t>Backstory:</a:t>
                      </a:r>
                    </a:p>
                    <a:p>
                      <a:pPr>
                        <a:lnSpc>
                          <a:spcPct val="107000"/>
                        </a:lnSpc>
                        <a:spcAft>
                          <a:spcPts val="0"/>
                        </a:spcAft>
                      </a:pPr>
                      <a:r>
                        <a:rPr lang="en-GB" sz="1800" b="0" dirty="0">
                          <a:solidFill>
                            <a:schemeClr val="accent3">
                              <a:lumMod val="50000"/>
                            </a:schemeClr>
                          </a:solidFill>
                          <a:effectLst/>
                        </a:rPr>
                        <a:t>Hints at wider existence of characters</a:t>
                      </a:r>
                      <a:endParaRPr lang="en-GB" sz="1800" b="0" dirty="0">
                        <a:solidFill>
                          <a:schemeClr val="accent3">
                            <a:lumMod val="50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algn="ctr">
                        <a:lnSpc>
                          <a:spcPct val="107000"/>
                        </a:lnSpc>
                        <a:spcAft>
                          <a:spcPts val="0"/>
                        </a:spcAft>
                      </a:pPr>
                      <a:r>
                        <a:rPr lang="en-GB" sz="1600" dirty="0">
                          <a:solidFill>
                            <a:schemeClr val="tx1"/>
                          </a:solidFill>
                          <a:effectLst/>
                        </a:rPr>
                        <a:t>High level of skill &amp; control</a:t>
                      </a:r>
                      <a:endParaRPr lang="en-GB" sz="16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oFill/>
                  </a:tcPr>
                </a:tc>
                <a:tc>
                  <a:txBody>
                    <a:bodyPr/>
                    <a:lstStyle/>
                    <a:p>
                      <a:pPr algn="ctr">
                        <a:lnSpc>
                          <a:spcPct val="107000"/>
                        </a:lnSpc>
                        <a:spcAft>
                          <a:spcPts val="0"/>
                        </a:spcAft>
                      </a:pPr>
                      <a:r>
                        <a:rPr lang="en-GB" sz="1600" dirty="0">
                          <a:solidFill>
                            <a:schemeClr val="tx1"/>
                          </a:solidFill>
                          <a:effectLst/>
                        </a:rPr>
                        <a:t>Good level of skill</a:t>
                      </a:r>
                    </a:p>
                    <a:p>
                      <a:pPr algn="ctr">
                        <a:lnSpc>
                          <a:spcPct val="107000"/>
                        </a:lnSpc>
                        <a:spcAft>
                          <a:spcPts val="0"/>
                        </a:spcAft>
                      </a:pPr>
                      <a:r>
                        <a:rPr lang="en-GB" sz="1600" dirty="0">
                          <a:solidFill>
                            <a:schemeClr val="tx1"/>
                          </a:solidFill>
                          <a:effectLst/>
                        </a:rPr>
                        <a:t> &amp; control</a:t>
                      </a:r>
                      <a:endParaRPr lang="en-GB" sz="16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oFill/>
                  </a:tcPr>
                </a:tc>
                <a:tc>
                  <a:txBody>
                    <a:bodyPr/>
                    <a:lstStyle/>
                    <a:p>
                      <a:pPr algn="ctr">
                        <a:lnSpc>
                          <a:spcPct val="107000"/>
                        </a:lnSpc>
                        <a:spcAft>
                          <a:spcPts val="0"/>
                        </a:spcAft>
                      </a:pPr>
                      <a:r>
                        <a:rPr lang="en-GB" sz="1600" dirty="0">
                          <a:solidFill>
                            <a:schemeClr val="tx1"/>
                          </a:solidFill>
                          <a:effectLst/>
                        </a:rPr>
                        <a:t>Sound level of skill</a:t>
                      </a:r>
                    </a:p>
                    <a:p>
                      <a:pPr algn="ctr">
                        <a:lnSpc>
                          <a:spcPct val="107000"/>
                        </a:lnSpc>
                        <a:spcAft>
                          <a:spcPts val="0"/>
                        </a:spcAft>
                      </a:pPr>
                      <a:r>
                        <a:rPr lang="en-GB" sz="1600" dirty="0">
                          <a:solidFill>
                            <a:schemeClr val="tx1"/>
                          </a:solidFill>
                          <a:effectLst/>
                        </a:rPr>
                        <a:t>&amp; control</a:t>
                      </a:r>
                      <a:endParaRPr lang="en-GB" sz="16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oFill/>
                  </a:tcPr>
                </a:tc>
                <a:tc>
                  <a:txBody>
                    <a:bodyPr/>
                    <a:lstStyle/>
                    <a:p>
                      <a:pPr algn="ctr">
                        <a:lnSpc>
                          <a:spcPct val="107000"/>
                        </a:lnSpc>
                        <a:spcAft>
                          <a:spcPts val="0"/>
                        </a:spcAft>
                      </a:pPr>
                      <a:r>
                        <a:rPr lang="en-GB" sz="1600">
                          <a:solidFill>
                            <a:schemeClr val="tx1"/>
                          </a:solidFill>
                          <a:effectLst/>
                        </a:rPr>
                        <a:t>Limited level of skill </a:t>
                      </a:r>
                    </a:p>
                    <a:p>
                      <a:pPr algn="ctr">
                        <a:lnSpc>
                          <a:spcPct val="107000"/>
                        </a:lnSpc>
                        <a:spcAft>
                          <a:spcPts val="0"/>
                        </a:spcAft>
                      </a:pPr>
                      <a:r>
                        <a:rPr lang="en-GB" sz="1600">
                          <a:solidFill>
                            <a:schemeClr val="tx1"/>
                          </a:solidFill>
                          <a:effectLst/>
                        </a:rPr>
                        <a:t>and control </a:t>
                      </a:r>
                      <a:endParaRPr lang="en-GB" sz="16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oFill/>
                  </a:tcPr>
                </a:tc>
                <a:tc>
                  <a:txBody>
                    <a:bodyPr/>
                    <a:lstStyle/>
                    <a:p>
                      <a:pPr algn="ctr">
                        <a:lnSpc>
                          <a:spcPct val="107000"/>
                        </a:lnSpc>
                        <a:spcAft>
                          <a:spcPts val="0"/>
                        </a:spcAft>
                      </a:pPr>
                      <a:r>
                        <a:rPr lang="en-GB" sz="1600" dirty="0">
                          <a:solidFill>
                            <a:schemeClr val="tx1"/>
                          </a:solidFill>
                          <a:effectLst/>
                        </a:rPr>
                        <a:t>Fails to demonstrate   </a:t>
                      </a:r>
                    </a:p>
                    <a:p>
                      <a:pPr algn="ctr">
                        <a:lnSpc>
                          <a:spcPct val="107000"/>
                        </a:lnSpc>
                        <a:spcAft>
                          <a:spcPts val="0"/>
                        </a:spcAft>
                      </a:pPr>
                      <a:r>
                        <a:rPr lang="en-GB" sz="1600" dirty="0">
                          <a:solidFill>
                            <a:schemeClr val="tx1"/>
                          </a:solidFill>
                          <a:effectLst/>
                        </a:rPr>
                        <a:t>an appropriate grasp </a:t>
                      </a:r>
                    </a:p>
                    <a:p>
                      <a:pPr algn="ctr">
                        <a:lnSpc>
                          <a:spcPct val="107000"/>
                        </a:lnSpc>
                        <a:spcAft>
                          <a:spcPts val="0"/>
                        </a:spcAft>
                      </a:pPr>
                      <a:r>
                        <a:rPr lang="en-GB" sz="1600" dirty="0">
                          <a:solidFill>
                            <a:schemeClr val="tx1"/>
                          </a:solidFill>
                          <a:effectLst/>
                        </a:rPr>
                        <a:t>of character</a:t>
                      </a:r>
                      <a:endParaRPr lang="en-GB" sz="16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oFill/>
                  </a:tcPr>
                </a:tc>
                <a:tc>
                  <a:txBody>
                    <a:bodyPr/>
                    <a:lstStyle/>
                    <a:p>
                      <a:pPr algn="ctr">
                        <a:lnSpc>
                          <a:spcPct val="107000"/>
                        </a:lnSpc>
                        <a:spcAft>
                          <a:spcPts val="0"/>
                        </a:spcAft>
                      </a:pPr>
                      <a:r>
                        <a:rPr lang="en-GB" sz="1600" dirty="0">
                          <a:solidFill>
                            <a:schemeClr val="tx1"/>
                          </a:solidFill>
                          <a:effectLst/>
                        </a:rPr>
                        <a:t>Fails to demonstrate </a:t>
                      </a:r>
                    </a:p>
                    <a:p>
                      <a:pPr algn="ctr">
                        <a:lnSpc>
                          <a:spcPct val="107000"/>
                        </a:lnSpc>
                        <a:spcAft>
                          <a:spcPts val="0"/>
                        </a:spcAft>
                      </a:pPr>
                      <a:r>
                        <a:rPr lang="en-GB" sz="1600" dirty="0">
                          <a:solidFill>
                            <a:schemeClr val="tx1"/>
                          </a:solidFill>
                          <a:effectLst/>
                        </a:rPr>
                        <a:t>a grasp of character</a:t>
                      </a:r>
                      <a:endParaRPr lang="en-GB" sz="16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oFill/>
                  </a:tcPr>
                </a:tc>
                <a:extLst>
                  <a:ext uri="{0D108BD9-81ED-4DB2-BD59-A6C34878D82A}">
                    <a16:rowId xmlns:a16="http://schemas.microsoft.com/office/drawing/2014/main" val="2142351846"/>
                  </a:ext>
                </a:extLst>
              </a:tr>
              <a:tr h="835925">
                <a:tc>
                  <a:txBody>
                    <a:bodyPr/>
                    <a:lstStyle/>
                    <a:p>
                      <a:pPr>
                        <a:lnSpc>
                          <a:spcPct val="107000"/>
                        </a:lnSpc>
                        <a:spcAft>
                          <a:spcPts val="0"/>
                        </a:spcAft>
                      </a:pPr>
                      <a:r>
                        <a:rPr lang="en-GB" sz="1800" dirty="0">
                          <a:solidFill>
                            <a:schemeClr val="accent3">
                              <a:lumMod val="50000"/>
                            </a:schemeClr>
                          </a:solidFill>
                          <a:effectLst/>
                        </a:rPr>
                        <a:t>Shape: </a:t>
                      </a:r>
                      <a:r>
                        <a:rPr lang="en-GB" sz="1800" b="0" dirty="0">
                          <a:solidFill>
                            <a:schemeClr val="accent3">
                              <a:lumMod val="50000"/>
                            </a:schemeClr>
                          </a:solidFill>
                          <a:effectLst/>
                        </a:rPr>
                        <a:t>Beginning, middle, end</a:t>
                      </a:r>
                      <a:endParaRPr lang="en-GB" sz="1800" b="0" dirty="0">
                        <a:solidFill>
                          <a:schemeClr val="accent3">
                            <a:lumMod val="50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algn="ctr">
                        <a:lnSpc>
                          <a:spcPct val="107000"/>
                        </a:lnSpc>
                        <a:spcAft>
                          <a:spcPts val="0"/>
                        </a:spcAft>
                      </a:pPr>
                      <a:r>
                        <a:rPr lang="en-GB" sz="1600" dirty="0">
                          <a:solidFill>
                            <a:schemeClr val="tx1"/>
                          </a:solidFill>
                          <a:effectLst/>
                        </a:rPr>
                        <a:t>High level of skill &amp; control</a:t>
                      </a:r>
                      <a:endParaRPr lang="en-GB" sz="16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oFill/>
                  </a:tcPr>
                </a:tc>
                <a:tc>
                  <a:txBody>
                    <a:bodyPr/>
                    <a:lstStyle/>
                    <a:p>
                      <a:pPr algn="ctr">
                        <a:lnSpc>
                          <a:spcPct val="107000"/>
                        </a:lnSpc>
                        <a:spcAft>
                          <a:spcPts val="0"/>
                        </a:spcAft>
                      </a:pPr>
                      <a:r>
                        <a:rPr lang="en-GB" sz="1600" dirty="0">
                          <a:solidFill>
                            <a:schemeClr val="tx1"/>
                          </a:solidFill>
                          <a:effectLst/>
                        </a:rPr>
                        <a:t>Good level of skill</a:t>
                      </a:r>
                    </a:p>
                    <a:p>
                      <a:pPr algn="ctr">
                        <a:lnSpc>
                          <a:spcPct val="107000"/>
                        </a:lnSpc>
                        <a:spcAft>
                          <a:spcPts val="0"/>
                        </a:spcAft>
                      </a:pPr>
                      <a:r>
                        <a:rPr lang="en-GB" sz="1600" dirty="0">
                          <a:solidFill>
                            <a:schemeClr val="tx1"/>
                          </a:solidFill>
                          <a:effectLst/>
                        </a:rPr>
                        <a:t> &amp; control</a:t>
                      </a:r>
                      <a:endParaRPr lang="en-GB" sz="16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oFill/>
                  </a:tcPr>
                </a:tc>
                <a:tc>
                  <a:txBody>
                    <a:bodyPr/>
                    <a:lstStyle/>
                    <a:p>
                      <a:pPr algn="ctr">
                        <a:lnSpc>
                          <a:spcPct val="107000"/>
                        </a:lnSpc>
                        <a:spcAft>
                          <a:spcPts val="0"/>
                        </a:spcAft>
                      </a:pPr>
                      <a:r>
                        <a:rPr lang="en-GB" sz="1600" dirty="0">
                          <a:solidFill>
                            <a:schemeClr val="tx1"/>
                          </a:solidFill>
                          <a:effectLst/>
                        </a:rPr>
                        <a:t>Sound level of skill </a:t>
                      </a:r>
                    </a:p>
                    <a:p>
                      <a:pPr algn="ctr">
                        <a:lnSpc>
                          <a:spcPct val="107000"/>
                        </a:lnSpc>
                        <a:spcAft>
                          <a:spcPts val="0"/>
                        </a:spcAft>
                      </a:pPr>
                      <a:r>
                        <a:rPr lang="en-GB" sz="1600" dirty="0">
                          <a:solidFill>
                            <a:schemeClr val="tx1"/>
                          </a:solidFill>
                          <a:effectLst/>
                        </a:rPr>
                        <a:t>&amp; control</a:t>
                      </a:r>
                      <a:endParaRPr lang="en-GB" sz="16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oFill/>
                  </a:tcPr>
                </a:tc>
                <a:tc>
                  <a:txBody>
                    <a:bodyPr/>
                    <a:lstStyle/>
                    <a:p>
                      <a:pPr algn="ctr">
                        <a:lnSpc>
                          <a:spcPct val="107000"/>
                        </a:lnSpc>
                        <a:spcAft>
                          <a:spcPts val="0"/>
                        </a:spcAft>
                      </a:pPr>
                      <a:r>
                        <a:rPr lang="en-GB" sz="1600" dirty="0">
                          <a:solidFill>
                            <a:schemeClr val="tx1"/>
                          </a:solidFill>
                          <a:effectLst/>
                        </a:rPr>
                        <a:t>Limited level of skill</a:t>
                      </a:r>
                    </a:p>
                    <a:p>
                      <a:pPr algn="ctr">
                        <a:lnSpc>
                          <a:spcPct val="107000"/>
                        </a:lnSpc>
                        <a:spcAft>
                          <a:spcPts val="0"/>
                        </a:spcAft>
                      </a:pPr>
                      <a:r>
                        <a:rPr lang="en-GB" sz="1600" dirty="0">
                          <a:solidFill>
                            <a:schemeClr val="tx1"/>
                          </a:solidFill>
                          <a:effectLst/>
                        </a:rPr>
                        <a:t> and control </a:t>
                      </a:r>
                      <a:endParaRPr lang="en-GB" sz="16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oFill/>
                  </a:tcPr>
                </a:tc>
                <a:tc>
                  <a:txBody>
                    <a:bodyPr/>
                    <a:lstStyle/>
                    <a:p>
                      <a:pPr algn="ctr">
                        <a:lnSpc>
                          <a:spcPct val="107000"/>
                        </a:lnSpc>
                        <a:spcAft>
                          <a:spcPts val="0"/>
                        </a:spcAft>
                      </a:pPr>
                      <a:r>
                        <a:rPr lang="en-GB" sz="1600" dirty="0">
                          <a:solidFill>
                            <a:schemeClr val="tx1"/>
                          </a:solidFill>
                          <a:effectLst/>
                        </a:rPr>
                        <a:t>Fails to demonstrate </a:t>
                      </a:r>
                    </a:p>
                    <a:p>
                      <a:pPr algn="ctr">
                        <a:lnSpc>
                          <a:spcPct val="107000"/>
                        </a:lnSpc>
                        <a:spcAft>
                          <a:spcPts val="0"/>
                        </a:spcAft>
                      </a:pPr>
                      <a:r>
                        <a:rPr lang="en-GB" sz="1600" dirty="0">
                          <a:solidFill>
                            <a:schemeClr val="tx1"/>
                          </a:solidFill>
                          <a:effectLst/>
                        </a:rPr>
                        <a:t>an appropriate grasp</a:t>
                      </a:r>
                    </a:p>
                    <a:p>
                      <a:pPr algn="ctr">
                        <a:lnSpc>
                          <a:spcPct val="107000"/>
                        </a:lnSpc>
                        <a:spcAft>
                          <a:spcPts val="0"/>
                        </a:spcAft>
                      </a:pPr>
                      <a:r>
                        <a:rPr lang="en-GB" sz="1600" dirty="0">
                          <a:solidFill>
                            <a:schemeClr val="tx1"/>
                          </a:solidFill>
                          <a:effectLst/>
                        </a:rPr>
                        <a:t> of structure</a:t>
                      </a:r>
                      <a:endParaRPr lang="en-GB" sz="16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oFill/>
                  </a:tcPr>
                </a:tc>
                <a:tc>
                  <a:txBody>
                    <a:bodyPr/>
                    <a:lstStyle/>
                    <a:p>
                      <a:pPr algn="ctr">
                        <a:lnSpc>
                          <a:spcPct val="107000"/>
                        </a:lnSpc>
                        <a:spcAft>
                          <a:spcPts val="0"/>
                        </a:spcAft>
                      </a:pPr>
                      <a:r>
                        <a:rPr lang="en-GB" sz="1600" dirty="0">
                          <a:solidFill>
                            <a:schemeClr val="tx1"/>
                          </a:solidFill>
                          <a:effectLst/>
                        </a:rPr>
                        <a:t>Fails to demonstrate </a:t>
                      </a:r>
                    </a:p>
                    <a:p>
                      <a:pPr algn="ctr">
                        <a:lnSpc>
                          <a:spcPct val="107000"/>
                        </a:lnSpc>
                        <a:spcAft>
                          <a:spcPts val="0"/>
                        </a:spcAft>
                      </a:pPr>
                      <a:r>
                        <a:rPr lang="en-GB" sz="1600" dirty="0">
                          <a:solidFill>
                            <a:schemeClr val="tx1"/>
                          </a:solidFill>
                          <a:effectLst/>
                        </a:rPr>
                        <a:t>a grasp of structure</a:t>
                      </a:r>
                      <a:endParaRPr lang="en-GB" sz="16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noFill/>
                  </a:tcPr>
                </a:tc>
                <a:extLst>
                  <a:ext uri="{0D108BD9-81ED-4DB2-BD59-A6C34878D82A}">
                    <a16:rowId xmlns:a16="http://schemas.microsoft.com/office/drawing/2014/main" val="3237390364"/>
                  </a:ext>
                </a:extLst>
              </a:tr>
              <a:tr h="219761">
                <a:tc gridSpan="7">
                  <a:txBody>
                    <a:bodyPr/>
                    <a:lstStyle/>
                    <a:p>
                      <a:pPr algn="ctr">
                        <a:lnSpc>
                          <a:spcPct val="107000"/>
                        </a:lnSpc>
                        <a:spcAft>
                          <a:spcPts val="0"/>
                        </a:spcAft>
                      </a:pPr>
                      <a:r>
                        <a:rPr lang="en-GB" sz="1800" dirty="0">
                          <a:solidFill>
                            <a:schemeClr val="accent3">
                              <a:lumMod val="50000"/>
                            </a:schemeClr>
                          </a:solidFill>
                          <a:effectLst/>
                        </a:rPr>
                        <a:t>General comments:</a:t>
                      </a:r>
                      <a:endParaRPr lang="en-GB" sz="1400" dirty="0">
                        <a:solidFill>
                          <a:schemeClr val="accent3">
                            <a:lumMod val="50000"/>
                          </a:schemeClr>
                        </a:solidFill>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2477456329"/>
                  </a:ext>
                </a:extLst>
              </a:tr>
            </a:tbl>
          </a:graphicData>
        </a:graphic>
      </p:graphicFrame>
      <p:sp>
        <p:nvSpPr>
          <p:cNvPr id="4" name="Title 3">
            <a:extLst>
              <a:ext uri="{FF2B5EF4-FFF2-40B4-BE49-F238E27FC236}">
                <a16:creationId xmlns:a16="http://schemas.microsoft.com/office/drawing/2014/main" id="{BB521D2D-BD91-4C43-9CBB-433C3D96BE34}"/>
              </a:ext>
            </a:extLst>
          </p:cNvPr>
          <p:cNvSpPr>
            <a:spLocks noGrp="1"/>
          </p:cNvSpPr>
          <p:nvPr>
            <p:ph type="title"/>
          </p:nvPr>
        </p:nvSpPr>
        <p:spPr>
          <a:xfrm>
            <a:off x="5210174" y="0"/>
            <a:ext cx="6981825" cy="701731"/>
          </a:xfrm>
          <a:prstGeom prst="rect">
            <a:avLst/>
          </a:prstGeom>
        </p:spPr>
        <p:txBody>
          <a:bodyPr wrap="square">
            <a:spAutoFit/>
          </a:bodyPr>
          <a:lstStyle/>
          <a:p>
            <a:r>
              <a:rPr lang="en-GB" dirty="0">
                <a:solidFill>
                  <a:schemeClr val="accent1">
                    <a:lumMod val="60000"/>
                    <a:lumOff val="40000"/>
                  </a:schemeClr>
                </a:solidFill>
                <a:latin typeface="+mj-lt"/>
                <a:ea typeface="+mj-ea"/>
                <a:cs typeface="+mj-cs"/>
              </a:rPr>
              <a:t>How to workshop?</a:t>
            </a:r>
          </a:p>
        </p:txBody>
      </p:sp>
      <p:sp>
        <p:nvSpPr>
          <p:cNvPr id="6" name="Rectangle 1">
            <a:extLst>
              <a:ext uri="{FF2B5EF4-FFF2-40B4-BE49-F238E27FC236}">
                <a16:creationId xmlns:a16="http://schemas.microsoft.com/office/drawing/2014/main" id="{C472A4D6-4620-4722-93C1-BF3FE1F75DFF}"/>
              </a:ext>
            </a:extLst>
          </p:cNvPr>
          <p:cNvSpPr>
            <a:spLocks noChangeArrowheads="1"/>
          </p:cNvSpPr>
          <p:nvPr/>
        </p:nvSpPr>
        <p:spPr bwMode="auto">
          <a:xfrm>
            <a:off x="2721988" y="-677970"/>
            <a:ext cx="14504243" cy="80021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600" b="0" i="0" u="none" strike="noStrike" cap="none" normalizeH="0" baseline="0" dirty="0" err="1">
                <a:ln>
                  <a:noFill/>
                </a:ln>
                <a:solidFill>
                  <a:srgbClr val="333366"/>
                </a:solidFill>
                <a:effectLst/>
                <a:latin typeface="Felix Titling" panose="04060505060202020A04" pitchFamily="82" charset="0"/>
                <a:ea typeface="Times New Roman" panose="02020603050405020304" pitchFamily="18" charset="0"/>
                <a:cs typeface="Helvetica" panose="020B0604020202020204" pitchFamily="34" charset="0"/>
              </a:rPr>
              <a:t>WorksHop</a:t>
            </a:r>
            <a:r>
              <a:rPr kumimoji="0" lang="en-GB" altLang="en-US" sz="1600" b="0" i="0" u="none" strike="noStrike" cap="none" normalizeH="0" baseline="0" dirty="0">
                <a:ln>
                  <a:noFill/>
                </a:ln>
                <a:solidFill>
                  <a:srgbClr val="333366"/>
                </a:solidFill>
                <a:effectLst/>
                <a:latin typeface="Felix Titling" panose="04060505060202020A04" pitchFamily="82" charset="0"/>
                <a:ea typeface="Times New Roman" panose="02020603050405020304" pitchFamily="18" charset="0"/>
                <a:cs typeface="Helvetica" panose="020B0604020202020204" pitchFamily="34" charset="0"/>
              </a:rPr>
              <a:t> support for independent/creative Project</a:t>
            </a:r>
            <a:endParaRPr kumimoji="0" lang="en-GB"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200" b="0" i="0" u="none" strike="noStrike" cap="none" normalizeH="0" baseline="0" dirty="0">
                <a:ln>
                  <a:noFill/>
                </a:ln>
                <a:solidFill>
                  <a:srgbClr val="333366"/>
                </a:solidFill>
                <a:effectLst/>
                <a:latin typeface="Felix Titling" panose="04060505060202020A04" pitchFamily="82" charset="0"/>
                <a:ea typeface="Times New Roman" panose="02020603050405020304" pitchFamily="18" charset="0"/>
                <a:cs typeface="Helvetica" panose="020B0604020202020204" pitchFamily="34" charset="0"/>
              </a:rPr>
              <a:t>Rubric for peer feedback</a:t>
            </a:r>
            <a:endParaRPr kumimoji="0" lang="en-GB"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414556538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CB87D2F-A129-45B6-8328-2BC36C2CFC5F}"/>
              </a:ext>
            </a:extLst>
          </p:cNvPr>
          <p:cNvSpPr>
            <a:spLocks noGrp="1"/>
          </p:cNvSpPr>
          <p:nvPr>
            <p:ph idx="1"/>
          </p:nvPr>
        </p:nvSpPr>
        <p:spPr>
          <a:xfrm>
            <a:off x="1166326" y="1399592"/>
            <a:ext cx="9199983" cy="4497452"/>
          </a:xfrm>
        </p:spPr>
        <p:txBody>
          <a:bodyPr>
            <a:normAutofit/>
          </a:bodyPr>
          <a:lstStyle/>
          <a:p>
            <a:pPr marL="0" indent="0" algn="r">
              <a:buNone/>
            </a:pPr>
            <a:r>
              <a:rPr lang="en-GB" dirty="0"/>
              <a:t>			</a:t>
            </a:r>
            <a:r>
              <a:rPr lang="en-GB" i="1" dirty="0"/>
              <a:t>Handout example: Katharine Mansfield ‘Bliss’ (1908)</a:t>
            </a:r>
          </a:p>
          <a:p>
            <a:pPr marL="0" indent="0" algn="ctr">
              <a:buNone/>
            </a:pPr>
            <a:r>
              <a:rPr lang="en-GB" i="1" dirty="0"/>
              <a:t>------------------</a:t>
            </a:r>
          </a:p>
          <a:p>
            <a:pPr marL="0" indent="0">
              <a:buNone/>
            </a:pPr>
            <a:r>
              <a:rPr lang="en-GB" dirty="0"/>
              <a:t>For short story you need </a:t>
            </a:r>
            <a:r>
              <a:rPr lang="en-GB" u="sng" dirty="0"/>
              <a:t>character</a:t>
            </a:r>
            <a:r>
              <a:rPr lang="en-GB" dirty="0"/>
              <a:t> and </a:t>
            </a:r>
            <a:r>
              <a:rPr lang="en-GB" u="sng" dirty="0"/>
              <a:t>setting</a:t>
            </a:r>
            <a:r>
              <a:rPr lang="en-GB" dirty="0"/>
              <a:t>, some kind of  </a:t>
            </a:r>
            <a:r>
              <a:rPr lang="en-GB" u="sng" dirty="0"/>
              <a:t>conflict</a:t>
            </a:r>
            <a:r>
              <a:rPr lang="en-GB" dirty="0"/>
              <a:t> to make a </a:t>
            </a:r>
            <a:r>
              <a:rPr lang="en-GB" u="sng" dirty="0"/>
              <a:t>plot </a:t>
            </a:r>
            <a:r>
              <a:rPr lang="en-GB" dirty="0"/>
              <a:t>and an </a:t>
            </a:r>
            <a:r>
              <a:rPr lang="en-GB" u="sng" dirty="0"/>
              <a:t>idea</a:t>
            </a:r>
            <a:r>
              <a:rPr lang="en-GB" dirty="0"/>
              <a:t> to hold it together (5 elements in all) </a:t>
            </a:r>
          </a:p>
          <a:p>
            <a:pPr marL="0" indent="0">
              <a:buNone/>
            </a:pPr>
            <a:endParaRPr lang="en-GB" dirty="0"/>
          </a:p>
          <a:p>
            <a:r>
              <a:rPr lang="en-GB" dirty="0"/>
              <a:t>Read ‘Bliss’ and find these 5 elements </a:t>
            </a:r>
          </a:p>
          <a:p>
            <a:r>
              <a:rPr lang="en-GB" dirty="0"/>
              <a:t>Then consider how it begins and ends .</a:t>
            </a:r>
          </a:p>
          <a:p>
            <a:r>
              <a:rPr lang="en-GB" dirty="0"/>
              <a:t>Then complete the writing exercise </a:t>
            </a:r>
          </a:p>
          <a:p>
            <a:endParaRPr lang="en-GB" dirty="0"/>
          </a:p>
        </p:txBody>
      </p:sp>
      <p:sp>
        <p:nvSpPr>
          <p:cNvPr id="5" name="Title 4">
            <a:extLst>
              <a:ext uri="{FF2B5EF4-FFF2-40B4-BE49-F238E27FC236}">
                <a16:creationId xmlns:a16="http://schemas.microsoft.com/office/drawing/2014/main" id="{3CA96F6F-E2D4-49E4-A86F-250F25CB32D1}"/>
              </a:ext>
            </a:extLst>
          </p:cNvPr>
          <p:cNvSpPr>
            <a:spLocks noGrp="1"/>
          </p:cNvSpPr>
          <p:nvPr>
            <p:ph type="title"/>
          </p:nvPr>
        </p:nvSpPr>
        <p:spPr>
          <a:xfrm>
            <a:off x="772886" y="74029"/>
            <a:ext cx="10515600" cy="1325563"/>
          </a:xfrm>
        </p:spPr>
        <p:txBody>
          <a:bodyPr/>
          <a:lstStyle/>
          <a:p>
            <a:r>
              <a:rPr lang="en-GB" dirty="0">
                <a:solidFill>
                  <a:schemeClr val="accent1">
                    <a:lumMod val="60000"/>
                    <a:lumOff val="40000"/>
                  </a:schemeClr>
                </a:solidFill>
              </a:rPr>
              <a:t>Write a short story : reading</a:t>
            </a:r>
          </a:p>
        </p:txBody>
      </p:sp>
    </p:spTree>
    <p:extLst>
      <p:ext uri="{BB962C8B-B14F-4D97-AF65-F5344CB8AC3E}">
        <p14:creationId xmlns:p14="http://schemas.microsoft.com/office/powerpoint/2010/main" val="424123975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333442D-38E5-4A16-A47B-1AF9F708EF08}"/>
              </a:ext>
            </a:extLst>
          </p:cNvPr>
          <p:cNvSpPr>
            <a:spLocks noGrp="1"/>
          </p:cNvSpPr>
          <p:nvPr>
            <p:ph idx="1"/>
          </p:nvPr>
        </p:nvSpPr>
        <p:spPr>
          <a:xfrm>
            <a:off x="838200" y="1101012"/>
            <a:ext cx="10515600" cy="5598368"/>
          </a:xfrm>
        </p:spPr>
        <p:txBody>
          <a:bodyPr>
            <a:normAutofit fontScale="92500" lnSpcReduction="20000"/>
          </a:bodyPr>
          <a:lstStyle/>
          <a:p>
            <a:pPr marL="0" indent="0">
              <a:buNone/>
            </a:pPr>
            <a:r>
              <a:rPr lang="en-GB" sz="2600" dirty="0"/>
              <a:t>For short story you need </a:t>
            </a:r>
            <a:r>
              <a:rPr lang="en-GB" sz="2600" u="sng" dirty="0"/>
              <a:t>character</a:t>
            </a:r>
            <a:r>
              <a:rPr lang="en-GB" sz="2600" dirty="0"/>
              <a:t> and </a:t>
            </a:r>
            <a:r>
              <a:rPr lang="en-GB" sz="2600" u="sng" dirty="0"/>
              <a:t>setting</a:t>
            </a:r>
            <a:r>
              <a:rPr lang="en-GB" sz="2600" dirty="0"/>
              <a:t>, some kind of  </a:t>
            </a:r>
            <a:r>
              <a:rPr lang="en-GB" sz="2600" u="sng" dirty="0"/>
              <a:t>conflict</a:t>
            </a:r>
            <a:r>
              <a:rPr lang="en-GB" sz="2600" dirty="0"/>
              <a:t> to make a </a:t>
            </a:r>
            <a:r>
              <a:rPr lang="en-GB" sz="2600" u="sng" dirty="0"/>
              <a:t>plot </a:t>
            </a:r>
            <a:r>
              <a:rPr lang="en-GB" sz="2600" dirty="0"/>
              <a:t>and an </a:t>
            </a:r>
            <a:r>
              <a:rPr lang="en-GB" sz="2600" u="sng" dirty="0"/>
              <a:t>idea</a:t>
            </a:r>
            <a:r>
              <a:rPr lang="en-GB" sz="2600" dirty="0"/>
              <a:t> to hold it together .</a:t>
            </a:r>
          </a:p>
          <a:p>
            <a:pPr marL="0" indent="0">
              <a:buNone/>
            </a:pPr>
            <a:endParaRPr lang="en-GB" sz="2600" dirty="0"/>
          </a:p>
          <a:p>
            <a:pPr marL="354013" indent="-354013"/>
            <a:r>
              <a:rPr lang="en-GB" sz="2600" u="sng" dirty="0"/>
              <a:t>Write non stop for 2 minutes; </a:t>
            </a:r>
            <a:r>
              <a:rPr lang="en-GB" sz="2600" dirty="0"/>
              <a:t>write a list of events or happenings that you remember. One line each. No detail. </a:t>
            </a:r>
            <a:r>
              <a:rPr lang="en-GB" sz="2600" u="sng" dirty="0"/>
              <a:t>Number them and aim for 60 in total</a:t>
            </a:r>
            <a:r>
              <a:rPr lang="en-GB" sz="2600" dirty="0"/>
              <a:t>;</a:t>
            </a:r>
          </a:p>
          <a:p>
            <a:pPr marL="354013" indent="-354013"/>
            <a:r>
              <a:rPr lang="en-GB" sz="2600" dirty="0"/>
              <a:t>Exchange your list with some one sitting next to you; </a:t>
            </a:r>
          </a:p>
          <a:p>
            <a:pPr marL="354013" indent="-354013"/>
            <a:r>
              <a:rPr lang="en-GB" sz="2600" dirty="0"/>
              <a:t>You will give them  and will receive : a setting and a character and at least one of them will have an interesting conflict ; you will receive a setting, and character and conflict</a:t>
            </a:r>
          </a:p>
          <a:p>
            <a:pPr marL="1166813" indent="-354013"/>
            <a:r>
              <a:rPr lang="en-GB" sz="2600" b="1" dirty="0"/>
              <a:t>Setting</a:t>
            </a:r>
            <a:r>
              <a:rPr lang="en-GB" sz="2600" dirty="0"/>
              <a:t>: change time and place</a:t>
            </a:r>
          </a:p>
          <a:p>
            <a:pPr marL="1166813" indent="-354013"/>
            <a:r>
              <a:rPr lang="en-GB" sz="2600" b="1" dirty="0"/>
              <a:t>Character: </a:t>
            </a:r>
            <a:r>
              <a:rPr lang="en-GB" sz="2600" dirty="0"/>
              <a:t>change age, sex, occupation and pre-occupation</a:t>
            </a:r>
          </a:p>
          <a:p>
            <a:pPr marL="1166813" indent="-354013"/>
            <a:r>
              <a:rPr lang="en-GB" sz="2600" b="1" dirty="0"/>
              <a:t>Conflict:</a:t>
            </a:r>
            <a:r>
              <a:rPr lang="en-GB" sz="2600" dirty="0"/>
              <a:t> heighten or invert the conflict </a:t>
            </a:r>
          </a:p>
          <a:p>
            <a:pPr marL="1166813" indent="-354013"/>
            <a:r>
              <a:rPr lang="en-GB" sz="2600" b="1" dirty="0"/>
              <a:t>Add in something </a:t>
            </a:r>
            <a:r>
              <a:rPr lang="en-GB" sz="2600" dirty="0"/>
              <a:t>that will confuse the issue – say a parrot. Or tortoise. Or maybe an old car or train set , or a bottle or a washing machine gone wrong</a:t>
            </a:r>
          </a:p>
          <a:p>
            <a:pPr marL="93663" indent="0">
              <a:buNone/>
            </a:pPr>
            <a:endParaRPr lang="en-GB" sz="2600" dirty="0"/>
          </a:p>
          <a:p>
            <a:pPr marL="93663" indent="0">
              <a:buNone/>
            </a:pPr>
            <a:r>
              <a:rPr lang="en-GB" sz="2600" dirty="0">
                <a:solidFill>
                  <a:schemeClr val="accent1">
                    <a:lumMod val="60000"/>
                    <a:lumOff val="40000"/>
                  </a:schemeClr>
                </a:solidFill>
              </a:rPr>
              <a:t>Write quickly for 10 minutes </a:t>
            </a:r>
          </a:p>
          <a:p>
            <a:pPr marL="93663" indent="0">
              <a:buNone/>
            </a:pPr>
            <a:r>
              <a:rPr lang="en-GB" sz="2600" dirty="0">
                <a:solidFill>
                  <a:schemeClr val="accent1">
                    <a:lumMod val="60000"/>
                    <a:lumOff val="40000"/>
                  </a:schemeClr>
                </a:solidFill>
              </a:rPr>
              <a:t>Workshop  looking for potential</a:t>
            </a:r>
          </a:p>
          <a:p>
            <a:pPr marL="354013" indent="-354013"/>
            <a:endParaRPr lang="en-GB" sz="3200" dirty="0"/>
          </a:p>
        </p:txBody>
      </p:sp>
      <p:sp>
        <p:nvSpPr>
          <p:cNvPr id="4" name="Title 4">
            <a:extLst>
              <a:ext uri="{FF2B5EF4-FFF2-40B4-BE49-F238E27FC236}">
                <a16:creationId xmlns:a16="http://schemas.microsoft.com/office/drawing/2014/main" id="{A8C0F1F8-644D-40D6-B910-FCBD205AB4A3}"/>
              </a:ext>
            </a:extLst>
          </p:cNvPr>
          <p:cNvSpPr>
            <a:spLocks noGrp="1"/>
          </p:cNvSpPr>
          <p:nvPr>
            <p:ph type="title"/>
          </p:nvPr>
        </p:nvSpPr>
        <p:spPr>
          <a:xfrm>
            <a:off x="772886" y="74029"/>
            <a:ext cx="10515600" cy="1325563"/>
          </a:xfrm>
        </p:spPr>
        <p:txBody>
          <a:bodyPr/>
          <a:lstStyle/>
          <a:p>
            <a:r>
              <a:rPr lang="en-GB" dirty="0">
                <a:solidFill>
                  <a:schemeClr val="accent1">
                    <a:lumMod val="60000"/>
                    <a:lumOff val="40000"/>
                  </a:schemeClr>
                </a:solidFill>
              </a:rPr>
              <a:t>Write a short story : writing</a:t>
            </a:r>
          </a:p>
        </p:txBody>
      </p:sp>
    </p:spTree>
    <p:extLst>
      <p:ext uri="{BB962C8B-B14F-4D97-AF65-F5344CB8AC3E}">
        <p14:creationId xmlns:p14="http://schemas.microsoft.com/office/powerpoint/2010/main" val="4033963143"/>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29AF8C"/>
      </a:accent1>
      <a:accent2>
        <a:srgbClr val="97BE49"/>
      </a:accent2>
      <a:accent3>
        <a:srgbClr val="3D9CCC"/>
      </a:accent3>
      <a:accent4>
        <a:srgbClr val="7C60C6"/>
      </a:accent4>
      <a:accent5>
        <a:srgbClr val="C9492C"/>
      </a:accent5>
      <a:accent6>
        <a:srgbClr val="D58C2E"/>
      </a:accent6>
      <a:hlink>
        <a:srgbClr val="0563C1"/>
      </a:hlink>
      <a:folHlink>
        <a:srgbClr val="954F72"/>
      </a:folHlink>
    </a:clrScheme>
    <a:fontScheme name="mod">
      <a:majorFont>
        <a:latin typeface="Perpetua Titling MT"/>
        <a:ea typeface=""/>
        <a:cs typeface=""/>
      </a:majorFont>
      <a:minorFont>
        <a:latin typeface="Perpetua"/>
        <a:ea typeface=""/>
        <a:cs typeface=""/>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3E4F19A7-A959-40BB-972C-4880BAF8EB09}"/>
    </a:ext>
  </a:extLst>
</a:theme>
</file>

<file path=docProps/app.xml><?xml version="1.0" encoding="utf-8"?>
<Properties xmlns="http://schemas.openxmlformats.org/officeDocument/2006/extended-properties" xmlns:vt="http://schemas.openxmlformats.org/officeDocument/2006/docPropsVTypes">
  <Template>Office Theme</Template>
  <TotalTime>611</TotalTime>
  <Words>973</Words>
  <Application>Microsoft Office PowerPoint</Application>
  <PresentationFormat>Widescreen</PresentationFormat>
  <Paragraphs>157</Paragraphs>
  <Slides>10</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Arial</vt:lpstr>
      <vt:lpstr>Calibri</vt:lpstr>
      <vt:lpstr>Felix Titling</vt:lpstr>
      <vt:lpstr>Perpetua</vt:lpstr>
      <vt:lpstr>Perpetua Titling MT</vt:lpstr>
      <vt:lpstr>Office Theme</vt:lpstr>
      <vt:lpstr>HPEN5018, HPEN6018 Creative Writing Project</vt:lpstr>
      <vt:lpstr>Level 5</vt:lpstr>
      <vt:lpstr>PowerPoint Presentation</vt:lpstr>
      <vt:lpstr>The Daily blogs (essential) </vt:lpstr>
      <vt:lpstr>presentation</vt:lpstr>
      <vt:lpstr>What will be the most useful activity  we can do in this block?</vt:lpstr>
      <vt:lpstr>Planning exercise </vt:lpstr>
      <vt:lpstr>How to workshop?</vt:lpstr>
      <vt:lpstr>Write a short story : reading</vt:lpstr>
      <vt:lpstr>Write a short story : writing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Creative Writing Project (HPEN5018, HPEN6018)</dc:title>
  <dc:creator>Jeni Williams</dc:creator>
  <cp:lastModifiedBy>Jeni Williams</cp:lastModifiedBy>
  <cp:revision>17</cp:revision>
  <dcterms:created xsi:type="dcterms:W3CDTF">2019-09-12T14:09:02Z</dcterms:created>
  <dcterms:modified xsi:type="dcterms:W3CDTF">2019-09-13T00:20:25Z</dcterms:modified>
</cp:coreProperties>
</file>