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10"/>
  </p:normalViewPr>
  <p:slideViewPr>
    <p:cSldViewPr snapToGrid="0" snapToObjects="1">
      <p:cViewPr varScale="1">
        <p:scale>
          <a:sx n="116" d="100"/>
          <a:sy n="116" d="100"/>
        </p:scale>
        <p:origin x="416"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50147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0" y="0"/>
            <a:ext cx="3840480" cy="6858000"/>
          </a:xfrm>
          <a:prstGeom prst="rect">
            <a:avLst/>
          </a:prstGeom>
          <a:solidFill>
            <a:srgbClr val="2D6A4F"/>
          </a:solidFill>
          <a:ln w="12700">
            <a:solidFill>
              <a:srgbClr val="2D6A4F"/>
            </a:solidFill>
            <a:prstDash val="solid"/>
          </a:ln>
        </p:spPr>
      </p:sp>
      <p:sp>
        <p:nvSpPr>
          <p:cNvPr id="3" name="Shape 1"/>
          <p:cNvSpPr/>
          <p:nvPr/>
        </p:nvSpPr>
        <p:spPr>
          <a:xfrm>
            <a:off x="3840480" y="0"/>
            <a:ext cx="8321040" cy="6858000"/>
          </a:xfrm>
          <a:prstGeom prst="rect">
            <a:avLst/>
          </a:prstGeom>
          <a:solidFill>
            <a:srgbClr val="FFFFFF"/>
          </a:solidFill>
          <a:ln w="12700">
            <a:solidFill>
              <a:srgbClr val="FFFFFF"/>
            </a:solidFill>
            <a:prstDash val="solid"/>
          </a:ln>
        </p:spPr>
      </p:sp>
      <p:sp>
        <p:nvSpPr>
          <p:cNvPr id="4" name="Text 2"/>
          <p:cNvSpPr/>
          <p:nvPr/>
        </p:nvSpPr>
        <p:spPr>
          <a:xfrm>
            <a:off x="182880" y="5303520"/>
            <a:ext cx="3474720" cy="457200"/>
          </a:xfrm>
          <a:prstGeom prst="rect">
            <a:avLst/>
          </a:prstGeom>
          <a:noFill/>
          <a:ln/>
        </p:spPr>
        <p:txBody>
          <a:bodyPr wrap="square" lIns="0" tIns="0" rIns="0" bIns="0" rtlCol="0" anchor="ctr"/>
          <a:lstStyle/>
          <a:p>
            <a:pPr marL="0" indent="0" algn="ctr">
              <a:buNone/>
            </a:pPr>
            <a:r>
              <a:rPr lang="en-US" sz="1100" dirty="0">
                <a:solidFill>
                  <a:srgbClr val="B7E4C7"/>
                </a:solidFill>
                <a:latin typeface="Calibri" pitchFamily="34" charset="0"/>
                <a:ea typeface="Calibri" pitchFamily="34" charset="-122"/>
                <a:cs typeface="Calibri" pitchFamily="34" charset="-120"/>
              </a:rPr>
              <a:t>LCLM5001</a:t>
            </a:r>
            <a:endParaRPr lang="en-US" sz="1100" dirty="0"/>
          </a:p>
        </p:txBody>
      </p:sp>
      <p:sp>
        <p:nvSpPr>
          <p:cNvPr id="5" name="Text 3"/>
          <p:cNvSpPr/>
          <p:nvPr/>
        </p:nvSpPr>
        <p:spPr>
          <a:xfrm>
            <a:off x="182880" y="5669280"/>
            <a:ext cx="3474720" cy="548640"/>
          </a:xfrm>
          <a:prstGeom prst="rect">
            <a:avLst/>
          </a:prstGeom>
          <a:noFill/>
          <a:ln/>
        </p:spPr>
        <p:txBody>
          <a:bodyPr wrap="square" lIns="0" tIns="0" rIns="0" bIns="0" rtlCol="0" anchor="ctr"/>
          <a:lstStyle/>
          <a:p>
            <a:pPr marL="0" indent="0" algn="ctr">
              <a:buNone/>
            </a:pPr>
            <a:r>
              <a:rPr lang="en-US" sz="1000" dirty="0">
                <a:solidFill>
                  <a:srgbClr val="B7E4C7"/>
                </a:solidFill>
                <a:latin typeface="Calibri" pitchFamily="34" charset="0"/>
                <a:ea typeface="Calibri" pitchFamily="34" charset="-122"/>
                <a:cs typeface="Calibri" pitchFamily="34" charset="-120"/>
              </a:rPr>
              <a:t>Understanding and Engaging Stakeholders</a:t>
            </a:r>
            <a:endParaRPr lang="en-US" sz="1000" dirty="0"/>
          </a:p>
        </p:txBody>
      </p:sp>
      <p:sp>
        <p:nvSpPr>
          <p:cNvPr id="6" name="Text 4"/>
          <p:cNvSpPr/>
          <p:nvPr/>
        </p:nvSpPr>
        <p:spPr>
          <a:xfrm>
            <a:off x="4206240" y="1097280"/>
            <a:ext cx="7680960" cy="640080"/>
          </a:xfrm>
          <a:prstGeom prst="rect">
            <a:avLst/>
          </a:prstGeom>
          <a:noFill/>
          <a:ln/>
        </p:spPr>
        <p:txBody>
          <a:bodyPr wrap="square" lIns="0" tIns="0" rIns="0" bIns="0" rtlCol="0" anchor="ctr"/>
          <a:lstStyle/>
          <a:p>
            <a:pPr marL="0" indent="0" algn="l">
              <a:buNone/>
            </a:pPr>
            <a:r>
              <a:rPr lang="en-US" sz="1300" dirty="0">
                <a:solidFill>
                  <a:srgbClr val="40916C"/>
                </a:solidFill>
                <a:latin typeface="Calibri" pitchFamily="34" charset="0"/>
                <a:ea typeface="Calibri" pitchFamily="34" charset="-122"/>
                <a:cs typeface="Calibri" pitchFamily="34" charset="-120"/>
              </a:rPr>
              <a:t>Marks &amp; Spencer</a:t>
            </a:r>
            <a:endParaRPr lang="en-US" sz="1300" dirty="0"/>
          </a:p>
        </p:txBody>
      </p:sp>
      <p:sp>
        <p:nvSpPr>
          <p:cNvPr id="7" name="Text 5"/>
          <p:cNvSpPr/>
          <p:nvPr/>
        </p:nvSpPr>
        <p:spPr>
          <a:xfrm>
            <a:off x="4206240" y="1737360"/>
            <a:ext cx="7589520" cy="2560320"/>
          </a:xfrm>
          <a:prstGeom prst="rect">
            <a:avLst/>
          </a:prstGeom>
          <a:noFill/>
          <a:ln/>
        </p:spPr>
        <p:txBody>
          <a:bodyPr wrap="square" lIns="0" tIns="0" rIns="0" bIns="0" rtlCol="0" anchor="ctr"/>
          <a:lstStyle/>
          <a:p>
            <a:pPr marL="0" indent="0" algn="l">
              <a:buNone/>
            </a:pPr>
            <a:r>
              <a:rPr lang="en-US" sz="3800" b="1" dirty="0">
                <a:solidFill>
                  <a:srgbClr val="1B4332"/>
                </a:solidFill>
                <a:latin typeface="Calibri" pitchFamily="34" charset="0"/>
                <a:ea typeface="Calibri" pitchFamily="34" charset="-122"/>
                <a:cs typeface="Calibri" pitchFamily="34" charset="-120"/>
              </a:rPr>
              <a:t>Recruitment &amp;</a:t>
            </a:r>
            <a:endParaRPr lang="en-US" sz="3800" dirty="0"/>
          </a:p>
          <a:p>
            <a:pPr marL="0" indent="0" algn="l">
              <a:buNone/>
            </a:pPr>
            <a:r>
              <a:rPr lang="en-US" sz="3800" b="1" dirty="0">
                <a:solidFill>
                  <a:srgbClr val="1B4332"/>
                </a:solidFill>
                <a:latin typeface="Calibri" pitchFamily="34" charset="0"/>
                <a:ea typeface="Calibri" pitchFamily="34" charset="-122"/>
                <a:cs typeface="Calibri" pitchFamily="34" charset="-120"/>
              </a:rPr>
              <a:t>Selection for a</a:t>
            </a:r>
            <a:endParaRPr lang="en-US" sz="3800" dirty="0"/>
          </a:p>
          <a:p>
            <a:pPr marL="0" indent="0" algn="l">
              <a:buNone/>
            </a:pPr>
            <a:r>
              <a:rPr lang="en-US" sz="3800" b="1" dirty="0">
                <a:solidFill>
                  <a:srgbClr val="1B4332"/>
                </a:solidFill>
                <a:latin typeface="Calibri" pitchFamily="34" charset="0"/>
                <a:ea typeface="Calibri" pitchFamily="34" charset="-122"/>
                <a:cs typeface="Calibri" pitchFamily="34" charset="-120"/>
              </a:rPr>
              <a:t>Transformation Role</a:t>
            </a:r>
            <a:endParaRPr lang="en-US" sz="3800" dirty="0"/>
          </a:p>
        </p:txBody>
      </p:sp>
      <p:sp>
        <p:nvSpPr>
          <p:cNvPr id="8" name="Text 6"/>
          <p:cNvSpPr/>
          <p:nvPr/>
        </p:nvSpPr>
        <p:spPr>
          <a:xfrm>
            <a:off x="4206240" y="4434840"/>
            <a:ext cx="7406640" cy="731520"/>
          </a:xfrm>
          <a:prstGeom prst="rect">
            <a:avLst/>
          </a:prstGeom>
          <a:noFill/>
          <a:ln/>
        </p:spPr>
        <p:txBody>
          <a:bodyPr wrap="square" lIns="0" tIns="0" rIns="0" bIns="0" rtlCol="0" anchor="ctr"/>
          <a:lstStyle/>
          <a:p>
            <a:pPr marL="0" indent="0" algn="l">
              <a:buNone/>
            </a:pPr>
            <a:r>
              <a:rPr lang="en-US" sz="1400" dirty="0">
                <a:solidFill>
                  <a:srgbClr val="555555"/>
                </a:solidFill>
                <a:latin typeface="Calibri" pitchFamily="34" charset="0"/>
                <a:ea typeface="Calibri" pitchFamily="34" charset="-122"/>
                <a:cs typeface="Calibri" pitchFamily="34" charset="-120"/>
              </a:rPr>
              <a:t>A presentation exploring how M&amp;S would recruit and</a:t>
            </a:r>
            <a:endParaRPr lang="en-US" sz="1400" dirty="0"/>
          </a:p>
          <a:p>
            <a:pPr marL="0" indent="0" algn="l">
              <a:buNone/>
            </a:pPr>
            <a:r>
              <a:rPr lang="en-US" sz="1400" dirty="0">
                <a:solidFill>
                  <a:srgbClr val="555555"/>
                </a:solidFill>
                <a:latin typeface="Calibri" pitchFamily="34" charset="0"/>
                <a:ea typeface="Calibri" pitchFamily="34" charset="-122"/>
                <a:cs typeface="Calibri" pitchFamily="34" charset="-120"/>
              </a:rPr>
              <a:t>select a senior Transformation Lead</a:t>
            </a:r>
            <a:endParaRPr lang="en-US" sz="1400" dirty="0"/>
          </a:p>
        </p:txBody>
      </p:sp>
      <p:sp>
        <p:nvSpPr>
          <p:cNvPr id="9" name="Text 7"/>
          <p:cNvSpPr/>
          <p:nvPr/>
        </p:nvSpPr>
        <p:spPr>
          <a:xfrm>
            <a:off x="4206240" y="5943600"/>
            <a:ext cx="7315200" cy="365760"/>
          </a:xfrm>
          <a:prstGeom prst="rect">
            <a:avLst/>
          </a:prstGeom>
          <a:noFill/>
          <a:ln/>
        </p:spPr>
        <p:txBody>
          <a:bodyPr wrap="square" lIns="0" tIns="0" rIns="0" bIns="0" rtlCol="0" anchor="ctr"/>
          <a:lstStyle/>
          <a:p>
            <a:pPr marL="0" indent="0" algn="l">
              <a:buNone/>
            </a:pPr>
            <a:r>
              <a:rPr lang="en-US" sz="1100" dirty="0">
                <a:solidFill>
                  <a:srgbClr val="AAAAAA"/>
                </a:solidFill>
                <a:latin typeface="Calibri" pitchFamily="34" charset="0"/>
                <a:ea typeface="Calibri" pitchFamily="34" charset="-122"/>
                <a:cs typeface="Calibri" pitchFamily="34" charset="-120"/>
              </a:rPr>
              <a:t>Level 5  |  Business Management</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Presentation Overview</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2</a:t>
            </a:r>
            <a:endParaRPr lang="en-US" sz="1000" dirty="0"/>
          </a:p>
        </p:txBody>
      </p:sp>
      <p:sp>
        <p:nvSpPr>
          <p:cNvPr id="7" name="Shape 5"/>
          <p:cNvSpPr/>
          <p:nvPr/>
        </p:nvSpPr>
        <p:spPr>
          <a:xfrm>
            <a:off x="411480" y="1033272"/>
            <a:ext cx="457200" cy="457200"/>
          </a:xfrm>
          <a:prstGeom prst="rect">
            <a:avLst/>
          </a:prstGeom>
          <a:solidFill>
            <a:srgbClr val="2D6A4F"/>
          </a:solidFill>
          <a:ln w="12700">
            <a:solidFill>
              <a:srgbClr val="2D6A4F"/>
            </a:solidFill>
            <a:prstDash val="solid"/>
          </a:ln>
        </p:spPr>
      </p:sp>
      <p:sp>
        <p:nvSpPr>
          <p:cNvPr id="8" name="Text 6"/>
          <p:cNvSpPr/>
          <p:nvPr/>
        </p:nvSpPr>
        <p:spPr>
          <a:xfrm>
            <a:off x="411480" y="103327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01</a:t>
            </a:r>
            <a:endParaRPr lang="en-US" sz="1200" dirty="0"/>
          </a:p>
        </p:txBody>
      </p:sp>
      <p:sp>
        <p:nvSpPr>
          <p:cNvPr id="9" name="Text 7"/>
          <p:cNvSpPr/>
          <p:nvPr/>
        </p:nvSpPr>
        <p:spPr>
          <a:xfrm>
            <a:off x="960120" y="108813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Company context — why M&amp;S needs a Transformation Lead</a:t>
            </a:r>
            <a:endParaRPr lang="en-US" sz="1300" dirty="0"/>
          </a:p>
        </p:txBody>
      </p:sp>
      <p:sp>
        <p:nvSpPr>
          <p:cNvPr id="10" name="Shape 8"/>
          <p:cNvSpPr/>
          <p:nvPr/>
        </p:nvSpPr>
        <p:spPr>
          <a:xfrm>
            <a:off x="411480" y="2039112"/>
            <a:ext cx="457200" cy="457200"/>
          </a:xfrm>
          <a:prstGeom prst="rect">
            <a:avLst/>
          </a:prstGeom>
          <a:solidFill>
            <a:srgbClr val="2D6A4F"/>
          </a:solidFill>
          <a:ln w="12700">
            <a:solidFill>
              <a:srgbClr val="2D6A4F"/>
            </a:solidFill>
            <a:prstDash val="solid"/>
          </a:ln>
        </p:spPr>
      </p:sp>
      <p:sp>
        <p:nvSpPr>
          <p:cNvPr id="11" name="Text 9"/>
          <p:cNvSpPr/>
          <p:nvPr/>
        </p:nvSpPr>
        <p:spPr>
          <a:xfrm>
            <a:off x="411480" y="203911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02</a:t>
            </a:r>
            <a:endParaRPr lang="en-US" sz="1200" dirty="0"/>
          </a:p>
        </p:txBody>
      </p:sp>
      <p:sp>
        <p:nvSpPr>
          <p:cNvPr id="12" name="Text 10"/>
          <p:cNvSpPr/>
          <p:nvPr/>
        </p:nvSpPr>
        <p:spPr>
          <a:xfrm>
            <a:off x="960120" y="209397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Recruitment policy and methods of recruitment</a:t>
            </a:r>
            <a:endParaRPr lang="en-US" sz="1300" dirty="0"/>
          </a:p>
        </p:txBody>
      </p:sp>
      <p:sp>
        <p:nvSpPr>
          <p:cNvPr id="13" name="Shape 11"/>
          <p:cNvSpPr/>
          <p:nvPr/>
        </p:nvSpPr>
        <p:spPr>
          <a:xfrm>
            <a:off x="411480" y="3044952"/>
            <a:ext cx="457200" cy="457200"/>
          </a:xfrm>
          <a:prstGeom prst="rect">
            <a:avLst/>
          </a:prstGeom>
          <a:solidFill>
            <a:srgbClr val="2D6A4F"/>
          </a:solidFill>
          <a:ln w="12700">
            <a:solidFill>
              <a:srgbClr val="2D6A4F"/>
            </a:solidFill>
            <a:prstDash val="solid"/>
          </a:ln>
        </p:spPr>
      </p:sp>
      <p:sp>
        <p:nvSpPr>
          <p:cNvPr id="14" name="Text 12"/>
          <p:cNvSpPr/>
          <p:nvPr/>
        </p:nvSpPr>
        <p:spPr>
          <a:xfrm>
            <a:off x="411480" y="304495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03</a:t>
            </a:r>
            <a:endParaRPr lang="en-US" sz="1200" dirty="0"/>
          </a:p>
        </p:txBody>
      </p:sp>
      <p:sp>
        <p:nvSpPr>
          <p:cNvPr id="15" name="Text 13"/>
          <p:cNvSpPr/>
          <p:nvPr/>
        </p:nvSpPr>
        <p:spPr>
          <a:xfrm>
            <a:off x="960120" y="309981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Job analysis — what it is and why it matters</a:t>
            </a:r>
            <a:endParaRPr lang="en-US" sz="1300" dirty="0"/>
          </a:p>
        </p:txBody>
      </p:sp>
      <p:sp>
        <p:nvSpPr>
          <p:cNvPr id="16" name="Shape 14"/>
          <p:cNvSpPr/>
          <p:nvPr/>
        </p:nvSpPr>
        <p:spPr>
          <a:xfrm>
            <a:off x="411480" y="4050792"/>
            <a:ext cx="457200" cy="457200"/>
          </a:xfrm>
          <a:prstGeom prst="rect">
            <a:avLst/>
          </a:prstGeom>
          <a:solidFill>
            <a:srgbClr val="2D6A4F"/>
          </a:solidFill>
          <a:ln w="12700">
            <a:solidFill>
              <a:srgbClr val="2D6A4F"/>
            </a:solidFill>
            <a:prstDash val="solid"/>
          </a:ln>
        </p:spPr>
      </p:sp>
      <p:sp>
        <p:nvSpPr>
          <p:cNvPr id="17" name="Text 15"/>
          <p:cNvSpPr/>
          <p:nvPr/>
        </p:nvSpPr>
        <p:spPr>
          <a:xfrm>
            <a:off x="411480" y="405079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04</a:t>
            </a:r>
            <a:endParaRPr lang="en-US" sz="1200" dirty="0"/>
          </a:p>
        </p:txBody>
      </p:sp>
      <p:sp>
        <p:nvSpPr>
          <p:cNvPr id="18" name="Text 16"/>
          <p:cNvSpPr/>
          <p:nvPr/>
        </p:nvSpPr>
        <p:spPr>
          <a:xfrm>
            <a:off x="960120" y="410565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Job description and the 7 Point Plan</a:t>
            </a:r>
            <a:endParaRPr lang="en-US" sz="1300" dirty="0"/>
          </a:p>
        </p:txBody>
      </p:sp>
      <p:sp>
        <p:nvSpPr>
          <p:cNvPr id="19" name="Shape 17"/>
          <p:cNvSpPr/>
          <p:nvPr/>
        </p:nvSpPr>
        <p:spPr>
          <a:xfrm>
            <a:off x="411480" y="5056632"/>
            <a:ext cx="457200" cy="457200"/>
          </a:xfrm>
          <a:prstGeom prst="rect">
            <a:avLst/>
          </a:prstGeom>
          <a:solidFill>
            <a:srgbClr val="2D6A4F"/>
          </a:solidFill>
          <a:ln w="12700">
            <a:solidFill>
              <a:srgbClr val="2D6A4F"/>
            </a:solidFill>
            <a:prstDash val="solid"/>
          </a:ln>
        </p:spPr>
      </p:sp>
      <p:sp>
        <p:nvSpPr>
          <p:cNvPr id="20" name="Text 18"/>
          <p:cNvSpPr/>
          <p:nvPr/>
        </p:nvSpPr>
        <p:spPr>
          <a:xfrm>
            <a:off x="411480" y="505663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05</a:t>
            </a:r>
            <a:endParaRPr lang="en-US" sz="1200" dirty="0"/>
          </a:p>
        </p:txBody>
      </p:sp>
      <p:sp>
        <p:nvSpPr>
          <p:cNvPr id="21" name="Text 19"/>
          <p:cNvSpPr/>
          <p:nvPr/>
        </p:nvSpPr>
        <p:spPr>
          <a:xfrm>
            <a:off x="960120" y="511149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What M&amp;S needs to do to attract the right candidate</a:t>
            </a:r>
            <a:endParaRPr lang="en-US" sz="1300" dirty="0"/>
          </a:p>
        </p:txBody>
      </p:sp>
      <p:sp>
        <p:nvSpPr>
          <p:cNvPr id="22" name="Shape 20"/>
          <p:cNvSpPr/>
          <p:nvPr/>
        </p:nvSpPr>
        <p:spPr>
          <a:xfrm>
            <a:off x="6309360" y="1033272"/>
            <a:ext cx="457200" cy="457200"/>
          </a:xfrm>
          <a:prstGeom prst="rect">
            <a:avLst/>
          </a:prstGeom>
          <a:solidFill>
            <a:srgbClr val="2D6A4F"/>
          </a:solidFill>
          <a:ln w="12700">
            <a:solidFill>
              <a:srgbClr val="2D6A4F"/>
            </a:solidFill>
            <a:prstDash val="solid"/>
          </a:ln>
        </p:spPr>
      </p:sp>
      <p:sp>
        <p:nvSpPr>
          <p:cNvPr id="23" name="Text 21"/>
          <p:cNvSpPr/>
          <p:nvPr/>
        </p:nvSpPr>
        <p:spPr>
          <a:xfrm>
            <a:off x="6309360" y="103327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06</a:t>
            </a:r>
            <a:endParaRPr lang="en-US" sz="1200" dirty="0"/>
          </a:p>
        </p:txBody>
      </p:sp>
      <p:sp>
        <p:nvSpPr>
          <p:cNvPr id="24" name="Text 22"/>
          <p:cNvSpPr/>
          <p:nvPr/>
        </p:nvSpPr>
        <p:spPr>
          <a:xfrm>
            <a:off x="6858000" y="108813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Types of interview — structured, semi-structured, unstructured</a:t>
            </a:r>
            <a:endParaRPr lang="en-US" sz="1300" dirty="0"/>
          </a:p>
        </p:txBody>
      </p:sp>
      <p:sp>
        <p:nvSpPr>
          <p:cNvPr id="25" name="Shape 23"/>
          <p:cNvSpPr/>
          <p:nvPr/>
        </p:nvSpPr>
        <p:spPr>
          <a:xfrm>
            <a:off x="6309360" y="2039112"/>
            <a:ext cx="457200" cy="457200"/>
          </a:xfrm>
          <a:prstGeom prst="rect">
            <a:avLst/>
          </a:prstGeom>
          <a:solidFill>
            <a:srgbClr val="2D6A4F"/>
          </a:solidFill>
          <a:ln w="12700">
            <a:solidFill>
              <a:srgbClr val="2D6A4F"/>
            </a:solidFill>
            <a:prstDash val="solid"/>
          </a:ln>
        </p:spPr>
      </p:sp>
      <p:sp>
        <p:nvSpPr>
          <p:cNvPr id="26" name="Text 24"/>
          <p:cNvSpPr/>
          <p:nvPr/>
        </p:nvSpPr>
        <p:spPr>
          <a:xfrm>
            <a:off x="6309360" y="203911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07</a:t>
            </a:r>
            <a:endParaRPr lang="en-US" sz="1200" dirty="0"/>
          </a:p>
        </p:txBody>
      </p:sp>
      <p:sp>
        <p:nvSpPr>
          <p:cNvPr id="27" name="Text 25"/>
          <p:cNvSpPr/>
          <p:nvPr/>
        </p:nvSpPr>
        <p:spPr>
          <a:xfrm>
            <a:off x="6858000" y="209397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Face-to-face vs virtual interviews — similarities and differences</a:t>
            </a:r>
            <a:endParaRPr lang="en-US" sz="1300" dirty="0"/>
          </a:p>
        </p:txBody>
      </p:sp>
      <p:sp>
        <p:nvSpPr>
          <p:cNvPr id="28" name="Shape 26"/>
          <p:cNvSpPr/>
          <p:nvPr/>
        </p:nvSpPr>
        <p:spPr>
          <a:xfrm>
            <a:off x="6309360" y="3044952"/>
            <a:ext cx="457200" cy="457200"/>
          </a:xfrm>
          <a:prstGeom prst="rect">
            <a:avLst/>
          </a:prstGeom>
          <a:solidFill>
            <a:srgbClr val="2D6A4F"/>
          </a:solidFill>
          <a:ln w="12700">
            <a:solidFill>
              <a:srgbClr val="2D6A4F"/>
            </a:solidFill>
            <a:prstDash val="solid"/>
          </a:ln>
        </p:spPr>
      </p:sp>
      <p:sp>
        <p:nvSpPr>
          <p:cNvPr id="29" name="Text 27"/>
          <p:cNvSpPr/>
          <p:nvPr/>
        </p:nvSpPr>
        <p:spPr>
          <a:xfrm>
            <a:off x="6309360" y="304495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08</a:t>
            </a:r>
            <a:endParaRPr lang="en-US" sz="1200" dirty="0"/>
          </a:p>
        </p:txBody>
      </p:sp>
      <p:sp>
        <p:nvSpPr>
          <p:cNvPr id="30" name="Text 28"/>
          <p:cNvSpPr/>
          <p:nvPr/>
        </p:nvSpPr>
        <p:spPr>
          <a:xfrm>
            <a:off x="6858000" y="309981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Advantages and disadvantages of the interview process</a:t>
            </a:r>
            <a:endParaRPr lang="en-US" sz="1300" dirty="0"/>
          </a:p>
        </p:txBody>
      </p:sp>
      <p:sp>
        <p:nvSpPr>
          <p:cNvPr id="31" name="Shape 29"/>
          <p:cNvSpPr/>
          <p:nvPr/>
        </p:nvSpPr>
        <p:spPr>
          <a:xfrm>
            <a:off x="6309360" y="4050792"/>
            <a:ext cx="457200" cy="457200"/>
          </a:xfrm>
          <a:prstGeom prst="rect">
            <a:avLst/>
          </a:prstGeom>
          <a:solidFill>
            <a:srgbClr val="2D6A4F"/>
          </a:solidFill>
          <a:ln w="12700">
            <a:solidFill>
              <a:srgbClr val="2D6A4F"/>
            </a:solidFill>
            <a:prstDash val="solid"/>
          </a:ln>
        </p:spPr>
      </p:sp>
      <p:sp>
        <p:nvSpPr>
          <p:cNvPr id="32" name="Text 30"/>
          <p:cNvSpPr/>
          <p:nvPr/>
        </p:nvSpPr>
        <p:spPr>
          <a:xfrm>
            <a:off x="6309360" y="405079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09</a:t>
            </a:r>
            <a:endParaRPr lang="en-US" sz="1200" dirty="0"/>
          </a:p>
        </p:txBody>
      </p:sp>
      <p:sp>
        <p:nvSpPr>
          <p:cNvPr id="33" name="Text 31"/>
          <p:cNvSpPr/>
          <p:nvPr/>
        </p:nvSpPr>
        <p:spPr>
          <a:xfrm>
            <a:off x="6858000" y="410565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Selection techniques and checks</a:t>
            </a:r>
            <a:endParaRPr lang="en-US" sz="1300" dirty="0"/>
          </a:p>
        </p:txBody>
      </p:sp>
      <p:sp>
        <p:nvSpPr>
          <p:cNvPr id="34" name="Shape 32"/>
          <p:cNvSpPr/>
          <p:nvPr/>
        </p:nvSpPr>
        <p:spPr>
          <a:xfrm>
            <a:off x="6309360" y="5056632"/>
            <a:ext cx="457200" cy="457200"/>
          </a:xfrm>
          <a:prstGeom prst="rect">
            <a:avLst/>
          </a:prstGeom>
          <a:solidFill>
            <a:srgbClr val="2D6A4F"/>
          </a:solidFill>
          <a:ln w="12700">
            <a:solidFill>
              <a:srgbClr val="2D6A4F"/>
            </a:solidFill>
            <a:prstDash val="solid"/>
          </a:ln>
        </p:spPr>
      </p:sp>
      <p:sp>
        <p:nvSpPr>
          <p:cNvPr id="35" name="Text 33"/>
          <p:cNvSpPr/>
          <p:nvPr/>
        </p:nvSpPr>
        <p:spPr>
          <a:xfrm>
            <a:off x="6309360" y="5056632"/>
            <a:ext cx="457200" cy="457200"/>
          </a:xfrm>
          <a:prstGeom prst="rect">
            <a:avLst/>
          </a:prstGeom>
          <a:noFill/>
          <a:ln/>
        </p:spPr>
        <p:txBody>
          <a:bodyPr wrap="square" lIns="0" tIns="0" rIns="0" bIns="0" rtlCol="0" anchor="ctr"/>
          <a:lstStyle/>
          <a:p>
            <a:pPr marL="0" indent="0" algn="ctr">
              <a:buNone/>
            </a:pPr>
            <a:r>
              <a:rPr lang="en-US" sz="1200" b="1" dirty="0">
                <a:solidFill>
                  <a:srgbClr val="FFFFFF"/>
                </a:solidFill>
                <a:latin typeface="Calibri" pitchFamily="34" charset="0"/>
                <a:ea typeface="Calibri" pitchFamily="34" charset="-122"/>
                <a:cs typeface="Calibri" pitchFamily="34" charset="-120"/>
              </a:rPr>
              <a:t>10</a:t>
            </a:r>
            <a:endParaRPr lang="en-US" sz="1200" dirty="0"/>
          </a:p>
        </p:txBody>
      </p:sp>
      <p:sp>
        <p:nvSpPr>
          <p:cNvPr id="36" name="Text 34"/>
          <p:cNvSpPr/>
          <p:nvPr/>
        </p:nvSpPr>
        <p:spPr>
          <a:xfrm>
            <a:off x="6858000" y="5111496"/>
            <a:ext cx="5303520" cy="347472"/>
          </a:xfrm>
          <a:prstGeom prst="rect">
            <a:avLst/>
          </a:prstGeom>
          <a:noFill/>
          <a:ln/>
        </p:spPr>
        <p:txBody>
          <a:bodyPr wrap="square" lIns="0" tIns="0" rIns="0" bIns="0" rtlCol="0" anchor="ctr"/>
          <a:lstStyle/>
          <a:p>
            <a:pPr marL="0" indent="0" algn="l">
              <a:buNone/>
            </a:pPr>
            <a:r>
              <a:rPr lang="en-US" sz="1300" dirty="0">
                <a:solidFill>
                  <a:srgbClr val="333333"/>
                </a:solidFill>
                <a:latin typeface="Calibri" pitchFamily="34" charset="0"/>
                <a:ea typeface="Calibri" pitchFamily="34" charset="-122"/>
                <a:cs typeface="Calibri" pitchFamily="34" charset="-120"/>
              </a:rPr>
              <a:t>Conclusion and key recommendations</a:t>
            </a:r>
            <a:endParaRPr lang="en-US" sz="13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01 — Why M&amp;S Needs a Transformation Lead</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3</a:t>
            </a:r>
            <a:endParaRPr lang="en-US" sz="1000" dirty="0"/>
          </a:p>
        </p:txBody>
      </p:sp>
      <p:sp>
        <p:nvSpPr>
          <p:cNvPr id="7" name="Text 5"/>
          <p:cNvSpPr/>
          <p:nvPr/>
        </p:nvSpPr>
        <p:spPr>
          <a:xfrm>
            <a:off x="411480" y="914400"/>
            <a:ext cx="5394960" cy="347472"/>
          </a:xfrm>
          <a:prstGeom prst="rect">
            <a:avLst/>
          </a:prstGeom>
          <a:noFill/>
          <a:ln/>
        </p:spPr>
        <p:txBody>
          <a:bodyPr wrap="square" lIns="0" tIns="0" rIns="0" bIns="0" rtlCol="0" anchor="ctr"/>
          <a:lstStyle/>
          <a:p>
            <a:pPr marL="0" indent="0">
              <a:buNone/>
            </a:pPr>
            <a:r>
              <a:rPr lang="en-US" sz="1500" b="1" dirty="0">
                <a:solidFill>
                  <a:srgbClr val="2D6A4F"/>
                </a:solidFill>
                <a:latin typeface="Calibri" pitchFamily="34" charset="0"/>
                <a:ea typeface="Calibri" pitchFamily="34" charset="-122"/>
                <a:cs typeface="Calibri" pitchFamily="34" charset="-120"/>
              </a:rPr>
              <a:t>About Marks &amp; Spencer</a:t>
            </a:r>
            <a:endParaRPr lang="en-US" sz="1500" dirty="0"/>
          </a:p>
        </p:txBody>
      </p:sp>
      <p:sp>
        <p:nvSpPr>
          <p:cNvPr id="8" name="Text 6"/>
          <p:cNvSpPr/>
          <p:nvPr/>
        </p:nvSpPr>
        <p:spPr>
          <a:xfrm>
            <a:off x="411480" y="1298448"/>
            <a:ext cx="5394960" cy="256032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Founded in 1884 — over 140 years of UK retail</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Around 65,000 employees across food, clothing and home</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Trades in 57 countries with 1,000+ UK stores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Listed on the London Stock Exchange (FTSE 100)</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2022 onwards — major push into digital and omnichannel retail</a:t>
            </a:r>
            <a:endParaRPr lang="en-US" sz="1300" dirty="0"/>
          </a:p>
        </p:txBody>
      </p:sp>
      <p:sp>
        <p:nvSpPr>
          <p:cNvPr id="9" name="Text 7"/>
          <p:cNvSpPr/>
          <p:nvPr/>
        </p:nvSpPr>
        <p:spPr>
          <a:xfrm>
            <a:off x="6400800" y="914400"/>
            <a:ext cx="5394960" cy="347472"/>
          </a:xfrm>
          <a:prstGeom prst="rect">
            <a:avLst/>
          </a:prstGeom>
          <a:noFill/>
          <a:ln/>
        </p:spPr>
        <p:txBody>
          <a:bodyPr wrap="square" lIns="0" tIns="0" rIns="0" bIns="0" rtlCol="0" anchor="ctr"/>
          <a:lstStyle/>
          <a:p>
            <a:pPr marL="0" indent="0">
              <a:buNone/>
            </a:pPr>
            <a:r>
              <a:rPr lang="en-US" sz="1500" b="1" dirty="0">
                <a:solidFill>
                  <a:srgbClr val="2D6A4F"/>
                </a:solidFill>
                <a:latin typeface="Calibri" pitchFamily="34" charset="0"/>
                <a:ea typeface="Calibri" pitchFamily="34" charset="-122"/>
                <a:cs typeface="Calibri" pitchFamily="34" charset="-120"/>
              </a:rPr>
              <a:t>Why this role? Why now?</a:t>
            </a:r>
            <a:endParaRPr lang="en-US" sz="1500" dirty="0"/>
          </a:p>
        </p:txBody>
      </p:sp>
      <p:sp>
        <p:nvSpPr>
          <p:cNvPr id="10" name="Text 8"/>
          <p:cNvSpPr/>
          <p:nvPr/>
        </p:nvSpPr>
        <p:spPr>
          <a:xfrm>
            <a:off x="6400800" y="1298448"/>
            <a:ext cx="5394960" cy="292608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M&amp;S invested £480m in digital and supply chain changes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Sparks loyalty app now has 15 million members — needs strategic leadership</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Role sits at Director level, reporting to the COO</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Must manage change across all parts of the business at once</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Getting this hire wrong could cost the business significantly</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Requires someone who can engage stakeholders at every level</a:t>
            </a:r>
            <a:endParaRPr lang="en-US" sz="1300" dirty="0"/>
          </a:p>
        </p:txBody>
      </p:sp>
      <p:sp>
        <p:nvSpPr>
          <p:cNvPr id="11" name="Shape 9"/>
          <p:cNvSpPr/>
          <p:nvPr/>
        </p:nvSpPr>
        <p:spPr>
          <a:xfrm>
            <a:off x="411480" y="4297680"/>
            <a:ext cx="11155680" cy="914400"/>
          </a:xfrm>
          <a:prstGeom prst="rect">
            <a:avLst/>
          </a:prstGeom>
          <a:solidFill>
            <a:srgbClr val="D8F3DC"/>
          </a:solidFill>
          <a:ln w="12700">
            <a:solidFill>
              <a:srgbClr val="B7E4C7"/>
            </a:solidFill>
            <a:prstDash val="solid"/>
          </a:ln>
        </p:spPr>
      </p:sp>
      <p:sp>
        <p:nvSpPr>
          <p:cNvPr id="12" name="Text 10"/>
          <p:cNvSpPr/>
          <p:nvPr/>
        </p:nvSpPr>
        <p:spPr>
          <a:xfrm>
            <a:off x="548640" y="4370832"/>
            <a:ext cx="10972800" cy="274320"/>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Freeman's Stakeholder Theory (1984):</a:t>
            </a:r>
            <a:endParaRPr lang="en-US" sz="1200" dirty="0"/>
          </a:p>
        </p:txBody>
      </p:sp>
      <p:sp>
        <p:nvSpPr>
          <p:cNvPr id="13" name="Text 11"/>
          <p:cNvSpPr/>
          <p:nvPr/>
        </p:nvSpPr>
        <p:spPr>
          <a:xfrm>
            <a:off x="548640" y="4645152"/>
            <a:ext cx="10972800" cy="502920"/>
          </a:xfrm>
          <a:prstGeom prst="rect">
            <a:avLst/>
          </a:prstGeom>
          <a:noFill/>
          <a:ln/>
        </p:spPr>
        <p:txBody>
          <a:bodyPr wrap="square" lIns="0" tIns="0" rIns="0" bIns="0" rtlCol="0" anchor="ctr"/>
          <a:lstStyle/>
          <a:p>
            <a:pPr marL="0" indent="0">
              <a:buNone/>
            </a:pPr>
            <a:r>
              <a:rPr lang="en-US" sz="1200" dirty="0">
                <a:solidFill>
                  <a:srgbClr val="333333"/>
                </a:solidFill>
                <a:latin typeface="Calibri" pitchFamily="34" charset="0"/>
                <a:ea typeface="Calibri" pitchFamily="34" charset="-122"/>
                <a:cs typeface="Calibri" pitchFamily="34" charset="-120"/>
              </a:rPr>
              <a:t>Freeman argued that every major organisational decision affects multiple parties, not just those directly involved. Hiring a Transformation Lead affects employees, suppliers, shareholders and customers — making this an HR and stakeholder decision at the same time.</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02 — Recruitment Policy and Methods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4</a:t>
            </a:r>
            <a:endParaRPr lang="en-US" sz="1000" dirty="0"/>
          </a:p>
        </p:txBody>
      </p:sp>
      <p:sp>
        <p:nvSpPr>
          <p:cNvPr id="7" name="Text 5"/>
          <p:cNvSpPr/>
          <p:nvPr/>
        </p:nvSpPr>
        <p:spPr>
          <a:xfrm>
            <a:off x="411480" y="914400"/>
            <a:ext cx="1115568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What is a recruitment policy?</a:t>
            </a:r>
            <a:endParaRPr lang="en-US" sz="1400" dirty="0"/>
          </a:p>
        </p:txBody>
      </p:sp>
      <p:sp>
        <p:nvSpPr>
          <p:cNvPr id="8" name="Text 6"/>
          <p:cNvSpPr/>
          <p:nvPr/>
        </p:nvSpPr>
        <p:spPr>
          <a:xfrm>
            <a:off x="411480" y="1261872"/>
            <a:ext cx="11155680" cy="502920"/>
          </a:xfrm>
          <a:prstGeom prst="rect">
            <a:avLst/>
          </a:prstGeom>
          <a:noFill/>
          <a:ln/>
        </p:spPr>
        <p:txBody>
          <a:bodyPr wrap="square" lIns="0" tIns="0" rIns="0" bIns="0" rtlCol="0" anchor="ctr"/>
          <a:lstStyle/>
          <a:p>
            <a:pPr marL="0" indent="0">
              <a:buNone/>
            </a:pPr>
            <a:r>
              <a:rPr lang="en-US" sz="1300" dirty="0">
                <a:solidFill>
                  <a:srgbClr val="333333"/>
                </a:solidFill>
                <a:latin typeface="Calibri" pitchFamily="34" charset="0"/>
                <a:ea typeface="Calibri" pitchFamily="34" charset="-122"/>
                <a:cs typeface="Calibri" pitchFamily="34" charset="-120"/>
              </a:rPr>
              <a:t>A recruitment policy sets out the rules an organisation follows every time it hires someone. It keeps the process consistent, fair, and legally compliant — important for a company the size of M&amp;S.</a:t>
            </a:r>
            <a:endParaRPr lang="en-US" sz="1300" dirty="0"/>
          </a:p>
        </p:txBody>
      </p:sp>
      <p:sp>
        <p:nvSpPr>
          <p:cNvPr id="9" name="Shape 7"/>
          <p:cNvSpPr/>
          <p:nvPr/>
        </p:nvSpPr>
        <p:spPr>
          <a:xfrm>
            <a:off x="411480" y="1874520"/>
            <a:ext cx="3611880" cy="347472"/>
          </a:xfrm>
          <a:prstGeom prst="rect">
            <a:avLst/>
          </a:prstGeom>
          <a:solidFill>
            <a:srgbClr val="2D6A4F"/>
          </a:solidFill>
          <a:ln w="12700">
            <a:solidFill>
              <a:srgbClr val="2D6A4F"/>
            </a:solidFill>
            <a:prstDash val="solid"/>
          </a:ln>
        </p:spPr>
      </p:sp>
      <p:sp>
        <p:nvSpPr>
          <p:cNvPr id="10" name="Text 8"/>
          <p:cNvSpPr/>
          <p:nvPr/>
        </p:nvSpPr>
        <p:spPr>
          <a:xfrm>
            <a:off x="484632" y="1911096"/>
            <a:ext cx="346557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Equal Opportunities</a:t>
            </a:r>
            <a:endParaRPr lang="en-US" sz="1200" dirty="0"/>
          </a:p>
        </p:txBody>
      </p:sp>
      <p:sp>
        <p:nvSpPr>
          <p:cNvPr id="11" name="Shape 9"/>
          <p:cNvSpPr/>
          <p:nvPr/>
        </p:nvSpPr>
        <p:spPr>
          <a:xfrm>
            <a:off x="411480" y="2221992"/>
            <a:ext cx="3611880" cy="1481328"/>
          </a:xfrm>
          <a:prstGeom prst="rect">
            <a:avLst/>
          </a:prstGeom>
          <a:solidFill>
            <a:srgbClr val="D8F3DC"/>
          </a:solidFill>
          <a:ln w="12700">
            <a:solidFill>
              <a:srgbClr val="B7E4C7"/>
            </a:solidFill>
            <a:prstDash val="solid"/>
          </a:ln>
        </p:spPr>
      </p:sp>
      <p:sp>
        <p:nvSpPr>
          <p:cNvPr id="12" name="Text 10"/>
          <p:cNvSpPr/>
          <p:nvPr/>
        </p:nvSpPr>
        <p:spPr>
          <a:xfrm>
            <a:off x="502920" y="2276856"/>
            <a:ext cx="3429000" cy="132588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M&amp;S must comply with the Equality Act 2010. No candidate can be discriminated against because of age, gender, disability, race, religion or any other protected characteristic.</a:t>
            </a:r>
            <a:endParaRPr lang="en-US" sz="1150" dirty="0"/>
          </a:p>
        </p:txBody>
      </p:sp>
      <p:sp>
        <p:nvSpPr>
          <p:cNvPr id="13" name="Shape 11"/>
          <p:cNvSpPr/>
          <p:nvPr/>
        </p:nvSpPr>
        <p:spPr>
          <a:xfrm>
            <a:off x="4325112" y="1874520"/>
            <a:ext cx="3611880" cy="347472"/>
          </a:xfrm>
          <a:prstGeom prst="rect">
            <a:avLst/>
          </a:prstGeom>
          <a:solidFill>
            <a:srgbClr val="2D6A4F"/>
          </a:solidFill>
          <a:ln w="12700">
            <a:solidFill>
              <a:srgbClr val="2D6A4F"/>
            </a:solidFill>
            <a:prstDash val="solid"/>
          </a:ln>
        </p:spPr>
      </p:sp>
      <p:sp>
        <p:nvSpPr>
          <p:cNvPr id="14" name="Text 12"/>
          <p:cNvSpPr/>
          <p:nvPr/>
        </p:nvSpPr>
        <p:spPr>
          <a:xfrm>
            <a:off x="4398264" y="1911096"/>
            <a:ext cx="346557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Internal vs external</a:t>
            </a:r>
            <a:endParaRPr lang="en-US" sz="1200" dirty="0"/>
          </a:p>
        </p:txBody>
      </p:sp>
      <p:sp>
        <p:nvSpPr>
          <p:cNvPr id="15" name="Shape 13"/>
          <p:cNvSpPr/>
          <p:nvPr/>
        </p:nvSpPr>
        <p:spPr>
          <a:xfrm>
            <a:off x="4325112" y="2221992"/>
            <a:ext cx="3611880" cy="1481328"/>
          </a:xfrm>
          <a:prstGeom prst="rect">
            <a:avLst/>
          </a:prstGeom>
          <a:solidFill>
            <a:srgbClr val="D8F3DC"/>
          </a:solidFill>
          <a:ln w="12700">
            <a:solidFill>
              <a:srgbClr val="B7E4C7"/>
            </a:solidFill>
            <a:prstDash val="solid"/>
          </a:ln>
        </p:spPr>
      </p:sp>
      <p:sp>
        <p:nvSpPr>
          <p:cNvPr id="16" name="Text 14"/>
          <p:cNvSpPr/>
          <p:nvPr/>
        </p:nvSpPr>
        <p:spPr>
          <a:xfrm>
            <a:off x="4416552" y="2276856"/>
            <a:ext cx="3429000" cy="132588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M&amp;S would first consider whether anyone internally could fill the role. For a senior Transformation Lead, external recruitment is more likely — fresh perspective is often needed at this level.</a:t>
            </a:r>
            <a:endParaRPr lang="en-US" sz="1150" dirty="0"/>
          </a:p>
        </p:txBody>
      </p:sp>
      <p:sp>
        <p:nvSpPr>
          <p:cNvPr id="17" name="Shape 15"/>
          <p:cNvSpPr/>
          <p:nvPr/>
        </p:nvSpPr>
        <p:spPr>
          <a:xfrm>
            <a:off x="8238744" y="1874520"/>
            <a:ext cx="3611880" cy="347472"/>
          </a:xfrm>
          <a:prstGeom prst="rect">
            <a:avLst/>
          </a:prstGeom>
          <a:solidFill>
            <a:srgbClr val="2D6A4F"/>
          </a:solidFill>
          <a:ln w="12700">
            <a:solidFill>
              <a:srgbClr val="2D6A4F"/>
            </a:solidFill>
            <a:prstDash val="solid"/>
          </a:ln>
        </p:spPr>
      </p:sp>
      <p:sp>
        <p:nvSpPr>
          <p:cNvPr id="18" name="Text 16"/>
          <p:cNvSpPr/>
          <p:nvPr/>
        </p:nvSpPr>
        <p:spPr>
          <a:xfrm>
            <a:off x="8311896" y="1911096"/>
            <a:ext cx="346557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Data protection (GDPR)</a:t>
            </a:r>
            <a:endParaRPr lang="en-US" sz="1200" dirty="0"/>
          </a:p>
        </p:txBody>
      </p:sp>
      <p:sp>
        <p:nvSpPr>
          <p:cNvPr id="19" name="Shape 17"/>
          <p:cNvSpPr/>
          <p:nvPr/>
        </p:nvSpPr>
        <p:spPr>
          <a:xfrm>
            <a:off x="8238744" y="2221992"/>
            <a:ext cx="3611880" cy="1481328"/>
          </a:xfrm>
          <a:prstGeom prst="rect">
            <a:avLst/>
          </a:prstGeom>
          <a:solidFill>
            <a:srgbClr val="D8F3DC"/>
          </a:solidFill>
          <a:ln w="12700">
            <a:solidFill>
              <a:srgbClr val="B7E4C7"/>
            </a:solidFill>
            <a:prstDash val="solid"/>
          </a:ln>
        </p:spPr>
      </p:sp>
      <p:sp>
        <p:nvSpPr>
          <p:cNvPr id="20" name="Text 18"/>
          <p:cNvSpPr/>
          <p:nvPr/>
        </p:nvSpPr>
        <p:spPr>
          <a:xfrm>
            <a:off x="8330184" y="2276856"/>
            <a:ext cx="3429000" cy="132588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All candidate information — CVs, application forms, interview notes — must be handled securely under GDPR 2018. Candidates have the right to know how their data is used and stored.</a:t>
            </a:r>
            <a:endParaRPr lang="en-US" sz="1150" dirty="0"/>
          </a:p>
        </p:txBody>
      </p:sp>
      <p:sp>
        <p:nvSpPr>
          <p:cNvPr id="21" name="Text 19"/>
          <p:cNvSpPr/>
          <p:nvPr/>
        </p:nvSpPr>
        <p:spPr>
          <a:xfrm>
            <a:off x="411480" y="3822192"/>
            <a:ext cx="1097280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Recruitment methods M&amp;S would use for this role</a:t>
            </a:r>
            <a:endParaRPr lang="en-US" sz="1400" dirty="0"/>
          </a:p>
        </p:txBody>
      </p:sp>
      <p:sp>
        <p:nvSpPr>
          <p:cNvPr id="22" name="Text 20"/>
          <p:cNvSpPr/>
          <p:nvPr/>
        </p:nvSpPr>
        <p:spPr>
          <a:xfrm>
            <a:off x="411480" y="4187952"/>
            <a:ext cx="11155680" cy="201168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Executive search firm (headhunting) — most likely at Director level as it reaches people not actively job hunting</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M&amp;S Careers website — opens the role to direct applicants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LinkedIn and professional networks — targets experienced candidates in transformation roles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Internal promotion — considered first but less likely for a role needing fresh perspective</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03 — Job Analysis: The Foundation of Good Recruitment</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5</a:t>
            </a:r>
            <a:endParaRPr lang="en-US" sz="1000" dirty="0"/>
          </a:p>
        </p:txBody>
      </p:sp>
      <p:sp>
        <p:nvSpPr>
          <p:cNvPr id="7" name="Text 5"/>
          <p:cNvSpPr/>
          <p:nvPr/>
        </p:nvSpPr>
        <p:spPr>
          <a:xfrm>
            <a:off x="411480" y="914400"/>
            <a:ext cx="11155680" cy="685800"/>
          </a:xfrm>
          <a:prstGeom prst="rect">
            <a:avLst/>
          </a:prstGeom>
          <a:noFill/>
          <a:ln/>
        </p:spPr>
        <p:txBody>
          <a:bodyPr wrap="square" lIns="0" tIns="0" rIns="0" bIns="0" rtlCol="0" anchor="ctr"/>
          <a:lstStyle/>
          <a:p>
            <a:pPr marL="0" indent="0">
              <a:buNone/>
            </a:pPr>
            <a:r>
              <a:rPr lang="en-US" sz="1300" dirty="0">
                <a:solidFill>
                  <a:srgbClr val="333333"/>
                </a:solidFill>
                <a:latin typeface="Calibri" pitchFamily="34" charset="0"/>
                <a:ea typeface="Calibri" pitchFamily="34" charset="-122"/>
                <a:cs typeface="Calibri" pitchFamily="34" charset="-120"/>
              </a:rPr>
              <a:t>Before writing a job description or advertising a role, M&amp;S needs to carry out a job analysis. This means collecting detailed information about what the role actually involves, who it reports to, what skills are needed, and what success looks like. It also needs to be reviewed and updated regularly as roles change.</a:t>
            </a:r>
            <a:endParaRPr lang="en-US" sz="1300" dirty="0"/>
          </a:p>
        </p:txBody>
      </p:sp>
      <p:sp>
        <p:nvSpPr>
          <p:cNvPr id="8" name="Text 6"/>
          <p:cNvSpPr/>
          <p:nvPr/>
        </p:nvSpPr>
        <p:spPr>
          <a:xfrm>
            <a:off x="411480" y="1691640"/>
            <a:ext cx="502920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ways to analyse a job</a:t>
            </a:r>
            <a:endParaRPr lang="en-US" sz="1400" dirty="0"/>
          </a:p>
        </p:txBody>
      </p:sp>
      <p:sp>
        <p:nvSpPr>
          <p:cNvPr id="9" name="Shape 7"/>
          <p:cNvSpPr/>
          <p:nvPr/>
        </p:nvSpPr>
        <p:spPr>
          <a:xfrm>
            <a:off x="411480" y="2084832"/>
            <a:ext cx="1737360" cy="658368"/>
          </a:xfrm>
          <a:prstGeom prst="rect">
            <a:avLst/>
          </a:prstGeom>
          <a:solidFill>
            <a:srgbClr val="2D6A4F"/>
          </a:solidFill>
          <a:ln w="12700">
            <a:solidFill>
              <a:srgbClr val="2D6A4F"/>
            </a:solidFill>
            <a:prstDash val="solid"/>
          </a:ln>
        </p:spPr>
      </p:sp>
      <p:sp>
        <p:nvSpPr>
          <p:cNvPr id="10" name="Text 8"/>
          <p:cNvSpPr/>
          <p:nvPr/>
        </p:nvSpPr>
        <p:spPr>
          <a:xfrm>
            <a:off x="411480" y="2084832"/>
            <a:ext cx="1737360" cy="658368"/>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Observation</a:t>
            </a:r>
            <a:endParaRPr lang="en-US" sz="1150" dirty="0"/>
          </a:p>
        </p:txBody>
      </p:sp>
      <p:sp>
        <p:nvSpPr>
          <p:cNvPr id="11" name="Text 9"/>
          <p:cNvSpPr/>
          <p:nvPr/>
        </p:nvSpPr>
        <p:spPr>
          <a:xfrm>
            <a:off x="2240280" y="2139696"/>
            <a:ext cx="3657600" cy="566928"/>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Watching the current postholder do the job. Works well for practical roles but harder to apply to a strategic Director position.</a:t>
            </a:r>
            <a:endParaRPr lang="en-US" sz="1150" dirty="0"/>
          </a:p>
        </p:txBody>
      </p:sp>
      <p:sp>
        <p:nvSpPr>
          <p:cNvPr id="12" name="Shape 10"/>
          <p:cNvSpPr/>
          <p:nvPr/>
        </p:nvSpPr>
        <p:spPr>
          <a:xfrm>
            <a:off x="411480" y="2871216"/>
            <a:ext cx="1737360" cy="658368"/>
          </a:xfrm>
          <a:prstGeom prst="rect">
            <a:avLst/>
          </a:prstGeom>
          <a:solidFill>
            <a:srgbClr val="2D6A4F"/>
          </a:solidFill>
          <a:ln w="12700">
            <a:solidFill>
              <a:srgbClr val="2D6A4F"/>
            </a:solidFill>
            <a:prstDash val="solid"/>
          </a:ln>
        </p:spPr>
      </p:sp>
      <p:sp>
        <p:nvSpPr>
          <p:cNvPr id="13" name="Text 11"/>
          <p:cNvSpPr/>
          <p:nvPr/>
        </p:nvSpPr>
        <p:spPr>
          <a:xfrm>
            <a:off x="411480" y="2871216"/>
            <a:ext cx="1737360" cy="658368"/>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Interviews</a:t>
            </a:r>
            <a:endParaRPr lang="en-US" sz="1150" dirty="0"/>
          </a:p>
        </p:txBody>
      </p:sp>
      <p:sp>
        <p:nvSpPr>
          <p:cNvPr id="14" name="Text 12"/>
          <p:cNvSpPr/>
          <p:nvPr/>
        </p:nvSpPr>
        <p:spPr>
          <a:xfrm>
            <a:off x="2240280" y="2926080"/>
            <a:ext cx="3657600" cy="566928"/>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Talking to line managers and team members to understand what the role really involves on a day-to-day basis.</a:t>
            </a:r>
            <a:endParaRPr lang="en-US" sz="1150" dirty="0"/>
          </a:p>
        </p:txBody>
      </p:sp>
      <p:sp>
        <p:nvSpPr>
          <p:cNvPr id="15" name="Shape 13"/>
          <p:cNvSpPr/>
          <p:nvPr/>
        </p:nvSpPr>
        <p:spPr>
          <a:xfrm>
            <a:off x="411480" y="3657600"/>
            <a:ext cx="1737360" cy="658368"/>
          </a:xfrm>
          <a:prstGeom prst="rect">
            <a:avLst/>
          </a:prstGeom>
          <a:solidFill>
            <a:srgbClr val="2D6A4F"/>
          </a:solidFill>
          <a:ln w="12700">
            <a:solidFill>
              <a:srgbClr val="2D6A4F"/>
            </a:solidFill>
            <a:prstDash val="solid"/>
          </a:ln>
        </p:spPr>
      </p:sp>
      <p:sp>
        <p:nvSpPr>
          <p:cNvPr id="16" name="Text 14"/>
          <p:cNvSpPr/>
          <p:nvPr/>
        </p:nvSpPr>
        <p:spPr>
          <a:xfrm>
            <a:off x="411480" y="3657600"/>
            <a:ext cx="1737360" cy="658368"/>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Questionnaires</a:t>
            </a:r>
            <a:endParaRPr lang="en-US" sz="1150" dirty="0"/>
          </a:p>
        </p:txBody>
      </p:sp>
      <p:sp>
        <p:nvSpPr>
          <p:cNvPr id="17" name="Text 15"/>
          <p:cNvSpPr/>
          <p:nvPr/>
        </p:nvSpPr>
        <p:spPr>
          <a:xfrm>
            <a:off x="2240280" y="3712464"/>
            <a:ext cx="3657600" cy="566928"/>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Structured questions sent to people who understand the role. Efficient for a large organisation like M&amp;S.</a:t>
            </a:r>
            <a:endParaRPr lang="en-US" sz="1150" dirty="0"/>
          </a:p>
        </p:txBody>
      </p:sp>
      <p:sp>
        <p:nvSpPr>
          <p:cNvPr id="18" name="Shape 16"/>
          <p:cNvSpPr/>
          <p:nvPr/>
        </p:nvSpPr>
        <p:spPr>
          <a:xfrm>
            <a:off x="411480" y="4443984"/>
            <a:ext cx="1737360" cy="658368"/>
          </a:xfrm>
          <a:prstGeom prst="rect">
            <a:avLst/>
          </a:prstGeom>
          <a:solidFill>
            <a:srgbClr val="2D6A4F"/>
          </a:solidFill>
          <a:ln w="12700">
            <a:solidFill>
              <a:srgbClr val="2D6A4F"/>
            </a:solidFill>
            <a:prstDash val="solid"/>
          </a:ln>
        </p:spPr>
      </p:sp>
      <p:sp>
        <p:nvSpPr>
          <p:cNvPr id="19" name="Text 17"/>
          <p:cNvSpPr/>
          <p:nvPr/>
        </p:nvSpPr>
        <p:spPr>
          <a:xfrm>
            <a:off x="411480" y="4443984"/>
            <a:ext cx="1737360" cy="658368"/>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Work diaries</a:t>
            </a:r>
            <a:endParaRPr lang="en-US" sz="1150" dirty="0"/>
          </a:p>
        </p:txBody>
      </p:sp>
      <p:sp>
        <p:nvSpPr>
          <p:cNvPr id="20" name="Text 18"/>
          <p:cNvSpPr/>
          <p:nvPr/>
        </p:nvSpPr>
        <p:spPr>
          <a:xfrm>
            <a:off x="2240280" y="4498848"/>
            <a:ext cx="3657600" cy="566928"/>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Asking someone in a similar role to log what they actually do over a period of time — often reveals tasks nobody thinks to mention.</a:t>
            </a:r>
            <a:endParaRPr lang="en-US" sz="1150" dirty="0"/>
          </a:p>
        </p:txBody>
      </p:sp>
      <p:sp>
        <p:nvSpPr>
          <p:cNvPr id="21" name="Shape 19"/>
          <p:cNvSpPr/>
          <p:nvPr/>
        </p:nvSpPr>
        <p:spPr>
          <a:xfrm>
            <a:off x="411480" y="5230368"/>
            <a:ext cx="1737360" cy="658368"/>
          </a:xfrm>
          <a:prstGeom prst="rect">
            <a:avLst/>
          </a:prstGeom>
          <a:solidFill>
            <a:srgbClr val="2D6A4F"/>
          </a:solidFill>
          <a:ln w="12700">
            <a:solidFill>
              <a:srgbClr val="2D6A4F"/>
            </a:solidFill>
            <a:prstDash val="solid"/>
          </a:ln>
        </p:spPr>
      </p:sp>
      <p:sp>
        <p:nvSpPr>
          <p:cNvPr id="22" name="Text 20"/>
          <p:cNvSpPr/>
          <p:nvPr/>
        </p:nvSpPr>
        <p:spPr>
          <a:xfrm>
            <a:off x="411480" y="5230368"/>
            <a:ext cx="1737360" cy="658368"/>
          </a:xfrm>
          <a:prstGeom prst="rect">
            <a:avLst/>
          </a:prstGeom>
          <a:noFill/>
          <a:ln/>
        </p:spPr>
        <p:txBody>
          <a:bodyPr wrap="square" lIns="0" tIns="0" rIns="0" bIns="0" rtlCol="0" anchor="ctr"/>
          <a:lstStyle/>
          <a:p>
            <a:pPr marL="0" indent="0" algn="ctr">
              <a:buNone/>
            </a:pPr>
            <a:r>
              <a:rPr lang="en-US" sz="1150" b="1" dirty="0">
                <a:solidFill>
                  <a:srgbClr val="FFFFFF"/>
                </a:solidFill>
                <a:latin typeface="Calibri" pitchFamily="34" charset="0"/>
                <a:ea typeface="Calibri" pitchFamily="34" charset="-122"/>
                <a:cs typeface="Calibri" pitchFamily="34" charset="-120"/>
              </a:rPr>
              <a:t>Critical incidents</a:t>
            </a:r>
            <a:endParaRPr lang="en-US" sz="1150" dirty="0"/>
          </a:p>
        </p:txBody>
      </p:sp>
      <p:sp>
        <p:nvSpPr>
          <p:cNvPr id="23" name="Text 21"/>
          <p:cNvSpPr/>
          <p:nvPr/>
        </p:nvSpPr>
        <p:spPr>
          <a:xfrm>
            <a:off x="2240280" y="5285232"/>
            <a:ext cx="3657600" cy="566928"/>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identifying the key moments that define success or failure in the role — used to build better interview questions later.</a:t>
            </a:r>
            <a:endParaRPr lang="en-US" sz="1150" dirty="0"/>
          </a:p>
        </p:txBody>
      </p:sp>
      <p:sp>
        <p:nvSpPr>
          <p:cNvPr id="24" name="Text 22"/>
          <p:cNvSpPr/>
          <p:nvPr/>
        </p:nvSpPr>
        <p:spPr>
          <a:xfrm>
            <a:off x="6400800" y="1691640"/>
            <a:ext cx="539496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What job analysis produces for M&amp;S</a:t>
            </a:r>
            <a:endParaRPr lang="en-US" sz="1400" dirty="0"/>
          </a:p>
        </p:txBody>
      </p:sp>
      <p:sp>
        <p:nvSpPr>
          <p:cNvPr id="25" name="Text 23"/>
          <p:cNvSpPr/>
          <p:nvPr/>
        </p:nvSpPr>
        <p:spPr>
          <a:xfrm>
            <a:off x="6400800" y="2084832"/>
            <a:ext cx="5394960" cy="402336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A clear job description — what the person will do</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A person specification — what kind of person they need to be</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Reporting structure — who they manage and who manages them</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How performance will be measured</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What training or support the person will need when they start</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Salary range based on what the role demands</a:t>
            </a:r>
            <a:endParaRPr lang="en-US" sz="13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04 — Job Description and the 7 Point Plan</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6</a:t>
            </a:r>
            <a:endParaRPr lang="en-US" sz="1000" dirty="0"/>
          </a:p>
        </p:txBody>
      </p:sp>
      <p:sp>
        <p:nvSpPr>
          <p:cNvPr id="7" name="Text 5"/>
          <p:cNvSpPr/>
          <p:nvPr/>
        </p:nvSpPr>
        <p:spPr>
          <a:xfrm>
            <a:off x="411480" y="914400"/>
            <a:ext cx="548640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Job Description (what the job involves)</a:t>
            </a:r>
            <a:endParaRPr lang="en-US" sz="1400" dirty="0"/>
          </a:p>
        </p:txBody>
      </p:sp>
      <p:sp>
        <p:nvSpPr>
          <p:cNvPr id="8" name="Text 6"/>
          <p:cNvSpPr/>
          <p:nvPr/>
        </p:nvSpPr>
        <p:spPr>
          <a:xfrm>
            <a:off x="411480" y="1298448"/>
            <a:ext cx="5394960" cy="4937760"/>
          </a:xfrm>
          <a:prstGeom prst="rect">
            <a:avLst/>
          </a:prstGeom>
          <a:noFill/>
          <a:ln/>
        </p:spPr>
        <p:txBody>
          <a:bodyPr wrap="square" lIns="0" tIns="0" rIns="0" bIns="0" rtlCol="0" anchor="t"/>
          <a:lstStyle/>
          <a:p>
            <a:pPr marL="0" indent="0">
              <a:buNone/>
            </a:pPr>
            <a:r>
              <a:rPr lang="en-US" sz="1250" b="1" dirty="0">
                <a:solidFill>
                  <a:srgbClr val="333333"/>
                </a:solidFill>
                <a:latin typeface="Calibri" pitchFamily="34" charset="0"/>
                <a:ea typeface="Calibri" pitchFamily="34" charset="-122"/>
                <a:cs typeface="Calibri" pitchFamily="34" charset="-120"/>
              </a:rPr>
              <a:t>Job Title: </a:t>
            </a:r>
            <a:r>
              <a:rPr lang="en-US" sz="1250" dirty="0">
                <a:solidFill>
                  <a:srgbClr val="333333"/>
                </a:solidFill>
                <a:latin typeface="Calibri" pitchFamily="34" charset="0"/>
                <a:ea typeface="Calibri" pitchFamily="34" charset="-122"/>
                <a:cs typeface="Calibri" pitchFamily="34" charset="-120"/>
              </a:rPr>
              <a:t>Transformation Lead (Director Level)
</a:t>
            </a:r>
            <a:r>
              <a:rPr lang="en-US" sz="1250" b="1" dirty="0">
                <a:solidFill>
                  <a:srgbClr val="333333"/>
                </a:solidFill>
                <a:latin typeface="Calibri" pitchFamily="34" charset="0"/>
                <a:ea typeface="Calibri" pitchFamily="34" charset="-122"/>
                <a:cs typeface="Calibri" pitchFamily="34" charset="-120"/>
              </a:rPr>
              <a:t>Reports to: </a:t>
            </a:r>
            <a:r>
              <a:rPr lang="en-US" sz="1250" dirty="0">
                <a:solidFill>
                  <a:srgbClr val="333333"/>
                </a:solidFill>
                <a:latin typeface="Calibri" pitchFamily="34" charset="0"/>
                <a:ea typeface="Calibri" pitchFamily="34" charset="-122"/>
                <a:cs typeface="Calibri" pitchFamily="34" charset="-120"/>
              </a:rPr>
              <a:t>Chief Operating Officer
</a:t>
            </a:r>
            <a:r>
              <a:rPr lang="en-US" sz="1250" b="1" dirty="0">
                <a:solidFill>
                  <a:srgbClr val="333333"/>
                </a:solidFill>
                <a:latin typeface="Calibri" pitchFamily="34" charset="0"/>
                <a:ea typeface="Calibri" pitchFamily="34" charset="-122"/>
                <a:cs typeface="Calibri" pitchFamily="34" charset="-120"/>
              </a:rPr>
              <a:t>Location: </a:t>
            </a:r>
            <a:r>
              <a:rPr lang="en-US" sz="1250" dirty="0">
                <a:solidFill>
                  <a:srgbClr val="333333"/>
                </a:solidFill>
                <a:latin typeface="Calibri" pitchFamily="34" charset="0"/>
                <a:ea typeface="Calibri" pitchFamily="34" charset="-122"/>
                <a:cs typeface="Calibri" pitchFamily="34" charset="-120"/>
              </a:rPr>
              <a:t>London HQ with UK travel
</a:t>
            </a:r>
            <a:r>
              <a:rPr lang="en-US" sz="1250" b="1" dirty="0">
                <a:solidFill>
                  <a:srgbClr val="333333"/>
                </a:solidFill>
                <a:latin typeface="Calibri" pitchFamily="34" charset="0"/>
                <a:ea typeface="Calibri" pitchFamily="34" charset="-122"/>
                <a:cs typeface="Calibri" pitchFamily="34" charset="-120"/>
              </a:rPr>
              <a:t>Salary: </a:t>
            </a:r>
            <a:r>
              <a:rPr lang="en-US" sz="1250" dirty="0">
                <a:solidFill>
                  <a:srgbClr val="333333"/>
                </a:solidFill>
                <a:latin typeface="Calibri" pitchFamily="34" charset="0"/>
                <a:ea typeface="Calibri" pitchFamily="34" charset="-122"/>
                <a:cs typeface="Calibri" pitchFamily="34" charset="-120"/>
              </a:rPr>
              <a:t>£120,000–£150,000 + benefits
</a:t>
            </a:r>
            <a:r>
              <a:rPr lang="en-US" sz="1250" b="1" dirty="0">
                <a:solidFill>
                  <a:srgbClr val="333333"/>
                </a:solidFill>
                <a:latin typeface="Calibri" pitchFamily="34" charset="0"/>
                <a:ea typeface="Calibri" pitchFamily="34" charset="-122"/>
                <a:cs typeface="Calibri" pitchFamily="34" charset="-120"/>
              </a:rPr>
              <a:t>Purpose: </a:t>
            </a:r>
            <a:r>
              <a:rPr lang="en-US" sz="1250" dirty="0">
                <a:solidFill>
                  <a:srgbClr val="333333"/>
                </a:solidFill>
                <a:latin typeface="Calibri" pitchFamily="34" charset="0"/>
                <a:ea typeface="Calibri" pitchFamily="34" charset="-122"/>
                <a:cs typeface="Calibri" pitchFamily="34" charset="-120"/>
              </a:rPr>
              <a:t>Lead and coordinate transformation programmes across M&amp;S, delivering change on time and within budget with full stakeholder engagement.
Key responsibilities include leading cross-functional projects, engaging board-level stakeholders, developing change frameworks, and building a high-performing transformation team.</a:t>
            </a:r>
            <a:endParaRPr lang="en-US" sz="1250" dirty="0"/>
          </a:p>
        </p:txBody>
      </p:sp>
      <p:sp>
        <p:nvSpPr>
          <p:cNvPr id="9" name="Shape 7"/>
          <p:cNvSpPr/>
          <p:nvPr/>
        </p:nvSpPr>
        <p:spPr>
          <a:xfrm>
            <a:off x="6080760" y="914400"/>
            <a:ext cx="36576" cy="5394960"/>
          </a:xfrm>
          <a:prstGeom prst="rect">
            <a:avLst/>
          </a:prstGeom>
          <a:solidFill>
            <a:srgbClr val="B7E4C7"/>
          </a:solidFill>
          <a:ln w="12700">
            <a:solidFill>
              <a:srgbClr val="B7E4C7"/>
            </a:solidFill>
            <a:prstDash val="solid"/>
          </a:ln>
        </p:spPr>
      </p:sp>
      <p:sp>
        <p:nvSpPr>
          <p:cNvPr id="10" name="Text 8"/>
          <p:cNvSpPr/>
          <p:nvPr/>
        </p:nvSpPr>
        <p:spPr>
          <a:xfrm>
            <a:off x="6263640" y="914400"/>
            <a:ext cx="548640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The 7 Point Plan — Rodger (1952)</a:t>
            </a:r>
            <a:endParaRPr lang="en-US" sz="1400" dirty="0"/>
          </a:p>
        </p:txBody>
      </p:sp>
      <p:sp>
        <p:nvSpPr>
          <p:cNvPr id="11" name="Shape 9"/>
          <p:cNvSpPr/>
          <p:nvPr/>
        </p:nvSpPr>
        <p:spPr>
          <a:xfrm>
            <a:off x="6263640" y="1353312"/>
            <a:ext cx="384048" cy="502920"/>
          </a:xfrm>
          <a:prstGeom prst="rect">
            <a:avLst/>
          </a:prstGeom>
          <a:solidFill>
            <a:srgbClr val="40916C"/>
          </a:solidFill>
          <a:ln w="12700">
            <a:solidFill>
              <a:srgbClr val="40916C"/>
            </a:solidFill>
            <a:prstDash val="solid"/>
          </a:ln>
        </p:spPr>
      </p:sp>
      <p:sp>
        <p:nvSpPr>
          <p:cNvPr id="12" name="Text 10"/>
          <p:cNvSpPr/>
          <p:nvPr/>
        </p:nvSpPr>
        <p:spPr>
          <a:xfrm>
            <a:off x="6263640" y="1353312"/>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13" name="Text 11"/>
          <p:cNvSpPr/>
          <p:nvPr/>
        </p:nvSpPr>
        <p:spPr>
          <a:xfrm>
            <a:off x="6720840" y="1362456"/>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Physical make-up</a:t>
            </a:r>
            <a:endParaRPr lang="en-US" sz="1200" dirty="0"/>
          </a:p>
        </p:txBody>
      </p:sp>
      <p:sp>
        <p:nvSpPr>
          <p:cNvPr id="14" name="Text 12"/>
          <p:cNvSpPr/>
          <p:nvPr/>
        </p:nvSpPr>
        <p:spPr>
          <a:xfrm>
            <a:off x="6720840" y="1600200"/>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Presentation, communication, energy for a senior role</a:t>
            </a:r>
            <a:endParaRPr lang="en-US" sz="1100" dirty="0"/>
          </a:p>
        </p:txBody>
      </p:sp>
      <p:sp>
        <p:nvSpPr>
          <p:cNvPr id="15" name="Shape 13"/>
          <p:cNvSpPr/>
          <p:nvPr/>
        </p:nvSpPr>
        <p:spPr>
          <a:xfrm>
            <a:off x="6263640" y="2057400"/>
            <a:ext cx="384048" cy="502920"/>
          </a:xfrm>
          <a:prstGeom prst="rect">
            <a:avLst/>
          </a:prstGeom>
          <a:solidFill>
            <a:srgbClr val="40916C"/>
          </a:solidFill>
          <a:ln w="12700">
            <a:solidFill>
              <a:srgbClr val="40916C"/>
            </a:solidFill>
            <a:prstDash val="solid"/>
          </a:ln>
        </p:spPr>
      </p:sp>
      <p:sp>
        <p:nvSpPr>
          <p:cNvPr id="16" name="Text 14"/>
          <p:cNvSpPr/>
          <p:nvPr/>
        </p:nvSpPr>
        <p:spPr>
          <a:xfrm>
            <a:off x="6263640" y="2057400"/>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17" name="Text 15"/>
          <p:cNvSpPr/>
          <p:nvPr/>
        </p:nvSpPr>
        <p:spPr>
          <a:xfrm>
            <a:off x="6720840" y="2066544"/>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Attainments</a:t>
            </a:r>
            <a:endParaRPr lang="en-US" sz="1200" dirty="0"/>
          </a:p>
        </p:txBody>
      </p:sp>
      <p:sp>
        <p:nvSpPr>
          <p:cNvPr id="18" name="Text 16"/>
          <p:cNvSpPr/>
          <p:nvPr/>
        </p:nvSpPr>
        <p:spPr>
          <a:xfrm>
            <a:off x="6720840" y="2304288"/>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Degree, MBA, change management qualification (e.g. Prince2)</a:t>
            </a:r>
            <a:endParaRPr lang="en-US" sz="1100" dirty="0"/>
          </a:p>
        </p:txBody>
      </p:sp>
      <p:sp>
        <p:nvSpPr>
          <p:cNvPr id="19" name="Shape 17"/>
          <p:cNvSpPr/>
          <p:nvPr/>
        </p:nvSpPr>
        <p:spPr>
          <a:xfrm>
            <a:off x="6263640" y="2761488"/>
            <a:ext cx="384048" cy="502920"/>
          </a:xfrm>
          <a:prstGeom prst="rect">
            <a:avLst/>
          </a:prstGeom>
          <a:solidFill>
            <a:srgbClr val="40916C"/>
          </a:solidFill>
          <a:ln w="12700">
            <a:solidFill>
              <a:srgbClr val="40916C"/>
            </a:solidFill>
            <a:prstDash val="solid"/>
          </a:ln>
        </p:spPr>
      </p:sp>
      <p:sp>
        <p:nvSpPr>
          <p:cNvPr id="20" name="Text 18"/>
          <p:cNvSpPr/>
          <p:nvPr/>
        </p:nvSpPr>
        <p:spPr>
          <a:xfrm>
            <a:off x="6263640" y="2761488"/>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21" name="Text 19"/>
          <p:cNvSpPr/>
          <p:nvPr/>
        </p:nvSpPr>
        <p:spPr>
          <a:xfrm>
            <a:off x="6720840" y="2770632"/>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General intelligence</a:t>
            </a:r>
            <a:endParaRPr lang="en-US" sz="1200" dirty="0"/>
          </a:p>
        </p:txBody>
      </p:sp>
      <p:sp>
        <p:nvSpPr>
          <p:cNvPr id="22" name="Text 20"/>
          <p:cNvSpPr/>
          <p:nvPr/>
        </p:nvSpPr>
        <p:spPr>
          <a:xfrm>
            <a:off x="6720840" y="3008376"/>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Ability to think strategically and handle complex decisions</a:t>
            </a:r>
            <a:endParaRPr lang="en-US" sz="1100" dirty="0"/>
          </a:p>
        </p:txBody>
      </p:sp>
      <p:sp>
        <p:nvSpPr>
          <p:cNvPr id="23" name="Shape 21"/>
          <p:cNvSpPr/>
          <p:nvPr/>
        </p:nvSpPr>
        <p:spPr>
          <a:xfrm>
            <a:off x="6263640" y="3465576"/>
            <a:ext cx="384048" cy="502920"/>
          </a:xfrm>
          <a:prstGeom prst="rect">
            <a:avLst/>
          </a:prstGeom>
          <a:solidFill>
            <a:srgbClr val="40916C"/>
          </a:solidFill>
          <a:ln w="12700">
            <a:solidFill>
              <a:srgbClr val="40916C"/>
            </a:solidFill>
            <a:prstDash val="solid"/>
          </a:ln>
        </p:spPr>
      </p:sp>
      <p:sp>
        <p:nvSpPr>
          <p:cNvPr id="24" name="Text 22"/>
          <p:cNvSpPr/>
          <p:nvPr/>
        </p:nvSpPr>
        <p:spPr>
          <a:xfrm>
            <a:off x="6263640" y="3465576"/>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25" name="Text 23"/>
          <p:cNvSpPr/>
          <p:nvPr/>
        </p:nvSpPr>
        <p:spPr>
          <a:xfrm>
            <a:off x="6720840" y="3474720"/>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Special aptitudes</a:t>
            </a:r>
            <a:endParaRPr lang="en-US" sz="1200" dirty="0"/>
          </a:p>
        </p:txBody>
      </p:sp>
      <p:sp>
        <p:nvSpPr>
          <p:cNvPr id="26" name="Text 24"/>
          <p:cNvSpPr/>
          <p:nvPr/>
        </p:nvSpPr>
        <p:spPr>
          <a:xfrm>
            <a:off x="6720840" y="3712464"/>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Digital knowledge, stakeholder management, team leadership</a:t>
            </a:r>
            <a:endParaRPr lang="en-US" sz="1100" dirty="0"/>
          </a:p>
        </p:txBody>
      </p:sp>
      <p:sp>
        <p:nvSpPr>
          <p:cNvPr id="27" name="Shape 25"/>
          <p:cNvSpPr/>
          <p:nvPr/>
        </p:nvSpPr>
        <p:spPr>
          <a:xfrm>
            <a:off x="6263640" y="4169664"/>
            <a:ext cx="384048" cy="502920"/>
          </a:xfrm>
          <a:prstGeom prst="rect">
            <a:avLst/>
          </a:prstGeom>
          <a:solidFill>
            <a:srgbClr val="40916C"/>
          </a:solidFill>
          <a:ln w="12700">
            <a:solidFill>
              <a:srgbClr val="40916C"/>
            </a:solidFill>
            <a:prstDash val="solid"/>
          </a:ln>
        </p:spPr>
      </p:sp>
      <p:sp>
        <p:nvSpPr>
          <p:cNvPr id="28" name="Text 26"/>
          <p:cNvSpPr/>
          <p:nvPr/>
        </p:nvSpPr>
        <p:spPr>
          <a:xfrm>
            <a:off x="6263640" y="4169664"/>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29" name="Text 27"/>
          <p:cNvSpPr/>
          <p:nvPr/>
        </p:nvSpPr>
        <p:spPr>
          <a:xfrm>
            <a:off x="6720840" y="4178808"/>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Interests</a:t>
            </a:r>
            <a:endParaRPr lang="en-US" sz="1200" dirty="0"/>
          </a:p>
        </p:txBody>
      </p:sp>
      <p:sp>
        <p:nvSpPr>
          <p:cNvPr id="30" name="Text 28"/>
          <p:cNvSpPr/>
          <p:nvPr/>
        </p:nvSpPr>
        <p:spPr>
          <a:xfrm>
            <a:off x="6720840" y="4416552"/>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genuine passion for organisational change and retail innovation</a:t>
            </a:r>
            <a:endParaRPr lang="en-US" sz="1100" dirty="0"/>
          </a:p>
        </p:txBody>
      </p:sp>
      <p:sp>
        <p:nvSpPr>
          <p:cNvPr id="31" name="Shape 29"/>
          <p:cNvSpPr/>
          <p:nvPr/>
        </p:nvSpPr>
        <p:spPr>
          <a:xfrm>
            <a:off x="6263640" y="4873752"/>
            <a:ext cx="384048" cy="502920"/>
          </a:xfrm>
          <a:prstGeom prst="rect">
            <a:avLst/>
          </a:prstGeom>
          <a:solidFill>
            <a:srgbClr val="40916C"/>
          </a:solidFill>
          <a:ln w="12700">
            <a:solidFill>
              <a:srgbClr val="40916C"/>
            </a:solidFill>
            <a:prstDash val="solid"/>
          </a:ln>
        </p:spPr>
      </p:sp>
      <p:sp>
        <p:nvSpPr>
          <p:cNvPr id="32" name="Text 30"/>
          <p:cNvSpPr/>
          <p:nvPr/>
        </p:nvSpPr>
        <p:spPr>
          <a:xfrm>
            <a:off x="6263640" y="4873752"/>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6</a:t>
            </a:r>
            <a:endParaRPr lang="en-US" sz="1400" dirty="0"/>
          </a:p>
        </p:txBody>
      </p:sp>
      <p:sp>
        <p:nvSpPr>
          <p:cNvPr id="33" name="Text 31"/>
          <p:cNvSpPr/>
          <p:nvPr/>
        </p:nvSpPr>
        <p:spPr>
          <a:xfrm>
            <a:off x="6720840" y="4882896"/>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Disposition</a:t>
            </a:r>
            <a:endParaRPr lang="en-US" sz="1200" dirty="0"/>
          </a:p>
        </p:txBody>
      </p:sp>
      <p:sp>
        <p:nvSpPr>
          <p:cNvPr id="34" name="Text 32"/>
          <p:cNvSpPr/>
          <p:nvPr/>
        </p:nvSpPr>
        <p:spPr>
          <a:xfrm>
            <a:off x="6720840" y="5120640"/>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Resilient, calm under pressure, collaborative working style</a:t>
            </a:r>
            <a:endParaRPr lang="en-US" sz="1100" dirty="0"/>
          </a:p>
        </p:txBody>
      </p:sp>
      <p:sp>
        <p:nvSpPr>
          <p:cNvPr id="35" name="Shape 33"/>
          <p:cNvSpPr/>
          <p:nvPr/>
        </p:nvSpPr>
        <p:spPr>
          <a:xfrm>
            <a:off x="6263640" y="5577840"/>
            <a:ext cx="384048" cy="502920"/>
          </a:xfrm>
          <a:prstGeom prst="rect">
            <a:avLst/>
          </a:prstGeom>
          <a:solidFill>
            <a:srgbClr val="40916C"/>
          </a:solidFill>
          <a:ln w="12700">
            <a:solidFill>
              <a:srgbClr val="40916C"/>
            </a:solidFill>
            <a:prstDash val="solid"/>
          </a:ln>
        </p:spPr>
      </p:sp>
      <p:sp>
        <p:nvSpPr>
          <p:cNvPr id="36" name="Text 34"/>
          <p:cNvSpPr/>
          <p:nvPr/>
        </p:nvSpPr>
        <p:spPr>
          <a:xfrm>
            <a:off x="6263640" y="5577840"/>
            <a:ext cx="384048" cy="50292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7</a:t>
            </a:r>
            <a:endParaRPr lang="en-US" sz="1400" dirty="0"/>
          </a:p>
        </p:txBody>
      </p:sp>
      <p:sp>
        <p:nvSpPr>
          <p:cNvPr id="37" name="Text 35"/>
          <p:cNvSpPr/>
          <p:nvPr/>
        </p:nvSpPr>
        <p:spPr>
          <a:xfrm>
            <a:off x="6720840" y="5586984"/>
            <a:ext cx="1920240" cy="237744"/>
          </a:xfrm>
          <a:prstGeom prst="rect">
            <a:avLst/>
          </a:prstGeom>
          <a:noFill/>
          <a:ln/>
        </p:spPr>
        <p:txBody>
          <a:bodyPr wrap="square" lIns="0" tIns="0" rIns="0" bIns="0" rtlCol="0" anchor="ctr"/>
          <a:lstStyle/>
          <a:p>
            <a:pPr marL="0" indent="0">
              <a:buNone/>
            </a:pPr>
            <a:r>
              <a:rPr lang="en-US" sz="1200" b="1" dirty="0">
                <a:solidFill>
                  <a:srgbClr val="1B4332"/>
                </a:solidFill>
                <a:latin typeface="Calibri" pitchFamily="34" charset="0"/>
                <a:ea typeface="Calibri" pitchFamily="34" charset="-122"/>
                <a:cs typeface="Calibri" pitchFamily="34" charset="-120"/>
              </a:rPr>
              <a:t>Circumstances</a:t>
            </a:r>
            <a:endParaRPr lang="en-US" sz="1200" dirty="0"/>
          </a:p>
        </p:txBody>
      </p:sp>
      <p:sp>
        <p:nvSpPr>
          <p:cNvPr id="38" name="Text 36"/>
          <p:cNvSpPr/>
          <p:nvPr/>
        </p:nvSpPr>
        <p:spPr>
          <a:xfrm>
            <a:off x="6720840" y="5824728"/>
            <a:ext cx="5120640" cy="237744"/>
          </a:xfrm>
          <a:prstGeom prst="rect">
            <a:avLst/>
          </a:prstGeom>
          <a:noFill/>
          <a:ln/>
        </p:spPr>
        <p:txBody>
          <a:bodyPr wrap="square" lIns="0" tIns="0" rIns="0" bIns="0" rtlCol="0" anchor="ctr"/>
          <a:lstStyle/>
          <a:p>
            <a:pPr marL="0" indent="0">
              <a:buNone/>
            </a:pPr>
            <a:r>
              <a:rPr lang="en-US" sz="1100" dirty="0">
                <a:solidFill>
                  <a:srgbClr val="555555"/>
                </a:solidFill>
                <a:latin typeface="Calibri" pitchFamily="34" charset="0"/>
                <a:ea typeface="Calibri" pitchFamily="34" charset="-122"/>
                <a:cs typeface="Calibri" pitchFamily="34" charset="-120"/>
              </a:rPr>
              <a:t>Able to travel UK-wide, flexible around project demands</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05 — Attracting the Right Candidate</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7</a:t>
            </a:r>
            <a:endParaRPr lang="en-US" sz="1000" dirty="0"/>
          </a:p>
        </p:txBody>
      </p:sp>
      <p:sp>
        <p:nvSpPr>
          <p:cNvPr id="7" name="Text 5"/>
          <p:cNvSpPr/>
          <p:nvPr/>
        </p:nvSpPr>
        <p:spPr>
          <a:xfrm>
            <a:off x="411480" y="914400"/>
            <a:ext cx="11155680" cy="502920"/>
          </a:xfrm>
          <a:prstGeom prst="rect">
            <a:avLst/>
          </a:prstGeom>
          <a:noFill/>
          <a:ln/>
        </p:spPr>
        <p:txBody>
          <a:bodyPr wrap="square" lIns="0" tIns="0" rIns="0" bIns="0" rtlCol="0" anchor="ctr"/>
          <a:lstStyle/>
          <a:p>
            <a:pPr marL="0" indent="0">
              <a:buNone/>
            </a:pPr>
            <a:r>
              <a:rPr lang="en-US" sz="1300" dirty="0">
                <a:solidFill>
                  <a:srgbClr val="333333"/>
                </a:solidFill>
                <a:latin typeface="Calibri" pitchFamily="34" charset="0"/>
                <a:ea typeface="Calibri" pitchFamily="34" charset="-122"/>
                <a:cs typeface="Calibri" pitchFamily="34" charset="-120"/>
              </a:rPr>
              <a:t>M&amp;S has to actively attract the right person — not just post a job and wait. For a Director-level Transformation Lead, the employer brand matters as much as the salary.</a:t>
            </a:r>
            <a:endParaRPr lang="en-US" sz="1300" dirty="0"/>
          </a:p>
        </p:txBody>
      </p:sp>
      <p:sp>
        <p:nvSpPr>
          <p:cNvPr id="8" name="Shape 6"/>
          <p:cNvSpPr/>
          <p:nvPr/>
        </p:nvSpPr>
        <p:spPr>
          <a:xfrm>
            <a:off x="411480" y="1536192"/>
            <a:ext cx="2743200" cy="347472"/>
          </a:xfrm>
          <a:prstGeom prst="rect">
            <a:avLst/>
          </a:prstGeom>
          <a:solidFill>
            <a:srgbClr val="2D6A4F"/>
          </a:solidFill>
          <a:ln w="12700">
            <a:solidFill>
              <a:srgbClr val="2D6A4F"/>
            </a:solidFill>
            <a:prstDash val="solid"/>
          </a:ln>
        </p:spPr>
      </p:sp>
      <p:sp>
        <p:nvSpPr>
          <p:cNvPr id="9" name="Text 7"/>
          <p:cNvSpPr/>
          <p:nvPr/>
        </p:nvSpPr>
        <p:spPr>
          <a:xfrm>
            <a:off x="484632" y="1572768"/>
            <a:ext cx="25968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Compelling job advert</a:t>
            </a:r>
            <a:endParaRPr lang="en-US" sz="1200" dirty="0"/>
          </a:p>
        </p:txBody>
      </p:sp>
      <p:sp>
        <p:nvSpPr>
          <p:cNvPr id="10" name="Shape 8"/>
          <p:cNvSpPr/>
          <p:nvPr/>
        </p:nvSpPr>
        <p:spPr>
          <a:xfrm>
            <a:off x="411480" y="1883664"/>
            <a:ext cx="2743200" cy="1572768"/>
          </a:xfrm>
          <a:prstGeom prst="rect">
            <a:avLst/>
          </a:prstGeom>
          <a:solidFill>
            <a:srgbClr val="D8F3DC"/>
          </a:solidFill>
          <a:ln w="12700">
            <a:solidFill>
              <a:srgbClr val="B7E4C7"/>
            </a:solidFill>
            <a:prstDash val="solid"/>
          </a:ln>
        </p:spPr>
      </p:sp>
      <p:sp>
        <p:nvSpPr>
          <p:cNvPr id="11" name="Text 9"/>
          <p:cNvSpPr/>
          <p:nvPr/>
        </p:nvSpPr>
        <p:spPr>
          <a:xfrm>
            <a:off x="502920" y="1938528"/>
            <a:ext cx="2560320" cy="141732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Clear on salary and scope. Honest about the challenge. Uses inclusive language. Tells candidates what impact they will have.</a:t>
            </a:r>
            <a:endParaRPr lang="en-US" sz="1150" dirty="0"/>
          </a:p>
        </p:txBody>
      </p:sp>
      <p:sp>
        <p:nvSpPr>
          <p:cNvPr id="12" name="Shape 10"/>
          <p:cNvSpPr/>
          <p:nvPr/>
        </p:nvSpPr>
        <p:spPr>
          <a:xfrm>
            <a:off x="3355848" y="1536192"/>
            <a:ext cx="2743200" cy="347472"/>
          </a:xfrm>
          <a:prstGeom prst="rect">
            <a:avLst/>
          </a:prstGeom>
          <a:solidFill>
            <a:srgbClr val="2D6A4F"/>
          </a:solidFill>
          <a:ln w="12700">
            <a:solidFill>
              <a:srgbClr val="2D6A4F"/>
            </a:solidFill>
            <a:prstDash val="solid"/>
          </a:ln>
        </p:spPr>
      </p:sp>
      <p:sp>
        <p:nvSpPr>
          <p:cNvPr id="13" name="Text 11"/>
          <p:cNvSpPr/>
          <p:nvPr/>
        </p:nvSpPr>
        <p:spPr>
          <a:xfrm>
            <a:off x="3429000" y="1572768"/>
            <a:ext cx="25968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Competitive package</a:t>
            </a:r>
            <a:endParaRPr lang="en-US" sz="1200" dirty="0"/>
          </a:p>
        </p:txBody>
      </p:sp>
      <p:sp>
        <p:nvSpPr>
          <p:cNvPr id="14" name="Shape 12"/>
          <p:cNvSpPr/>
          <p:nvPr/>
        </p:nvSpPr>
        <p:spPr>
          <a:xfrm>
            <a:off x="3355848" y="1883664"/>
            <a:ext cx="2743200" cy="1572768"/>
          </a:xfrm>
          <a:prstGeom prst="rect">
            <a:avLst/>
          </a:prstGeom>
          <a:solidFill>
            <a:srgbClr val="D8F3DC"/>
          </a:solidFill>
          <a:ln w="12700">
            <a:solidFill>
              <a:srgbClr val="B7E4C7"/>
            </a:solidFill>
            <a:prstDash val="solid"/>
          </a:ln>
        </p:spPr>
      </p:sp>
      <p:sp>
        <p:nvSpPr>
          <p:cNvPr id="15" name="Text 13"/>
          <p:cNvSpPr/>
          <p:nvPr/>
        </p:nvSpPr>
        <p:spPr>
          <a:xfrm>
            <a:off x="3447288" y="1938528"/>
            <a:ext cx="2560320" cy="141732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£120k–£150k base salary. Performance bonus. Hybrid working. Share scheme and staff discounts — important at this level.</a:t>
            </a:r>
            <a:endParaRPr lang="en-US" sz="1150" dirty="0"/>
          </a:p>
        </p:txBody>
      </p:sp>
      <p:sp>
        <p:nvSpPr>
          <p:cNvPr id="16" name="Shape 14"/>
          <p:cNvSpPr/>
          <p:nvPr/>
        </p:nvSpPr>
        <p:spPr>
          <a:xfrm>
            <a:off x="6300216" y="1536192"/>
            <a:ext cx="2743200" cy="347472"/>
          </a:xfrm>
          <a:prstGeom prst="rect">
            <a:avLst/>
          </a:prstGeom>
          <a:solidFill>
            <a:srgbClr val="2D6A4F"/>
          </a:solidFill>
          <a:ln w="12700">
            <a:solidFill>
              <a:srgbClr val="2D6A4F"/>
            </a:solidFill>
            <a:prstDash val="solid"/>
          </a:ln>
        </p:spPr>
      </p:sp>
      <p:sp>
        <p:nvSpPr>
          <p:cNvPr id="17" name="Text 15"/>
          <p:cNvSpPr/>
          <p:nvPr/>
        </p:nvSpPr>
        <p:spPr>
          <a:xfrm>
            <a:off x="6373368" y="1572768"/>
            <a:ext cx="25968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M&amp;S employer brand</a:t>
            </a:r>
            <a:endParaRPr lang="en-US" sz="1200" dirty="0"/>
          </a:p>
        </p:txBody>
      </p:sp>
      <p:sp>
        <p:nvSpPr>
          <p:cNvPr id="18" name="Shape 16"/>
          <p:cNvSpPr/>
          <p:nvPr/>
        </p:nvSpPr>
        <p:spPr>
          <a:xfrm>
            <a:off x="6300216" y="1883664"/>
            <a:ext cx="2743200" cy="1572768"/>
          </a:xfrm>
          <a:prstGeom prst="rect">
            <a:avLst/>
          </a:prstGeom>
          <a:solidFill>
            <a:srgbClr val="D8F3DC"/>
          </a:solidFill>
          <a:ln w="12700">
            <a:solidFill>
              <a:srgbClr val="B7E4C7"/>
            </a:solidFill>
            <a:prstDash val="solid"/>
          </a:ln>
        </p:spPr>
      </p:sp>
      <p:sp>
        <p:nvSpPr>
          <p:cNvPr id="19" name="Text 17"/>
          <p:cNvSpPr/>
          <p:nvPr/>
        </p:nvSpPr>
        <p:spPr>
          <a:xfrm>
            <a:off x="6391656" y="1938528"/>
            <a:ext cx="2560320" cy="141732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140 years of heritage. Well-funded transformation agenda. Clear CEO and strategic direction. The brand itself attracts serious candidates.</a:t>
            </a:r>
            <a:endParaRPr lang="en-US" sz="1150" dirty="0"/>
          </a:p>
        </p:txBody>
      </p:sp>
      <p:sp>
        <p:nvSpPr>
          <p:cNvPr id="20" name="Shape 18"/>
          <p:cNvSpPr/>
          <p:nvPr/>
        </p:nvSpPr>
        <p:spPr>
          <a:xfrm>
            <a:off x="9244584" y="1536192"/>
            <a:ext cx="2743200" cy="347472"/>
          </a:xfrm>
          <a:prstGeom prst="rect">
            <a:avLst/>
          </a:prstGeom>
          <a:solidFill>
            <a:srgbClr val="2D6A4F"/>
          </a:solidFill>
          <a:ln w="12700">
            <a:solidFill>
              <a:srgbClr val="2D6A4F"/>
            </a:solidFill>
            <a:prstDash val="solid"/>
          </a:ln>
        </p:spPr>
      </p:sp>
      <p:sp>
        <p:nvSpPr>
          <p:cNvPr id="21" name="Text 19"/>
          <p:cNvSpPr/>
          <p:nvPr/>
        </p:nvSpPr>
        <p:spPr>
          <a:xfrm>
            <a:off x="9317736" y="1572768"/>
            <a:ext cx="25968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Right channels</a:t>
            </a:r>
            <a:endParaRPr lang="en-US" sz="1200" dirty="0"/>
          </a:p>
        </p:txBody>
      </p:sp>
      <p:sp>
        <p:nvSpPr>
          <p:cNvPr id="22" name="Shape 20"/>
          <p:cNvSpPr/>
          <p:nvPr/>
        </p:nvSpPr>
        <p:spPr>
          <a:xfrm>
            <a:off x="9244584" y="1883664"/>
            <a:ext cx="2743200" cy="1572768"/>
          </a:xfrm>
          <a:prstGeom prst="rect">
            <a:avLst/>
          </a:prstGeom>
          <a:solidFill>
            <a:srgbClr val="D8F3DC"/>
          </a:solidFill>
          <a:ln w="12700">
            <a:solidFill>
              <a:srgbClr val="B7E4C7"/>
            </a:solidFill>
            <a:prstDash val="solid"/>
          </a:ln>
        </p:spPr>
      </p:sp>
      <p:sp>
        <p:nvSpPr>
          <p:cNvPr id="23" name="Text 21"/>
          <p:cNvSpPr/>
          <p:nvPr/>
        </p:nvSpPr>
        <p:spPr>
          <a:xfrm>
            <a:off x="9336024" y="1938528"/>
            <a:ext cx="2560320" cy="141732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Executive search for passive candidates. LinkedIn for professionals. M&amp;S Careers site for direct applicants. Sector press for reach.</a:t>
            </a:r>
            <a:endParaRPr lang="en-US" sz="1150" dirty="0"/>
          </a:p>
        </p:txBody>
      </p:sp>
      <p:sp>
        <p:nvSpPr>
          <p:cNvPr id="24" name="Text 22"/>
          <p:cNvSpPr/>
          <p:nvPr/>
        </p:nvSpPr>
        <p:spPr>
          <a:xfrm>
            <a:off x="411480" y="3566160"/>
            <a:ext cx="10972800" cy="320040"/>
          </a:xfrm>
          <a:prstGeom prst="rect">
            <a:avLst/>
          </a:prstGeom>
          <a:noFill/>
          <a:ln/>
        </p:spPr>
        <p:txBody>
          <a:bodyPr wrap="square" lIns="0" tIns="0" rIns="0" bIns="0" rtlCol="0" anchor="ctr"/>
          <a:lstStyle/>
          <a:p>
            <a:pPr marL="0" indent="0">
              <a:buNone/>
            </a:pPr>
            <a:r>
              <a:rPr lang="en-US" sz="1400" b="1" dirty="0">
                <a:solidFill>
                  <a:srgbClr val="2D6A4F"/>
                </a:solidFill>
                <a:latin typeface="Calibri" pitchFamily="34" charset="0"/>
                <a:ea typeface="Calibri" pitchFamily="34" charset="-122"/>
                <a:cs typeface="Calibri" pitchFamily="34" charset="-120"/>
              </a:rPr>
              <a:t>Policies and procedures that must be in place</a:t>
            </a:r>
            <a:endParaRPr lang="en-US" sz="1400" dirty="0"/>
          </a:p>
        </p:txBody>
      </p:sp>
      <p:sp>
        <p:nvSpPr>
          <p:cNvPr id="25" name="Text 23"/>
          <p:cNvSpPr/>
          <p:nvPr/>
        </p:nvSpPr>
        <p:spPr>
          <a:xfrm>
            <a:off x="411480" y="3931920"/>
            <a:ext cx="11155680" cy="228600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Equal opportunities policy — adverts reviewed to remove biased or exclusionary language before posting</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Shortlisting policy — all applications scored against the same criteria, preventing subjective decisions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Interview policy — standardised question bank used for all candidates so the process stays consistent</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Data protection policy — GDPR compliance for all personal data collected during the recruitment process</a:t>
            </a:r>
            <a:endParaRPr lang="en-US" sz="13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06 — Types of Interview</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8</a:t>
            </a:r>
            <a:endParaRPr lang="en-US" sz="1000" dirty="0"/>
          </a:p>
        </p:txBody>
      </p:sp>
      <p:sp>
        <p:nvSpPr>
          <p:cNvPr id="7" name="Shape 5"/>
          <p:cNvSpPr/>
          <p:nvPr/>
        </p:nvSpPr>
        <p:spPr>
          <a:xfrm>
            <a:off x="365760" y="914400"/>
            <a:ext cx="3657600" cy="438912"/>
          </a:xfrm>
          <a:prstGeom prst="rect">
            <a:avLst/>
          </a:prstGeom>
          <a:solidFill>
            <a:srgbClr val="2D6A4F"/>
          </a:solidFill>
          <a:ln w="12700">
            <a:solidFill>
              <a:srgbClr val="2D6A4F"/>
            </a:solidFill>
            <a:prstDash val="solid"/>
          </a:ln>
        </p:spPr>
      </p:sp>
      <p:sp>
        <p:nvSpPr>
          <p:cNvPr id="8" name="Text 6"/>
          <p:cNvSpPr/>
          <p:nvPr/>
        </p:nvSpPr>
        <p:spPr>
          <a:xfrm>
            <a:off x="365760" y="914400"/>
            <a:ext cx="3657600"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Structured</a:t>
            </a:r>
            <a:endParaRPr lang="en-US" sz="1600" dirty="0"/>
          </a:p>
        </p:txBody>
      </p:sp>
      <p:sp>
        <p:nvSpPr>
          <p:cNvPr id="9" name="Shape 7"/>
          <p:cNvSpPr/>
          <p:nvPr/>
        </p:nvSpPr>
        <p:spPr>
          <a:xfrm>
            <a:off x="365760" y="1353312"/>
            <a:ext cx="3657600" cy="292608"/>
          </a:xfrm>
          <a:prstGeom prst="rect">
            <a:avLst/>
          </a:prstGeom>
          <a:solidFill>
            <a:srgbClr val="40916C"/>
          </a:solidFill>
          <a:ln w="12700">
            <a:solidFill>
              <a:srgbClr val="40916C"/>
            </a:solidFill>
            <a:prstDash val="solid"/>
          </a:ln>
        </p:spPr>
      </p:sp>
      <p:sp>
        <p:nvSpPr>
          <p:cNvPr id="10" name="Text 8"/>
          <p:cNvSpPr/>
          <p:nvPr/>
        </p:nvSpPr>
        <p:spPr>
          <a:xfrm>
            <a:off x="365760" y="1353312"/>
            <a:ext cx="3657600" cy="292608"/>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Most common — used at M&amp;S final stage</a:t>
            </a:r>
            <a:endParaRPr lang="en-US" sz="1000" dirty="0"/>
          </a:p>
        </p:txBody>
      </p:sp>
      <p:sp>
        <p:nvSpPr>
          <p:cNvPr id="11" name="Shape 9"/>
          <p:cNvSpPr/>
          <p:nvPr/>
        </p:nvSpPr>
        <p:spPr>
          <a:xfrm>
            <a:off x="365760" y="1645920"/>
            <a:ext cx="3657600" cy="4572000"/>
          </a:xfrm>
          <a:prstGeom prst="rect">
            <a:avLst/>
          </a:prstGeom>
          <a:solidFill>
            <a:srgbClr val="D8F3DC"/>
          </a:solidFill>
          <a:ln w="12700">
            <a:solidFill>
              <a:srgbClr val="CCCCCC"/>
            </a:solidFill>
            <a:prstDash val="solid"/>
          </a:ln>
        </p:spPr>
      </p:sp>
      <p:sp>
        <p:nvSpPr>
          <p:cNvPr id="12" name="Text 10"/>
          <p:cNvSpPr/>
          <p:nvPr/>
        </p:nvSpPr>
        <p:spPr>
          <a:xfrm>
            <a:off x="475488" y="1737360"/>
            <a:ext cx="3438144" cy="4389120"/>
          </a:xfrm>
          <a:prstGeom prst="rect">
            <a:avLst/>
          </a:prstGeom>
          <a:noFill/>
          <a:ln/>
        </p:spPr>
        <p:txBody>
          <a:bodyPr wrap="square" lIns="0" tIns="0" rIns="0" bIns="0" rtlCol="0" anchor="t"/>
          <a:lstStyle/>
          <a:p>
            <a:pPr>
              <a:spcAft>
                <a:spcPts val="500"/>
              </a:spcAft>
            </a:pPr>
            <a:r>
              <a:rPr lang="en-US" sz="1150" dirty="0">
                <a:solidFill>
                  <a:srgbClr val="333333"/>
                </a:solidFill>
                <a:latin typeface="Calibri" pitchFamily="34" charset="0"/>
                <a:ea typeface="Calibri" pitchFamily="34" charset="-122"/>
                <a:cs typeface="Calibri" pitchFamily="34" charset="-120"/>
              </a:rPr>
              <a:t>All candidates asked exactly the same questions in the same order</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Questions are designed in advance from the job description</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Answers scored using a pre-agreed marking framework</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Reduces the risk of interviewer bias</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Often uses competency or behavioural-based questions</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Example: 'Tell me about a time you led a team through significant change'</a:t>
            </a:r>
            <a:endParaRPr lang="en-US" sz="1150" dirty="0"/>
          </a:p>
        </p:txBody>
      </p:sp>
      <p:sp>
        <p:nvSpPr>
          <p:cNvPr id="13" name="Shape 11"/>
          <p:cNvSpPr/>
          <p:nvPr/>
        </p:nvSpPr>
        <p:spPr>
          <a:xfrm>
            <a:off x="4297680" y="914400"/>
            <a:ext cx="3657600" cy="438912"/>
          </a:xfrm>
          <a:prstGeom prst="rect">
            <a:avLst/>
          </a:prstGeom>
          <a:solidFill>
            <a:srgbClr val="40916C"/>
          </a:solidFill>
          <a:ln w="12700">
            <a:solidFill>
              <a:srgbClr val="40916C"/>
            </a:solidFill>
            <a:prstDash val="solid"/>
          </a:ln>
        </p:spPr>
      </p:sp>
      <p:sp>
        <p:nvSpPr>
          <p:cNvPr id="14" name="Text 12"/>
          <p:cNvSpPr/>
          <p:nvPr/>
        </p:nvSpPr>
        <p:spPr>
          <a:xfrm>
            <a:off x="4297680" y="914400"/>
            <a:ext cx="3657600"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Semi-structured</a:t>
            </a:r>
            <a:endParaRPr lang="en-US" sz="1600" dirty="0"/>
          </a:p>
        </p:txBody>
      </p:sp>
      <p:sp>
        <p:nvSpPr>
          <p:cNvPr id="15" name="Shape 13"/>
          <p:cNvSpPr/>
          <p:nvPr/>
        </p:nvSpPr>
        <p:spPr>
          <a:xfrm>
            <a:off x="4297680" y="1353312"/>
            <a:ext cx="3657600" cy="292608"/>
          </a:xfrm>
          <a:prstGeom prst="rect">
            <a:avLst/>
          </a:prstGeom>
          <a:solidFill>
            <a:srgbClr val="40916C"/>
          </a:solidFill>
          <a:ln w="12700">
            <a:solidFill>
              <a:srgbClr val="40916C"/>
            </a:solidFill>
            <a:prstDash val="solid"/>
          </a:ln>
        </p:spPr>
      </p:sp>
      <p:sp>
        <p:nvSpPr>
          <p:cNvPr id="16" name="Text 14"/>
          <p:cNvSpPr/>
          <p:nvPr/>
        </p:nvSpPr>
        <p:spPr>
          <a:xfrm>
            <a:off x="4297680" y="1353312"/>
            <a:ext cx="3657600" cy="292608"/>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Used at first stage / telephone screening</a:t>
            </a:r>
            <a:endParaRPr lang="en-US" sz="1000" dirty="0"/>
          </a:p>
        </p:txBody>
      </p:sp>
      <p:sp>
        <p:nvSpPr>
          <p:cNvPr id="17" name="Shape 15"/>
          <p:cNvSpPr/>
          <p:nvPr/>
        </p:nvSpPr>
        <p:spPr>
          <a:xfrm>
            <a:off x="4297680" y="1645920"/>
            <a:ext cx="3657600" cy="4572000"/>
          </a:xfrm>
          <a:prstGeom prst="rect">
            <a:avLst/>
          </a:prstGeom>
          <a:solidFill>
            <a:srgbClr val="E8F5EE"/>
          </a:solidFill>
          <a:ln w="12700">
            <a:solidFill>
              <a:srgbClr val="CCCCCC"/>
            </a:solidFill>
            <a:prstDash val="solid"/>
          </a:ln>
        </p:spPr>
      </p:sp>
      <p:sp>
        <p:nvSpPr>
          <p:cNvPr id="18" name="Text 16"/>
          <p:cNvSpPr/>
          <p:nvPr/>
        </p:nvSpPr>
        <p:spPr>
          <a:xfrm>
            <a:off x="4407408" y="1737360"/>
            <a:ext cx="3438144" cy="4389120"/>
          </a:xfrm>
          <a:prstGeom prst="rect">
            <a:avLst/>
          </a:prstGeom>
          <a:noFill/>
          <a:ln/>
        </p:spPr>
        <p:txBody>
          <a:bodyPr wrap="square" lIns="0" tIns="0" rIns="0" bIns="0" rtlCol="0" anchor="t"/>
          <a:lstStyle/>
          <a:p>
            <a:pPr>
              <a:spcAft>
                <a:spcPts val="500"/>
              </a:spcAft>
            </a:pPr>
            <a:r>
              <a:rPr lang="en-US" sz="1150" dirty="0">
                <a:solidFill>
                  <a:srgbClr val="333333"/>
                </a:solidFill>
                <a:latin typeface="Calibri" pitchFamily="34" charset="0"/>
                <a:ea typeface="Calibri" pitchFamily="34" charset="-122"/>
                <a:cs typeface="Calibri" pitchFamily="34" charset="-120"/>
              </a:rPr>
              <a:t>Core questions planned in advance but interviewer can probe further</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Allows a more natural conversation while keeping some structure</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Useful for exploring a particular part of someone's experience in depth</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less reliable for comparing candidates than a fully structured format</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Example: planned question followed by 'can you tell me more about that?'</a:t>
            </a:r>
            <a:endParaRPr lang="en-US" sz="1150" dirty="0"/>
          </a:p>
        </p:txBody>
      </p:sp>
      <p:sp>
        <p:nvSpPr>
          <p:cNvPr id="19" name="Shape 17"/>
          <p:cNvSpPr/>
          <p:nvPr/>
        </p:nvSpPr>
        <p:spPr>
          <a:xfrm>
            <a:off x="8229600" y="914400"/>
            <a:ext cx="3657600" cy="438912"/>
          </a:xfrm>
          <a:prstGeom prst="rect">
            <a:avLst/>
          </a:prstGeom>
          <a:solidFill>
            <a:srgbClr val="B7941D"/>
          </a:solidFill>
          <a:ln w="12700">
            <a:solidFill>
              <a:srgbClr val="B7941D"/>
            </a:solidFill>
            <a:prstDash val="solid"/>
          </a:ln>
        </p:spPr>
      </p:sp>
      <p:sp>
        <p:nvSpPr>
          <p:cNvPr id="20" name="Text 18"/>
          <p:cNvSpPr/>
          <p:nvPr/>
        </p:nvSpPr>
        <p:spPr>
          <a:xfrm>
            <a:off x="8229600" y="914400"/>
            <a:ext cx="3657600" cy="438912"/>
          </a:xfrm>
          <a:prstGeom prst="rect">
            <a:avLst/>
          </a:prstGeom>
          <a:noFill/>
          <a:ln/>
        </p:spPr>
        <p:txBody>
          <a:bodyPr wrap="square" lIns="0" tIns="0" rIns="0" bIns="0" rtlCol="0" anchor="ctr"/>
          <a:lstStyle/>
          <a:p>
            <a:pPr marL="0" indent="0" algn="ctr">
              <a:buNone/>
            </a:pPr>
            <a:r>
              <a:rPr lang="en-US" sz="1600" b="1" dirty="0">
                <a:solidFill>
                  <a:srgbClr val="FFFFFF"/>
                </a:solidFill>
                <a:latin typeface="Calibri" pitchFamily="34" charset="0"/>
                <a:ea typeface="Calibri" pitchFamily="34" charset="-122"/>
                <a:cs typeface="Calibri" pitchFamily="34" charset="-120"/>
              </a:rPr>
              <a:t>Unstructured</a:t>
            </a:r>
            <a:endParaRPr lang="en-US" sz="1600" dirty="0"/>
          </a:p>
        </p:txBody>
      </p:sp>
      <p:sp>
        <p:nvSpPr>
          <p:cNvPr id="21" name="Shape 19"/>
          <p:cNvSpPr/>
          <p:nvPr/>
        </p:nvSpPr>
        <p:spPr>
          <a:xfrm>
            <a:off x="8229600" y="1353312"/>
            <a:ext cx="3657600" cy="292608"/>
          </a:xfrm>
          <a:prstGeom prst="rect">
            <a:avLst/>
          </a:prstGeom>
          <a:solidFill>
            <a:srgbClr val="D4A017"/>
          </a:solidFill>
          <a:ln w="12700">
            <a:solidFill>
              <a:srgbClr val="D4A017"/>
            </a:solidFill>
            <a:prstDash val="solid"/>
          </a:ln>
        </p:spPr>
      </p:sp>
      <p:sp>
        <p:nvSpPr>
          <p:cNvPr id="22" name="Text 20"/>
          <p:cNvSpPr/>
          <p:nvPr/>
        </p:nvSpPr>
        <p:spPr>
          <a:xfrm>
            <a:off x="8229600" y="1353312"/>
            <a:ext cx="3657600" cy="292608"/>
          </a:xfrm>
          <a:prstGeom prst="rect">
            <a:avLst/>
          </a:prstGeom>
          <a:noFill/>
          <a:ln/>
        </p:spPr>
        <p:txBody>
          <a:bodyPr wrap="square" lIns="0" tIns="0" rIns="0" bIns="0" rtlCol="0" anchor="ctr"/>
          <a:lstStyle/>
          <a:p>
            <a:pPr marL="0" indent="0" algn="ctr">
              <a:buNone/>
            </a:pPr>
            <a:r>
              <a:rPr lang="en-US" sz="1000" dirty="0">
                <a:solidFill>
                  <a:srgbClr val="FFFFFF"/>
                </a:solidFill>
                <a:latin typeface="Calibri" pitchFamily="34" charset="0"/>
                <a:ea typeface="Calibri" pitchFamily="34" charset="-122"/>
                <a:cs typeface="Calibri" pitchFamily="34" charset="-120"/>
              </a:rPr>
              <a:t>High bias risk — not recommended at this level</a:t>
            </a:r>
            <a:endParaRPr lang="en-US" sz="1000" dirty="0"/>
          </a:p>
        </p:txBody>
      </p:sp>
      <p:sp>
        <p:nvSpPr>
          <p:cNvPr id="23" name="Shape 21"/>
          <p:cNvSpPr/>
          <p:nvPr/>
        </p:nvSpPr>
        <p:spPr>
          <a:xfrm>
            <a:off x="8229600" y="1645920"/>
            <a:ext cx="3657600" cy="4572000"/>
          </a:xfrm>
          <a:prstGeom prst="rect">
            <a:avLst/>
          </a:prstGeom>
          <a:solidFill>
            <a:srgbClr val="FEF9E7"/>
          </a:solidFill>
          <a:ln w="12700">
            <a:solidFill>
              <a:srgbClr val="CCCCCC"/>
            </a:solidFill>
            <a:prstDash val="solid"/>
          </a:ln>
        </p:spPr>
      </p:sp>
      <p:sp>
        <p:nvSpPr>
          <p:cNvPr id="24" name="Text 22"/>
          <p:cNvSpPr/>
          <p:nvPr/>
        </p:nvSpPr>
        <p:spPr>
          <a:xfrm>
            <a:off x="8339328" y="1737360"/>
            <a:ext cx="3438144" cy="4389120"/>
          </a:xfrm>
          <a:prstGeom prst="rect">
            <a:avLst/>
          </a:prstGeom>
          <a:noFill/>
          <a:ln/>
        </p:spPr>
        <p:txBody>
          <a:bodyPr wrap="square" lIns="0" tIns="0" rIns="0" bIns="0" rtlCol="0" anchor="t"/>
          <a:lstStyle/>
          <a:p>
            <a:pPr>
              <a:spcAft>
                <a:spcPts val="500"/>
              </a:spcAft>
            </a:pPr>
            <a:r>
              <a:rPr lang="en-US" sz="1150" dirty="0">
                <a:solidFill>
                  <a:srgbClr val="333333"/>
                </a:solidFill>
                <a:latin typeface="Calibri" pitchFamily="34" charset="0"/>
                <a:ea typeface="Calibri" pitchFamily="34" charset="-122"/>
                <a:cs typeface="Calibri" pitchFamily="34" charset="-120"/>
              </a:rPr>
              <a:t>No set questions — conversation goes wherever it goes</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Driven entirely by what the interviewer decides to ask on the day</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Very high risk of bias and inconsistency between candidates</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difficult to compare applicants fairly after the process</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Might suit a very early informal conversation but not a final interview</a:t>
            </a:r>
            <a:endParaRPr lang="en-US" sz="1150" dirty="0"/>
          </a:p>
          <a:p>
            <a:pPr>
              <a:spcAft>
                <a:spcPts val="500"/>
              </a:spcAft>
            </a:pPr>
            <a:r>
              <a:rPr lang="en-US" sz="1150" dirty="0">
                <a:solidFill>
                  <a:srgbClr val="333333"/>
                </a:solidFill>
                <a:latin typeface="Calibri" pitchFamily="34" charset="0"/>
                <a:ea typeface="Calibri" pitchFamily="34" charset="-122"/>
                <a:cs typeface="Calibri" pitchFamily="34" charset="-120"/>
              </a:rPr>
              <a:t>Not appropriate for a Director-level hire at M&amp;S</a:t>
            </a:r>
            <a:endParaRPr lang="en-US" sz="11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07a — Face-to-Face vs Virtual: What They Have in Common</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9</a:t>
            </a:r>
            <a:endParaRPr lang="en-US" sz="1000" dirty="0"/>
          </a:p>
        </p:txBody>
      </p:sp>
      <p:sp>
        <p:nvSpPr>
          <p:cNvPr id="7" name="Text 5"/>
          <p:cNvSpPr/>
          <p:nvPr/>
        </p:nvSpPr>
        <p:spPr>
          <a:xfrm>
            <a:off x="411480" y="914400"/>
            <a:ext cx="11155680" cy="347472"/>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Despite being different formats, both interview types share the same fundamental purpose and principles.</a:t>
            </a:r>
            <a:endParaRPr lang="en-US" sz="1300" dirty="0"/>
          </a:p>
        </p:txBody>
      </p:sp>
      <p:sp>
        <p:nvSpPr>
          <p:cNvPr id="8" name="Shape 6"/>
          <p:cNvSpPr/>
          <p:nvPr/>
        </p:nvSpPr>
        <p:spPr>
          <a:xfrm>
            <a:off x="411480" y="1353312"/>
            <a:ext cx="5486400" cy="347472"/>
          </a:xfrm>
          <a:prstGeom prst="rect">
            <a:avLst/>
          </a:prstGeom>
          <a:solidFill>
            <a:srgbClr val="2D6A4F"/>
          </a:solidFill>
          <a:ln w="12700">
            <a:solidFill>
              <a:srgbClr val="2D6A4F"/>
            </a:solidFill>
            <a:prstDash val="solid"/>
          </a:ln>
        </p:spPr>
      </p:sp>
      <p:sp>
        <p:nvSpPr>
          <p:cNvPr id="9" name="Text 7"/>
          <p:cNvSpPr/>
          <p:nvPr/>
        </p:nvSpPr>
        <p:spPr>
          <a:xfrm>
            <a:off x="502920" y="13533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Same purpose</a:t>
            </a:r>
            <a:endParaRPr lang="en-US" sz="1300" dirty="0"/>
          </a:p>
        </p:txBody>
      </p:sp>
      <p:sp>
        <p:nvSpPr>
          <p:cNvPr id="10" name="Shape 8"/>
          <p:cNvSpPr/>
          <p:nvPr/>
        </p:nvSpPr>
        <p:spPr>
          <a:xfrm>
            <a:off x="411480" y="1700784"/>
            <a:ext cx="5486400" cy="1115568"/>
          </a:xfrm>
          <a:prstGeom prst="rect">
            <a:avLst/>
          </a:prstGeom>
          <a:solidFill>
            <a:srgbClr val="D8F3DC"/>
          </a:solidFill>
          <a:ln w="12700">
            <a:solidFill>
              <a:srgbClr val="B7E4C7"/>
            </a:solidFill>
            <a:prstDash val="solid"/>
          </a:ln>
        </p:spPr>
      </p:sp>
      <p:sp>
        <p:nvSpPr>
          <p:cNvPr id="11" name="Text 9"/>
          <p:cNvSpPr/>
          <p:nvPr/>
        </p:nvSpPr>
        <p:spPr>
          <a:xfrm>
            <a:off x="521208" y="17739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Both exist to assess whether the candidate is right for the role and whether they would fit M&amp;S culture. The goal does not change based on the format.</a:t>
            </a:r>
            <a:endParaRPr lang="en-US" sz="1250" dirty="0"/>
          </a:p>
        </p:txBody>
      </p:sp>
      <p:sp>
        <p:nvSpPr>
          <p:cNvPr id="12" name="Shape 10"/>
          <p:cNvSpPr/>
          <p:nvPr/>
        </p:nvSpPr>
        <p:spPr>
          <a:xfrm>
            <a:off x="411480" y="2953512"/>
            <a:ext cx="5486400" cy="347472"/>
          </a:xfrm>
          <a:prstGeom prst="rect">
            <a:avLst/>
          </a:prstGeom>
          <a:solidFill>
            <a:srgbClr val="2D6A4F"/>
          </a:solidFill>
          <a:ln w="12700">
            <a:solidFill>
              <a:srgbClr val="2D6A4F"/>
            </a:solidFill>
            <a:prstDash val="solid"/>
          </a:ln>
        </p:spPr>
      </p:sp>
      <p:sp>
        <p:nvSpPr>
          <p:cNvPr id="13" name="Text 11"/>
          <p:cNvSpPr/>
          <p:nvPr/>
        </p:nvSpPr>
        <p:spPr>
          <a:xfrm>
            <a:off x="502920" y="29535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Same question types</a:t>
            </a:r>
            <a:endParaRPr lang="en-US" sz="1300" dirty="0"/>
          </a:p>
        </p:txBody>
      </p:sp>
      <p:sp>
        <p:nvSpPr>
          <p:cNvPr id="14" name="Shape 12"/>
          <p:cNvSpPr/>
          <p:nvPr/>
        </p:nvSpPr>
        <p:spPr>
          <a:xfrm>
            <a:off x="411480" y="3300984"/>
            <a:ext cx="5486400" cy="1115568"/>
          </a:xfrm>
          <a:prstGeom prst="rect">
            <a:avLst/>
          </a:prstGeom>
          <a:solidFill>
            <a:srgbClr val="D8F3DC"/>
          </a:solidFill>
          <a:ln w="12700">
            <a:solidFill>
              <a:srgbClr val="B7E4C7"/>
            </a:solidFill>
            <a:prstDash val="solid"/>
          </a:ln>
        </p:spPr>
      </p:sp>
      <p:sp>
        <p:nvSpPr>
          <p:cNvPr id="15" name="Text 13"/>
          <p:cNvSpPr/>
          <p:nvPr/>
        </p:nvSpPr>
        <p:spPr>
          <a:xfrm>
            <a:off x="521208" y="33741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M&amp;S would use the same structured, competency-based questions regardless of whether the interview is on screen or in a room.</a:t>
            </a:r>
            <a:endParaRPr lang="en-US" sz="1250" dirty="0"/>
          </a:p>
        </p:txBody>
      </p:sp>
      <p:sp>
        <p:nvSpPr>
          <p:cNvPr id="16" name="Shape 14"/>
          <p:cNvSpPr/>
          <p:nvPr/>
        </p:nvSpPr>
        <p:spPr>
          <a:xfrm>
            <a:off x="411480" y="4553712"/>
            <a:ext cx="5486400" cy="347472"/>
          </a:xfrm>
          <a:prstGeom prst="rect">
            <a:avLst/>
          </a:prstGeom>
          <a:solidFill>
            <a:srgbClr val="2D6A4F"/>
          </a:solidFill>
          <a:ln w="12700">
            <a:solidFill>
              <a:srgbClr val="2D6A4F"/>
            </a:solidFill>
            <a:prstDash val="solid"/>
          </a:ln>
        </p:spPr>
      </p:sp>
      <p:sp>
        <p:nvSpPr>
          <p:cNvPr id="17" name="Text 15"/>
          <p:cNvSpPr/>
          <p:nvPr/>
        </p:nvSpPr>
        <p:spPr>
          <a:xfrm>
            <a:off x="502920" y="45537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Same legal requirements</a:t>
            </a:r>
            <a:endParaRPr lang="en-US" sz="1300" dirty="0"/>
          </a:p>
        </p:txBody>
      </p:sp>
      <p:sp>
        <p:nvSpPr>
          <p:cNvPr id="18" name="Shape 16"/>
          <p:cNvSpPr/>
          <p:nvPr/>
        </p:nvSpPr>
        <p:spPr>
          <a:xfrm>
            <a:off x="411480" y="4901184"/>
            <a:ext cx="5486400" cy="1115568"/>
          </a:xfrm>
          <a:prstGeom prst="rect">
            <a:avLst/>
          </a:prstGeom>
          <a:solidFill>
            <a:srgbClr val="D8F3DC"/>
          </a:solidFill>
          <a:ln w="12700">
            <a:solidFill>
              <a:srgbClr val="B7E4C7"/>
            </a:solidFill>
            <a:prstDash val="solid"/>
          </a:ln>
        </p:spPr>
      </p:sp>
      <p:sp>
        <p:nvSpPr>
          <p:cNvPr id="19" name="Text 17"/>
          <p:cNvSpPr/>
          <p:nvPr/>
        </p:nvSpPr>
        <p:spPr>
          <a:xfrm>
            <a:off x="521208" y="49743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The Equality Act 2010 applies to both. You cannot ask discriminatory questions whether the interview is online or in person.</a:t>
            </a:r>
            <a:endParaRPr lang="en-US" sz="1250" dirty="0"/>
          </a:p>
        </p:txBody>
      </p:sp>
      <p:sp>
        <p:nvSpPr>
          <p:cNvPr id="20" name="Shape 18"/>
          <p:cNvSpPr/>
          <p:nvPr/>
        </p:nvSpPr>
        <p:spPr>
          <a:xfrm>
            <a:off x="6309360" y="1353312"/>
            <a:ext cx="5486400" cy="347472"/>
          </a:xfrm>
          <a:prstGeom prst="rect">
            <a:avLst/>
          </a:prstGeom>
          <a:solidFill>
            <a:srgbClr val="2D6A4F"/>
          </a:solidFill>
          <a:ln w="12700">
            <a:solidFill>
              <a:srgbClr val="2D6A4F"/>
            </a:solidFill>
            <a:prstDash val="solid"/>
          </a:ln>
        </p:spPr>
      </p:sp>
      <p:sp>
        <p:nvSpPr>
          <p:cNvPr id="21" name="Text 19"/>
          <p:cNvSpPr/>
          <p:nvPr/>
        </p:nvSpPr>
        <p:spPr>
          <a:xfrm>
            <a:off x="6400800" y="13533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same preparation needed</a:t>
            </a:r>
            <a:endParaRPr lang="en-US" sz="1300" dirty="0"/>
          </a:p>
        </p:txBody>
      </p:sp>
      <p:sp>
        <p:nvSpPr>
          <p:cNvPr id="22" name="Shape 20"/>
          <p:cNvSpPr/>
          <p:nvPr/>
        </p:nvSpPr>
        <p:spPr>
          <a:xfrm>
            <a:off x="6309360" y="1700784"/>
            <a:ext cx="5486400" cy="1115568"/>
          </a:xfrm>
          <a:prstGeom prst="rect">
            <a:avLst/>
          </a:prstGeom>
          <a:solidFill>
            <a:srgbClr val="D8F3DC"/>
          </a:solidFill>
          <a:ln w="12700">
            <a:solidFill>
              <a:srgbClr val="B7E4C7"/>
            </a:solidFill>
            <a:prstDash val="solid"/>
          </a:ln>
        </p:spPr>
      </p:sp>
      <p:sp>
        <p:nvSpPr>
          <p:cNvPr id="23" name="Text 21"/>
          <p:cNvSpPr/>
          <p:nvPr/>
        </p:nvSpPr>
        <p:spPr>
          <a:xfrm>
            <a:off x="6419088" y="17739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Candidates need to research M&amp;S, prepare examples, and dress professionally. The format does not change what is expected of them.</a:t>
            </a:r>
            <a:endParaRPr lang="en-US" sz="1250" dirty="0"/>
          </a:p>
        </p:txBody>
      </p:sp>
      <p:sp>
        <p:nvSpPr>
          <p:cNvPr id="24" name="Shape 22"/>
          <p:cNvSpPr/>
          <p:nvPr/>
        </p:nvSpPr>
        <p:spPr>
          <a:xfrm>
            <a:off x="6309360" y="2953512"/>
            <a:ext cx="5486400" cy="347472"/>
          </a:xfrm>
          <a:prstGeom prst="rect">
            <a:avLst/>
          </a:prstGeom>
          <a:solidFill>
            <a:srgbClr val="2D6A4F"/>
          </a:solidFill>
          <a:ln w="12700">
            <a:solidFill>
              <a:srgbClr val="2D6A4F"/>
            </a:solidFill>
            <a:prstDash val="solid"/>
          </a:ln>
        </p:spPr>
      </p:sp>
      <p:sp>
        <p:nvSpPr>
          <p:cNvPr id="25" name="Text 23"/>
          <p:cNvSpPr/>
          <p:nvPr/>
        </p:nvSpPr>
        <p:spPr>
          <a:xfrm>
            <a:off x="6400800" y="29535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Same scoring process</a:t>
            </a:r>
            <a:endParaRPr lang="en-US" sz="1300" dirty="0"/>
          </a:p>
        </p:txBody>
      </p:sp>
      <p:sp>
        <p:nvSpPr>
          <p:cNvPr id="26" name="Shape 24"/>
          <p:cNvSpPr/>
          <p:nvPr/>
        </p:nvSpPr>
        <p:spPr>
          <a:xfrm>
            <a:off x="6309360" y="3300984"/>
            <a:ext cx="5486400" cy="1115568"/>
          </a:xfrm>
          <a:prstGeom prst="rect">
            <a:avLst/>
          </a:prstGeom>
          <a:solidFill>
            <a:srgbClr val="D8F3DC"/>
          </a:solidFill>
          <a:ln w="12700">
            <a:solidFill>
              <a:srgbClr val="B7E4C7"/>
            </a:solidFill>
            <a:prstDash val="solid"/>
          </a:ln>
        </p:spPr>
      </p:sp>
      <p:sp>
        <p:nvSpPr>
          <p:cNvPr id="27" name="Text 25"/>
          <p:cNvSpPr/>
          <p:nvPr/>
        </p:nvSpPr>
        <p:spPr>
          <a:xfrm>
            <a:off x="6419088" y="33741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Interviewers use the same marking criteria whether online or in person — this is important for consistency and fairness.</a:t>
            </a:r>
            <a:endParaRPr lang="en-US" sz="1250" dirty="0"/>
          </a:p>
        </p:txBody>
      </p:sp>
      <p:sp>
        <p:nvSpPr>
          <p:cNvPr id="28" name="Shape 26"/>
          <p:cNvSpPr/>
          <p:nvPr/>
        </p:nvSpPr>
        <p:spPr>
          <a:xfrm>
            <a:off x="6309360" y="4553712"/>
            <a:ext cx="5486400" cy="347472"/>
          </a:xfrm>
          <a:prstGeom prst="rect">
            <a:avLst/>
          </a:prstGeom>
          <a:solidFill>
            <a:srgbClr val="2D6A4F"/>
          </a:solidFill>
          <a:ln w="12700">
            <a:solidFill>
              <a:srgbClr val="2D6A4F"/>
            </a:solidFill>
            <a:prstDash val="solid"/>
          </a:ln>
        </p:spPr>
      </p:sp>
      <p:sp>
        <p:nvSpPr>
          <p:cNvPr id="29" name="Text 27"/>
          <p:cNvSpPr/>
          <p:nvPr/>
        </p:nvSpPr>
        <p:spPr>
          <a:xfrm>
            <a:off x="6400800" y="4553712"/>
            <a:ext cx="5303520" cy="347472"/>
          </a:xfrm>
          <a:prstGeom prst="rect">
            <a:avLst/>
          </a:prstGeom>
          <a:noFill/>
          <a:ln/>
        </p:spPr>
        <p:txBody>
          <a:bodyPr wrap="square" lIns="0" tIns="0" rIns="0" bIns="0" rtlCol="0" anchor="ctr"/>
          <a:lstStyle/>
          <a:p>
            <a:pPr marL="0" indent="0">
              <a:buNone/>
            </a:pPr>
            <a:r>
              <a:rPr lang="en-US" sz="1300" b="1" dirty="0">
                <a:solidFill>
                  <a:srgbClr val="FFFFFF"/>
                </a:solidFill>
                <a:latin typeface="Calibri" pitchFamily="34" charset="0"/>
                <a:ea typeface="Calibri" pitchFamily="34" charset="-122"/>
                <a:cs typeface="Calibri" pitchFamily="34" charset="-120"/>
              </a:rPr>
              <a:t>Employer brand at stake</a:t>
            </a:r>
            <a:endParaRPr lang="en-US" sz="1300" dirty="0"/>
          </a:p>
        </p:txBody>
      </p:sp>
      <p:sp>
        <p:nvSpPr>
          <p:cNvPr id="30" name="Shape 28"/>
          <p:cNvSpPr/>
          <p:nvPr/>
        </p:nvSpPr>
        <p:spPr>
          <a:xfrm>
            <a:off x="6309360" y="4901184"/>
            <a:ext cx="5486400" cy="1115568"/>
          </a:xfrm>
          <a:prstGeom prst="rect">
            <a:avLst/>
          </a:prstGeom>
          <a:solidFill>
            <a:srgbClr val="D8F3DC"/>
          </a:solidFill>
          <a:ln w="12700">
            <a:solidFill>
              <a:srgbClr val="B7E4C7"/>
            </a:solidFill>
            <a:prstDash val="solid"/>
          </a:ln>
        </p:spPr>
      </p:sp>
      <p:sp>
        <p:nvSpPr>
          <p:cNvPr id="31" name="Text 29"/>
          <p:cNvSpPr/>
          <p:nvPr/>
        </p:nvSpPr>
        <p:spPr>
          <a:xfrm>
            <a:off x="6419088" y="4974336"/>
            <a:ext cx="5266944" cy="987552"/>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How the candidate feels during either format shapes whether they accept an offer. A disorganised virtual interview is just as damaging as a chaotic face-to-face one.</a:t>
            </a:r>
            <a:endParaRPr lang="en-US" sz="12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07b — Face-to-Face vs Virtual: Key Differences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10</a:t>
            </a:r>
            <a:endParaRPr lang="en-US" sz="1000" dirty="0"/>
          </a:p>
        </p:txBody>
      </p:sp>
      <p:sp>
        <p:nvSpPr>
          <p:cNvPr id="7" name="Shape 5"/>
          <p:cNvSpPr/>
          <p:nvPr/>
        </p:nvSpPr>
        <p:spPr>
          <a:xfrm>
            <a:off x="365760" y="914400"/>
            <a:ext cx="2651760" cy="384048"/>
          </a:xfrm>
          <a:prstGeom prst="rect">
            <a:avLst/>
          </a:prstGeom>
          <a:solidFill>
            <a:srgbClr val="1B4332"/>
          </a:solidFill>
          <a:ln w="12700">
            <a:solidFill>
              <a:srgbClr val="1B4332"/>
            </a:solidFill>
            <a:prstDash val="solid"/>
          </a:ln>
        </p:spPr>
      </p:sp>
      <p:sp>
        <p:nvSpPr>
          <p:cNvPr id="8" name="Text 6"/>
          <p:cNvSpPr/>
          <p:nvPr/>
        </p:nvSpPr>
        <p:spPr>
          <a:xfrm>
            <a:off x="365760" y="914400"/>
            <a:ext cx="265176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Dimension</a:t>
            </a:r>
            <a:endParaRPr lang="en-US" sz="1300" dirty="0"/>
          </a:p>
        </p:txBody>
      </p:sp>
      <p:sp>
        <p:nvSpPr>
          <p:cNvPr id="9" name="Shape 7"/>
          <p:cNvSpPr/>
          <p:nvPr/>
        </p:nvSpPr>
        <p:spPr>
          <a:xfrm>
            <a:off x="3063240" y="914400"/>
            <a:ext cx="4297680" cy="384048"/>
          </a:xfrm>
          <a:prstGeom prst="rect">
            <a:avLst/>
          </a:prstGeom>
          <a:solidFill>
            <a:srgbClr val="2D6A4F"/>
          </a:solidFill>
          <a:ln w="12700">
            <a:solidFill>
              <a:srgbClr val="2D6A4F"/>
            </a:solidFill>
            <a:prstDash val="solid"/>
          </a:ln>
        </p:spPr>
      </p:sp>
      <p:sp>
        <p:nvSpPr>
          <p:cNvPr id="10" name="Text 8"/>
          <p:cNvSpPr/>
          <p:nvPr/>
        </p:nvSpPr>
        <p:spPr>
          <a:xfrm>
            <a:off x="3063240" y="914400"/>
            <a:ext cx="429768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Face-to-face</a:t>
            </a:r>
            <a:endParaRPr lang="en-US" sz="1300" dirty="0"/>
          </a:p>
        </p:txBody>
      </p:sp>
      <p:sp>
        <p:nvSpPr>
          <p:cNvPr id="11" name="Shape 9"/>
          <p:cNvSpPr/>
          <p:nvPr/>
        </p:nvSpPr>
        <p:spPr>
          <a:xfrm>
            <a:off x="7406640" y="914400"/>
            <a:ext cx="4343400" cy="384048"/>
          </a:xfrm>
          <a:prstGeom prst="rect">
            <a:avLst/>
          </a:prstGeom>
          <a:solidFill>
            <a:srgbClr val="2D6A4F"/>
          </a:solidFill>
          <a:ln w="12700">
            <a:solidFill>
              <a:srgbClr val="2D6A4F"/>
            </a:solidFill>
            <a:prstDash val="solid"/>
          </a:ln>
        </p:spPr>
      </p:sp>
      <p:sp>
        <p:nvSpPr>
          <p:cNvPr id="12" name="Text 10"/>
          <p:cNvSpPr/>
          <p:nvPr/>
        </p:nvSpPr>
        <p:spPr>
          <a:xfrm>
            <a:off x="7406640" y="914400"/>
            <a:ext cx="4343400" cy="384048"/>
          </a:xfrm>
          <a:prstGeom prst="rect">
            <a:avLst/>
          </a:prstGeom>
          <a:noFill/>
          <a:ln/>
        </p:spPr>
        <p:txBody>
          <a:bodyPr wrap="square" lIns="0" tIns="0" rIns="0" bIns="0" rtlCol="0" anchor="ctr"/>
          <a:lstStyle/>
          <a:p>
            <a:pPr marL="0" indent="0" algn="ctr">
              <a:buNone/>
            </a:pPr>
            <a:r>
              <a:rPr lang="en-US" sz="1300" b="1" dirty="0">
                <a:solidFill>
                  <a:srgbClr val="FFFFFF"/>
                </a:solidFill>
                <a:latin typeface="Calibri" pitchFamily="34" charset="0"/>
                <a:ea typeface="Calibri" pitchFamily="34" charset="-122"/>
                <a:cs typeface="Calibri" pitchFamily="34" charset="-120"/>
              </a:rPr>
              <a:t>Virtual (video)</a:t>
            </a:r>
            <a:endParaRPr lang="en-US" sz="1300" dirty="0"/>
          </a:p>
        </p:txBody>
      </p:sp>
      <p:sp>
        <p:nvSpPr>
          <p:cNvPr id="13" name="Shape 11"/>
          <p:cNvSpPr/>
          <p:nvPr/>
        </p:nvSpPr>
        <p:spPr>
          <a:xfrm>
            <a:off x="365760" y="1298448"/>
            <a:ext cx="2651760" cy="585216"/>
          </a:xfrm>
          <a:prstGeom prst="rect">
            <a:avLst/>
          </a:prstGeom>
          <a:solidFill>
            <a:srgbClr val="D8F3DC"/>
          </a:solidFill>
          <a:ln w="12700">
            <a:solidFill>
              <a:srgbClr val="D8F3DC"/>
            </a:solidFill>
            <a:prstDash val="solid"/>
          </a:ln>
        </p:spPr>
      </p:sp>
      <p:sp>
        <p:nvSpPr>
          <p:cNvPr id="14" name="Text 12"/>
          <p:cNvSpPr/>
          <p:nvPr/>
        </p:nvSpPr>
        <p:spPr>
          <a:xfrm>
            <a:off x="457200" y="1335024"/>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Body language</a:t>
            </a:r>
            <a:endParaRPr lang="en-US" sz="1100" dirty="0"/>
          </a:p>
        </p:txBody>
      </p:sp>
      <p:sp>
        <p:nvSpPr>
          <p:cNvPr id="15" name="Shape 13"/>
          <p:cNvSpPr/>
          <p:nvPr/>
        </p:nvSpPr>
        <p:spPr>
          <a:xfrm>
            <a:off x="3063240" y="1298448"/>
            <a:ext cx="4297680" cy="585216"/>
          </a:xfrm>
          <a:prstGeom prst="rect">
            <a:avLst/>
          </a:prstGeom>
          <a:solidFill>
            <a:srgbClr val="F7F9F7"/>
          </a:solidFill>
          <a:ln w="12700">
            <a:solidFill>
              <a:srgbClr val="F7F9F7"/>
            </a:solidFill>
            <a:prstDash val="solid"/>
          </a:ln>
        </p:spPr>
      </p:sp>
      <p:sp>
        <p:nvSpPr>
          <p:cNvPr id="16" name="Text 14"/>
          <p:cNvSpPr/>
          <p:nvPr/>
        </p:nvSpPr>
        <p:spPr>
          <a:xfrm>
            <a:off x="3154680" y="1353312"/>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Full read — posture, handshake, eye contact, movement</a:t>
            </a:r>
            <a:endParaRPr lang="en-US" sz="1100" dirty="0"/>
          </a:p>
        </p:txBody>
      </p:sp>
      <p:sp>
        <p:nvSpPr>
          <p:cNvPr id="17" name="Shape 15"/>
          <p:cNvSpPr/>
          <p:nvPr/>
        </p:nvSpPr>
        <p:spPr>
          <a:xfrm>
            <a:off x="7406640" y="1298448"/>
            <a:ext cx="4343400" cy="585216"/>
          </a:xfrm>
          <a:prstGeom prst="rect">
            <a:avLst/>
          </a:prstGeom>
          <a:solidFill>
            <a:srgbClr val="F7F9F7"/>
          </a:solidFill>
          <a:ln w="12700">
            <a:solidFill>
              <a:srgbClr val="F7F9F7"/>
            </a:solidFill>
            <a:prstDash val="solid"/>
          </a:ln>
        </p:spPr>
      </p:sp>
      <p:sp>
        <p:nvSpPr>
          <p:cNvPr id="18" name="Text 16"/>
          <p:cNvSpPr/>
          <p:nvPr/>
        </p:nvSpPr>
        <p:spPr>
          <a:xfrm>
            <a:off x="7498080" y="1353312"/>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Camera angle limits what you can see; harder to read non-verbal cues</a:t>
            </a:r>
            <a:endParaRPr lang="en-US" sz="1100" dirty="0"/>
          </a:p>
        </p:txBody>
      </p:sp>
      <p:sp>
        <p:nvSpPr>
          <p:cNvPr id="19" name="Shape 17"/>
          <p:cNvSpPr/>
          <p:nvPr/>
        </p:nvSpPr>
        <p:spPr>
          <a:xfrm>
            <a:off x="365760" y="1911096"/>
            <a:ext cx="2651760" cy="585216"/>
          </a:xfrm>
          <a:prstGeom prst="rect">
            <a:avLst/>
          </a:prstGeom>
          <a:solidFill>
            <a:srgbClr val="D8F3DC"/>
          </a:solidFill>
          <a:ln w="12700">
            <a:solidFill>
              <a:srgbClr val="D8F3DC"/>
            </a:solidFill>
            <a:prstDash val="solid"/>
          </a:ln>
        </p:spPr>
      </p:sp>
      <p:sp>
        <p:nvSpPr>
          <p:cNvPr id="20" name="Text 18"/>
          <p:cNvSpPr/>
          <p:nvPr/>
        </p:nvSpPr>
        <p:spPr>
          <a:xfrm>
            <a:off x="457200" y="1947672"/>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Accessibility</a:t>
            </a:r>
            <a:endParaRPr lang="en-US" sz="1100" dirty="0"/>
          </a:p>
        </p:txBody>
      </p:sp>
      <p:sp>
        <p:nvSpPr>
          <p:cNvPr id="21" name="Shape 19"/>
          <p:cNvSpPr/>
          <p:nvPr/>
        </p:nvSpPr>
        <p:spPr>
          <a:xfrm>
            <a:off x="3063240" y="1911096"/>
            <a:ext cx="4297680" cy="585216"/>
          </a:xfrm>
          <a:prstGeom prst="rect">
            <a:avLst/>
          </a:prstGeom>
          <a:solidFill>
            <a:srgbClr val="FFFFFF"/>
          </a:solidFill>
          <a:ln w="12700">
            <a:solidFill>
              <a:srgbClr val="FFFFFF"/>
            </a:solidFill>
            <a:prstDash val="solid"/>
          </a:ln>
        </p:spPr>
      </p:sp>
      <p:sp>
        <p:nvSpPr>
          <p:cNvPr id="22" name="Text 20"/>
          <p:cNvSpPr/>
          <p:nvPr/>
        </p:nvSpPr>
        <p:spPr>
          <a:xfrm>
            <a:off x="3154680" y="1965960"/>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Candidate must travel — limits the geographical pool</a:t>
            </a:r>
            <a:endParaRPr lang="en-US" sz="1100" dirty="0"/>
          </a:p>
        </p:txBody>
      </p:sp>
      <p:sp>
        <p:nvSpPr>
          <p:cNvPr id="23" name="Shape 21"/>
          <p:cNvSpPr/>
          <p:nvPr/>
        </p:nvSpPr>
        <p:spPr>
          <a:xfrm>
            <a:off x="7406640" y="1911096"/>
            <a:ext cx="4343400" cy="585216"/>
          </a:xfrm>
          <a:prstGeom prst="rect">
            <a:avLst/>
          </a:prstGeom>
          <a:solidFill>
            <a:srgbClr val="FFFFFF"/>
          </a:solidFill>
          <a:ln w="12700">
            <a:solidFill>
              <a:srgbClr val="FFFFFF"/>
            </a:solidFill>
            <a:prstDash val="solid"/>
          </a:ln>
        </p:spPr>
      </p:sp>
      <p:sp>
        <p:nvSpPr>
          <p:cNvPr id="24" name="Text 22"/>
          <p:cNvSpPr/>
          <p:nvPr/>
        </p:nvSpPr>
        <p:spPr>
          <a:xfrm>
            <a:off x="7498080" y="1965960"/>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Anyone with internet access can attend — widens talent pool</a:t>
            </a:r>
            <a:endParaRPr lang="en-US" sz="1100" dirty="0"/>
          </a:p>
        </p:txBody>
      </p:sp>
      <p:sp>
        <p:nvSpPr>
          <p:cNvPr id="25" name="Shape 23"/>
          <p:cNvSpPr/>
          <p:nvPr/>
        </p:nvSpPr>
        <p:spPr>
          <a:xfrm>
            <a:off x="365760" y="2523744"/>
            <a:ext cx="2651760" cy="585216"/>
          </a:xfrm>
          <a:prstGeom prst="rect">
            <a:avLst/>
          </a:prstGeom>
          <a:solidFill>
            <a:srgbClr val="D8F3DC"/>
          </a:solidFill>
          <a:ln w="12700">
            <a:solidFill>
              <a:srgbClr val="D8F3DC"/>
            </a:solidFill>
            <a:prstDash val="solid"/>
          </a:ln>
        </p:spPr>
      </p:sp>
      <p:sp>
        <p:nvSpPr>
          <p:cNvPr id="26" name="Text 24"/>
          <p:cNvSpPr/>
          <p:nvPr/>
        </p:nvSpPr>
        <p:spPr>
          <a:xfrm>
            <a:off x="457200" y="2560320"/>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Cost</a:t>
            </a:r>
            <a:endParaRPr lang="en-US" sz="1100" dirty="0"/>
          </a:p>
        </p:txBody>
      </p:sp>
      <p:sp>
        <p:nvSpPr>
          <p:cNvPr id="27" name="Shape 25"/>
          <p:cNvSpPr/>
          <p:nvPr/>
        </p:nvSpPr>
        <p:spPr>
          <a:xfrm>
            <a:off x="3063240" y="2523744"/>
            <a:ext cx="4297680" cy="585216"/>
          </a:xfrm>
          <a:prstGeom prst="rect">
            <a:avLst/>
          </a:prstGeom>
          <a:solidFill>
            <a:srgbClr val="F7F9F7"/>
          </a:solidFill>
          <a:ln w="12700">
            <a:solidFill>
              <a:srgbClr val="F7F9F7"/>
            </a:solidFill>
            <a:prstDash val="solid"/>
          </a:ln>
        </p:spPr>
      </p:sp>
      <p:sp>
        <p:nvSpPr>
          <p:cNvPr id="28" name="Text 26"/>
          <p:cNvSpPr/>
          <p:nvPr/>
        </p:nvSpPr>
        <p:spPr>
          <a:xfrm>
            <a:off x="3154680" y="2578608"/>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Higher — travel expenses, venue, admin time</a:t>
            </a:r>
            <a:endParaRPr lang="en-US" sz="1100" dirty="0"/>
          </a:p>
        </p:txBody>
      </p:sp>
      <p:sp>
        <p:nvSpPr>
          <p:cNvPr id="29" name="Shape 27"/>
          <p:cNvSpPr/>
          <p:nvPr/>
        </p:nvSpPr>
        <p:spPr>
          <a:xfrm>
            <a:off x="7406640" y="2523744"/>
            <a:ext cx="4343400" cy="585216"/>
          </a:xfrm>
          <a:prstGeom prst="rect">
            <a:avLst/>
          </a:prstGeom>
          <a:solidFill>
            <a:srgbClr val="F7F9F7"/>
          </a:solidFill>
          <a:ln w="12700">
            <a:solidFill>
              <a:srgbClr val="F7F9F7"/>
            </a:solidFill>
            <a:prstDash val="solid"/>
          </a:ln>
        </p:spPr>
      </p:sp>
      <p:sp>
        <p:nvSpPr>
          <p:cNvPr id="30" name="Text 28"/>
          <p:cNvSpPr/>
          <p:nvPr/>
        </p:nvSpPr>
        <p:spPr>
          <a:xfrm>
            <a:off x="7498080" y="2578608"/>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Lower — no travel or room hire for either party</a:t>
            </a:r>
            <a:endParaRPr lang="en-US" sz="1100" dirty="0"/>
          </a:p>
        </p:txBody>
      </p:sp>
      <p:sp>
        <p:nvSpPr>
          <p:cNvPr id="31" name="Shape 29"/>
          <p:cNvSpPr/>
          <p:nvPr/>
        </p:nvSpPr>
        <p:spPr>
          <a:xfrm>
            <a:off x="365760" y="3136392"/>
            <a:ext cx="2651760" cy="585216"/>
          </a:xfrm>
          <a:prstGeom prst="rect">
            <a:avLst/>
          </a:prstGeom>
          <a:solidFill>
            <a:srgbClr val="D8F3DC"/>
          </a:solidFill>
          <a:ln w="12700">
            <a:solidFill>
              <a:srgbClr val="D8F3DC"/>
            </a:solidFill>
            <a:prstDash val="solid"/>
          </a:ln>
        </p:spPr>
      </p:sp>
      <p:sp>
        <p:nvSpPr>
          <p:cNvPr id="32" name="Text 30"/>
          <p:cNvSpPr/>
          <p:nvPr/>
        </p:nvSpPr>
        <p:spPr>
          <a:xfrm>
            <a:off x="457200" y="3172968"/>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First impression</a:t>
            </a:r>
            <a:endParaRPr lang="en-US" sz="1100" dirty="0"/>
          </a:p>
        </p:txBody>
      </p:sp>
      <p:sp>
        <p:nvSpPr>
          <p:cNvPr id="33" name="Shape 31"/>
          <p:cNvSpPr/>
          <p:nvPr/>
        </p:nvSpPr>
        <p:spPr>
          <a:xfrm>
            <a:off x="3063240" y="3136392"/>
            <a:ext cx="4297680" cy="585216"/>
          </a:xfrm>
          <a:prstGeom prst="rect">
            <a:avLst/>
          </a:prstGeom>
          <a:solidFill>
            <a:srgbClr val="FFFFFF"/>
          </a:solidFill>
          <a:ln w="12700">
            <a:solidFill>
              <a:srgbClr val="FFFFFF"/>
            </a:solidFill>
            <a:prstDash val="solid"/>
          </a:ln>
        </p:spPr>
      </p:sp>
      <p:sp>
        <p:nvSpPr>
          <p:cNvPr id="34" name="Text 32"/>
          <p:cNvSpPr/>
          <p:nvPr/>
        </p:nvSpPr>
        <p:spPr>
          <a:xfrm>
            <a:off x="3154680" y="3191256"/>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Strong — physical presence and energy in the room conveys a lot</a:t>
            </a:r>
            <a:endParaRPr lang="en-US" sz="1100" dirty="0"/>
          </a:p>
        </p:txBody>
      </p:sp>
      <p:sp>
        <p:nvSpPr>
          <p:cNvPr id="35" name="Shape 33"/>
          <p:cNvSpPr/>
          <p:nvPr/>
        </p:nvSpPr>
        <p:spPr>
          <a:xfrm>
            <a:off x="7406640" y="3136392"/>
            <a:ext cx="4343400" cy="585216"/>
          </a:xfrm>
          <a:prstGeom prst="rect">
            <a:avLst/>
          </a:prstGeom>
          <a:solidFill>
            <a:srgbClr val="FFFFFF"/>
          </a:solidFill>
          <a:ln w="12700">
            <a:solidFill>
              <a:srgbClr val="FFFFFF"/>
            </a:solidFill>
            <a:prstDash val="solid"/>
          </a:ln>
        </p:spPr>
      </p:sp>
      <p:sp>
        <p:nvSpPr>
          <p:cNvPr id="36" name="Text 34"/>
          <p:cNvSpPr/>
          <p:nvPr/>
        </p:nvSpPr>
        <p:spPr>
          <a:xfrm>
            <a:off x="7498080" y="3191256"/>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Harder to convey through a screen — connection feels more superficial</a:t>
            </a:r>
            <a:endParaRPr lang="en-US" sz="1100" dirty="0"/>
          </a:p>
        </p:txBody>
      </p:sp>
      <p:sp>
        <p:nvSpPr>
          <p:cNvPr id="37" name="Shape 35"/>
          <p:cNvSpPr/>
          <p:nvPr/>
        </p:nvSpPr>
        <p:spPr>
          <a:xfrm>
            <a:off x="365760" y="3749040"/>
            <a:ext cx="2651760" cy="585216"/>
          </a:xfrm>
          <a:prstGeom prst="rect">
            <a:avLst/>
          </a:prstGeom>
          <a:solidFill>
            <a:srgbClr val="D8F3DC"/>
          </a:solidFill>
          <a:ln w="12700">
            <a:solidFill>
              <a:srgbClr val="D8F3DC"/>
            </a:solidFill>
            <a:prstDash val="solid"/>
          </a:ln>
        </p:spPr>
      </p:sp>
      <p:sp>
        <p:nvSpPr>
          <p:cNvPr id="38" name="Text 36"/>
          <p:cNvSpPr/>
          <p:nvPr/>
        </p:nvSpPr>
        <p:spPr>
          <a:xfrm>
            <a:off x="457200" y="3785616"/>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Technical risk</a:t>
            </a:r>
            <a:endParaRPr lang="en-US" sz="1100" dirty="0"/>
          </a:p>
        </p:txBody>
      </p:sp>
      <p:sp>
        <p:nvSpPr>
          <p:cNvPr id="39" name="Shape 37"/>
          <p:cNvSpPr/>
          <p:nvPr/>
        </p:nvSpPr>
        <p:spPr>
          <a:xfrm>
            <a:off x="3063240" y="3749040"/>
            <a:ext cx="4297680" cy="585216"/>
          </a:xfrm>
          <a:prstGeom prst="rect">
            <a:avLst/>
          </a:prstGeom>
          <a:solidFill>
            <a:srgbClr val="F7F9F7"/>
          </a:solidFill>
          <a:ln w="12700">
            <a:solidFill>
              <a:srgbClr val="F7F9F7"/>
            </a:solidFill>
            <a:prstDash val="solid"/>
          </a:ln>
        </p:spPr>
      </p:sp>
      <p:sp>
        <p:nvSpPr>
          <p:cNvPr id="40" name="Text 38"/>
          <p:cNvSpPr/>
          <p:nvPr/>
        </p:nvSpPr>
        <p:spPr>
          <a:xfrm>
            <a:off x="3154680" y="3803904"/>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No tech variables — just human ones</a:t>
            </a:r>
            <a:endParaRPr lang="en-US" sz="1100" dirty="0"/>
          </a:p>
        </p:txBody>
      </p:sp>
      <p:sp>
        <p:nvSpPr>
          <p:cNvPr id="41" name="Shape 39"/>
          <p:cNvSpPr/>
          <p:nvPr/>
        </p:nvSpPr>
        <p:spPr>
          <a:xfrm>
            <a:off x="7406640" y="3749040"/>
            <a:ext cx="4343400" cy="585216"/>
          </a:xfrm>
          <a:prstGeom prst="rect">
            <a:avLst/>
          </a:prstGeom>
          <a:solidFill>
            <a:srgbClr val="F7F9F7"/>
          </a:solidFill>
          <a:ln w="12700">
            <a:solidFill>
              <a:srgbClr val="F7F9F7"/>
            </a:solidFill>
            <a:prstDash val="solid"/>
          </a:ln>
        </p:spPr>
      </p:sp>
      <p:sp>
        <p:nvSpPr>
          <p:cNvPr id="42" name="Text 40"/>
          <p:cNvSpPr/>
          <p:nvPr/>
        </p:nvSpPr>
        <p:spPr>
          <a:xfrm>
            <a:off x="7498080" y="3803904"/>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Connection issues, background noise, software failure all possible</a:t>
            </a:r>
            <a:endParaRPr lang="en-US" sz="1100" dirty="0"/>
          </a:p>
        </p:txBody>
      </p:sp>
      <p:sp>
        <p:nvSpPr>
          <p:cNvPr id="43" name="Shape 41"/>
          <p:cNvSpPr/>
          <p:nvPr/>
        </p:nvSpPr>
        <p:spPr>
          <a:xfrm>
            <a:off x="365760" y="4361688"/>
            <a:ext cx="2651760" cy="585216"/>
          </a:xfrm>
          <a:prstGeom prst="rect">
            <a:avLst/>
          </a:prstGeom>
          <a:solidFill>
            <a:srgbClr val="D8F3DC"/>
          </a:solidFill>
          <a:ln w="12700">
            <a:solidFill>
              <a:srgbClr val="D8F3DC"/>
            </a:solidFill>
            <a:prstDash val="solid"/>
          </a:ln>
        </p:spPr>
      </p:sp>
      <p:sp>
        <p:nvSpPr>
          <p:cNvPr id="44" name="Text 42"/>
          <p:cNvSpPr/>
          <p:nvPr/>
        </p:nvSpPr>
        <p:spPr>
          <a:xfrm>
            <a:off x="457200" y="4398264"/>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Formality</a:t>
            </a:r>
            <a:endParaRPr lang="en-US" sz="1100" dirty="0"/>
          </a:p>
        </p:txBody>
      </p:sp>
      <p:sp>
        <p:nvSpPr>
          <p:cNvPr id="45" name="Shape 43"/>
          <p:cNvSpPr/>
          <p:nvPr/>
        </p:nvSpPr>
        <p:spPr>
          <a:xfrm>
            <a:off x="3063240" y="4361688"/>
            <a:ext cx="4297680" cy="585216"/>
          </a:xfrm>
          <a:prstGeom prst="rect">
            <a:avLst/>
          </a:prstGeom>
          <a:solidFill>
            <a:srgbClr val="FFFFFF"/>
          </a:solidFill>
          <a:ln w="12700">
            <a:solidFill>
              <a:srgbClr val="FFFFFF"/>
            </a:solidFill>
            <a:prstDash val="solid"/>
          </a:ln>
        </p:spPr>
      </p:sp>
      <p:sp>
        <p:nvSpPr>
          <p:cNvPr id="46" name="Text 44"/>
          <p:cNvSpPr/>
          <p:nvPr/>
        </p:nvSpPr>
        <p:spPr>
          <a:xfrm>
            <a:off x="3154680" y="4416552"/>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Naturally more formal — a boardroom signals seriousness</a:t>
            </a:r>
            <a:endParaRPr lang="en-US" sz="1100" dirty="0"/>
          </a:p>
        </p:txBody>
      </p:sp>
      <p:sp>
        <p:nvSpPr>
          <p:cNvPr id="47" name="Shape 45"/>
          <p:cNvSpPr/>
          <p:nvPr/>
        </p:nvSpPr>
        <p:spPr>
          <a:xfrm>
            <a:off x="7406640" y="4361688"/>
            <a:ext cx="4343400" cy="585216"/>
          </a:xfrm>
          <a:prstGeom prst="rect">
            <a:avLst/>
          </a:prstGeom>
          <a:solidFill>
            <a:srgbClr val="FFFFFF"/>
          </a:solidFill>
          <a:ln w="12700">
            <a:solidFill>
              <a:srgbClr val="FFFFFF"/>
            </a:solidFill>
            <a:prstDash val="solid"/>
          </a:ln>
        </p:spPr>
      </p:sp>
      <p:sp>
        <p:nvSpPr>
          <p:cNvPr id="48" name="Text 46"/>
          <p:cNvSpPr/>
          <p:nvPr/>
        </p:nvSpPr>
        <p:spPr>
          <a:xfrm>
            <a:off x="7498080" y="4416552"/>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Can feel less formal — risk of candidates under-preparing</a:t>
            </a:r>
            <a:endParaRPr lang="en-US" sz="1100" dirty="0"/>
          </a:p>
        </p:txBody>
      </p:sp>
      <p:sp>
        <p:nvSpPr>
          <p:cNvPr id="49" name="Shape 47"/>
          <p:cNvSpPr/>
          <p:nvPr/>
        </p:nvSpPr>
        <p:spPr>
          <a:xfrm>
            <a:off x="365760" y="4974336"/>
            <a:ext cx="2651760" cy="585216"/>
          </a:xfrm>
          <a:prstGeom prst="rect">
            <a:avLst/>
          </a:prstGeom>
          <a:solidFill>
            <a:srgbClr val="D8F3DC"/>
          </a:solidFill>
          <a:ln w="12700">
            <a:solidFill>
              <a:srgbClr val="D8F3DC"/>
            </a:solidFill>
            <a:prstDash val="solid"/>
          </a:ln>
        </p:spPr>
      </p:sp>
      <p:sp>
        <p:nvSpPr>
          <p:cNvPr id="50" name="Text 48"/>
          <p:cNvSpPr/>
          <p:nvPr/>
        </p:nvSpPr>
        <p:spPr>
          <a:xfrm>
            <a:off x="457200" y="5010912"/>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Inclusion</a:t>
            </a:r>
            <a:endParaRPr lang="en-US" sz="1100" dirty="0"/>
          </a:p>
        </p:txBody>
      </p:sp>
      <p:sp>
        <p:nvSpPr>
          <p:cNvPr id="51" name="Shape 49"/>
          <p:cNvSpPr/>
          <p:nvPr/>
        </p:nvSpPr>
        <p:spPr>
          <a:xfrm>
            <a:off x="3063240" y="4974336"/>
            <a:ext cx="4297680" cy="585216"/>
          </a:xfrm>
          <a:prstGeom prst="rect">
            <a:avLst/>
          </a:prstGeom>
          <a:solidFill>
            <a:srgbClr val="F7F9F7"/>
          </a:solidFill>
          <a:ln w="12700">
            <a:solidFill>
              <a:srgbClr val="F7F9F7"/>
            </a:solidFill>
            <a:prstDash val="solid"/>
          </a:ln>
        </p:spPr>
      </p:sp>
      <p:sp>
        <p:nvSpPr>
          <p:cNvPr id="52" name="Text 50"/>
          <p:cNvSpPr/>
          <p:nvPr/>
        </p:nvSpPr>
        <p:spPr>
          <a:xfrm>
            <a:off x="3154680" y="5029200"/>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May disadvantage those with social anxiety or long commutes</a:t>
            </a:r>
            <a:endParaRPr lang="en-US" sz="1100" dirty="0"/>
          </a:p>
        </p:txBody>
      </p:sp>
      <p:sp>
        <p:nvSpPr>
          <p:cNvPr id="53" name="Shape 51"/>
          <p:cNvSpPr/>
          <p:nvPr/>
        </p:nvSpPr>
        <p:spPr>
          <a:xfrm>
            <a:off x="7406640" y="4974336"/>
            <a:ext cx="4343400" cy="585216"/>
          </a:xfrm>
          <a:prstGeom prst="rect">
            <a:avLst/>
          </a:prstGeom>
          <a:solidFill>
            <a:srgbClr val="F7F9F7"/>
          </a:solidFill>
          <a:ln w="12700">
            <a:solidFill>
              <a:srgbClr val="F7F9F7"/>
            </a:solidFill>
            <a:prstDash val="solid"/>
          </a:ln>
        </p:spPr>
      </p:sp>
      <p:sp>
        <p:nvSpPr>
          <p:cNvPr id="54" name="Text 52"/>
          <p:cNvSpPr/>
          <p:nvPr/>
        </p:nvSpPr>
        <p:spPr>
          <a:xfrm>
            <a:off x="7498080" y="5029200"/>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Can benefit neurodiverse candidates more comfortable at home</a:t>
            </a:r>
            <a:endParaRPr lang="en-US" sz="1100" dirty="0"/>
          </a:p>
        </p:txBody>
      </p:sp>
      <p:sp>
        <p:nvSpPr>
          <p:cNvPr id="55" name="Shape 53"/>
          <p:cNvSpPr/>
          <p:nvPr/>
        </p:nvSpPr>
        <p:spPr>
          <a:xfrm>
            <a:off x="365760" y="5586984"/>
            <a:ext cx="2651760" cy="585216"/>
          </a:xfrm>
          <a:prstGeom prst="rect">
            <a:avLst/>
          </a:prstGeom>
          <a:solidFill>
            <a:srgbClr val="D8F3DC"/>
          </a:solidFill>
          <a:ln w="12700">
            <a:solidFill>
              <a:srgbClr val="D8F3DC"/>
            </a:solidFill>
            <a:prstDash val="solid"/>
          </a:ln>
        </p:spPr>
      </p:sp>
      <p:sp>
        <p:nvSpPr>
          <p:cNvPr id="56" name="Text 54"/>
          <p:cNvSpPr/>
          <p:nvPr/>
        </p:nvSpPr>
        <p:spPr>
          <a:xfrm>
            <a:off x="457200" y="5623560"/>
            <a:ext cx="2468880" cy="512064"/>
          </a:xfrm>
          <a:prstGeom prst="rect">
            <a:avLst/>
          </a:prstGeom>
          <a:noFill/>
          <a:ln/>
        </p:spPr>
        <p:txBody>
          <a:bodyPr wrap="square" lIns="0" tIns="0" rIns="0" bIns="0" rtlCol="0" anchor="ctr"/>
          <a:lstStyle/>
          <a:p>
            <a:pPr marL="0" indent="0">
              <a:buNone/>
            </a:pPr>
            <a:r>
              <a:rPr lang="en-US" sz="1100" b="1" dirty="0">
                <a:solidFill>
                  <a:srgbClr val="1B4332"/>
                </a:solidFill>
                <a:latin typeface="Calibri" pitchFamily="34" charset="0"/>
                <a:ea typeface="Calibri" pitchFamily="34" charset="-122"/>
                <a:cs typeface="Calibri" pitchFamily="34" charset="-120"/>
              </a:rPr>
              <a:t>Panel dynamics</a:t>
            </a:r>
            <a:endParaRPr lang="en-US" sz="1100" dirty="0"/>
          </a:p>
        </p:txBody>
      </p:sp>
      <p:sp>
        <p:nvSpPr>
          <p:cNvPr id="57" name="Shape 55"/>
          <p:cNvSpPr/>
          <p:nvPr/>
        </p:nvSpPr>
        <p:spPr>
          <a:xfrm>
            <a:off x="3063240" y="5586984"/>
            <a:ext cx="4297680" cy="585216"/>
          </a:xfrm>
          <a:prstGeom prst="rect">
            <a:avLst/>
          </a:prstGeom>
          <a:solidFill>
            <a:srgbClr val="FFFFFF"/>
          </a:solidFill>
          <a:ln w="12700">
            <a:solidFill>
              <a:srgbClr val="FFFFFF"/>
            </a:solidFill>
            <a:prstDash val="solid"/>
          </a:ln>
        </p:spPr>
      </p:sp>
      <p:sp>
        <p:nvSpPr>
          <p:cNvPr id="58" name="Text 56"/>
          <p:cNvSpPr/>
          <p:nvPr/>
        </p:nvSpPr>
        <p:spPr>
          <a:xfrm>
            <a:off x="3154680" y="5641848"/>
            <a:ext cx="411480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Natural group conversation — interviewers read each other well</a:t>
            </a:r>
            <a:endParaRPr lang="en-US" sz="1100" dirty="0"/>
          </a:p>
        </p:txBody>
      </p:sp>
      <p:sp>
        <p:nvSpPr>
          <p:cNvPr id="59" name="Shape 57"/>
          <p:cNvSpPr/>
          <p:nvPr/>
        </p:nvSpPr>
        <p:spPr>
          <a:xfrm>
            <a:off x="7406640" y="5586984"/>
            <a:ext cx="4343400" cy="585216"/>
          </a:xfrm>
          <a:prstGeom prst="rect">
            <a:avLst/>
          </a:prstGeom>
          <a:solidFill>
            <a:srgbClr val="FFFFFF"/>
          </a:solidFill>
          <a:ln w="12700">
            <a:solidFill>
              <a:srgbClr val="FFFFFF"/>
            </a:solidFill>
            <a:prstDash val="solid"/>
          </a:ln>
        </p:spPr>
      </p:sp>
      <p:sp>
        <p:nvSpPr>
          <p:cNvPr id="60" name="Text 58"/>
          <p:cNvSpPr/>
          <p:nvPr/>
        </p:nvSpPr>
        <p:spPr>
          <a:xfrm>
            <a:off x="7498080" y="5641848"/>
            <a:ext cx="4160520" cy="493776"/>
          </a:xfrm>
          <a:prstGeom prst="rect">
            <a:avLst/>
          </a:prstGeom>
          <a:noFill/>
          <a:ln/>
        </p:spPr>
        <p:txBody>
          <a:bodyPr wrap="square" lIns="0" tIns="0" rIns="0" bIns="0" rtlCol="0" anchor="t"/>
          <a:lstStyle/>
          <a:p>
            <a:pPr marL="0" indent="0">
              <a:buNone/>
            </a:pPr>
            <a:r>
              <a:rPr lang="en-US" sz="1100" dirty="0">
                <a:solidFill>
                  <a:srgbClr val="333333"/>
                </a:solidFill>
                <a:latin typeface="Calibri" pitchFamily="34" charset="0"/>
                <a:ea typeface="Calibri" pitchFamily="34" charset="-122"/>
                <a:cs typeface="Calibri" pitchFamily="34" charset="-120"/>
              </a:rPr>
              <a:t>Turn-taking harder online; people talking over each other is common</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08 — Advantages and Disadvantages of Interviews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11</a:t>
            </a:r>
            <a:endParaRPr lang="en-US" sz="1000" dirty="0"/>
          </a:p>
        </p:txBody>
      </p:sp>
      <p:sp>
        <p:nvSpPr>
          <p:cNvPr id="7" name="Shape 5"/>
          <p:cNvSpPr/>
          <p:nvPr/>
        </p:nvSpPr>
        <p:spPr>
          <a:xfrm>
            <a:off x="365760" y="914400"/>
            <a:ext cx="5394960" cy="384048"/>
          </a:xfrm>
          <a:prstGeom prst="rect">
            <a:avLst/>
          </a:prstGeom>
          <a:solidFill>
            <a:srgbClr val="2D6A4F"/>
          </a:solidFill>
          <a:ln w="12700">
            <a:solidFill>
              <a:srgbClr val="2D6A4F"/>
            </a:solidFill>
            <a:prstDash val="solid"/>
          </a:ln>
        </p:spPr>
      </p:sp>
      <p:sp>
        <p:nvSpPr>
          <p:cNvPr id="8" name="Text 6"/>
          <p:cNvSpPr/>
          <p:nvPr/>
        </p:nvSpPr>
        <p:spPr>
          <a:xfrm>
            <a:off x="365760" y="914400"/>
            <a:ext cx="5394960" cy="384048"/>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Advantages</a:t>
            </a:r>
            <a:endParaRPr lang="en-US" sz="1500" dirty="0"/>
          </a:p>
        </p:txBody>
      </p:sp>
      <p:sp>
        <p:nvSpPr>
          <p:cNvPr id="9" name="Text 7"/>
          <p:cNvSpPr/>
          <p:nvPr/>
        </p:nvSpPr>
        <p:spPr>
          <a:xfrm>
            <a:off x="365760" y="1353312"/>
            <a:ext cx="5394960" cy="411480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Two-way process — both parties can ask questions and assess fit</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Allows M&amp;S to probe the depth of experience directly</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Can reveal interpersonal skills not visible on a CV</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Shows the candidate what M&amp;S culture feels like</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Structured interviews have good predictive validity when designed well</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Provides documented evidence to support the hiring decision</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Flexible format — panel, one-to-one, sequential — can suit different stages</a:t>
            </a:r>
            <a:endParaRPr lang="en-US" sz="1300" dirty="0"/>
          </a:p>
        </p:txBody>
      </p:sp>
      <p:sp>
        <p:nvSpPr>
          <p:cNvPr id="10" name="Shape 8"/>
          <p:cNvSpPr/>
          <p:nvPr/>
        </p:nvSpPr>
        <p:spPr>
          <a:xfrm>
            <a:off x="6309360" y="914400"/>
            <a:ext cx="5486400" cy="384048"/>
          </a:xfrm>
          <a:prstGeom prst="rect">
            <a:avLst/>
          </a:prstGeom>
          <a:solidFill>
            <a:srgbClr val="B7941D"/>
          </a:solidFill>
          <a:ln w="12700">
            <a:solidFill>
              <a:srgbClr val="B7941D"/>
            </a:solidFill>
            <a:prstDash val="solid"/>
          </a:ln>
        </p:spPr>
      </p:sp>
      <p:sp>
        <p:nvSpPr>
          <p:cNvPr id="11" name="Text 9"/>
          <p:cNvSpPr/>
          <p:nvPr/>
        </p:nvSpPr>
        <p:spPr>
          <a:xfrm>
            <a:off x="6309360" y="914400"/>
            <a:ext cx="5486400" cy="384048"/>
          </a:xfrm>
          <a:prstGeom prst="rect">
            <a:avLst/>
          </a:prstGeom>
          <a:noFill/>
          <a:ln/>
        </p:spPr>
        <p:txBody>
          <a:bodyPr wrap="square" lIns="0" tIns="0" rIns="0" bIns="0" rtlCol="0" anchor="ctr"/>
          <a:lstStyle/>
          <a:p>
            <a:pPr marL="0" indent="0" algn="ctr">
              <a:buNone/>
            </a:pPr>
            <a:r>
              <a:rPr lang="en-US" sz="1500" b="1" dirty="0">
                <a:solidFill>
                  <a:srgbClr val="FFFFFF"/>
                </a:solidFill>
                <a:latin typeface="Calibri" pitchFamily="34" charset="0"/>
                <a:ea typeface="Calibri" pitchFamily="34" charset="-122"/>
                <a:cs typeface="Calibri" pitchFamily="34" charset="-120"/>
              </a:rPr>
              <a:t>Disadvantages</a:t>
            </a:r>
            <a:endParaRPr lang="en-US" sz="1500" dirty="0"/>
          </a:p>
        </p:txBody>
      </p:sp>
      <p:sp>
        <p:nvSpPr>
          <p:cNvPr id="12" name="Text 10"/>
          <p:cNvSpPr/>
          <p:nvPr/>
        </p:nvSpPr>
        <p:spPr>
          <a:xfrm>
            <a:off x="6309360" y="1353312"/>
            <a:ext cx="5486400" cy="3657600"/>
          </a:xfrm>
          <a:prstGeom prst="rect">
            <a:avLst/>
          </a:prstGeom>
          <a:noFill/>
          <a:ln/>
        </p:spPr>
        <p:txBody>
          <a:bodyPr wrap="square" lIns="0" tIns="0" rIns="0" bIns="0" rtlCol="0" anchor="t"/>
          <a:lstStyle/>
          <a:p>
            <a:pPr>
              <a:spcAft>
                <a:spcPts val="500"/>
              </a:spcAft>
            </a:pPr>
            <a:r>
              <a:rPr lang="en-US" sz="1300" dirty="0">
                <a:solidFill>
                  <a:srgbClr val="333333"/>
                </a:solidFill>
                <a:latin typeface="Calibri" pitchFamily="34" charset="0"/>
                <a:ea typeface="Calibri" pitchFamily="34" charset="-122"/>
                <a:cs typeface="Calibri" pitchFamily="34" charset="-120"/>
              </a:rPr>
              <a:t>Prone to bias — halo effect, affinity bias, gender bias are all well documented</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Candidates can be coached to give impressive answers without real substance behind them</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Performance under pressure in an interview may not reflect real capability on the job</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Time-consuming and costly, especially at senior level with multiple stages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Interviewers vary in skill — untrained panels produce unreliable results</a:t>
            </a:r>
            <a:endParaRPr lang="en-US" sz="1300" dirty="0"/>
          </a:p>
          <a:p>
            <a:pPr>
              <a:spcAft>
                <a:spcPts val="500"/>
              </a:spcAft>
            </a:pPr>
            <a:r>
              <a:rPr lang="en-US" sz="1300" dirty="0">
                <a:solidFill>
                  <a:srgbClr val="333333"/>
                </a:solidFill>
                <a:latin typeface="Calibri" pitchFamily="34" charset="0"/>
                <a:ea typeface="Calibri" pitchFamily="34" charset="-122"/>
                <a:cs typeface="Calibri" pitchFamily="34" charset="-120"/>
              </a:rPr>
              <a:t>A single bad day can unfairly eliminate an otherwise strong candidate</a:t>
            </a:r>
            <a:endParaRPr lang="en-US" sz="1300" dirty="0"/>
          </a:p>
        </p:txBody>
      </p:sp>
      <p:sp>
        <p:nvSpPr>
          <p:cNvPr id="13" name="Shape 11"/>
          <p:cNvSpPr/>
          <p:nvPr/>
        </p:nvSpPr>
        <p:spPr>
          <a:xfrm>
            <a:off x="365760" y="5623560"/>
            <a:ext cx="11430000" cy="658368"/>
          </a:xfrm>
          <a:prstGeom prst="rect">
            <a:avLst/>
          </a:prstGeom>
          <a:solidFill>
            <a:srgbClr val="D8F3DC"/>
          </a:solidFill>
          <a:ln w="12700">
            <a:solidFill>
              <a:srgbClr val="B7E4C7"/>
            </a:solidFill>
            <a:prstDash val="solid"/>
          </a:ln>
        </p:spPr>
      </p:sp>
      <p:sp>
        <p:nvSpPr>
          <p:cNvPr id="14" name="Text 12"/>
          <p:cNvSpPr/>
          <p:nvPr/>
        </p:nvSpPr>
        <p:spPr>
          <a:xfrm>
            <a:off x="502920" y="5687568"/>
            <a:ext cx="11155680" cy="530352"/>
          </a:xfrm>
          <a:prstGeom prst="rect">
            <a:avLst/>
          </a:prstGeom>
          <a:noFill/>
          <a:ln/>
        </p:spPr>
        <p:txBody>
          <a:bodyPr wrap="square" lIns="0" tIns="0" rIns="0" bIns="0" rtlCol="0" anchor="ctr"/>
          <a:lstStyle/>
          <a:p>
            <a:pPr marL="0" indent="0">
              <a:buNone/>
            </a:pPr>
            <a:r>
              <a:rPr lang="en-US" sz="1250" b="1" dirty="0">
                <a:solidFill>
                  <a:srgbClr val="1B4332"/>
                </a:solidFill>
                <a:latin typeface="Calibri" pitchFamily="34" charset="0"/>
                <a:ea typeface="Calibri" pitchFamily="34" charset="-122"/>
                <a:cs typeface="Calibri" pitchFamily="34" charset="-120"/>
              </a:rPr>
              <a:t>M&amp;S recommendation: Combine structured interviews with psychometric testing and a presentation task. Relying on interviews alone is not enough for a hire at this level.</a:t>
            </a:r>
            <a:endParaRPr lang="en-US" sz="12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09 — Selection Techniques and Pre-Employment Checks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12</a:t>
            </a:r>
            <a:endParaRPr lang="en-US" sz="1000" dirty="0"/>
          </a:p>
        </p:txBody>
      </p:sp>
      <p:sp>
        <p:nvSpPr>
          <p:cNvPr id="7" name="Shape 5"/>
          <p:cNvSpPr/>
          <p:nvPr/>
        </p:nvSpPr>
        <p:spPr>
          <a:xfrm>
            <a:off x="365760" y="914400"/>
            <a:ext cx="3657600" cy="347472"/>
          </a:xfrm>
          <a:prstGeom prst="rect">
            <a:avLst/>
          </a:prstGeom>
          <a:solidFill>
            <a:srgbClr val="2D6A4F"/>
          </a:solidFill>
          <a:ln w="12700">
            <a:solidFill>
              <a:srgbClr val="2D6A4F"/>
            </a:solidFill>
            <a:prstDash val="solid"/>
          </a:ln>
        </p:spPr>
      </p:sp>
      <p:sp>
        <p:nvSpPr>
          <p:cNvPr id="8" name="Text 6"/>
          <p:cNvSpPr/>
          <p:nvPr/>
        </p:nvSpPr>
        <p:spPr>
          <a:xfrm>
            <a:off x="438912" y="95097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Psychometric testing</a:t>
            </a:r>
            <a:endParaRPr lang="en-US" sz="1200" dirty="0"/>
          </a:p>
        </p:txBody>
      </p:sp>
      <p:sp>
        <p:nvSpPr>
          <p:cNvPr id="9" name="Shape 7"/>
          <p:cNvSpPr/>
          <p:nvPr/>
        </p:nvSpPr>
        <p:spPr>
          <a:xfrm>
            <a:off x="365760" y="1261872"/>
            <a:ext cx="3657600" cy="2121408"/>
          </a:xfrm>
          <a:prstGeom prst="rect">
            <a:avLst/>
          </a:prstGeom>
          <a:solidFill>
            <a:srgbClr val="D8F3DC"/>
          </a:solidFill>
          <a:ln w="12700">
            <a:solidFill>
              <a:srgbClr val="B7E4C7"/>
            </a:solidFill>
            <a:prstDash val="solid"/>
          </a:ln>
        </p:spPr>
      </p:sp>
      <p:sp>
        <p:nvSpPr>
          <p:cNvPr id="10" name="Text 8"/>
          <p:cNvSpPr/>
          <p:nvPr/>
        </p:nvSpPr>
        <p:spPr>
          <a:xfrm>
            <a:off x="457200" y="131673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Personality profiles and cognitive ability tests. Used to assess leadership style, how someone handles pressure, and cultural fit. Common for Director-level appointments.</a:t>
            </a:r>
            <a:endParaRPr lang="en-US" sz="1150" dirty="0"/>
          </a:p>
        </p:txBody>
      </p:sp>
      <p:sp>
        <p:nvSpPr>
          <p:cNvPr id="11" name="Shape 9"/>
          <p:cNvSpPr/>
          <p:nvPr/>
        </p:nvSpPr>
        <p:spPr>
          <a:xfrm>
            <a:off x="4297680" y="914400"/>
            <a:ext cx="3657600" cy="347472"/>
          </a:xfrm>
          <a:prstGeom prst="rect">
            <a:avLst/>
          </a:prstGeom>
          <a:solidFill>
            <a:srgbClr val="2D6A4F"/>
          </a:solidFill>
          <a:ln w="12700">
            <a:solidFill>
              <a:srgbClr val="2D6A4F"/>
            </a:solidFill>
            <a:prstDash val="solid"/>
          </a:ln>
        </p:spPr>
      </p:sp>
      <p:sp>
        <p:nvSpPr>
          <p:cNvPr id="12" name="Text 10"/>
          <p:cNvSpPr/>
          <p:nvPr/>
        </p:nvSpPr>
        <p:spPr>
          <a:xfrm>
            <a:off x="4370832" y="95097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Assessment centre</a:t>
            </a:r>
            <a:endParaRPr lang="en-US" sz="1200" dirty="0"/>
          </a:p>
        </p:txBody>
      </p:sp>
      <p:sp>
        <p:nvSpPr>
          <p:cNvPr id="13" name="Shape 11"/>
          <p:cNvSpPr/>
          <p:nvPr/>
        </p:nvSpPr>
        <p:spPr>
          <a:xfrm>
            <a:off x="4297680" y="1261872"/>
            <a:ext cx="3657600" cy="2121408"/>
          </a:xfrm>
          <a:prstGeom prst="rect">
            <a:avLst/>
          </a:prstGeom>
          <a:solidFill>
            <a:srgbClr val="D8F3DC"/>
          </a:solidFill>
          <a:ln w="12700">
            <a:solidFill>
              <a:srgbClr val="B7E4C7"/>
            </a:solidFill>
            <a:prstDash val="solid"/>
          </a:ln>
        </p:spPr>
      </p:sp>
      <p:sp>
        <p:nvSpPr>
          <p:cNvPr id="14" name="Text 12"/>
          <p:cNvSpPr/>
          <p:nvPr/>
        </p:nvSpPr>
        <p:spPr>
          <a:xfrm>
            <a:off x="4389120" y="131673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A full day of exercises — group tasks, written analysis, presentations, stakeholder simulations. Gives a rounded view across multiple scenarios rather than a single interview.</a:t>
            </a:r>
            <a:endParaRPr lang="en-US" sz="1150" dirty="0"/>
          </a:p>
        </p:txBody>
      </p:sp>
      <p:sp>
        <p:nvSpPr>
          <p:cNvPr id="15" name="Shape 13"/>
          <p:cNvSpPr/>
          <p:nvPr/>
        </p:nvSpPr>
        <p:spPr>
          <a:xfrm>
            <a:off x="8229600" y="914400"/>
            <a:ext cx="3657600" cy="347472"/>
          </a:xfrm>
          <a:prstGeom prst="rect">
            <a:avLst/>
          </a:prstGeom>
          <a:solidFill>
            <a:srgbClr val="2D6A4F"/>
          </a:solidFill>
          <a:ln w="12700">
            <a:solidFill>
              <a:srgbClr val="2D6A4F"/>
            </a:solidFill>
            <a:prstDash val="solid"/>
          </a:ln>
        </p:spPr>
      </p:sp>
      <p:sp>
        <p:nvSpPr>
          <p:cNvPr id="16" name="Text 14"/>
          <p:cNvSpPr/>
          <p:nvPr/>
        </p:nvSpPr>
        <p:spPr>
          <a:xfrm>
            <a:off x="8302752" y="95097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Presentation task</a:t>
            </a:r>
            <a:endParaRPr lang="en-US" sz="1200" dirty="0"/>
          </a:p>
        </p:txBody>
      </p:sp>
      <p:sp>
        <p:nvSpPr>
          <p:cNvPr id="17" name="Shape 15"/>
          <p:cNvSpPr/>
          <p:nvPr/>
        </p:nvSpPr>
        <p:spPr>
          <a:xfrm>
            <a:off x="8229600" y="1261872"/>
            <a:ext cx="3657600" cy="2121408"/>
          </a:xfrm>
          <a:prstGeom prst="rect">
            <a:avLst/>
          </a:prstGeom>
          <a:solidFill>
            <a:srgbClr val="D8F3DC"/>
          </a:solidFill>
          <a:ln w="12700">
            <a:solidFill>
              <a:srgbClr val="B7E4C7"/>
            </a:solidFill>
            <a:prstDash val="solid"/>
          </a:ln>
        </p:spPr>
      </p:sp>
      <p:sp>
        <p:nvSpPr>
          <p:cNvPr id="18" name="Text 16"/>
          <p:cNvSpPr/>
          <p:nvPr/>
        </p:nvSpPr>
        <p:spPr>
          <a:xfrm>
            <a:off x="8321040" y="131673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Candidate presents a 90-day plan for M&amp;S. Tests strategic thinking, communication, and how quickly they have grasped what the business actually needs.</a:t>
            </a:r>
            <a:endParaRPr lang="en-US" sz="1150" dirty="0"/>
          </a:p>
        </p:txBody>
      </p:sp>
      <p:sp>
        <p:nvSpPr>
          <p:cNvPr id="19" name="Shape 17"/>
          <p:cNvSpPr/>
          <p:nvPr/>
        </p:nvSpPr>
        <p:spPr>
          <a:xfrm>
            <a:off x="365760" y="3611880"/>
            <a:ext cx="3657600" cy="347472"/>
          </a:xfrm>
          <a:prstGeom prst="rect">
            <a:avLst/>
          </a:prstGeom>
          <a:solidFill>
            <a:srgbClr val="2D6A4F"/>
          </a:solidFill>
          <a:ln w="12700">
            <a:solidFill>
              <a:srgbClr val="2D6A4F"/>
            </a:solidFill>
            <a:prstDash val="solid"/>
          </a:ln>
        </p:spPr>
      </p:sp>
      <p:sp>
        <p:nvSpPr>
          <p:cNvPr id="20" name="Text 18"/>
          <p:cNvSpPr/>
          <p:nvPr/>
        </p:nvSpPr>
        <p:spPr>
          <a:xfrm>
            <a:off x="438912" y="364845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Panel interview</a:t>
            </a:r>
            <a:endParaRPr lang="en-US" sz="1200" dirty="0"/>
          </a:p>
        </p:txBody>
      </p:sp>
      <p:sp>
        <p:nvSpPr>
          <p:cNvPr id="21" name="Shape 19"/>
          <p:cNvSpPr/>
          <p:nvPr/>
        </p:nvSpPr>
        <p:spPr>
          <a:xfrm>
            <a:off x="365760" y="3959352"/>
            <a:ext cx="3657600" cy="2121408"/>
          </a:xfrm>
          <a:prstGeom prst="rect">
            <a:avLst/>
          </a:prstGeom>
          <a:solidFill>
            <a:srgbClr val="D8F3DC"/>
          </a:solidFill>
          <a:ln w="12700">
            <a:solidFill>
              <a:srgbClr val="B7E4C7"/>
            </a:solidFill>
            <a:prstDash val="solid"/>
          </a:ln>
        </p:spPr>
      </p:sp>
      <p:sp>
        <p:nvSpPr>
          <p:cNvPr id="22" name="Text 20"/>
          <p:cNvSpPr/>
          <p:nvPr/>
        </p:nvSpPr>
        <p:spPr>
          <a:xfrm>
            <a:off x="457200" y="401421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Final stage — candidate faces the COO, HR Director, and possibly a Non-Executive Director. Tests gravitas, presence, and ability to hold their own with senior stakeholders.</a:t>
            </a:r>
            <a:endParaRPr lang="en-US" sz="1150" dirty="0"/>
          </a:p>
        </p:txBody>
      </p:sp>
      <p:sp>
        <p:nvSpPr>
          <p:cNvPr id="23" name="Shape 21"/>
          <p:cNvSpPr/>
          <p:nvPr/>
        </p:nvSpPr>
        <p:spPr>
          <a:xfrm>
            <a:off x="4297680" y="3611880"/>
            <a:ext cx="3657600" cy="347472"/>
          </a:xfrm>
          <a:prstGeom prst="rect">
            <a:avLst/>
          </a:prstGeom>
          <a:solidFill>
            <a:srgbClr val="2D6A4F"/>
          </a:solidFill>
          <a:ln w="12700">
            <a:solidFill>
              <a:srgbClr val="2D6A4F"/>
            </a:solidFill>
            <a:prstDash val="solid"/>
          </a:ln>
        </p:spPr>
      </p:sp>
      <p:sp>
        <p:nvSpPr>
          <p:cNvPr id="24" name="Text 22"/>
          <p:cNvSpPr/>
          <p:nvPr/>
        </p:nvSpPr>
        <p:spPr>
          <a:xfrm>
            <a:off x="4370832" y="364845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references</a:t>
            </a:r>
            <a:endParaRPr lang="en-US" sz="1200" dirty="0"/>
          </a:p>
        </p:txBody>
      </p:sp>
      <p:sp>
        <p:nvSpPr>
          <p:cNvPr id="25" name="Shape 23"/>
          <p:cNvSpPr/>
          <p:nvPr/>
        </p:nvSpPr>
        <p:spPr>
          <a:xfrm>
            <a:off x="4297680" y="3959352"/>
            <a:ext cx="3657600" cy="2121408"/>
          </a:xfrm>
          <a:prstGeom prst="rect">
            <a:avLst/>
          </a:prstGeom>
          <a:solidFill>
            <a:srgbClr val="D8F3DC"/>
          </a:solidFill>
          <a:ln w="12700">
            <a:solidFill>
              <a:srgbClr val="B7E4C7"/>
            </a:solidFill>
            <a:prstDash val="solid"/>
          </a:ln>
        </p:spPr>
      </p:sp>
      <p:sp>
        <p:nvSpPr>
          <p:cNvPr id="26" name="Text 24"/>
          <p:cNvSpPr/>
          <p:nvPr/>
        </p:nvSpPr>
        <p:spPr>
          <a:xfrm>
            <a:off x="4389120" y="401421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At Director level, M&amp;S would speak directly to referees rather than using a written form. At least two professional references from senior former employers.</a:t>
            </a:r>
            <a:endParaRPr lang="en-US" sz="1150" dirty="0"/>
          </a:p>
        </p:txBody>
      </p:sp>
      <p:sp>
        <p:nvSpPr>
          <p:cNvPr id="27" name="Shape 25"/>
          <p:cNvSpPr/>
          <p:nvPr/>
        </p:nvSpPr>
        <p:spPr>
          <a:xfrm>
            <a:off x="8229600" y="3611880"/>
            <a:ext cx="3657600" cy="347472"/>
          </a:xfrm>
          <a:prstGeom prst="rect">
            <a:avLst/>
          </a:prstGeom>
          <a:solidFill>
            <a:srgbClr val="2D6A4F"/>
          </a:solidFill>
          <a:ln w="12700">
            <a:solidFill>
              <a:srgbClr val="2D6A4F"/>
            </a:solidFill>
            <a:prstDash val="solid"/>
          </a:ln>
        </p:spPr>
      </p:sp>
      <p:sp>
        <p:nvSpPr>
          <p:cNvPr id="28" name="Text 26"/>
          <p:cNvSpPr/>
          <p:nvPr/>
        </p:nvSpPr>
        <p:spPr>
          <a:xfrm>
            <a:off x="8302752" y="3648456"/>
            <a:ext cx="3511296" cy="274320"/>
          </a:xfrm>
          <a:prstGeom prst="rect">
            <a:avLst/>
          </a:prstGeom>
          <a:noFill/>
          <a:ln/>
        </p:spPr>
        <p:txBody>
          <a:bodyPr wrap="square" lIns="0" tIns="0" rIns="0" bIns="0" rtlCol="0" anchor="ctr"/>
          <a:lstStyle/>
          <a:p>
            <a:pPr marL="0" indent="0" algn="l">
              <a:buNone/>
            </a:pPr>
            <a:r>
              <a:rPr lang="en-US" sz="1200" b="1" dirty="0">
                <a:solidFill>
                  <a:srgbClr val="FFFFFF"/>
                </a:solidFill>
                <a:latin typeface="Calibri" pitchFamily="34" charset="0"/>
                <a:ea typeface="Calibri" pitchFamily="34" charset="-122"/>
                <a:cs typeface="Calibri" pitchFamily="34" charset="-120"/>
              </a:rPr>
              <a:t>background checks</a:t>
            </a:r>
            <a:endParaRPr lang="en-US" sz="1200" dirty="0"/>
          </a:p>
        </p:txBody>
      </p:sp>
      <p:sp>
        <p:nvSpPr>
          <p:cNvPr id="29" name="Shape 27"/>
          <p:cNvSpPr/>
          <p:nvPr/>
        </p:nvSpPr>
        <p:spPr>
          <a:xfrm>
            <a:off x="8229600" y="3959352"/>
            <a:ext cx="3657600" cy="2121408"/>
          </a:xfrm>
          <a:prstGeom prst="rect">
            <a:avLst/>
          </a:prstGeom>
          <a:solidFill>
            <a:srgbClr val="D8F3DC"/>
          </a:solidFill>
          <a:ln w="12700">
            <a:solidFill>
              <a:srgbClr val="B7E4C7"/>
            </a:solidFill>
            <a:prstDash val="solid"/>
          </a:ln>
        </p:spPr>
      </p:sp>
      <p:sp>
        <p:nvSpPr>
          <p:cNvPr id="30" name="Text 28"/>
          <p:cNvSpPr/>
          <p:nvPr/>
        </p:nvSpPr>
        <p:spPr>
          <a:xfrm>
            <a:off x="8321040" y="4014216"/>
            <a:ext cx="3474720" cy="1965960"/>
          </a:xfrm>
          <a:prstGeom prst="rect">
            <a:avLst/>
          </a:prstGeom>
          <a:noFill/>
          <a:ln/>
        </p:spPr>
        <p:txBody>
          <a:bodyPr wrap="square" lIns="0" tIns="0" rIns="0" bIns="0" rtlCol="0" anchor="t"/>
          <a:lstStyle/>
          <a:p>
            <a:pPr marL="0" indent="0" algn="l">
              <a:buNone/>
            </a:pPr>
            <a:r>
              <a:rPr lang="en-US" sz="1150" dirty="0">
                <a:solidFill>
                  <a:srgbClr val="333333"/>
                </a:solidFill>
                <a:latin typeface="Calibri" pitchFamily="34" charset="0"/>
                <a:ea typeface="Calibri" pitchFamily="34" charset="-122"/>
                <a:cs typeface="Calibri" pitchFamily="34" charset="-120"/>
              </a:rPr>
              <a:t>Right to work in UK (legal requirement). Verification of qualifications claimed on the CV. Financial and criminal record checks where relevant to the fiduciary nature of the role.</a:t>
            </a:r>
            <a:endParaRPr lang="en-US" sz="115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10 — Conclusion and Key Recommendations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13</a:t>
            </a:r>
            <a:endParaRPr lang="en-US" sz="1000" dirty="0"/>
          </a:p>
        </p:txBody>
      </p:sp>
      <p:sp>
        <p:nvSpPr>
          <p:cNvPr id="7" name="Shape 5"/>
          <p:cNvSpPr/>
          <p:nvPr/>
        </p:nvSpPr>
        <p:spPr>
          <a:xfrm>
            <a:off x="365760" y="1051560"/>
            <a:ext cx="64008" cy="621792"/>
          </a:xfrm>
          <a:prstGeom prst="rect">
            <a:avLst/>
          </a:prstGeom>
          <a:solidFill>
            <a:srgbClr val="B7941D"/>
          </a:solidFill>
          <a:ln w="12700">
            <a:solidFill>
              <a:srgbClr val="B7941D"/>
            </a:solidFill>
            <a:prstDash val="solid"/>
          </a:ln>
        </p:spPr>
      </p:sp>
      <p:sp>
        <p:nvSpPr>
          <p:cNvPr id="8" name="Text 6"/>
          <p:cNvSpPr/>
          <p:nvPr/>
        </p:nvSpPr>
        <p:spPr>
          <a:xfrm>
            <a:off x="548640" y="1005840"/>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Recruitment is not the same as selection</a:t>
            </a:r>
            <a:endParaRPr lang="en-US" sz="1300" dirty="0"/>
          </a:p>
        </p:txBody>
      </p:sp>
      <p:sp>
        <p:nvSpPr>
          <p:cNvPr id="9" name="Text 7"/>
          <p:cNvSpPr/>
          <p:nvPr/>
        </p:nvSpPr>
        <p:spPr>
          <a:xfrm>
            <a:off x="548640" y="1307592"/>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Recruitment creates the pool. Selection is how you choose from it. Both stages need careful planning or the whole process breaks down.</a:t>
            </a:r>
            <a:endParaRPr lang="en-US" sz="1250" dirty="0"/>
          </a:p>
        </p:txBody>
      </p:sp>
      <p:sp>
        <p:nvSpPr>
          <p:cNvPr id="10" name="Shape 8"/>
          <p:cNvSpPr/>
          <p:nvPr/>
        </p:nvSpPr>
        <p:spPr>
          <a:xfrm>
            <a:off x="365760" y="1947672"/>
            <a:ext cx="64008" cy="621792"/>
          </a:xfrm>
          <a:prstGeom prst="rect">
            <a:avLst/>
          </a:prstGeom>
          <a:solidFill>
            <a:srgbClr val="B7941D"/>
          </a:solidFill>
          <a:ln w="12700">
            <a:solidFill>
              <a:srgbClr val="B7941D"/>
            </a:solidFill>
            <a:prstDash val="solid"/>
          </a:ln>
        </p:spPr>
      </p:sp>
      <p:sp>
        <p:nvSpPr>
          <p:cNvPr id="11" name="Text 9"/>
          <p:cNvSpPr/>
          <p:nvPr/>
        </p:nvSpPr>
        <p:spPr>
          <a:xfrm>
            <a:off x="548640" y="1901952"/>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Start with job analysis</a:t>
            </a:r>
            <a:endParaRPr lang="en-US" sz="1300" dirty="0"/>
          </a:p>
        </p:txBody>
      </p:sp>
      <p:sp>
        <p:nvSpPr>
          <p:cNvPr id="12" name="Text 10"/>
          <p:cNvSpPr/>
          <p:nvPr/>
        </p:nvSpPr>
        <p:spPr>
          <a:xfrm>
            <a:off x="548640" y="2203704"/>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Without understanding what the role actually requires, M&amp;S cannot write an accurate job description, design fair questions or make a sound hiring decision.</a:t>
            </a:r>
            <a:endParaRPr lang="en-US" sz="1250" dirty="0"/>
          </a:p>
        </p:txBody>
      </p:sp>
      <p:sp>
        <p:nvSpPr>
          <p:cNvPr id="13" name="Shape 11"/>
          <p:cNvSpPr/>
          <p:nvPr/>
        </p:nvSpPr>
        <p:spPr>
          <a:xfrm>
            <a:off x="365760" y="2843784"/>
            <a:ext cx="64008" cy="621792"/>
          </a:xfrm>
          <a:prstGeom prst="rect">
            <a:avLst/>
          </a:prstGeom>
          <a:solidFill>
            <a:srgbClr val="B7941D"/>
          </a:solidFill>
          <a:ln w="12700">
            <a:solidFill>
              <a:srgbClr val="B7941D"/>
            </a:solidFill>
            <a:prstDash val="solid"/>
          </a:ln>
        </p:spPr>
      </p:sp>
      <p:sp>
        <p:nvSpPr>
          <p:cNvPr id="14" name="Text 12"/>
          <p:cNvSpPr/>
          <p:nvPr/>
        </p:nvSpPr>
        <p:spPr>
          <a:xfrm>
            <a:off x="548640" y="2798064"/>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The 7 Point Plan gives structure</a:t>
            </a:r>
            <a:endParaRPr lang="en-US" sz="1300" dirty="0"/>
          </a:p>
        </p:txBody>
      </p:sp>
      <p:sp>
        <p:nvSpPr>
          <p:cNvPr id="15" name="Text 13"/>
          <p:cNvSpPr/>
          <p:nvPr/>
        </p:nvSpPr>
        <p:spPr>
          <a:xfrm>
            <a:off x="548640" y="3099816"/>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Rodger's framework (1952) helps define the ideal candidate — but needs to be applied carefully to avoid unconscious bias creeping in, particularly around point one.</a:t>
            </a:r>
            <a:endParaRPr lang="en-US" sz="1250" dirty="0"/>
          </a:p>
        </p:txBody>
      </p:sp>
      <p:sp>
        <p:nvSpPr>
          <p:cNvPr id="16" name="Shape 14"/>
          <p:cNvSpPr/>
          <p:nvPr/>
        </p:nvSpPr>
        <p:spPr>
          <a:xfrm>
            <a:off x="365760" y="3739896"/>
            <a:ext cx="64008" cy="621792"/>
          </a:xfrm>
          <a:prstGeom prst="rect">
            <a:avLst/>
          </a:prstGeom>
          <a:solidFill>
            <a:srgbClr val="B7941D"/>
          </a:solidFill>
          <a:ln w="12700">
            <a:solidFill>
              <a:srgbClr val="B7941D"/>
            </a:solidFill>
            <a:prstDash val="solid"/>
          </a:ln>
        </p:spPr>
      </p:sp>
      <p:sp>
        <p:nvSpPr>
          <p:cNvPr id="17" name="Text 15"/>
          <p:cNvSpPr/>
          <p:nvPr/>
        </p:nvSpPr>
        <p:spPr>
          <a:xfrm>
            <a:off x="548640" y="3694176"/>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Structured interviews are the right approach</a:t>
            </a:r>
            <a:endParaRPr lang="en-US" sz="1300" dirty="0"/>
          </a:p>
        </p:txBody>
      </p:sp>
      <p:sp>
        <p:nvSpPr>
          <p:cNvPr id="18" name="Text 16"/>
          <p:cNvSpPr/>
          <p:nvPr/>
        </p:nvSpPr>
        <p:spPr>
          <a:xfrm>
            <a:off x="548640" y="3995928"/>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All candidates assessed on the same questions with the same scoring criteria. Consistent, fair, and defensible. anything less is a risk at Director level.</a:t>
            </a:r>
            <a:endParaRPr lang="en-US" sz="1250" dirty="0"/>
          </a:p>
        </p:txBody>
      </p:sp>
      <p:sp>
        <p:nvSpPr>
          <p:cNvPr id="19" name="Shape 17"/>
          <p:cNvSpPr/>
          <p:nvPr/>
        </p:nvSpPr>
        <p:spPr>
          <a:xfrm>
            <a:off x="365760" y="4636008"/>
            <a:ext cx="64008" cy="621792"/>
          </a:xfrm>
          <a:prstGeom prst="rect">
            <a:avLst/>
          </a:prstGeom>
          <a:solidFill>
            <a:srgbClr val="B7941D"/>
          </a:solidFill>
          <a:ln w="12700">
            <a:solidFill>
              <a:srgbClr val="B7941D"/>
            </a:solidFill>
            <a:prstDash val="solid"/>
          </a:ln>
        </p:spPr>
      </p:sp>
      <p:sp>
        <p:nvSpPr>
          <p:cNvPr id="20" name="Text 18"/>
          <p:cNvSpPr/>
          <p:nvPr/>
        </p:nvSpPr>
        <p:spPr>
          <a:xfrm>
            <a:off x="548640" y="4590288"/>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Use a hybrid interview approach</a:t>
            </a:r>
            <a:endParaRPr lang="en-US" sz="1300" dirty="0"/>
          </a:p>
        </p:txBody>
      </p:sp>
      <p:sp>
        <p:nvSpPr>
          <p:cNvPr id="21" name="Text 19"/>
          <p:cNvSpPr/>
          <p:nvPr/>
        </p:nvSpPr>
        <p:spPr>
          <a:xfrm>
            <a:off x="548640" y="4892040"/>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Virtual first stage for cost and accessibility. Face-to-face final stage for depth, presence and cultural fit. Neither format is better on its own.</a:t>
            </a:r>
            <a:endParaRPr lang="en-US" sz="1250" dirty="0"/>
          </a:p>
        </p:txBody>
      </p:sp>
      <p:sp>
        <p:nvSpPr>
          <p:cNvPr id="22" name="Shape 20"/>
          <p:cNvSpPr/>
          <p:nvPr/>
        </p:nvSpPr>
        <p:spPr>
          <a:xfrm>
            <a:off x="365760" y="5532120"/>
            <a:ext cx="64008" cy="621792"/>
          </a:xfrm>
          <a:prstGeom prst="rect">
            <a:avLst/>
          </a:prstGeom>
          <a:solidFill>
            <a:srgbClr val="B7941D"/>
          </a:solidFill>
          <a:ln w="12700">
            <a:solidFill>
              <a:srgbClr val="B7941D"/>
            </a:solidFill>
            <a:prstDash val="solid"/>
          </a:ln>
        </p:spPr>
      </p:sp>
      <p:sp>
        <p:nvSpPr>
          <p:cNvPr id="23" name="Text 21"/>
          <p:cNvSpPr/>
          <p:nvPr/>
        </p:nvSpPr>
        <p:spPr>
          <a:xfrm>
            <a:off x="548640" y="5486400"/>
            <a:ext cx="3840480" cy="292608"/>
          </a:xfrm>
          <a:prstGeom prst="rect">
            <a:avLst/>
          </a:prstGeom>
          <a:noFill/>
          <a:ln/>
        </p:spPr>
        <p:txBody>
          <a:bodyPr wrap="square" lIns="0" tIns="0" rIns="0" bIns="0" rtlCol="0" anchor="ctr"/>
          <a:lstStyle/>
          <a:p>
            <a:pPr marL="0" indent="0">
              <a:buNone/>
            </a:pPr>
            <a:r>
              <a:rPr lang="en-US" sz="1300" b="1" dirty="0">
                <a:solidFill>
                  <a:srgbClr val="1B4332"/>
                </a:solidFill>
                <a:latin typeface="Calibri" pitchFamily="34" charset="0"/>
                <a:ea typeface="Calibri" pitchFamily="34" charset="-122"/>
                <a:cs typeface="Calibri" pitchFamily="34" charset="-120"/>
              </a:rPr>
              <a:t>Never rely on interviews alone</a:t>
            </a:r>
            <a:endParaRPr lang="en-US" sz="1300" dirty="0"/>
          </a:p>
        </p:txBody>
      </p:sp>
      <p:sp>
        <p:nvSpPr>
          <p:cNvPr id="24" name="Text 22"/>
          <p:cNvSpPr/>
          <p:nvPr/>
        </p:nvSpPr>
        <p:spPr>
          <a:xfrm>
            <a:off x="548640" y="5788152"/>
            <a:ext cx="11155680" cy="475488"/>
          </a:xfrm>
          <a:prstGeom prst="rect">
            <a:avLst/>
          </a:prstGeom>
          <a:noFill/>
          <a:ln/>
        </p:spPr>
        <p:txBody>
          <a:bodyPr wrap="square" lIns="0" tIns="0" rIns="0" bIns="0" rtlCol="0" anchor="ctr"/>
          <a:lstStyle/>
          <a:p>
            <a:pPr marL="0" indent="0">
              <a:buNone/>
            </a:pPr>
            <a:r>
              <a:rPr lang="en-US" sz="1250" dirty="0">
                <a:solidFill>
                  <a:srgbClr val="333333"/>
                </a:solidFill>
                <a:latin typeface="Calibri" pitchFamily="34" charset="0"/>
                <a:ea typeface="Calibri" pitchFamily="34" charset="-122"/>
                <a:cs typeface="Calibri" pitchFamily="34" charset="-120"/>
              </a:rPr>
              <a:t>Combine with psychometric testing, a presentation task, panel review, and thorough background checks. Multi-method processes produce the most reliable outcomes.</a:t>
            </a:r>
            <a:endParaRPr lang="en-US" sz="125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spTree>
      <p:nvGrpSpPr>
        <p:cNvPr id="1" name=""/>
        <p:cNvGrpSpPr/>
        <p:nvPr/>
      </p:nvGrpSpPr>
      <p:grpSpPr>
        <a:xfrm>
          <a:off x="0" y="0"/>
          <a:ext cx="0" cy="0"/>
          <a:chOff x="0" y="0"/>
          <a:chExt cx="0" cy="0"/>
        </a:xfrm>
      </p:grpSpPr>
      <p:sp>
        <p:nvSpPr>
          <p:cNvPr id="2" name="Text 0"/>
          <p:cNvSpPr/>
          <p:nvPr/>
        </p:nvSpPr>
        <p:spPr>
          <a:xfrm>
            <a:off x="411480" y="201168"/>
            <a:ext cx="11338560" cy="548640"/>
          </a:xfrm>
          <a:prstGeom prst="rect">
            <a:avLst/>
          </a:prstGeom>
          <a:noFill/>
          <a:ln/>
        </p:spPr>
        <p:txBody>
          <a:bodyPr wrap="square" lIns="0" tIns="0" rIns="0" bIns="0" rtlCol="0" anchor="ctr"/>
          <a:lstStyle/>
          <a:p>
            <a:pPr marL="0" indent="0" algn="l">
              <a:buNone/>
            </a:pPr>
            <a:r>
              <a:rPr lang="en-US" sz="2600" b="1" dirty="0">
                <a:solidFill>
                  <a:srgbClr val="2D6A4F"/>
                </a:solidFill>
                <a:latin typeface="Calibri" pitchFamily="34" charset="0"/>
                <a:ea typeface="Calibri" pitchFamily="34" charset="-122"/>
                <a:cs typeface="Calibri" pitchFamily="34" charset="-120"/>
              </a:rPr>
              <a:t>References</a:t>
            </a:r>
            <a:endParaRPr lang="en-US" sz="2600" dirty="0"/>
          </a:p>
        </p:txBody>
      </p:sp>
      <p:sp>
        <p:nvSpPr>
          <p:cNvPr id="3" name="Shape 1"/>
          <p:cNvSpPr/>
          <p:nvPr/>
        </p:nvSpPr>
        <p:spPr>
          <a:xfrm>
            <a:off x="411480" y="777240"/>
            <a:ext cx="10972800" cy="27432"/>
          </a:xfrm>
          <a:prstGeom prst="rect">
            <a:avLst/>
          </a:prstGeom>
          <a:solidFill>
            <a:srgbClr val="B7E4C7"/>
          </a:solidFill>
          <a:ln w="12700">
            <a:solidFill>
              <a:srgbClr val="B7E4C7"/>
            </a:solidFill>
            <a:prstDash val="solid"/>
          </a:ln>
        </p:spPr>
      </p:sp>
      <p:sp>
        <p:nvSpPr>
          <p:cNvPr id="4" name="Shape 2"/>
          <p:cNvSpPr/>
          <p:nvPr/>
        </p:nvSpPr>
        <p:spPr>
          <a:xfrm>
            <a:off x="0" y="6492240"/>
            <a:ext cx="12161520" cy="365760"/>
          </a:xfrm>
          <a:prstGeom prst="rect">
            <a:avLst/>
          </a:prstGeom>
          <a:solidFill>
            <a:srgbClr val="2D6A4F"/>
          </a:solidFill>
          <a:ln w="12700">
            <a:solidFill>
              <a:srgbClr val="2D6A4F"/>
            </a:solidFill>
            <a:prstDash val="solid"/>
          </a:ln>
        </p:spPr>
      </p:sp>
      <p:sp>
        <p:nvSpPr>
          <p:cNvPr id="5" name="Text 3"/>
          <p:cNvSpPr/>
          <p:nvPr/>
        </p:nvSpPr>
        <p:spPr>
          <a:xfrm>
            <a:off x="274320" y="6510528"/>
            <a:ext cx="11612880" cy="256032"/>
          </a:xfrm>
          <a:prstGeom prst="rect">
            <a:avLst/>
          </a:prstGeom>
          <a:noFill/>
          <a:ln/>
        </p:spPr>
        <p:txBody>
          <a:bodyPr wrap="square" lIns="0" tIns="0" rIns="0" bIns="0" rtlCol="0" anchor="ctr"/>
          <a:lstStyle/>
          <a:p>
            <a:pPr marL="0" indent="0" algn="l">
              <a:buNone/>
            </a:pPr>
            <a:r>
              <a:rPr lang="en-US" sz="900" dirty="0">
                <a:solidFill>
                  <a:srgbClr val="FFFFFF"/>
                </a:solidFill>
                <a:latin typeface="Calibri" pitchFamily="34" charset="0"/>
                <a:ea typeface="Calibri" pitchFamily="34" charset="-122"/>
                <a:cs typeface="Calibri" pitchFamily="34" charset="-120"/>
              </a:rPr>
              <a:t>Marks &amp; Spencer plc  |  LCLM5001 Understanding and Engaging Stakeholders</a:t>
            </a:r>
            <a:endParaRPr lang="en-US" sz="900" dirty="0"/>
          </a:p>
        </p:txBody>
      </p:sp>
      <p:sp>
        <p:nvSpPr>
          <p:cNvPr id="6" name="Text 4"/>
          <p:cNvSpPr/>
          <p:nvPr/>
        </p:nvSpPr>
        <p:spPr>
          <a:xfrm>
            <a:off x="11521440" y="137160"/>
            <a:ext cx="457200" cy="274320"/>
          </a:xfrm>
          <a:prstGeom prst="rect">
            <a:avLst/>
          </a:prstGeom>
          <a:noFill/>
          <a:ln/>
        </p:spPr>
        <p:txBody>
          <a:bodyPr wrap="square" lIns="0" tIns="0" rIns="0" bIns="0" rtlCol="0" anchor="ctr"/>
          <a:lstStyle/>
          <a:p>
            <a:pPr marL="0" indent="0" algn="r">
              <a:buNone/>
            </a:pPr>
            <a:r>
              <a:rPr lang="en-US" sz="1000" dirty="0">
                <a:solidFill>
                  <a:srgbClr val="AAAAAA"/>
                </a:solidFill>
                <a:latin typeface="Calibri" pitchFamily="34" charset="0"/>
                <a:ea typeface="Calibri" pitchFamily="34" charset="-122"/>
                <a:cs typeface="Calibri" pitchFamily="34" charset="-120"/>
              </a:rPr>
              <a:t>14</a:t>
            </a:r>
            <a:endParaRPr lang="en-US" sz="1000" dirty="0"/>
          </a:p>
        </p:txBody>
      </p:sp>
      <p:sp>
        <p:nvSpPr>
          <p:cNvPr id="7" name="Text 5"/>
          <p:cNvSpPr/>
          <p:nvPr/>
        </p:nvSpPr>
        <p:spPr>
          <a:xfrm>
            <a:off x="411480" y="960120"/>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CIPD (2022) Recruitment: An Overview. London: Chartered Institute of Personnel and Development. Available at: www.cipd.org [Accessed July 2025].</a:t>
            </a:r>
            <a:endParaRPr lang="en-US" sz="1250" dirty="0"/>
          </a:p>
        </p:txBody>
      </p:sp>
      <p:sp>
        <p:nvSpPr>
          <p:cNvPr id="8" name="Text 6"/>
          <p:cNvSpPr/>
          <p:nvPr/>
        </p:nvSpPr>
        <p:spPr>
          <a:xfrm>
            <a:off x="411480" y="1636776"/>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Equality Act (2010) London: Her Majesty's Stationery Office.</a:t>
            </a:r>
            <a:endParaRPr lang="en-US" sz="1250" dirty="0"/>
          </a:p>
        </p:txBody>
      </p:sp>
      <p:sp>
        <p:nvSpPr>
          <p:cNvPr id="9" name="Text 7"/>
          <p:cNvSpPr/>
          <p:nvPr/>
        </p:nvSpPr>
        <p:spPr>
          <a:xfrm>
            <a:off x="411480" y="2313432"/>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Freeman, R.E. (1984) Strategic Management: A Stakeholder Approach. Boston: Pitman.</a:t>
            </a:r>
            <a:endParaRPr lang="en-US" sz="1250" dirty="0"/>
          </a:p>
        </p:txBody>
      </p:sp>
      <p:sp>
        <p:nvSpPr>
          <p:cNvPr id="10" name="Text 8"/>
          <p:cNvSpPr/>
          <p:nvPr/>
        </p:nvSpPr>
        <p:spPr>
          <a:xfrm>
            <a:off x="411480" y="2990088"/>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General Data Protection Regulation (GDPR) (2018) Regulation (EU) 2016/679.</a:t>
            </a:r>
            <a:endParaRPr lang="en-US" sz="1250" dirty="0"/>
          </a:p>
        </p:txBody>
      </p:sp>
      <p:sp>
        <p:nvSpPr>
          <p:cNvPr id="11" name="Text 9"/>
          <p:cNvSpPr/>
          <p:nvPr/>
        </p:nvSpPr>
        <p:spPr>
          <a:xfrm>
            <a:off x="411480" y="3666744"/>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Marks &amp; Spencer Group plc (2024) Annual Report. Available at: www.marksandspencer.com/s/investors [Accessed July 2025].</a:t>
            </a:r>
            <a:endParaRPr lang="en-US" sz="1250" dirty="0"/>
          </a:p>
        </p:txBody>
      </p:sp>
      <p:sp>
        <p:nvSpPr>
          <p:cNvPr id="12" name="Text 10"/>
          <p:cNvSpPr/>
          <p:nvPr/>
        </p:nvSpPr>
        <p:spPr>
          <a:xfrm>
            <a:off x="411480" y="4343400"/>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Rodger, A. (1952) The Seven Point Plan. London: National Institute of Industrial Psychology.</a:t>
            </a:r>
            <a:endParaRPr lang="en-US" sz="1250" dirty="0"/>
          </a:p>
        </p:txBody>
      </p:sp>
      <p:sp>
        <p:nvSpPr>
          <p:cNvPr id="13" name="Text 11"/>
          <p:cNvSpPr/>
          <p:nvPr/>
        </p:nvSpPr>
        <p:spPr>
          <a:xfrm>
            <a:off x="411480" y="5020056"/>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Schmidt, F.L. and Hunter, J.E. (1998) 'The validity and utility of selection methods in personnel psychology', Psychological Bulletin, 124(2), pp. 262–274.</a:t>
            </a:r>
            <a:endParaRPr lang="en-US" sz="1250" dirty="0"/>
          </a:p>
        </p:txBody>
      </p:sp>
      <p:sp>
        <p:nvSpPr>
          <p:cNvPr id="14" name="Text 12"/>
          <p:cNvSpPr/>
          <p:nvPr/>
        </p:nvSpPr>
        <p:spPr>
          <a:xfrm>
            <a:off x="411480" y="5696712"/>
            <a:ext cx="11155680" cy="594360"/>
          </a:xfrm>
          <a:prstGeom prst="rect">
            <a:avLst/>
          </a:prstGeom>
          <a:noFill/>
          <a:ln/>
        </p:spPr>
        <p:txBody>
          <a:bodyPr wrap="square" lIns="0" tIns="0" rIns="0" bIns="0" rtlCol="0" anchor="t"/>
          <a:lstStyle/>
          <a:p>
            <a:pPr marL="0" indent="0">
              <a:buNone/>
            </a:pPr>
            <a:r>
              <a:rPr lang="en-US" sz="1250" dirty="0">
                <a:solidFill>
                  <a:srgbClr val="333333"/>
                </a:solidFill>
                <a:latin typeface="Calibri" pitchFamily="34" charset="0"/>
                <a:ea typeface="Calibri" pitchFamily="34" charset="-122"/>
                <a:cs typeface="Calibri" pitchFamily="34" charset="-120"/>
              </a:rPr>
              <a:t>Taylor, S. (2019) Resourcing and Talent Management. 7th edn. London: CIPD / Kogan Page.</a:t>
            </a:r>
            <a:endParaRPr lang="en-US" sz="12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2702</Words>
  <Application>Microsoft Macintosh PowerPoint</Application>
  <PresentationFormat>Widescreen</PresentationFormat>
  <Paragraphs>278</Paragraphs>
  <Slides>14</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tonythetitan22@gmail.com</cp:lastModifiedBy>
  <cp:revision>1</cp:revision>
  <dcterms:created xsi:type="dcterms:W3CDTF">2026-07-13T10:57:47Z</dcterms:created>
  <dcterms:modified xsi:type="dcterms:W3CDTF">2026-07-13T11:39:42Z</dcterms:modified>
</cp:coreProperties>
</file>