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8288000" cy="10287000"/>
  <p:notesSz cx="6858000" cy="9144000"/>
  <p:embeddedFontLst>
    <p:embeddedFont>
      <p:font typeface="Baskerville Display PT" panose="020B0604020202020204" charset="0"/>
      <p:regular r:id="rId17"/>
    </p:embeddedFont>
    <p:embeddedFont>
      <p:font typeface="The Seasons" panose="020B0604020202020204" charset="0"/>
      <p:regular r:id="rId18"/>
    </p:embeddedFont>
    <p:embeddedFont>
      <p:font typeface="The Seasons Bold" panose="020B0604020202020204" charset="0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2" d="100"/>
          <a:sy n="52" d="100"/>
        </p:scale>
        <p:origin x="850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ryom Qureshi" userId="6fab185bcdb06ce5" providerId="LiveId" clId="{77CC0682-4FC0-436A-BAED-DD03AE0855C8}"/>
    <pc:docChg chg="modSld">
      <pc:chgData name="Moryom Qureshi" userId="6fab185bcdb06ce5" providerId="LiveId" clId="{77CC0682-4FC0-436A-BAED-DD03AE0855C8}" dt="2026-02-25T22:16:49.938" v="0" actId="22"/>
      <pc:docMkLst>
        <pc:docMk/>
      </pc:docMkLst>
      <pc:sldChg chg="addSp mod">
        <pc:chgData name="Moryom Qureshi" userId="6fab185bcdb06ce5" providerId="LiveId" clId="{77CC0682-4FC0-436A-BAED-DD03AE0855C8}" dt="2026-02-25T22:16:49.938" v="0" actId="22"/>
        <pc:sldMkLst>
          <pc:docMk/>
          <pc:sldMk cId="3767352994" sldId="270"/>
        </pc:sldMkLst>
        <pc:spChg chg="add">
          <ac:chgData name="Moryom Qureshi" userId="6fab185bcdb06ce5" providerId="LiveId" clId="{77CC0682-4FC0-436A-BAED-DD03AE0855C8}" dt="2026-02-25T22:16:49.938" v="0" actId="22"/>
          <ac:spMkLst>
            <pc:docMk/>
            <pc:sldMk cId="3767352994" sldId="270"/>
            <ac:spMk id="3" creationId="{FD79A282-8D65-A21B-91B9-6480081E4DA7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dpi.com/2071-1050/16/19/8700" TargetMode="External"/><Relationship Id="rId13" Type="http://schemas.openxmlformats.org/officeDocument/2006/relationships/hyperlink" Target="https://medium.com/hotel-tech/balancing-automation-and-human-touch-in-guest-relations-76941ef005cc" TargetMode="External"/><Relationship Id="rId18" Type="http://schemas.openxmlformats.org/officeDocument/2006/relationships/hyperlink" Target="https://www.mdpi.com/2071-1050/14/17/10827" TargetMode="External"/><Relationship Id="rId3" Type="http://schemas.openxmlformats.org/officeDocument/2006/relationships/hyperlink" Target="https://www.igi-global.com/book/global-trends-practices-challenges-contemporary/218146" TargetMode="External"/><Relationship Id="rId7" Type="http://schemas.openxmlformats.org/officeDocument/2006/relationships/hyperlink" Target="https://www.tandfonline.com/doi/full/10.1080/11745398.2019.1653205" TargetMode="External"/><Relationship Id="rId12" Type="http://schemas.openxmlformats.org/officeDocument/2006/relationships/hyperlink" Target="https://www.ihgplc.com/news-and-media/news-releases/2019/award-winning-ai-technology-helps-ihg-hotels-track-measure-and-reduce-food-waste" TargetMode="External"/><Relationship Id="rId17" Type="http://schemas.openxmlformats.org/officeDocument/2006/relationships/hyperlink" Target="https://sustainablehospitalityalliance.org/reduce-food-waste-tips-winnow/" TargetMode="External"/><Relationship Id="rId2" Type="http://schemas.openxmlformats.org/officeDocument/2006/relationships/hyperlink" Target="https://indatalabs.com/blog/companies-using-generative-ai" TargetMode="External"/><Relationship Id="rId16" Type="http://schemas.openxmlformats.org/officeDocument/2006/relationships/hyperlink" Target="https://www.mckinsey.com/capabilities/quantumblack/our-insights/the-state-of-ai-2024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igi-global.com/book/sustainability-competitiveness-hospitality-industry/277196" TargetMode="External"/><Relationship Id="rId11" Type="http://schemas.openxmlformats.org/officeDocument/2006/relationships/hyperlink" Target="https://about.hyatt.com/content/dam/hyatt/woc/2023WOCHighlights.pdf" TargetMode="External"/><Relationship Id="rId5" Type="http://schemas.openxmlformats.org/officeDocument/2006/relationships/hyperlink" Target="https://www.sciencedirect.com/book/monograph/9780750663502/contemporary-tourism" TargetMode="External"/><Relationship Id="rId15" Type="http://schemas.openxmlformats.org/officeDocument/2006/relationships/hyperlink" Target="https://orbisk.com/blog/using-ai-to-reduce-food-waste/" TargetMode="External"/><Relationship Id="rId10" Type="http://schemas.openxmlformats.org/officeDocument/2006/relationships/hyperlink" Target="https://www.hoteliermiddleeast.com/news/report-finds-80-percent-of-hotel-guests-would-rather-check-in-remotely" TargetMode="External"/><Relationship Id="rId4" Type="http://schemas.openxmlformats.org/officeDocument/2006/relationships/hyperlink" Target="https://www.mckinsey.com/capabilities/strategy-and-corporate-finance/our-insights/how-ai-is-transforming-strategy-development" TargetMode="External"/><Relationship Id="rId9" Type="http://schemas.openxmlformats.org/officeDocument/2006/relationships/hyperlink" Target="https://food.ec.europa.eu/food-safety/food-waste_en" TargetMode="External"/><Relationship Id="rId14" Type="http://schemas.openxmlformats.org/officeDocument/2006/relationships/hyperlink" Target="https://www.ons.gov.uk/economy/inflationandpriceindices/bulletins/consumerpriceinflation/september2024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6959490" y="0"/>
            <a:ext cx="12333188" cy="10287000"/>
          </a:xfrm>
          <a:custGeom>
            <a:avLst/>
            <a:gdLst/>
            <a:ahLst/>
            <a:cxnLst/>
            <a:rect l="l" t="t" r="r" b="b"/>
            <a:pathLst>
              <a:path w="12333188" h="10287000">
                <a:moveTo>
                  <a:pt x="0" y="0"/>
                </a:moveTo>
                <a:lnTo>
                  <a:pt x="12333188" y="0"/>
                </a:lnTo>
                <a:lnTo>
                  <a:pt x="1233318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500" r="-12500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 rot="-1497955">
            <a:off x="-745152" y="-1214599"/>
            <a:ext cx="11877809" cy="16430030"/>
            <a:chOff x="0" y="0"/>
            <a:chExt cx="3128312" cy="432725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128312" cy="4327251"/>
            </a:xfrm>
            <a:custGeom>
              <a:avLst/>
              <a:gdLst/>
              <a:ahLst/>
              <a:cxnLst/>
              <a:rect l="l" t="t" r="r" b="b"/>
              <a:pathLst>
                <a:path w="3128312" h="4327251">
                  <a:moveTo>
                    <a:pt x="0" y="0"/>
                  </a:moveTo>
                  <a:lnTo>
                    <a:pt x="3128312" y="0"/>
                  </a:lnTo>
                  <a:lnTo>
                    <a:pt x="3128312" y="4327251"/>
                  </a:lnTo>
                  <a:lnTo>
                    <a:pt x="0" y="4327251"/>
                  </a:lnTo>
                  <a:close/>
                </a:path>
              </a:pathLst>
            </a:custGeom>
            <a:solidFill>
              <a:srgbClr val="462C19"/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3128312" cy="436535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-40534" y="2553047"/>
            <a:ext cx="9472129" cy="259045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0141"/>
              </a:lnSpc>
            </a:pPr>
            <a:r>
              <a:rPr lang="en-US" sz="6600" dirty="0">
                <a:solidFill>
                  <a:schemeClr val="bg1"/>
                </a:solidFill>
              </a:rPr>
              <a:t>Artificial Intelligence and human collaboration.</a:t>
            </a:r>
            <a:endParaRPr lang="en-US" sz="6600" b="1" dirty="0">
              <a:solidFill>
                <a:schemeClr val="bg1"/>
              </a:solidFill>
              <a:latin typeface="The Seasons Bold"/>
              <a:ea typeface="The Seasons Bold"/>
              <a:cs typeface="The Seasons Bold"/>
              <a:sym typeface="The Seasons Bold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1272071" y="6550532"/>
            <a:ext cx="8159524" cy="666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227"/>
              </a:lnSpc>
            </a:pPr>
            <a:r>
              <a:rPr lang="en-US" sz="4468" dirty="0">
                <a:solidFill>
                  <a:srgbClr val="FFFFFF"/>
                </a:solidFill>
                <a:latin typeface="The Seasons"/>
                <a:ea typeface="The Seasons"/>
                <a:cs typeface="The Seasons"/>
                <a:sym typeface="The Seasons"/>
              </a:rPr>
              <a:t>By MORYOM QURESHI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501646" y="8257294"/>
            <a:ext cx="7315200" cy="1143831"/>
          </a:xfrm>
          <a:custGeom>
            <a:avLst/>
            <a:gdLst/>
            <a:ahLst/>
            <a:cxnLst/>
            <a:rect l="l" t="t" r="r" b="b"/>
            <a:pathLst>
              <a:path w="7315200" h="1143831">
                <a:moveTo>
                  <a:pt x="0" y="0"/>
                </a:moveTo>
                <a:lnTo>
                  <a:pt x="7315200" y="0"/>
                </a:lnTo>
                <a:lnTo>
                  <a:pt x="7315200" y="1143831"/>
                </a:lnTo>
                <a:lnTo>
                  <a:pt x="0" y="11438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796995" y="1577316"/>
            <a:ext cx="7641610" cy="7241839"/>
            <a:chOff x="0" y="0"/>
            <a:chExt cx="9248956" cy="8765097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9248956" cy="8765061"/>
            </a:xfrm>
            <a:custGeom>
              <a:avLst/>
              <a:gdLst/>
              <a:ahLst/>
              <a:cxnLst/>
              <a:rect l="l" t="t" r="r" b="b"/>
              <a:pathLst>
                <a:path w="9248956" h="8765061">
                  <a:moveTo>
                    <a:pt x="8924799" y="6928920"/>
                  </a:moveTo>
                  <a:cubicBezTo>
                    <a:pt x="9132845" y="7264312"/>
                    <a:pt x="9149826" y="7693248"/>
                    <a:pt x="8929905" y="8054184"/>
                  </a:cubicBezTo>
                  <a:cubicBezTo>
                    <a:pt x="8604507" y="8588215"/>
                    <a:pt x="7883829" y="8769555"/>
                    <a:pt x="7320345" y="8462906"/>
                  </a:cubicBezTo>
                  <a:cubicBezTo>
                    <a:pt x="6459545" y="7982975"/>
                    <a:pt x="5345527" y="8116031"/>
                    <a:pt x="4624663" y="8765061"/>
                  </a:cubicBezTo>
                  <a:lnTo>
                    <a:pt x="4624163" y="8765061"/>
                  </a:lnTo>
                  <a:cubicBezTo>
                    <a:pt x="3916822" y="8128180"/>
                    <a:pt x="2826870" y="7976401"/>
                    <a:pt x="1937545" y="8457963"/>
                  </a:cubicBezTo>
                  <a:cubicBezTo>
                    <a:pt x="1583717" y="8655128"/>
                    <a:pt x="1131018" y="8671151"/>
                    <a:pt x="750164" y="8462801"/>
                  </a:cubicBezTo>
                  <a:cubicBezTo>
                    <a:pt x="186681" y="8154388"/>
                    <a:pt x="-4394" y="7471383"/>
                    <a:pt x="318886" y="6937370"/>
                  </a:cubicBezTo>
                  <a:cubicBezTo>
                    <a:pt x="825340" y="6121800"/>
                    <a:pt x="684848" y="5065991"/>
                    <a:pt x="0" y="4382864"/>
                  </a:cubicBezTo>
                  <a:lnTo>
                    <a:pt x="0" y="4382391"/>
                  </a:lnTo>
                  <a:cubicBezTo>
                    <a:pt x="672103" y="3712025"/>
                    <a:pt x="832184" y="2679218"/>
                    <a:pt x="324083" y="1836335"/>
                  </a:cubicBezTo>
                  <a:cubicBezTo>
                    <a:pt x="115982" y="1501012"/>
                    <a:pt x="99056" y="1072006"/>
                    <a:pt x="319015" y="711124"/>
                  </a:cubicBezTo>
                  <a:cubicBezTo>
                    <a:pt x="644375" y="176970"/>
                    <a:pt x="1365053" y="-4407"/>
                    <a:pt x="1928537" y="302261"/>
                  </a:cubicBezTo>
                  <a:cubicBezTo>
                    <a:pt x="2789319" y="782105"/>
                    <a:pt x="3903337" y="649031"/>
                    <a:pt x="4624238" y="0"/>
                  </a:cubicBezTo>
                  <a:lnTo>
                    <a:pt x="4624737" y="0"/>
                  </a:lnTo>
                  <a:cubicBezTo>
                    <a:pt x="5353555" y="656218"/>
                    <a:pt x="6449723" y="777336"/>
                    <a:pt x="7320420" y="302243"/>
                  </a:cubicBezTo>
                  <a:cubicBezTo>
                    <a:pt x="7883903" y="-4420"/>
                    <a:pt x="8604582" y="176900"/>
                    <a:pt x="8929978" y="710966"/>
                  </a:cubicBezTo>
                  <a:cubicBezTo>
                    <a:pt x="9149900" y="1071918"/>
                    <a:pt x="9132919" y="1500994"/>
                    <a:pt x="8924799" y="1836387"/>
                  </a:cubicBezTo>
                  <a:cubicBezTo>
                    <a:pt x="8416754" y="2679270"/>
                    <a:pt x="8576928" y="3711938"/>
                    <a:pt x="9248956" y="4382320"/>
                  </a:cubicBezTo>
                  <a:lnTo>
                    <a:pt x="9248956" y="4382794"/>
                  </a:lnTo>
                  <a:cubicBezTo>
                    <a:pt x="8576835" y="5053229"/>
                    <a:pt x="8416754" y="6086037"/>
                    <a:pt x="8924799" y="6928920"/>
                  </a:cubicBezTo>
                </a:path>
              </a:pathLst>
            </a:custGeom>
            <a:blipFill>
              <a:blip r:embed="rId4"/>
              <a:stretch>
                <a:fillRect l="-21596" r="-21596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9280111" y="1673728"/>
            <a:ext cx="8169689" cy="184665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4760"/>
              </a:lnSpc>
            </a:pPr>
            <a:r>
              <a:rPr lang="en-US" sz="4068" b="1" dirty="0">
                <a:solidFill>
                  <a:srgbClr val="824513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Introduction: Artificial Intelligence in The UK Hotels (F&amp;B).</a:t>
            </a:r>
          </a:p>
          <a:p>
            <a:pPr algn="l">
              <a:lnSpc>
                <a:spcPts val="4760"/>
              </a:lnSpc>
            </a:pPr>
            <a:endParaRPr lang="en-US" sz="4068" b="1" dirty="0">
              <a:solidFill>
                <a:srgbClr val="824513"/>
              </a:solidFill>
              <a:latin typeface="The Seasons Bold"/>
              <a:ea typeface="The Seasons Bold"/>
              <a:cs typeface="The Seasons Bold"/>
              <a:sym typeface="The Seasons Bold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9280111" y="3444203"/>
            <a:ext cx="7388315" cy="47549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70425" lvl="1" indent="-235212" algn="just">
              <a:lnSpc>
                <a:spcPts val="3050"/>
              </a:lnSpc>
              <a:buFont typeface="Arial"/>
              <a:buChar char="•"/>
            </a:pPr>
            <a:r>
              <a:rPr lang="en-US" sz="2178" spc="-43" dirty="0">
                <a:solidFill>
                  <a:srgbClr val="462C19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The UK hotel </a:t>
            </a:r>
            <a:r>
              <a:rPr lang="en-US" sz="2178" spc="-43" dirty="0" err="1">
                <a:solidFill>
                  <a:srgbClr val="462C19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industyr</a:t>
            </a:r>
            <a:r>
              <a:rPr lang="en-US" sz="2178" spc="-43" dirty="0">
                <a:solidFill>
                  <a:srgbClr val="462C19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 is changing due to AI automation of common duties like inventory control, reporting, and buffet surveillance (</a:t>
            </a:r>
            <a:r>
              <a:rPr lang="en-US" sz="2178" spc="-43" dirty="0" err="1">
                <a:solidFill>
                  <a:srgbClr val="462C19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Batat</a:t>
            </a:r>
            <a:r>
              <a:rPr lang="en-US" sz="2178" spc="-43" dirty="0">
                <a:solidFill>
                  <a:srgbClr val="462C19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 and Das, 2019).</a:t>
            </a:r>
          </a:p>
          <a:p>
            <a:pPr marL="470425" lvl="1" indent="-235212" algn="just">
              <a:lnSpc>
                <a:spcPts val="3050"/>
              </a:lnSpc>
              <a:buFont typeface="Arial"/>
              <a:buChar char="•"/>
            </a:pPr>
            <a:r>
              <a:rPr lang="en-US" sz="2178" spc="-43" dirty="0">
                <a:solidFill>
                  <a:srgbClr val="462C19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This enables employees to concentrate on personal service, engagement of the guests, and staff training.</a:t>
            </a:r>
          </a:p>
          <a:p>
            <a:pPr marL="470425" lvl="1" indent="-235212" algn="just">
              <a:lnSpc>
                <a:spcPts val="3050"/>
              </a:lnSpc>
              <a:buFont typeface="Arial"/>
              <a:buChar char="•"/>
            </a:pPr>
            <a:r>
              <a:rPr lang="en-US" sz="2178" spc="-43" dirty="0">
                <a:solidFill>
                  <a:srgbClr val="462C19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Balance may result in a lack of satisfaction, disengagement, and reputational risks (Costa &amp; Costa, 2022).</a:t>
            </a:r>
          </a:p>
          <a:p>
            <a:pPr marL="470425" lvl="1" indent="-235212" algn="just">
              <a:lnSpc>
                <a:spcPts val="3050"/>
              </a:lnSpc>
              <a:buFont typeface="Arial"/>
              <a:buChar char="•"/>
            </a:pPr>
            <a:r>
              <a:rPr lang="en-US" sz="2178" spc="-43" dirty="0">
                <a:solidFill>
                  <a:srgbClr val="462C19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Case study: The Park Royal Hotel monitored breakfast and conference services to determine the AI-human collaboration.</a:t>
            </a:r>
          </a:p>
          <a:p>
            <a:pPr marL="470425" lvl="1" indent="-235212" algn="just">
              <a:lnSpc>
                <a:spcPts val="3050"/>
              </a:lnSpc>
              <a:buFont typeface="Arial"/>
              <a:buChar char="•"/>
            </a:pPr>
            <a:r>
              <a:rPr lang="en-US" sz="2178" spc="-43" dirty="0">
                <a:solidFill>
                  <a:srgbClr val="462C19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AI facilitates productivity, but it is not aimed at depriving human judgment in hospitality services.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62C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061854" y="1891354"/>
            <a:ext cx="7197446" cy="6504292"/>
            <a:chOff x="0" y="0"/>
            <a:chExt cx="8701052" cy="786309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701053" cy="7863220"/>
            </a:xfrm>
            <a:custGeom>
              <a:avLst/>
              <a:gdLst/>
              <a:ahLst/>
              <a:cxnLst/>
              <a:rect l="l" t="t" r="r" b="b"/>
              <a:pathLst>
                <a:path w="8701053" h="7863220">
                  <a:moveTo>
                    <a:pt x="8701053" y="7219434"/>
                  </a:moveTo>
                  <a:lnTo>
                    <a:pt x="7299968" y="7219434"/>
                  </a:lnTo>
                  <a:cubicBezTo>
                    <a:pt x="7445225" y="7418452"/>
                    <a:pt x="7525188" y="7635734"/>
                    <a:pt x="7525188" y="7863220"/>
                  </a:cubicBezTo>
                  <a:lnTo>
                    <a:pt x="1175865" y="7863220"/>
                  </a:lnTo>
                  <a:cubicBezTo>
                    <a:pt x="1175865" y="7635734"/>
                    <a:pt x="1255828" y="7418609"/>
                    <a:pt x="1401085" y="7219434"/>
                  </a:cubicBezTo>
                  <a:lnTo>
                    <a:pt x="0" y="7219434"/>
                  </a:lnTo>
                  <a:lnTo>
                    <a:pt x="0" y="643816"/>
                  </a:lnTo>
                  <a:lnTo>
                    <a:pt x="1401085" y="643816"/>
                  </a:lnTo>
                  <a:cubicBezTo>
                    <a:pt x="1255828" y="444641"/>
                    <a:pt x="1175865" y="227516"/>
                    <a:pt x="1175865" y="0"/>
                  </a:cubicBezTo>
                  <a:lnTo>
                    <a:pt x="7524900" y="0"/>
                  </a:lnTo>
                  <a:cubicBezTo>
                    <a:pt x="7524900" y="227516"/>
                    <a:pt x="7444936" y="444641"/>
                    <a:pt x="7299679" y="643816"/>
                  </a:cubicBezTo>
                  <a:lnTo>
                    <a:pt x="8700764" y="643816"/>
                  </a:lnTo>
                  <a:lnTo>
                    <a:pt x="8700764" y="7219434"/>
                  </a:lnTo>
                  <a:close/>
                </a:path>
              </a:pathLst>
            </a:custGeom>
            <a:blipFill>
              <a:blip r:embed="rId2"/>
              <a:stretch>
                <a:fillRect t="-4107" b="-4107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" name="TextBox 4"/>
          <p:cNvSpPr txBox="1"/>
          <p:nvPr/>
        </p:nvSpPr>
        <p:spPr>
          <a:xfrm>
            <a:off x="1110753" y="1647720"/>
            <a:ext cx="8033247" cy="18084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627"/>
              </a:lnSpc>
            </a:pPr>
            <a:r>
              <a:rPr lang="en-US" sz="5664" b="1">
                <a:solidFill>
                  <a:srgbClr val="FFFFFF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Operational Efficiency Literature Review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110753" y="3813331"/>
            <a:ext cx="7388315" cy="50157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19478" lvl="1" indent="-259739" algn="just">
              <a:lnSpc>
                <a:spcPts val="3368"/>
              </a:lnSpc>
              <a:buFont typeface="Arial"/>
              <a:buChar char="•"/>
            </a:pPr>
            <a:r>
              <a:rPr lang="en-US" sz="2406" spc="-48">
                <a:solidFill>
                  <a:srgbClr val="FFFFFF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Using AI increases efficiency in F&amp;B in the form of predictive inventory, automated buffet control, and robot delivery (Cooper &amp; Hall, 2023).</a:t>
            </a:r>
          </a:p>
          <a:p>
            <a:pPr marL="519478" lvl="1" indent="-259739" algn="just">
              <a:lnSpc>
                <a:spcPts val="3368"/>
              </a:lnSpc>
              <a:buFont typeface="Arial"/>
              <a:buChar char="•"/>
            </a:pPr>
            <a:r>
              <a:rPr lang="en-US" sz="2406" spc="-48">
                <a:solidFill>
                  <a:srgbClr val="FFFFFF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The use of AI in IHG cut the number of food wastes by 10-15% and decreased the amount of energy used in refrigeration (WSHA, 2025).</a:t>
            </a:r>
          </a:p>
          <a:p>
            <a:pPr marL="519478" lvl="1" indent="-259739" algn="just">
              <a:lnSpc>
                <a:spcPts val="3368"/>
              </a:lnSpc>
              <a:buFont typeface="Arial"/>
              <a:buChar char="•"/>
            </a:pPr>
            <a:r>
              <a:rPr lang="en-US" sz="2406" spc="-48">
                <a:solidFill>
                  <a:srgbClr val="FFFFFF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Inventory and portion control are the two types of AI used by Hyatt UK to reduce food waste by 39% (Orbisk, 2025).</a:t>
            </a:r>
          </a:p>
          <a:p>
            <a:pPr marL="519478" lvl="1" indent="-259739" algn="just">
              <a:lnSpc>
                <a:spcPts val="3368"/>
              </a:lnSpc>
              <a:buFont typeface="Arial"/>
              <a:buChar char="•"/>
            </a:pPr>
            <a:r>
              <a:rPr lang="en-US" sz="2406" spc="-48">
                <a:solidFill>
                  <a:srgbClr val="FFFFFF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The artificial intelligence batch tracking in Radisson saved more than 58 million tonnes of food every year in Europe (EU, 2025).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095195" y="677406"/>
            <a:ext cx="164105" cy="208930"/>
          </a:xfrm>
          <a:custGeom>
            <a:avLst/>
            <a:gdLst/>
            <a:ahLst/>
            <a:cxnLst/>
            <a:rect l="l" t="t" r="r" b="b"/>
            <a:pathLst>
              <a:path w="164105" h="208930">
                <a:moveTo>
                  <a:pt x="0" y="0"/>
                </a:moveTo>
                <a:lnTo>
                  <a:pt x="164105" y="0"/>
                </a:lnTo>
                <a:lnTo>
                  <a:pt x="164105" y="208931"/>
                </a:lnTo>
                <a:lnTo>
                  <a:pt x="0" y="2089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1028700" y="1891354"/>
            <a:ext cx="7197446" cy="6504292"/>
            <a:chOff x="0" y="0"/>
            <a:chExt cx="8701052" cy="786309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8701053" cy="7863220"/>
            </a:xfrm>
            <a:custGeom>
              <a:avLst/>
              <a:gdLst/>
              <a:ahLst/>
              <a:cxnLst/>
              <a:rect l="l" t="t" r="r" b="b"/>
              <a:pathLst>
                <a:path w="8701053" h="7863220">
                  <a:moveTo>
                    <a:pt x="8701053" y="7219434"/>
                  </a:moveTo>
                  <a:lnTo>
                    <a:pt x="7299968" y="7219434"/>
                  </a:lnTo>
                  <a:cubicBezTo>
                    <a:pt x="7445225" y="7418452"/>
                    <a:pt x="7525188" y="7635734"/>
                    <a:pt x="7525188" y="7863220"/>
                  </a:cubicBezTo>
                  <a:lnTo>
                    <a:pt x="1175865" y="7863220"/>
                  </a:lnTo>
                  <a:cubicBezTo>
                    <a:pt x="1175865" y="7635734"/>
                    <a:pt x="1255828" y="7418609"/>
                    <a:pt x="1401085" y="7219434"/>
                  </a:cubicBezTo>
                  <a:lnTo>
                    <a:pt x="0" y="7219434"/>
                  </a:lnTo>
                  <a:lnTo>
                    <a:pt x="0" y="643816"/>
                  </a:lnTo>
                  <a:lnTo>
                    <a:pt x="1401085" y="643816"/>
                  </a:lnTo>
                  <a:cubicBezTo>
                    <a:pt x="1255828" y="444641"/>
                    <a:pt x="1175865" y="227516"/>
                    <a:pt x="1175865" y="0"/>
                  </a:cubicBezTo>
                  <a:lnTo>
                    <a:pt x="7524900" y="0"/>
                  </a:lnTo>
                  <a:cubicBezTo>
                    <a:pt x="7524900" y="227516"/>
                    <a:pt x="7444936" y="444641"/>
                    <a:pt x="7299679" y="643816"/>
                  </a:cubicBezTo>
                  <a:lnTo>
                    <a:pt x="8700764" y="643816"/>
                  </a:lnTo>
                  <a:lnTo>
                    <a:pt x="8700764" y="7219434"/>
                  </a:lnTo>
                  <a:close/>
                </a:path>
              </a:pathLst>
            </a:custGeom>
            <a:blipFill>
              <a:blip r:embed="rId4"/>
              <a:stretch>
                <a:fillRect l="-10025" r="-10025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9144000" y="1796104"/>
            <a:ext cx="6594177" cy="19257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041"/>
              </a:lnSpc>
            </a:pPr>
            <a:r>
              <a:rPr lang="en-US" sz="6018" b="1">
                <a:solidFill>
                  <a:srgbClr val="824513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Literature Review: Guest Experience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9144000" y="4199136"/>
            <a:ext cx="7673628" cy="45541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56782" lvl="1" indent="-278391" algn="just">
              <a:lnSpc>
                <a:spcPts val="3610"/>
              </a:lnSpc>
              <a:buFont typeface="Arial"/>
              <a:buChar char="•"/>
            </a:pPr>
            <a:r>
              <a:rPr lang="en-US" sz="2578" spc="-51">
                <a:solidFill>
                  <a:srgbClr val="462C19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Human touch will always be demanded; 80% of customers like hotel check-in with staff (Hotelier, 2020).</a:t>
            </a:r>
          </a:p>
          <a:p>
            <a:pPr marL="556782" lvl="1" indent="-278391" algn="just">
              <a:lnSpc>
                <a:spcPts val="3610"/>
              </a:lnSpc>
              <a:buFont typeface="Arial"/>
              <a:buChar char="•"/>
            </a:pPr>
            <a:r>
              <a:rPr lang="en-US" sz="2578" spc="-51">
                <a:solidFill>
                  <a:srgbClr val="462C19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Two-thirds of them prefer AI combined with human service in the F&amp;B (Manos, 2024).</a:t>
            </a:r>
          </a:p>
          <a:p>
            <a:pPr marL="556782" lvl="1" indent="-278391" algn="just">
              <a:lnSpc>
                <a:spcPts val="3610"/>
              </a:lnSpc>
              <a:buFont typeface="Arial"/>
              <a:buChar char="•"/>
            </a:pPr>
            <a:r>
              <a:rPr lang="en-US" sz="2578" spc="-51">
                <a:solidFill>
                  <a:srgbClr val="462C19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The stakeholder theory emphasises the necessity of reconciliation between the satisfaction of guests, the welfare of staff and operational efficiency.</a:t>
            </a:r>
          </a:p>
          <a:p>
            <a:pPr marL="556782" lvl="1" indent="-278391" algn="just">
              <a:lnSpc>
                <a:spcPts val="3610"/>
              </a:lnSpc>
              <a:buFont typeface="Arial"/>
              <a:buChar char="•"/>
            </a:pPr>
            <a:r>
              <a:rPr lang="en-US" sz="2578" spc="-51">
                <a:solidFill>
                  <a:srgbClr val="462C19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AI does not replace the job of the staff, but complements it, improving decision-making.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62C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095195" y="677406"/>
            <a:ext cx="164105" cy="208930"/>
          </a:xfrm>
          <a:custGeom>
            <a:avLst/>
            <a:gdLst/>
            <a:ahLst/>
            <a:cxnLst/>
            <a:rect l="l" t="t" r="r" b="b"/>
            <a:pathLst>
              <a:path w="164105" h="208930">
                <a:moveTo>
                  <a:pt x="0" y="0"/>
                </a:moveTo>
                <a:lnTo>
                  <a:pt x="164105" y="0"/>
                </a:lnTo>
                <a:lnTo>
                  <a:pt x="164105" y="208931"/>
                </a:lnTo>
                <a:lnTo>
                  <a:pt x="0" y="2089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9535638" y="1470445"/>
            <a:ext cx="7641610" cy="7241839"/>
            <a:chOff x="0" y="0"/>
            <a:chExt cx="9248956" cy="8765097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9248956" cy="8765061"/>
            </a:xfrm>
            <a:custGeom>
              <a:avLst/>
              <a:gdLst/>
              <a:ahLst/>
              <a:cxnLst/>
              <a:rect l="l" t="t" r="r" b="b"/>
              <a:pathLst>
                <a:path w="9248956" h="8765061">
                  <a:moveTo>
                    <a:pt x="8924799" y="6928920"/>
                  </a:moveTo>
                  <a:cubicBezTo>
                    <a:pt x="9132845" y="7264312"/>
                    <a:pt x="9149826" y="7693248"/>
                    <a:pt x="8929905" y="8054184"/>
                  </a:cubicBezTo>
                  <a:cubicBezTo>
                    <a:pt x="8604507" y="8588215"/>
                    <a:pt x="7883829" y="8769555"/>
                    <a:pt x="7320345" y="8462906"/>
                  </a:cubicBezTo>
                  <a:cubicBezTo>
                    <a:pt x="6459545" y="7982975"/>
                    <a:pt x="5345527" y="8116031"/>
                    <a:pt x="4624663" y="8765061"/>
                  </a:cubicBezTo>
                  <a:lnTo>
                    <a:pt x="4624163" y="8765061"/>
                  </a:lnTo>
                  <a:cubicBezTo>
                    <a:pt x="3916822" y="8128180"/>
                    <a:pt x="2826870" y="7976401"/>
                    <a:pt x="1937545" y="8457963"/>
                  </a:cubicBezTo>
                  <a:cubicBezTo>
                    <a:pt x="1583717" y="8655128"/>
                    <a:pt x="1131018" y="8671151"/>
                    <a:pt x="750164" y="8462801"/>
                  </a:cubicBezTo>
                  <a:cubicBezTo>
                    <a:pt x="186681" y="8154388"/>
                    <a:pt x="-4394" y="7471383"/>
                    <a:pt x="318886" y="6937370"/>
                  </a:cubicBezTo>
                  <a:cubicBezTo>
                    <a:pt x="825340" y="6121800"/>
                    <a:pt x="684848" y="5065991"/>
                    <a:pt x="0" y="4382864"/>
                  </a:cubicBezTo>
                  <a:lnTo>
                    <a:pt x="0" y="4382391"/>
                  </a:lnTo>
                  <a:cubicBezTo>
                    <a:pt x="672103" y="3712025"/>
                    <a:pt x="832184" y="2679218"/>
                    <a:pt x="324083" y="1836335"/>
                  </a:cubicBezTo>
                  <a:cubicBezTo>
                    <a:pt x="115982" y="1501012"/>
                    <a:pt x="99056" y="1072006"/>
                    <a:pt x="319015" y="711124"/>
                  </a:cubicBezTo>
                  <a:cubicBezTo>
                    <a:pt x="644375" y="176970"/>
                    <a:pt x="1365053" y="-4407"/>
                    <a:pt x="1928537" y="302261"/>
                  </a:cubicBezTo>
                  <a:cubicBezTo>
                    <a:pt x="2789319" y="782105"/>
                    <a:pt x="3903337" y="649031"/>
                    <a:pt x="4624238" y="0"/>
                  </a:cubicBezTo>
                  <a:lnTo>
                    <a:pt x="4624737" y="0"/>
                  </a:lnTo>
                  <a:cubicBezTo>
                    <a:pt x="5353555" y="656218"/>
                    <a:pt x="6449723" y="777336"/>
                    <a:pt x="7320420" y="302243"/>
                  </a:cubicBezTo>
                  <a:cubicBezTo>
                    <a:pt x="7883903" y="-4420"/>
                    <a:pt x="8604582" y="176900"/>
                    <a:pt x="8929978" y="710966"/>
                  </a:cubicBezTo>
                  <a:cubicBezTo>
                    <a:pt x="9149900" y="1071918"/>
                    <a:pt x="9132919" y="1500994"/>
                    <a:pt x="8924799" y="1836387"/>
                  </a:cubicBezTo>
                  <a:cubicBezTo>
                    <a:pt x="8416754" y="2679270"/>
                    <a:pt x="8576928" y="3711938"/>
                    <a:pt x="9248956" y="4382320"/>
                  </a:cubicBezTo>
                  <a:lnTo>
                    <a:pt x="9248956" y="4382794"/>
                  </a:lnTo>
                  <a:cubicBezTo>
                    <a:pt x="8576835" y="5053229"/>
                    <a:pt x="8416754" y="6086037"/>
                    <a:pt x="8924799" y="6928920"/>
                  </a:cubicBezTo>
                </a:path>
              </a:pathLst>
            </a:custGeom>
            <a:blipFill>
              <a:blip r:embed="rId4"/>
              <a:stretch>
                <a:fillRect t="-1062" b="-1062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1110753" y="1780456"/>
            <a:ext cx="10708431" cy="9187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57"/>
              </a:lnSpc>
            </a:pPr>
            <a:r>
              <a:rPr lang="en-US" sz="5348" b="1">
                <a:solidFill>
                  <a:srgbClr val="FFFFFF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F&amp;B Sustainability Issues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110753" y="3193895"/>
            <a:ext cx="7627990" cy="56806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35193" lvl="1" indent="-267596" algn="just">
              <a:lnSpc>
                <a:spcPts val="3470"/>
              </a:lnSpc>
              <a:buFont typeface="Arial"/>
              <a:buChar char="•"/>
            </a:pPr>
            <a:r>
              <a:rPr lang="en-US" sz="2478" spc="-49">
                <a:solidFill>
                  <a:srgbClr val="FFFFFF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Hotel buffets add to 87 million tonnes of data yearly in the UK food waste (WRAP, 2023).</a:t>
            </a:r>
          </a:p>
          <a:p>
            <a:pPr marL="535193" lvl="1" indent="-267596" algn="just">
              <a:lnSpc>
                <a:spcPts val="3470"/>
              </a:lnSpc>
              <a:buFont typeface="Arial"/>
              <a:buChar char="•"/>
            </a:pPr>
            <a:r>
              <a:rPr lang="en-US" sz="2478" spc="-49">
                <a:solidFill>
                  <a:srgbClr val="FFFFFF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The overproduction of food waste raises the cost of operation, emissions, and the brand image (Haldorai et al., 2022).</a:t>
            </a:r>
          </a:p>
          <a:p>
            <a:pPr marL="535193" lvl="1" indent="-267596" algn="just">
              <a:lnSpc>
                <a:spcPts val="3470"/>
              </a:lnSpc>
              <a:buFont typeface="Arial"/>
              <a:buChar char="•"/>
            </a:pPr>
            <a:r>
              <a:rPr lang="en-US" sz="2478" spc="-49">
                <a:solidFill>
                  <a:srgbClr val="FFFFFF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Hyatt UK has decreased waste by 25-35% by using AI predictive portioning (Hyatt, 2023).</a:t>
            </a:r>
          </a:p>
          <a:p>
            <a:pPr marL="535193" lvl="1" indent="-267596" algn="just">
              <a:lnSpc>
                <a:spcPts val="3470"/>
              </a:lnSpc>
              <a:buFont typeface="Arial"/>
              <a:buChar char="•"/>
            </a:pPr>
            <a:r>
              <a:rPr lang="en-US" sz="2478" spc="-49">
                <a:solidFill>
                  <a:srgbClr val="FFFFFF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The AI-powered inventory management helped IHG properties to save about 50% on their food waste (IHG, 2019).</a:t>
            </a:r>
          </a:p>
          <a:p>
            <a:pPr marL="535193" lvl="1" indent="-267596" algn="just">
              <a:lnSpc>
                <a:spcPts val="3470"/>
              </a:lnSpc>
              <a:buFont typeface="Arial"/>
              <a:buChar char="•"/>
            </a:pPr>
            <a:r>
              <a:rPr lang="en-US" sz="2478" spc="-49">
                <a:solidFill>
                  <a:srgbClr val="FFFFFF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AI helps to optimise resources, and it needs to be controlled by people who adjust the diet and the portions.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312697" y="1743474"/>
            <a:ext cx="6946603" cy="6468716"/>
            <a:chOff x="0" y="0"/>
            <a:chExt cx="1076211" cy="100217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076211" cy="1002173"/>
            </a:xfrm>
            <a:custGeom>
              <a:avLst/>
              <a:gdLst/>
              <a:ahLst/>
              <a:cxnLst/>
              <a:rect l="l" t="t" r="r" b="b"/>
              <a:pathLst>
                <a:path w="1076211" h="1002173">
                  <a:moveTo>
                    <a:pt x="358931" y="19070"/>
                  </a:moveTo>
                  <a:cubicBezTo>
                    <a:pt x="413927" y="7556"/>
                    <a:pt x="476832" y="0"/>
                    <a:pt x="538395" y="0"/>
                  </a:cubicBezTo>
                  <a:cubicBezTo>
                    <a:pt x="599960" y="0"/>
                    <a:pt x="659202" y="6476"/>
                    <a:pt x="713795" y="17990"/>
                  </a:cubicBezTo>
                  <a:cubicBezTo>
                    <a:pt x="714958" y="18350"/>
                    <a:pt x="716119" y="18350"/>
                    <a:pt x="717280" y="18710"/>
                  </a:cubicBezTo>
                  <a:cubicBezTo>
                    <a:pt x="922300" y="64765"/>
                    <a:pt x="1073307" y="186379"/>
                    <a:pt x="1076211" y="332709"/>
                  </a:cubicBezTo>
                  <a:lnTo>
                    <a:pt x="1076211" y="1002173"/>
                  </a:lnTo>
                  <a:lnTo>
                    <a:pt x="0" y="1002173"/>
                  </a:lnTo>
                  <a:lnTo>
                    <a:pt x="0" y="333205"/>
                  </a:lnTo>
                  <a:cubicBezTo>
                    <a:pt x="2904" y="185660"/>
                    <a:pt x="151587" y="64045"/>
                    <a:pt x="358931" y="19070"/>
                  </a:cubicBezTo>
                  <a:close/>
                </a:path>
              </a:pathLst>
            </a:custGeom>
            <a:blipFill>
              <a:blip r:embed="rId2"/>
              <a:stretch>
                <a:fillRect l="-33004" r="-33004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" name="TextBox 4"/>
          <p:cNvSpPr txBox="1"/>
          <p:nvPr/>
        </p:nvSpPr>
        <p:spPr>
          <a:xfrm>
            <a:off x="1028700" y="1572294"/>
            <a:ext cx="8115300" cy="2267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282"/>
              </a:lnSpc>
            </a:pPr>
            <a:r>
              <a:rPr lang="en-US" sz="7078" b="1">
                <a:solidFill>
                  <a:srgbClr val="824513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Staff Shortages and Financial Pressures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028700" y="4057391"/>
            <a:ext cx="8115300" cy="50164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13603" lvl="1" indent="-256802" algn="just">
              <a:lnSpc>
                <a:spcPts val="3330"/>
              </a:lnSpc>
              <a:buFont typeface="Arial"/>
              <a:buChar char="•"/>
            </a:pPr>
            <a:r>
              <a:rPr lang="en-US" sz="2378" spc="-47">
                <a:solidFill>
                  <a:srgbClr val="462C19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One quarter of the hotels in the UK state that staffing in F&amp;B is an issue (ONS, 2022); 3 out of 4 suffer seasonally.</a:t>
            </a:r>
          </a:p>
          <a:p>
            <a:pPr marL="513603" lvl="1" indent="-256802" algn="just">
              <a:lnSpc>
                <a:spcPts val="3330"/>
              </a:lnSpc>
              <a:buFont typeface="Arial"/>
              <a:buChar char="•"/>
            </a:pPr>
            <a:r>
              <a:rPr lang="en-US" sz="2378" spc="-47">
                <a:solidFill>
                  <a:srgbClr val="462C19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AI minimises redundant activities, and the staff can work on tasks of high value (interaction with guests).</a:t>
            </a:r>
          </a:p>
          <a:p>
            <a:pPr marL="513603" lvl="1" indent="-256802" algn="just">
              <a:lnSpc>
                <a:spcPts val="3330"/>
              </a:lnSpc>
              <a:buFont typeface="Arial"/>
              <a:buChar char="•"/>
            </a:pPr>
            <a:r>
              <a:rPr lang="en-US" sz="2378" spc="-47">
                <a:solidFill>
                  <a:srgbClr val="462C19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Routine processes have been automated to enhance cost control.</a:t>
            </a:r>
          </a:p>
          <a:p>
            <a:pPr marL="513603" lvl="1" indent="-256802" algn="just">
              <a:lnSpc>
                <a:spcPts val="3330"/>
              </a:lnSpc>
              <a:buFont typeface="Arial"/>
              <a:buChar char="•"/>
            </a:pPr>
            <a:r>
              <a:rPr lang="en-US" sz="2378" spc="-47">
                <a:solidFill>
                  <a:srgbClr val="462C19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The agency theory advocates the strike between employee wellbeing, efficiency of the operations and the satisfaction of the guests.</a:t>
            </a:r>
          </a:p>
          <a:p>
            <a:pPr marL="513603" lvl="1" indent="-256802" algn="just">
              <a:lnSpc>
                <a:spcPts val="3330"/>
              </a:lnSpc>
              <a:buFont typeface="Arial"/>
              <a:buChar char="•"/>
            </a:pPr>
            <a:r>
              <a:rPr lang="en-US" sz="2378" spc="-47">
                <a:solidFill>
                  <a:srgbClr val="462C19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The Park Royal placement observations prove that AI tools with human supervision enhance interaction and trustworthiness.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62C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1504847"/>
            <a:ext cx="7641610" cy="7241839"/>
            <a:chOff x="0" y="0"/>
            <a:chExt cx="9248956" cy="876509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9248956" cy="8765061"/>
            </a:xfrm>
            <a:custGeom>
              <a:avLst/>
              <a:gdLst/>
              <a:ahLst/>
              <a:cxnLst/>
              <a:rect l="l" t="t" r="r" b="b"/>
              <a:pathLst>
                <a:path w="9248956" h="8765061">
                  <a:moveTo>
                    <a:pt x="8924799" y="6928920"/>
                  </a:moveTo>
                  <a:cubicBezTo>
                    <a:pt x="9132845" y="7264312"/>
                    <a:pt x="9149826" y="7693248"/>
                    <a:pt x="8929905" y="8054184"/>
                  </a:cubicBezTo>
                  <a:cubicBezTo>
                    <a:pt x="8604507" y="8588215"/>
                    <a:pt x="7883829" y="8769555"/>
                    <a:pt x="7320345" y="8462906"/>
                  </a:cubicBezTo>
                  <a:cubicBezTo>
                    <a:pt x="6459545" y="7982975"/>
                    <a:pt x="5345527" y="8116031"/>
                    <a:pt x="4624663" y="8765061"/>
                  </a:cubicBezTo>
                  <a:lnTo>
                    <a:pt x="4624163" y="8765061"/>
                  </a:lnTo>
                  <a:cubicBezTo>
                    <a:pt x="3916822" y="8128180"/>
                    <a:pt x="2826870" y="7976401"/>
                    <a:pt x="1937545" y="8457963"/>
                  </a:cubicBezTo>
                  <a:cubicBezTo>
                    <a:pt x="1583717" y="8655128"/>
                    <a:pt x="1131018" y="8671151"/>
                    <a:pt x="750164" y="8462801"/>
                  </a:cubicBezTo>
                  <a:cubicBezTo>
                    <a:pt x="186681" y="8154388"/>
                    <a:pt x="-4394" y="7471383"/>
                    <a:pt x="318886" y="6937370"/>
                  </a:cubicBezTo>
                  <a:cubicBezTo>
                    <a:pt x="825340" y="6121800"/>
                    <a:pt x="684848" y="5065991"/>
                    <a:pt x="0" y="4382864"/>
                  </a:cubicBezTo>
                  <a:lnTo>
                    <a:pt x="0" y="4382391"/>
                  </a:lnTo>
                  <a:cubicBezTo>
                    <a:pt x="672103" y="3712025"/>
                    <a:pt x="832184" y="2679218"/>
                    <a:pt x="324083" y="1836335"/>
                  </a:cubicBezTo>
                  <a:cubicBezTo>
                    <a:pt x="115982" y="1501012"/>
                    <a:pt x="99056" y="1072006"/>
                    <a:pt x="319015" y="711124"/>
                  </a:cubicBezTo>
                  <a:cubicBezTo>
                    <a:pt x="644375" y="176970"/>
                    <a:pt x="1365053" y="-4407"/>
                    <a:pt x="1928537" y="302261"/>
                  </a:cubicBezTo>
                  <a:cubicBezTo>
                    <a:pt x="2789319" y="782105"/>
                    <a:pt x="3903337" y="649031"/>
                    <a:pt x="4624238" y="0"/>
                  </a:cubicBezTo>
                  <a:lnTo>
                    <a:pt x="4624737" y="0"/>
                  </a:lnTo>
                  <a:cubicBezTo>
                    <a:pt x="5353555" y="656218"/>
                    <a:pt x="6449723" y="777336"/>
                    <a:pt x="7320420" y="302243"/>
                  </a:cubicBezTo>
                  <a:cubicBezTo>
                    <a:pt x="7883903" y="-4420"/>
                    <a:pt x="8604582" y="176900"/>
                    <a:pt x="8929978" y="710966"/>
                  </a:cubicBezTo>
                  <a:cubicBezTo>
                    <a:pt x="9149900" y="1071918"/>
                    <a:pt x="9132919" y="1500994"/>
                    <a:pt x="8924799" y="1836387"/>
                  </a:cubicBezTo>
                  <a:cubicBezTo>
                    <a:pt x="8416754" y="2679270"/>
                    <a:pt x="8576928" y="3711938"/>
                    <a:pt x="9248956" y="4382320"/>
                  </a:cubicBezTo>
                  <a:lnTo>
                    <a:pt x="9248956" y="4382794"/>
                  </a:lnTo>
                  <a:cubicBezTo>
                    <a:pt x="8576835" y="5053229"/>
                    <a:pt x="8416754" y="6086037"/>
                    <a:pt x="8924799" y="6928920"/>
                  </a:cubicBezTo>
                </a:path>
              </a:pathLst>
            </a:custGeom>
            <a:blipFill>
              <a:blip r:embed="rId2"/>
              <a:stretch>
                <a:fillRect t="-11391" b="-11391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" name="TextBox 4"/>
          <p:cNvSpPr txBox="1"/>
          <p:nvPr/>
        </p:nvSpPr>
        <p:spPr>
          <a:xfrm>
            <a:off x="9436326" y="1695038"/>
            <a:ext cx="7403073" cy="1204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282"/>
              </a:lnSpc>
            </a:pPr>
            <a:r>
              <a:rPr lang="en-US" sz="7078" b="1">
                <a:solidFill>
                  <a:srgbClr val="FFFFFF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Methodology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9451084" y="3268441"/>
            <a:ext cx="7388315" cy="52424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35193" lvl="1" indent="-267596" algn="just">
              <a:lnSpc>
                <a:spcPts val="3470"/>
              </a:lnSpc>
              <a:buFont typeface="Arial"/>
              <a:buChar char="•"/>
            </a:pPr>
            <a:r>
              <a:rPr lang="en-US" sz="2478" spc="-49">
                <a:solidFill>
                  <a:srgbClr val="FFFFFF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Qualitative exploratory design applied to evaluate the AI-human collaboration during the UK hotel F&amp;B operations (Dixit, 2020).</a:t>
            </a:r>
          </a:p>
          <a:p>
            <a:pPr marL="535193" lvl="1" indent="-267596" algn="just">
              <a:lnSpc>
                <a:spcPts val="3470"/>
              </a:lnSpc>
              <a:buFont typeface="Arial"/>
              <a:buChar char="•"/>
            </a:pPr>
            <a:r>
              <a:rPr lang="en-US" sz="2478" spc="-49">
                <a:solidFill>
                  <a:srgbClr val="FFFFFF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Three sources of data were used: peer-reviewed journals, industry reports (UK Hospitality, WRAP), and placement experience at The Park Royal.</a:t>
            </a:r>
          </a:p>
          <a:p>
            <a:pPr marL="535193" lvl="1" indent="-267596" algn="just">
              <a:lnSpc>
                <a:spcPts val="3470"/>
              </a:lnSpc>
              <a:buFont typeface="Arial"/>
              <a:buChar char="•"/>
            </a:pPr>
            <a:r>
              <a:rPr lang="en-US" sz="2478" spc="-49">
                <a:solidFill>
                  <a:srgbClr val="FFFFFF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Noticed breakfast, meeting, and bar services, employee workflow, and handwritten waste tags.</a:t>
            </a:r>
          </a:p>
          <a:p>
            <a:pPr marL="535193" lvl="1" indent="-267596" algn="just">
              <a:lnSpc>
                <a:spcPts val="3470"/>
              </a:lnSpc>
              <a:buFont typeface="Arial"/>
              <a:buChar char="•"/>
            </a:pPr>
            <a:r>
              <a:rPr lang="en-US" sz="2478" spc="-49">
                <a:solidFill>
                  <a:srgbClr val="FFFFFF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The TBL model is used to evaluate the environmental, economic, and social performance.</a:t>
            </a:r>
          </a:p>
          <a:p>
            <a:pPr marL="535193" lvl="1" indent="-267596" algn="just">
              <a:lnSpc>
                <a:spcPts val="3470"/>
              </a:lnSpc>
              <a:buFont typeface="Arial"/>
              <a:buChar char="•"/>
            </a:pPr>
            <a:r>
              <a:rPr lang="en-US" sz="2478" spc="-49">
                <a:solidFill>
                  <a:srgbClr val="FFFFFF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Driven by operational efficiency, employee functions, guest satisfaction and sustainability.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1671571"/>
            <a:ext cx="6946603" cy="6468716"/>
            <a:chOff x="0" y="0"/>
            <a:chExt cx="1076211" cy="100217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076211" cy="1002173"/>
            </a:xfrm>
            <a:custGeom>
              <a:avLst/>
              <a:gdLst/>
              <a:ahLst/>
              <a:cxnLst/>
              <a:rect l="l" t="t" r="r" b="b"/>
              <a:pathLst>
                <a:path w="1076211" h="1002173">
                  <a:moveTo>
                    <a:pt x="358931" y="19070"/>
                  </a:moveTo>
                  <a:cubicBezTo>
                    <a:pt x="413927" y="7556"/>
                    <a:pt x="476832" y="0"/>
                    <a:pt x="538395" y="0"/>
                  </a:cubicBezTo>
                  <a:cubicBezTo>
                    <a:pt x="599960" y="0"/>
                    <a:pt x="659202" y="6476"/>
                    <a:pt x="713795" y="17990"/>
                  </a:cubicBezTo>
                  <a:cubicBezTo>
                    <a:pt x="714958" y="18350"/>
                    <a:pt x="716119" y="18350"/>
                    <a:pt x="717280" y="18710"/>
                  </a:cubicBezTo>
                  <a:cubicBezTo>
                    <a:pt x="922300" y="64765"/>
                    <a:pt x="1073307" y="186379"/>
                    <a:pt x="1076211" y="332709"/>
                  </a:cubicBezTo>
                  <a:lnTo>
                    <a:pt x="1076211" y="1002173"/>
                  </a:lnTo>
                  <a:lnTo>
                    <a:pt x="0" y="1002173"/>
                  </a:lnTo>
                  <a:lnTo>
                    <a:pt x="0" y="333205"/>
                  </a:lnTo>
                  <a:cubicBezTo>
                    <a:pt x="2904" y="185660"/>
                    <a:pt x="151587" y="64045"/>
                    <a:pt x="358931" y="19070"/>
                  </a:cubicBezTo>
                  <a:close/>
                </a:path>
              </a:pathLst>
            </a:custGeom>
            <a:blipFill>
              <a:blip r:embed="rId2"/>
              <a:stretch>
                <a:fillRect t="-4289" b="-4289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" name="TextBox 4"/>
          <p:cNvSpPr txBox="1"/>
          <p:nvPr/>
        </p:nvSpPr>
        <p:spPr>
          <a:xfrm>
            <a:off x="9144000" y="1796643"/>
            <a:ext cx="8115300" cy="2267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282"/>
              </a:lnSpc>
            </a:pPr>
            <a:r>
              <a:rPr lang="en-US" sz="7078" b="1">
                <a:solidFill>
                  <a:srgbClr val="824513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Environmental Sustainability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9144000" y="4500566"/>
            <a:ext cx="8115300" cy="36933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56782" lvl="1" indent="-278391" algn="just">
              <a:lnSpc>
                <a:spcPts val="3610"/>
              </a:lnSpc>
              <a:buFont typeface="Arial"/>
              <a:buChar char="•"/>
            </a:pPr>
            <a:r>
              <a:rPr lang="en-US" sz="2578" spc="-51" dirty="0">
                <a:solidFill>
                  <a:srgbClr val="462C19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The AI is helping to accurately predict the number of guests and </a:t>
            </a:r>
            <a:r>
              <a:rPr lang="en-US" sz="2578" spc="-51" dirty="0" err="1">
                <a:solidFill>
                  <a:srgbClr val="462C19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minimise</a:t>
            </a:r>
            <a:r>
              <a:rPr lang="en-US" sz="2578" spc="-51" dirty="0">
                <a:solidFill>
                  <a:srgbClr val="462C19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 buffet overproduction.</a:t>
            </a:r>
          </a:p>
          <a:p>
            <a:pPr marL="556782" lvl="1" indent="-278391" algn="just">
              <a:lnSpc>
                <a:spcPts val="3610"/>
              </a:lnSpc>
              <a:buFont typeface="Arial"/>
              <a:buChar char="•"/>
            </a:pPr>
            <a:r>
              <a:rPr lang="en-US" sz="2578" spc="-51" dirty="0">
                <a:solidFill>
                  <a:srgbClr val="462C19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The IHG Green Engage program had a 50% lower food waste saved with the help of AI (IHG, 2019).</a:t>
            </a:r>
          </a:p>
          <a:p>
            <a:pPr marL="556782" lvl="1" indent="-278391" algn="just">
              <a:lnSpc>
                <a:spcPts val="3610"/>
              </a:lnSpc>
              <a:buFont typeface="Arial"/>
              <a:buChar char="•"/>
            </a:pPr>
            <a:r>
              <a:rPr lang="en-US" sz="2578" spc="-51" dirty="0">
                <a:solidFill>
                  <a:srgbClr val="462C19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Hyatt UK repurposes more than 58 million </a:t>
            </a:r>
            <a:r>
              <a:rPr lang="en-US" sz="2578" spc="-51" dirty="0" err="1">
                <a:solidFill>
                  <a:srgbClr val="462C19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tonnes</a:t>
            </a:r>
            <a:r>
              <a:rPr lang="en-US" sz="2578" spc="-51" dirty="0">
                <a:solidFill>
                  <a:srgbClr val="462C19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 of food every year (EU, 2025).</a:t>
            </a:r>
          </a:p>
          <a:p>
            <a:pPr marL="556782" lvl="1" indent="-278391" algn="just">
              <a:lnSpc>
                <a:spcPts val="3610"/>
              </a:lnSpc>
              <a:buFont typeface="Arial"/>
              <a:buChar char="•"/>
            </a:pPr>
            <a:r>
              <a:rPr lang="en-US" sz="2578" spc="-51" dirty="0">
                <a:solidFill>
                  <a:srgbClr val="462C19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The AI batch monitoring by Radisson cut down on the perishables and energy use.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62C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144000" y="1839218"/>
            <a:ext cx="8033247" cy="6504292"/>
            <a:chOff x="0" y="0"/>
            <a:chExt cx="9711459" cy="786309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9711459" cy="7863220"/>
            </a:xfrm>
            <a:custGeom>
              <a:avLst/>
              <a:gdLst/>
              <a:ahLst/>
              <a:cxnLst/>
              <a:rect l="l" t="t" r="r" b="b"/>
              <a:pathLst>
                <a:path w="9711459" h="7863220">
                  <a:moveTo>
                    <a:pt x="9711459" y="7219434"/>
                  </a:moveTo>
                  <a:lnTo>
                    <a:pt x="8147674" y="7219434"/>
                  </a:lnTo>
                  <a:cubicBezTo>
                    <a:pt x="8309798" y="7418452"/>
                    <a:pt x="8399048" y="7635734"/>
                    <a:pt x="8399048" y="7863220"/>
                  </a:cubicBezTo>
                  <a:lnTo>
                    <a:pt x="1312411" y="7863220"/>
                  </a:lnTo>
                  <a:cubicBezTo>
                    <a:pt x="1312411" y="7635734"/>
                    <a:pt x="1401660" y="7418609"/>
                    <a:pt x="1563786" y="7219434"/>
                  </a:cubicBezTo>
                  <a:lnTo>
                    <a:pt x="0" y="7219434"/>
                  </a:lnTo>
                  <a:lnTo>
                    <a:pt x="0" y="643816"/>
                  </a:lnTo>
                  <a:lnTo>
                    <a:pt x="1563786" y="643816"/>
                  </a:lnTo>
                  <a:cubicBezTo>
                    <a:pt x="1401660" y="444641"/>
                    <a:pt x="1312411" y="227516"/>
                    <a:pt x="1312411" y="0"/>
                  </a:cubicBezTo>
                  <a:lnTo>
                    <a:pt x="8398726" y="0"/>
                  </a:lnTo>
                  <a:cubicBezTo>
                    <a:pt x="8398726" y="227516"/>
                    <a:pt x="8309477" y="444641"/>
                    <a:pt x="8147352" y="643816"/>
                  </a:cubicBezTo>
                  <a:lnTo>
                    <a:pt x="9711137" y="643816"/>
                  </a:lnTo>
                  <a:lnTo>
                    <a:pt x="9711137" y="7219434"/>
                  </a:lnTo>
                  <a:close/>
                </a:path>
              </a:pathLst>
            </a:custGeom>
            <a:blipFill>
              <a:blip r:embed="rId2"/>
              <a:stretch>
                <a:fillRect l="-4323" r="-4323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" name="TextBox 4"/>
          <p:cNvSpPr txBox="1"/>
          <p:nvPr/>
        </p:nvSpPr>
        <p:spPr>
          <a:xfrm>
            <a:off x="1309857" y="1753493"/>
            <a:ext cx="6894007" cy="15406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640"/>
              </a:lnSpc>
            </a:pPr>
            <a:r>
              <a:rPr lang="en-US" sz="4820" b="1">
                <a:solidFill>
                  <a:srgbClr val="FFFFFF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Social Sustainability and the role of the staff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309857" y="3559949"/>
            <a:ext cx="7070421" cy="47835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91505" lvl="1" indent="-245752" algn="just">
              <a:lnSpc>
                <a:spcPts val="3187"/>
              </a:lnSpc>
              <a:buFont typeface="Arial"/>
              <a:buChar char="•"/>
            </a:pPr>
            <a:r>
              <a:rPr lang="en-US" sz="2276" spc="-45">
                <a:solidFill>
                  <a:srgbClr val="FFFFFF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AI eliminates manual prediction and inventory calculations that were handled by employees (April, 2025).</a:t>
            </a:r>
          </a:p>
          <a:p>
            <a:pPr marL="491505" lvl="1" indent="-245752" algn="just">
              <a:lnSpc>
                <a:spcPts val="3187"/>
              </a:lnSpc>
              <a:buFont typeface="Arial"/>
              <a:buChar char="•"/>
            </a:pPr>
            <a:r>
              <a:rPr lang="en-US" sz="2276" spc="-45">
                <a:solidFill>
                  <a:srgbClr val="FFFFFF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Employees will be able to concentrate on interaction with guests, allergies, and the quality of presentation.</a:t>
            </a:r>
          </a:p>
          <a:p>
            <a:pPr marL="491505" lvl="1" indent="-245752" algn="just">
              <a:lnSpc>
                <a:spcPts val="3187"/>
              </a:lnSpc>
              <a:buFont typeface="Arial"/>
              <a:buChar char="•"/>
            </a:pPr>
            <a:r>
              <a:rPr lang="en-US" sz="2276" spc="-45">
                <a:solidFill>
                  <a:srgbClr val="FFFFFF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Enhances work quality and performance (Ye et al., 2022).</a:t>
            </a:r>
          </a:p>
          <a:p>
            <a:pPr marL="491505" lvl="1" indent="-245752" algn="just">
              <a:lnSpc>
                <a:spcPts val="3187"/>
              </a:lnSpc>
              <a:buFont typeface="Arial"/>
              <a:buChar char="•"/>
            </a:pPr>
            <a:r>
              <a:rPr lang="en-US" sz="2276" spc="-45">
                <a:solidFill>
                  <a:srgbClr val="FFFFFF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Employees get reskilled, which enhances digital literacy and decision-making.</a:t>
            </a:r>
          </a:p>
          <a:p>
            <a:pPr marL="491505" lvl="1" indent="-245752" algn="just">
              <a:lnSpc>
                <a:spcPts val="3187"/>
              </a:lnSpc>
              <a:buFont typeface="Arial"/>
              <a:buChar char="•"/>
            </a:pPr>
            <a:r>
              <a:rPr lang="en-US" sz="2276" spc="-45">
                <a:solidFill>
                  <a:srgbClr val="FFFFFF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The use of human-AI collaboration adds value to the experience of the guests without decreasing the quality of service.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2370028"/>
            <a:ext cx="7241449" cy="5869444"/>
            <a:chOff x="0" y="0"/>
            <a:chExt cx="9655265" cy="7825926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/>
            <a:srcRect t="3822" b="3822"/>
            <a:stretch>
              <a:fillRect/>
            </a:stretch>
          </p:blipFill>
          <p:spPr>
            <a:xfrm>
              <a:off x="0" y="0"/>
              <a:ext cx="9655265" cy="7825926"/>
            </a:xfrm>
            <a:prstGeom prst="rect">
              <a:avLst/>
            </a:prstGeom>
          </p:spPr>
        </p:pic>
      </p:grpSp>
      <p:sp>
        <p:nvSpPr>
          <p:cNvPr id="4" name="TextBox 4"/>
          <p:cNvSpPr txBox="1"/>
          <p:nvPr/>
        </p:nvSpPr>
        <p:spPr>
          <a:xfrm>
            <a:off x="8772464" y="1822554"/>
            <a:ext cx="8486836" cy="9996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888"/>
              </a:lnSpc>
            </a:pPr>
            <a:r>
              <a:rPr lang="en-US" sz="5887" b="1">
                <a:solidFill>
                  <a:srgbClr val="824513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Economic Sustainability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8772464" y="3070649"/>
            <a:ext cx="8022561" cy="52755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04516" lvl="1" indent="-302258" algn="just">
              <a:lnSpc>
                <a:spcPts val="5319"/>
              </a:lnSpc>
              <a:buFont typeface="Arial"/>
              <a:buChar char="•"/>
            </a:pPr>
            <a:r>
              <a:rPr lang="en-US" sz="2799" spc="-55">
                <a:solidFill>
                  <a:srgbClr val="000000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IHG had saved approximately 8% of its annual food costs on breakfast buffets with the help of AI.</a:t>
            </a:r>
          </a:p>
          <a:p>
            <a:pPr marL="604516" lvl="1" indent="-302258" algn="just">
              <a:lnSpc>
                <a:spcPts val="5319"/>
              </a:lnSpc>
              <a:buFont typeface="Arial"/>
              <a:buChar char="•"/>
            </a:pPr>
            <a:r>
              <a:rPr lang="en-US" sz="2799" spc="-55">
                <a:solidFill>
                  <a:srgbClr val="000000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Hyatt UK also saved £350,000 a year in procurement and energy efficiency (Hyatt, 2023).</a:t>
            </a:r>
          </a:p>
          <a:p>
            <a:pPr marL="604516" lvl="1" indent="-302258" algn="just">
              <a:lnSpc>
                <a:spcPts val="5319"/>
              </a:lnSpc>
              <a:buFont typeface="Arial"/>
              <a:buChar char="•"/>
            </a:pPr>
            <a:r>
              <a:rPr lang="en-US" sz="2799" spc="-55">
                <a:solidFill>
                  <a:srgbClr val="000000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Radisson also enhanced service delivery without necessarily recruiting more employees.</a:t>
            </a:r>
          </a:p>
          <a:p>
            <a:pPr marL="604516" lvl="1" indent="-302258" algn="just">
              <a:lnSpc>
                <a:spcPts val="5319"/>
              </a:lnSpc>
              <a:buFont typeface="Arial"/>
              <a:buChar char="•"/>
            </a:pPr>
            <a:r>
              <a:rPr lang="en-US" sz="2799" spc="-55">
                <a:solidFill>
                  <a:srgbClr val="000000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AI makes operational costs low and efficient human resource allocation.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62C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1504847"/>
            <a:ext cx="7641610" cy="7241839"/>
            <a:chOff x="0" y="0"/>
            <a:chExt cx="9248956" cy="876509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9248956" cy="8765061"/>
            </a:xfrm>
            <a:custGeom>
              <a:avLst/>
              <a:gdLst/>
              <a:ahLst/>
              <a:cxnLst/>
              <a:rect l="l" t="t" r="r" b="b"/>
              <a:pathLst>
                <a:path w="9248956" h="8765061">
                  <a:moveTo>
                    <a:pt x="8924799" y="6928920"/>
                  </a:moveTo>
                  <a:cubicBezTo>
                    <a:pt x="9132845" y="7264312"/>
                    <a:pt x="9149826" y="7693248"/>
                    <a:pt x="8929905" y="8054184"/>
                  </a:cubicBezTo>
                  <a:cubicBezTo>
                    <a:pt x="8604507" y="8588215"/>
                    <a:pt x="7883829" y="8769555"/>
                    <a:pt x="7320345" y="8462906"/>
                  </a:cubicBezTo>
                  <a:cubicBezTo>
                    <a:pt x="6459545" y="7982975"/>
                    <a:pt x="5345527" y="8116031"/>
                    <a:pt x="4624663" y="8765061"/>
                  </a:cubicBezTo>
                  <a:lnTo>
                    <a:pt x="4624163" y="8765061"/>
                  </a:lnTo>
                  <a:cubicBezTo>
                    <a:pt x="3916822" y="8128180"/>
                    <a:pt x="2826870" y="7976401"/>
                    <a:pt x="1937545" y="8457963"/>
                  </a:cubicBezTo>
                  <a:cubicBezTo>
                    <a:pt x="1583717" y="8655128"/>
                    <a:pt x="1131018" y="8671151"/>
                    <a:pt x="750164" y="8462801"/>
                  </a:cubicBezTo>
                  <a:cubicBezTo>
                    <a:pt x="186681" y="8154388"/>
                    <a:pt x="-4394" y="7471383"/>
                    <a:pt x="318886" y="6937370"/>
                  </a:cubicBezTo>
                  <a:cubicBezTo>
                    <a:pt x="825340" y="6121800"/>
                    <a:pt x="684848" y="5065991"/>
                    <a:pt x="0" y="4382864"/>
                  </a:cubicBezTo>
                  <a:lnTo>
                    <a:pt x="0" y="4382391"/>
                  </a:lnTo>
                  <a:cubicBezTo>
                    <a:pt x="672103" y="3712025"/>
                    <a:pt x="832184" y="2679218"/>
                    <a:pt x="324083" y="1836335"/>
                  </a:cubicBezTo>
                  <a:cubicBezTo>
                    <a:pt x="115982" y="1501012"/>
                    <a:pt x="99056" y="1072006"/>
                    <a:pt x="319015" y="711124"/>
                  </a:cubicBezTo>
                  <a:cubicBezTo>
                    <a:pt x="644375" y="176970"/>
                    <a:pt x="1365053" y="-4407"/>
                    <a:pt x="1928537" y="302261"/>
                  </a:cubicBezTo>
                  <a:cubicBezTo>
                    <a:pt x="2789319" y="782105"/>
                    <a:pt x="3903337" y="649031"/>
                    <a:pt x="4624238" y="0"/>
                  </a:cubicBezTo>
                  <a:lnTo>
                    <a:pt x="4624737" y="0"/>
                  </a:lnTo>
                  <a:cubicBezTo>
                    <a:pt x="5353555" y="656218"/>
                    <a:pt x="6449723" y="777336"/>
                    <a:pt x="7320420" y="302243"/>
                  </a:cubicBezTo>
                  <a:cubicBezTo>
                    <a:pt x="7883903" y="-4420"/>
                    <a:pt x="8604582" y="176900"/>
                    <a:pt x="8929978" y="710966"/>
                  </a:cubicBezTo>
                  <a:cubicBezTo>
                    <a:pt x="9149900" y="1071918"/>
                    <a:pt x="9132919" y="1500994"/>
                    <a:pt x="8924799" y="1836387"/>
                  </a:cubicBezTo>
                  <a:cubicBezTo>
                    <a:pt x="8416754" y="2679270"/>
                    <a:pt x="8576928" y="3711938"/>
                    <a:pt x="9248956" y="4382320"/>
                  </a:cubicBezTo>
                  <a:lnTo>
                    <a:pt x="9248956" y="4382794"/>
                  </a:lnTo>
                  <a:cubicBezTo>
                    <a:pt x="8576835" y="5053229"/>
                    <a:pt x="8416754" y="6086037"/>
                    <a:pt x="8924799" y="6928920"/>
                  </a:cubicBezTo>
                </a:path>
              </a:pathLst>
            </a:custGeom>
            <a:blipFill>
              <a:blip r:embed="rId2"/>
              <a:stretch>
                <a:fillRect t="-4548" b="-4548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" name="TextBox 4"/>
          <p:cNvSpPr txBox="1"/>
          <p:nvPr/>
        </p:nvSpPr>
        <p:spPr>
          <a:xfrm>
            <a:off x="9436326" y="1695038"/>
            <a:ext cx="8851674" cy="20826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572"/>
              </a:lnSpc>
            </a:pPr>
            <a:r>
              <a:rPr lang="en-US" sz="6471" b="1">
                <a:solidFill>
                  <a:srgbClr val="FFFFFF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Human Touch and Guest Experience.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9436326" y="4175472"/>
            <a:ext cx="7388315" cy="43661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35193" lvl="1" indent="-267596" algn="just">
              <a:lnSpc>
                <a:spcPts val="3470"/>
              </a:lnSpc>
              <a:buFont typeface="Arial"/>
              <a:buChar char="•"/>
            </a:pPr>
            <a:r>
              <a:rPr lang="en-US" sz="2478" spc="-49">
                <a:solidFill>
                  <a:srgbClr val="FFFFFF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Breakfast and conference services are still dependent on staff attention and the ability to solve problems.</a:t>
            </a:r>
          </a:p>
          <a:p>
            <a:pPr marL="535193" lvl="1" indent="-267596" algn="just">
              <a:lnSpc>
                <a:spcPts val="3470"/>
              </a:lnSpc>
              <a:buFont typeface="Arial"/>
              <a:buChar char="•"/>
            </a:pPr>
            <a:r>
              <a:rPr lang="en-US" sz="2478" spc="-49">
                <a:solidFill>
                  <a:srgbClr val="FFFFFF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AI assists employees in the decision-making process but does not eliminate the need to make judgments in unpredictable situations.</a:t>
            </a:r>
          </a:p>
          <a:p>
            <a:pPr marL="535193" lvl="1" indent="-267596" algn="just">
              <a:lnSpc>
                <a:spcPts val="3470"/>
              </a:lnSpc>
              <a:buFont typeface="Arial"/>
              <a:buChar char="•"/>
            </a:pPr>
            <a:r>
              <a:rPr lang="en-US" sz="2478" spc="-49">
                <a:solidFill>
                  <a:srgbClr val="FFFFFF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The stakeholder theory underscores the need to balance the needs of the guests, staff involvement, and financial objectives.</a:t>
            </a:r>
          </a:p>
          <a:p>
            <a:pPr marL="535193" lvl="1" indent="-267596" algn="just">
              <a:lnSpc>
                <a:spcPts val="3470"/>
              </a:lnSpc>
              <a:buFont typeface="Arial"/>
              <a:buChar char="•"/>
            </a:pPr>
            <a:r>
              <a:rPr lang="en-US" sz="2478" spc="-49">
                <a:solidFill>
                  <a:srgbClr val="FFFFFF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The successful AI-human cooperation enhances the level of satisfaction among guests and stability.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312697" y="1743474"/>
            <a:ext cx="6946603" cy="7514826"/>
            <a:chOff x="0" y="0"/>
            <a:chExt cx="1076211" cy="116424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076211" cy="1164243"/>
            </a:xfrm>
            <a:custGeom>
              <a:avLst/>
              <a:gdLst/>
              <a:ahLst/>
              <a:cxnLst/>
              <a:rect l="l" t="t" r="r" b="b"/>
              <a:pathLst>
                <a:path w="1076211" h="1164243">
                  <a:moveTo>
                    <a:pt x="358931" y="19070"/>
                  </a:moveTo>
                  <a:cubicBezTo>
                    <a:pt x="413927" y="7556"/>
                    <a:pt x="476832" y="0"/>
                    <a:pt x="538395" y="0"/>
                  </a:cubicBezTo>
                  <a:cubicBezTo>
                    <a:pt x="599960" y="0"/>
                    <a:pt x="659202" y="6476"/>
                    <a:pt x="713795" y="17990"/>
                  </a:cubicBezTo>
                  <a:cubicBezTo>
                    <a:pt x="714958" y="18350"/>
                    <a:pt x="716119" y="18350"/>
                    <a:pt x="717280" y="18710"/>
                  </a:cubicBezTo>
                  <a:cubicBezTo>
                    <a:pt x="922300" y="64765"/>
                    <a:pt x="1073307" y="186379"/>
                    <a:pt x="1076211" y="336309"/>
                  </a:cubicBezTo>
                  <a:lnTo>
                    <a:pt x="1076211" y="1164243"/>
                  </a:lnTo>
                  <a:lnTo>
                    <a:pt x="0" y="1164243"/>
                  </a:lnTo>
                  <a:lnTo>
                    <a:pt x="0" y="336923"/>
                  </a:lnTo>
                  <a:cubicBezTo>
                    <a:pt x="2904" y="185660"/>
                    <a:pt x="151587" y="64045"/>
                    <a:pt x="358931" y="19070"/>
                  </a:cubicBezTo>
                  <a:close/>
                </a:path>
              </a:pathLst>
            </a:custGeom>
            <a:blipFill>
              <a:blip r:embed="rId2"/>
              <a:stretch>
                <a:fillRect l="-2018" r="-2018" b="-20214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" name="TextBox 4"/>
          <p:cNvSpPr txBox="1"/>
          <p:nvPr/>
        </p:nvSpPr>
        <p:spPr>
          <a:xfrm>
            <a:off x="1028700" y="1572294"/>
            <a:ext cx="11831912" cy="1204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282"/>
              </a:lnSpc>
            </a:pPr>
            <a:r>
              <a:rPr lang="en-US" sz="7078" b="1">
                <a:solidFill>
                  <a:srgbClr val="824513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Critical Perspectives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294172" y="2900252"/>
            <a:ext cx="8115300" cy="59307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13603" lvl="1" indent="-256802" algn="just">
              <a:lnSpc>
                <a:spcPts val="4305"/>
              </a:lnSpc>
              <a:buFont typeface="Arial"/>
              <a:buChar char="•"/>
            </a:pPr>
            <a:r>
              <a:rPr lang="en-US" sz="2378" spc="-47">
                <a:solidFill>
                  <a:srgbClr val="462C19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AI enhances productivity, minimises waste and lowers expenses (Byline, 2025).</a:t>
            </a:r>
          </a:p>
          <a:p>
            <a:pPr marL="513603" lvl="1" indent="-256802" algn="just">
              <a:lnSpc>
                <a:spcPts val="4305"/>
              </a:lnSpc>
              <a:buFont typeface="Arial"/>
              <a:buChar char="•"/>
            </a:pPr>
            <a:r>
              <a:rPr lang="en-US" sz="2378" spc="-47">
                <a:solidFill>
                  <a:srgbClr val="462C19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Dependency has the risk of deskilling employees, loss of personal relationships, and discouraging employees.</a:t>
            </a:r>
          </a:p>
          <a:p>
            <a:pPr marL="513603" lvl="1" indent="-256802" algn="just">
              <a:lnSpc>
                <a:spcPts val="4305"/>
              </a:lnSpc>
              <a:buFont typeface="Arial"/>
              <a:buChar char="•"/>
            </a:pPr>
            <a:r>
              <a:rPr lang="en-US" sz="2378" spc="-47">
                <a:solidFill>
                  <a:srgbClr val="462C19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Carrying out AI is financially challenging for smaller hotels; manual work is still an option.</a:t>
            </a:r>
          </a:p>
          <a:p>
            <a:pPr marL="513603" lvl="1" indent="-256802" algn="just">
              <a:lnSpc>
                <a:spcPts val="4305"/>
              </a:lnSpc>
              <a:buFont typeface="Arial"/>
              <a:buChar char="•"/>
            </a:pPr>
            <a:r>
              <a:rPr lang="en-US" sz="2378" spc="-47">
                <a:solidFill>
                  <a:srgbClr val="462C19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The most appropriate results are achieved with integrated AI-human solutions, including predictive analytics and portioning under the control of the staff.</a:t>
            </a:r>
          </a:p>
          <a:p>
            <a:pPr marL="513603" lvl="1" indent="-256802" algn="just">
              <a:lnSpc>
                <a:spcPts val="4305"/>
              </a:lnSpc>
              <a:buFont typeface="Arial"/>
              <a:buChar char="•"/>
            </a:pPr>
            <a:r>
              <a:rPr lang="en-US" sz="2378" spc="-47">
                <a:solidFill>
                  <a:srgbClr val="462C19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There are trade-offs, which are combined to facilitate maximum efficiency, sustainability, and quality of services.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62C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979801" y="1839218"/>
            <a:ext cx="7197446" cy="6504292"/>
            <a:chOff x="0" y="0"/>
            <a:chExt cx="8701052" cy="786309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701053" cy="7863220"/>
            </a:xfrm>
            <a:custGeom>
              <a:avLst/>
              <a:gdLst/>
              <a:ahLst/>
              <a:cxnLst/>
              <a:rect l="l" t="t" r="r" b="b"/>
              <a:pathLst>
                <a:path w="8701053" h="7863220">
                  <a:moveTo>
                    <a:pt x="8701053" y="7219434"/>
                  </a:moveTo>
                  <a:lnTo>
                    <a:pt x="7299968" y="7219434"/>
                  </a:lnTo>
                  <a:cubicBezTo>
                    <a:pt x="7445225" y="7418452"/>
                    <a:pt x="7525188" y="7635734"/>
                    <a:pt x="7525188" y="7863220"/>
                  </a:cubicBezTo>
                  <a:lnTo>
                    <a:pt x="1175865" y="7863220"/>
                  </a:lnTo>
                  <a:cubicBezTo>
                    <a:pt x="1175865" y="7635734"/>
                    <a:pt x="1255828" y="7418609"/>
                    <a:pt x="1401085" y="7219434"/>
                  </a:cubicBezTo>
                  <a:lnTo>
                    <a:pt x="0" y="7219434"/>
                  </a:lnTo>
                  <a:lnTo>
                    <a:pt x="0" y="643816"/>
                  </a:lnTo>
                  <a:lnTo>
                    <a:pt x="1401085" y="643816"/>
                  </a:lnTo>
                  <a:cubicBezTo>
                    <a:pt x="1255828" y="444641"/>
                    <a:pt x="1175865" y="227516"/>
                    <a:pt x="1175865" y="0"/>
                  </a:cubicBezTo>
                  <a:lnTo>
                    <a:pt x="7524900" y="0"/>
                  </a:lnTo>
                  <a:cubicBezTo>
                    <a:pt x="7524900" y="227516"/>
                    <a:pt x="7444936" y="444641"/>
                    <a:pt x="7299679" y="643816"/>
                  </a:cubicBezTo>
                  <a:lnTo>
                    <a:pt x="8700764" y="643816"/>
                  </a:lnTo>
                  <a:lnTo>
                    <a:pt x="8700764" y="7219434"/>
                  </a:lnTo>
                  <a:close/>
                </a:path>
              </a:pathLst>
            </a:custGeom>
            <a:blipFill>
              <a:blip r:embed="rId2"/>
              <a:stretch>
                <a:fillRect l="-17901" r="-17901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" name="TextBox 4"/>
          <p:cNvSpPr txBox="1"/>
          <p:nvPr/>
        </p:nvSpPr>
        <p:spPr>
          <a:xfrm>
            <a:off x="1309857" y="1763018"/>
            <a:ext cx="7203969" cy="15965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893"/>
              </a:lnSpc>
            </a:pPr>
            <a:r>
              <a:rPr lang="en-US" sz="5037" b="1">
                <a:solidFill>
                  <a:srgbClr val="FFFFFF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Conclusion and Recommendations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309857" y="3619550"/>
            <a:ext cx="7388315" cy="54355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13603" lvl="1" indent="-256802" algn="just">
              <a:lnSpc>
                <a:spcPts val="3330"/>
              </a:lnSpc>
              <a:buFont typeface="Arial"/>
              <a:buChar char="•"/>
            </a:pPr>
            <a:r>
              <a:rPr lang="en-US" sz="2378" spc="-47" dirty="0">
                <a:solidFill>
                  <a:srgbClr val="FFFFFF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Employ AI-statistical modelling under human control to decrease food waste and enhance efficiency (</a:t>
            </a:r>
            <a:r>
              <a:rPr lang="en-US" sz="2378" spc="-47" dirty="0" err="1">
                <a:solidFill>
                  <a:srgbClr val="FFFFFF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Dushkova</a:t>
            </a:r>
            <a:r>
              <a:rPr lang="en-US" sz="2378" spc="-47" dirty="0">
                <a:solidFill>
                  <a:srgbClr val="FFFFFF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 et al., 2024).</a:t>
            </a:r>
          </a:p>
          <a:p>
            <a:pPr marL="513603" lvl="1" indent="-256802" algn="just">
              <a:lnSpc>
                <a:spcPts val="3330"/>
              </a:lnSpc>
              <a:buFont typeface="Arial"/>
              <a:buChar char="•"/>
            </a:pPr>
            <a:r>
              <a:rPr lang="en-US" sz="2378" spc="-47" dirty="0">
                <a:solidFill>
                  <a:srgbClr val="FFFFFF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Ensure the consistency of human operational processes such as pre-peak huddles and checks on allergens (Quantum Black, 2024).</a:t>
            </a:r>
          </a:p>
          <a:p>
            <a:pPr marL="513603" lvl="1" indent="-256802" algn="just">
              <a:lnSpc>
                <a:spcPts val="3330"/>
              </a:lnSpc>
              <a:buFont typeface="Arial"/>
              <a:buChar char="•"/>
            </a:pPr>
            <a:r>
              <a:rPr lang="en-US" sz="2378" spc="-47" dirty="0">
                <a:solidFill>
                  <a:srgbClr val="FFFFFF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Train the staff on AI literacy and sustainability practices.</a:t>
            </a:r>
          </a:p>
          <a:p>
            <a:pPr marL="513603" lvl="1" indent="-256802" algn="just">
              <a:lnSpc>
                <a:spcPts val="3330"/>
              </a:lnSpc>
              <a:buFont typeface="Arial"/>
              <a:buChar char="•"/>
            </a:pPr>
            <a:r>
              <a:rPr lang="en-US" sz="2378" spc="-47" dirty="0">
                <a:solidFill>
                  <a:srgbClr val="FFFFFF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Trace and report ESG indicators in order to be seen as responsible and raise brand reputation (</a:t>
            </a:r>
            <a:r>
              <a:rPr lang="en-US" sz="2378" spc="-47" dirty="0" err="1">
                <a:solidFill>
                  <a:srgbClr val="FFFFFF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Freidberg</a:t>
            </a:r>
            <a:r>
              <a:rPr lang="en-US" sz="2378" spc="-47" dirty="0">
                <a:solidFill>
                  <a:srgbClr val="FFFFFF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, 2017).</a:t>
            </a:r>
          </a:p>
          <a:p>
            <a:pPr marL="513603" lvl="1" indent="-256802" algn="just">
              <a:lnSpc>
                <a:spcPts val="3330"/>
              </a:lnSpc>
              <a:buFont typeface="Arial"/>
              <a:buChar char="•"/>
            </a:pPr>
            <a:r>
              <a:rPr lang="en-US" sz="2378" spc="-47" dirty="0">
                <a:solidFill>
                  <a:srgbClr val="FFFFFF"/>
                </a:solidFill>
                <a:latin typeface="Baskerville Display PT"/>
                <a:ea typeface="Baskerville Display PT"/>
                <a:cs typeface="Baskerville Display PT"/>
                <a:sym typeface="Baskerville Display PT"/>
              </a:rPr>
              <a:t>The sustainability of the environment, society, and economy through equal cooperation between AI and human beings means operational excellence.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471154" y="1129840"/>
            <a:ext cx="11831912" cy="1204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282"/>
              </a:lnSpc>
            </a:pPr>
            <a:r>
              <a:rPr lang="en-US" sz="7078" b="1">
                <a:solidFill>
                  <a:srgbClr val="824513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References:</a:t>
            </a:r>
          </a:p>
        </p:txBody>
      </p:sp>
      <p:sp>
        <p:nvSpPr>
          <p:cNvPr id="4" name="Rectangle 3"/>
          <p:cNvSpPr/>
          <p:nvPr/>
        </p:nvSpPr>
        <p:spPr>
          <a:xfrm>
            <a:off x="1471154" y="2552700"/>
            <a:ext cx="16078200" cy="7201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April, M. (2025) 16 companies using generative AI for business efficiency. Available at: </a:t>
            </a:r>
            <a:r>
              <a:rPr lang="en-US" sz="1400" u="sng" dirty="0">
                <a:hlinkClick r:id="rId2"/>
              </a:rPr>
              <a:t>https://indatalabs.com/blog/companies-using-generative-ai</a:t>
            </a:r>
            <a:r>
              <a:rPr lang="en-US" sz="1400" dirty="0"/>
              <a:t> (Accessed: 19 February 2026).</a:t>
            </a:r>
          </a:p>
          <a:p>
            <a:r>
              <a:rPr lang="en-US" sz="1400" dirty="0" err="1"/>
              <a:t>Batat</a:t>
            </a:r>
            <a:r>
              <a:rPr lang="en-US" sz="1400" dirty="0"/>
              <a:t>, W. and Das, D.K. (2019) Global trends, practices, and challenges in contemporary tourism and hospitality management. IGI Global. Available at: </a:t>
            </a:r>
            <a:r>
              <a:rPr lang="en-US" sz="1400" u="sng" dirty="0">
                <a:hlinkClick r:id="rId3"/>
              </a:rPr>
              <a:t>https://www.igi-global.com/book/global-trends-practices-challenges-contemporary/218146</a:t>
            </a:r>
            <a:r>
              <a:rPr lang="en-US" sz="1400" dirty="0"/>
              <a:t> (Accessed: 19 February 2026).</a:t>
            </a:r>
          </a:p>
          <a:p>
            <a:r>
              <a:rPr lang="en-US" sz="1400" dirty="0"/>
              <a:t>Byline (2025) How AI is transforming strategy development. Available at: </a:t>
            </a:r>
            <a:r>
              <a:rPr lang="en-US" sz="1400" u="sng" dirty="0">
                <a:hlinkClick r:id="rId4"/>
              </a:rPr>
              <a:t>https://www.mckinsey.com/capabilities/strategy-and-corporate-finance/our-insights/how-ai-is-transforming-strategy-development</a:t>
            </a:r>
            <a:r>
              <a:rPr lang="en-US" sz="1400" dirty="0"/>
              <a:t> (Accessed: 19 February 2026).</a:t>
            </a:r>
          </a:p>
          <a:p>
            <a:r>
              <a:rPr lang="en-US" sz="1400" dirty="0"/>
              <a:t>Cooper, C. and Hall, C.M. (2023) Contemporary tourism: An international approach. Goodfellow Publishers. Available at: </a:t>
            </a:r>
            <a:r>
              <a:rPr lang="en-US" sz="1400" u="sng" dirty="0">
                <a:hlinkClick r:id="rId5"/>
              </a:rPr>
              <a:t>https://www.sciencedirect.com/book/monograph/9780750663502/contemporary-tourism</a:t>
            </a:r>
            <a:r>
              <a:rPr lang="en-US" sz="1400" dirty="0"/>
              <a:t> (Accessed: 19 February 2026).</a:t>
            </a:r>
          </a:p>
          <a:p>
            <a:r>
              <a:rPr lang="en-US" sz="1400" dirty="0"/>
              <a:t>Costa, V. and Costa, C. (2022) Sustainability and competitiveness in the hospitality industry. Business Science Reference. Available at: </a:t>
            </a:r>
            <a:r>
              <a:rPr lang="en-US" sz="1400" u="sng" dirty="0">
                <a:hlinkClick r:id="rId6"/>
              </a:rPr>
              <a:t>https://www.igi-global.com/book/sustainability-competitiveness-hospitality-industry/277196</a:t>
            </a:r>
            <a:r>
              <a:rPr lang="en-US" sz="1400" dirty="0"/>
              <a:t> (Accessed: 20 February 2026).</a:t>
            </a:r>
          </a:p>
          <a:p>
            <a:r>
              <a:rPr lang="en-US" sz="1400" dirty="0"/>
              <a:t>Dixit, S.K. (2020) Managing hospitality organizations: Achieving excellence in the guest experience. Sage. Available at: </a:t>
            </a:r>
            <a:r>
              <a:rPr lang="en-US" sz="1400" u="sng" dirty="0">
                <a:hlinkClick r:id="rId7"/>
              </a:rPr>
              <a:t>https://www.tandfonline.com/doi/full/10.1080/11745398.2019.1653205</a:t>
            </a:r>
            <a:r>
              <a:rPr lang="en-US" sz="1400" dirty="0"/>
              <a:t> (Accessed: 20 February 2026).</a:t>
            </a:r>
          </a:p>
          <a:p>
            <a:r>
              <a:rPr lang="en-US" sz="1400" dirty="0" err="1"/>
              <a:t>Dushkova</a:t>
            </a:r>
            <a:r>
              <a:rPr lang="en-US" sz="1400" dirty="0"/>
              <a:t>, Diana and Olga, I. (2024) 'Empowering communities to act for a change: A review of the community empowerment programs towards sustainability and resilience', Sustainability Available at: </a:t>
            </a:r>
            <a:r>
              <a:rPr lang="en-US" sz="1400" u="sng" dirty="0">
                <a:hlinkClick r:id="rId8"/>
              </a:rPr>
              <a:t>https://www.mdpi.com/2071-1050/16/19/8700</a:t>
            </a:r>
            <a:r>
              <a:rPr lang="en-US" sz="1400" dirty="0"/>
              <a:t> (Accessed: 20 February 2026).</a:t>
            </a:r>
          </a:p>
          <a:p>
            <a:r>
              <a:rPr lang="en-US" sz="1400" dirty="0"/>
              <a:t>EU, C. (2025) Food Waste. Available at: </a:t>
            </a:r>
            <a:r>
              <a:rPr lang="en-US" sz="1400" u="sng" dirty="0">
                <a:hlinkClick r:id="rId9"/>
              </a:rPr>
              <a:t>https://food.ec.europa.eu/food-safety/food-waste_en#:~:text=About%20Food%20Waste-,About%20Food%20Waste,SWD%20(2023)421).</a:t>
            </a:r>
            <a:r>
              <a:rPr lang="en-US" sz="1400" dirty="0"/>
              <a:t> (Accessed: 19 February 2026).</a:t>
            </a:r>
          </a:p>
          <a:p>
            <a:r>
              <a:rPr lang="en-US" sz="1400" dirty="0" err="1"/>
              <a:t>Freidberg</a:t>
            </a:r>
            <a:r>
              <a:rPr lang="en-US" sz="1400" dirty="0"/>
              <a:t>, S. (2017) 'Big food and little data: The slow harvest of corporate food supply chain sustainability initiatives', Ann. Am. Assoc. </a:t>
            </a:r>
            <a:r>
              <a:rPr lang="en-US" sz="1400" dirty="0" err="1"/>
              <a:t>Geogr</a:t>
            </a:r>
            <a:r>
              <a:rPr lang="en-US" sz="1400" dirty="0"/>
              <a:t> pp.1389–406.</a:t>
            </a:r>
          </a:p>
          <a:p>
            <a:r>
              <a:rPr lang="en-US" sz="1400" dirty="0" err="1"/>
              <a:t>Haldorai</a:t>
            </a:r>
            <a:r>
              <a:rPr lang="en-US" sz="1400" dirty="0"/>
              <a:t>, K., Kim, W.G. and Garcia, R.F. (2022) 'Top management green commitment and green intellectual capital as enablers of hotel environmental performance: The mediating role of green human resource management', Tour. </a:t>
            </a:r>
            <a:r>
              <a:rPr lang="en-US" sz="1400" dirty="0" err="1"/>
              <a:t>Manag</a:t>
            </a:r>
            <a:r>
              <a:rPr lang="en-US" sz="1400" dirty="0"/>
              <a:t>. p.104431.</a:t>
            </a:r>
          </a:p>
          <a:p>
            <a:r>
              <a:rPr lang="en-US" sz="1400" dirty="0"/>
              <a:t>Hotelier, S. (2020) Report finds 80 percent of hotel guests would rather check in remotely. Available at: </a:t>
            </a:r>
            <a:r>
              <a:rPr lang="en-US" sz="1400" u="sng" dirty="0">
                <a:hlinkClick r:id="rId10"/>
              </a:rPr>
              <a:t>https://www.hoteliermiddleeast.com/news/report-finds-80-percent-of-hotel-guests-would-rather-check-in-remotely#:~:text=Subscribe,would%20rather%20check%20in%20remotely</a:t>
            </a:r>
            <a:r>
              <a:rPr lang="en-US" sz="1400" dirty="0"/>
              <a:t> (Accessed: 20 February 2026).</a:t>
            </a:r>
          </a:p>
          <a:p>
            <a:r>
              <a:rPr lang="en-US" sz="1400" dirty="0"/>
              <a:t>Hyatt (2023) World of care highlights. Available at: </a:t>
            </a:r>
            <a:r>
              <a:rPr lang="en-US" sz="1400" u="sng" dirty="0">
                <a:hlinkClick r:id="rId11"/>
              </a:rPr>
              <a:t>https://about.hyatt.com/content/dam/hyatt/woc/2023WOCHighlights.pdf#:~:text=Waste%20and%20Circularity.%20Hyatt%20hotels%20are%20reducing,evaluating%20products%20purchased%20and%20improving%20waste%20sorting.</a:t>
            </a:r>
            <a:r>
              <a:rPr lang="en-US" sz="1400" dirty="0"/>
              <a:t> (Accessed: 19 February 2026).</a:t>
            </a:r>
          </a:p>
          <a:p>
            <a:r>
              <a:rPr lang="en-US" sz="1400" dirty="0"/>
              <a:t>IHG (2019) Award-winning AI technology helps IHG hotels track, measure and reduce food waste. Available at: </a:t>
            </a:r>
            <a:r>
              <a:rPr lang="en-US" sz="1400" u="sng" dirty="0">
                <a:hlinkClick r:id="rId12"/>
              </a:rPr>
              <a:t>https://www.ihgplc.com/news-and-media/news-releases/2019/award-winning-ai-technology-helps-ihg-hotels-track-measure-and-reduce-food-waste</a:t>
            </a:r>
            <a:r>
              <a:rPr lang="en-US" sz="1400" dirty="0"/>
              <a:t> (Accessed: 20 February 2026).</a:t>
            </a:r>
          </a:p>
          <a:p>
            <a:r>
              <a:rPr lang="en-US" sz="1400" dirty="0"/>
              <a:t>Manos, K. (2024) Balancing Automation and Human Touch in Guest Relations. Available at: </a:t>
            </a:r>
            <a:r>
              <a:rPr lang="en-US" sz="1400" u="sng" dirty="0">
                <a:hlinkClick r:id="rId13"/>
              </a:rPr>
              <a:t>https://medium.com/hotel-tech/balancing-automation-and-human-touch-in-guest-relations-76941ef005cc</a:t>
            </a:r>
            <a:r>
              <a:rPr lang="en-US" sz="1400" dirty="0"/>
              <a:t> (Accessed: 20 February 2026).</a:t>
            </a:r>
          </a:p>
          <a:p>
            <a:r>
              <a:rPr lang="en-US" sz="1400" dirty="0"/>
              <a:t>ONS, </a:t>
            </a:r>
            <a:r>
              <a:rPr lang="en-US" sz="1400" dirty="0" err="1"/>
              <a:t>O.f.N.S</a:t>
            </a:r>
            <a:r>
              <a:rPr lang="en-US" sz="1400" dirty="0"/>
              <a:t>. (2021) Consumer price inflation, UK. Available at: </a:t>
            </a:r>
            <a:r>
              <a:rPr lang="en-US" sz="1400" u="sng" dirty="0">
                <a:hlinkClick r:id="rId14"/>
              </a:rPr>
              <a:t>https://www.ons.gov.uk/economy/inflationandpriceindices/bulletins/consumerpriceinflation/september2024?</a:t>
            </a:r>
            <a:r>
              <a:rPr lang="en-US" sz="1400" dirty="0"/>
              <a:t> (Accessed: 20 February 2026).</a:t>
            </a:r>
          </a:p>
          <a:p>
            <a:r>
              <a:rPr lang="en-US" sz="1400" dirty="0" err="1"/>
              <a:t>Orbisk</a:t>
            </a:r>
            <a:r>
              <a:rPr lang="en-US" sz="1400" dirty="0"/>
              <a:t> (2025) Using AI to reduce food waste at Hyatt Regency Aqaba Ayla Resort. Available at: </a:t>
            </a:r>
            <a:r>
              <a:rPr lang="en-US" sz="1400" u="sng" dirty="0">
                <a:hlinkClick r:id="rId15"/>
              </a:rPr>
              <a:t>https://orbisk.com/blog/using-ai-to-reduce-food-waste/</a:t>
            </a:r>
            <a:r>
              <a:rPr lang="en-US" sz="1400" dirty="0"/>
              <a:t> (Accessed: 20 February 2026).).</a:t>
            </a:r>
          </a:p>
          <a:p>
            <a:r>
              <a:rPr lang="en-US" sz="1400" dirty="0"/>
              <a:t>Quantum Black (2024) The state of AI in early 2024: Gen AI adoption spikes and starts to generate value. Available at: </a:t>
            </a:r>
            <a:r>
              <a:rPr lang="en-US" sz="1400" u="sng" dirty="0">
                <a:hlinkClick r:id="rId16"/>
              </a:rPr>
              <a:t>https://www.mckinsey.com/capabilities/quantumblack/our-insights/the-state-of-ai-2024</a:t>
            </a:r>
            <a:r>
              <a:rPr lang="en-US" sz="1400" dirty="0"/>
              <a:t> (Accessed: 20 February 2026).</a:t>
            </a:r>
          </a:p>
          <a:p>
            <a:r>
              <a:rPr lang="en-US" sz="1400" dirty="0"/>
              <a:t>WSHA (2025) 3 tips for hotels to reduce food waste in 2025. Available at: </a:t>
            </a:r>
            <a:r>
              <a:rPr lang="en-US" sz="1400" u="sng" dirty="0">
                <a:hlinkClick r:id="rId17"/>
              </a:rPr>
              <a:t>https://sustainablehospitalityalliance.org/reduce-food-waste-tips-winnow/</a:t>
            </a:r>
            <a:r>
              <a:rPr lang="en-US" sz="1400" dirty="0"/>
              <a:t> (Accessed: 20 February 2026).</a:t>
            </a:r>
          </a:p>
          <a:p>
            <a:r>
              <a:rPr lang="en-US" sz="1400" dirty="0"/>
              <a:t>Ye, H., Sun, X. and Lay, T. (2022) 'A review of robotic applications in hospitality and tourism research', Sustainability p.10827. Available at: </a:t>
            </a:r>
            <a:r>
              <a:rPr lang="en-US" sz="1400" u="sng" dirty="0">
                <a:hlinkClick r:id="rId18"/>
              </a:rPr>
              <a:t>https://www.mdpi.com/2071-1050/14/17/10827</a:t>
            </a:r>
            <a:r>
              <a:rPr lang="en-US" sz="1400" dirty="0"/>
              <a:t> (Accessed: 19 February 2026).</a:t>
            </a:r>
          </a:p>
          <a:p>
            <a:r>
              <a:rPr lang="en-GB" sz="1400" dirty="0"/>
              <a:t> </a:t>
            </a:r>
            <a:endParaRPr lang="en-US" sz="1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D79A282-8D65-A21B-91B9-6480081E4DA7}"/>
              </a:ext>
            </a:extLst>
          </p:cNvPr>
          <p:cNvSpPr txBox="1"/>
          <p:nvPr/>
        </p:nvSpPr>
        <p:spPr>
          <a:xfrm>
            <a:off x="4572000" y="3870107"/>
            <a:ext cx="9144000" cy="25541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18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AI Acknowledgement:</a:t>
            </a:r>
            <a:endParaRPr lang="en-GB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800" b="1" kern="100" dirty="0">
                <a:effectLst/>
                <a:highlight>
                  <a:srgbClr val="FFFF00"/>
                </a:highlight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  <a:endParaRPr lang="en-GB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  <a:buNone/>
            </a:pPr>
            <a:r>
              <a:rPr lang="en-GB" sz="18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 conﬁrm that I have not used any AI tools in the research and creation of this assignment. I conﬁrm that I have not presented any AI generated materials as my own work. I conﬁrm I have copies of my drafts, notes, and other resources I used, which I may be asked to provide in evidence.</a:t>
            </a:r>
            <a:endParaRPr lang="en-GB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73529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2065</Words>
  <Application>Microsoft Office PowerPoint</Application>
  <PresentationFormat>Custom</PresentationFormat>
  <Paragraphs>93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The Seasons</vt:lpstr>
      <vt:lpstr>Arial</vt:lpstr>
      <vt:lpstr>Aptos</vt:lpstr>
      <vt:lpstr>The Seasons Bold</vt:lpstr>
      <vt:lpstr>Baskerville Display PT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White and Brown Indian Food Presentation</dc:title>
  <cp:lastModifiedBy>Moryom Qureshi</cp:lastModifiedBy>
  <cp:revision>8</cp:revision>
  <dcterms:created xsi:type="dcterms:W3CDTF">2006-08-16T00:00:00Z</dcterms:created>
  <dcterms:modified xsi:type="dcterms:W3CDTF">2026-02-25T22:17:00Z</dcterms:modified>
  <dc:identifier>DAHAHxvtick</dc:identifier>
</cp:coreProperties>
</file>