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9" r:id="rId4"/>
    <p:sldId id="260" r:id="rId5"/>
    <p:sldId id="261" r:id="rId6"/>
    <p:sldId id="262" r:id="rId7"/>
    <p:sldId id="268" r:id="rId8"/>
    <p:sldId id="263" r:id="rId9"/>
    <p:sldId id="265" r:id="rId10"/>
    <p:sldId id="266" r:id="rId11"/>
    <p:sldId id="267" r:id="rId12"/>
    <p:sldId id="270" r:id="rId13"/>
    <p:sldId id="269"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96" y="52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9EF9BC-FA4C-411D-B6D8-C34005276DC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A0C9EB7-58AF-4F31-9DBE-A7039B56EBA2}">
      <dgm:prSet custT="1"/>
      <dgm:spPr/>
      <dgm:t>
        <a:bodyPr/>
        <a:lstStyle/>
        <a:p>
          <a:pPr>
            <a:lnSpc>
              <a:spcPct val="100000"/>
            </a:lnSpc>
            <a:defRPr cap="all"/>
          </a:pPr>
          <a:r>
            <a:rPr lang="en-GB" sz="1200" b="1" i="0" dirty="0">
              <a:latin typeface="Arial" panose="020B0604020202020204" pitchFamily="34" charset="0"/>
              <a:cs typeface="Arial" panose="020B0604020202020204" pitchFamily="34" charset="0"/>
            </a:rPr>
            <a:t>Political Agenda and Politics Policing</a:t>
          </a:r>
        </a:p>
        <a:p>
          <a:pPr>
            <a:lnSpc>
              <a:spcPct val="100000"/>
            </a:lnSpc>
            <a:defRPr cap="all"/>
          </a:pPr>
          <a:r>
            <a:rPr lang="en-GB" sz="1200" dirty="0"/>
            <a:t>(Lister, 2013, p. 242)</a:t>
          </a:r>
          <a:endParaRPr lang="en-US" sz="1200" dirty="0">
            <a:latin typeface="Arial" panose="020B0604020202020204" pitchFamily="34" charset="0"/>
            <a:cs typeface="Arial" panose="020B0604020202020204" pitchFamily="34" charset="0"/>
          </a:endParaRPr>
        </a:p>
      </dgm:t>
    </dgm:pt>
    <dgm:pt modelId="{3AD6BF46-1A83-454A-8B98-40DF596A8517}" type="parTrans" cxnId="{318A2B81-15B9-4E57-B4D3-F96E6AEFA1E2}">
      <dgm:prSet/>
      <dgm:spPr/>
      <dgm:t>
        <a:bodyPr/>
        <a:lstStyle/>
        <a:p>
          <a:endParaRPr lang="en-US"/>
        </a:p>
      </dgm:t>
    </dgm:pt>
    <dgm:pt modelId="{31166B4B-85A6-4420-8448-31FB993E9F3B}" type="sibTrans" cxnId="{318A2B81-15B9-4E57-B4D3-F96E6AEFA1E2}">
      <dgm:prSet/>
      <dgm:spPr/>
      <dgm:t>
        <a:bodyPr/>
        <a:lstStyle/>
        <a:p>
          <a:endParaRPr lang="en-US"/>
        </a:p>
      </dgm:t>
    </dgm:pt>
    <dgm:pt modelId="{A788C93B-5C43-471D-9E86-6DB4BD0B7017}">
      <dgm:prSet custT="1"/>
      <dgm:spPr/>
      <dgm:t>
        <a:bodyPr/>
        <a:lstStyle/>
        <a:p>
          <a:pPr>
            <a:lnSpc>
              <a:spcPct val="100000"/>
            </a:lnSpc>
            <a:defRPr cap="all"/>
          </a:pPr>
          <a:r>
            <a:rPr lang="en-GB" sz="1200" b="1" i="0" dirty="0">
              <a:latin typeface="Arial" panose="020B0604020202020204" pitchFamily="34" charset="0"/>
              <a:cs typeface="Arial" panose="020B0604020202020204" pitchFamily="34" charset="0"/>
            </a:rPr>
            <a:t>Balancing roles and Responsibilities /Impartiality and Objectivity</a:t>
          </a:r>
        </a:p>
        <a:p>
          <a:pPr>
            <a:lnSpc>
              <a:spcPct val="100000"/>
            </a:lnSpc>
            <a:defRPr cap="all"/>
          </a:pPr>
          <a:r>
            <a:rPr lang="en-GB" sz="1100" i="1" dirty="0"/>
            <a:t>- </a:t>
          </a:r>
          <a:r>
            <a:rPr lang="en-GB" sz="1100" i="0"/>
            <a:t>(EVENING Standard, </a:t>
          </a:r>
          <a:r>
            <a:rPr lang="en-GB" sz="1100" i="0" dirty="0"/>
            <a:t>2023)</a:t>
          </a:r>
          <a:endParaRPr lang="en-US" sz="1100" dirty="0"/>
        </a:p>
      </dgm:t>
    </dgm:pt>
    <dgm:pt modelId="{183D0247-6FA3-4E55-BE7F-B332201C97E2}" type="parTrans" cxnId="{E08A98BE-27E7-41F8-A99A-33517D671633}">
      <dgm:prSet/>
      <dgm:spPr/>
      <dgm:t>
        <a:bodyPr/>
        <a:lstStyle/>
        <a:p>
          <a:endParaRPr lang="en-US"/>
        </a:p>
      </dgm:t>
    </dgm:pt>
    <dgm:pt modelId="{5944545F-4DD8-43D8-B9C8-A49EFD6639A8}" type="sibTrans" cxnId="{E08A98BE-27E7-41F8-A99A-33517D671633}">
      <dgm:prSet/>
      <dgm:spPr/>
      <dgm:t>
        <a:bodyPr/>
        <a:lstStyle/>
        <a:p>
          <a:endParaRPr lang="en-US"/>
        </a:p>
      </dgm:t>
    </dgm:pt>
    <dgm:pt modelId="{3081FBEA-3AFA-428E-9C3D-1321168B0B61}">
      <dgm:prSet custT="1"/>
      <dgm:spPr/>
      <dgm:t>
        <a:bodyPr/>
        <a:lstStyle/>
        <a:p>
          <a:pPr>
            <a:lnSpc>
              <a:spcPct val="100000"/>
            </a:lnSpc>
            <a:defRPr cap="all"/>
          </a:pPr>
          <a:r>
            <a:rPr lang="en-GB" sz="1200" b="1" i="0" dirty="0">
              <a:latin typeface="Arial" panose="020B0604020202020204" pitchFamily="34" charset="0"/>
              <a:cs typeface="Arial" panose="020B0604020202020204" pitchFamily="34" charset="0"/>
            </a:rPr>
            <a:t>Power Struggle</a:t>
          </a:r>
        </a:p>
        <a:p>
          <a:pPr>
            <a:lnSpc>
              <a:spcPct val="100000"/>
            </a:lnSpc>
            <a:defRPr cap="all"/>
          </a:pPr>
          <a:r>
            <a:rPr lang="en-GB" sz="1100" i="0" dirty="0"/>
            <a:t>(Gov.UK, 2011)</a:t>
          </a:r>
        </a:p>
        <a:p>
          <a:pPr>
            <a:lnSpc>
              <a:spcPct val="100000"/>
            </a:lnSpc>
            <a:defRPr cap="all"/>
          </a:pPr>
          <a:r>
            <a:rPr lang="en-GB" sz="1100" dirty="0"/>
            <a:t>(BBC News, 2023)</a:t>
          </a:r>
          <a:endParaRPr lang="en-US" sz="1100" dirty="0"/>
        </a:p>
      </dgm:t>
    </dgm:pt>
    <dgm:pt modelId="{75CFE1EE-D788-4D3D-953C-2A830E4F9DB7}" type="parTrans" cxnId="{D99686D8-B308-400C-8669-13461C3DB4C2}">
      <dgm:prSet/>
      <dgm:spPr/>
      <dgm:t>
        <a:bodyPr/>
        <a:lstStyle/>
        <a:p>
          <a:endParaRPr lang="en-US"/>
        </a:p>
      </dgm:t>
    </dgm:pt>
    <dgm:pt modelId="{2F839A7B-E4EE-4CC2-BB81-CB09DE846F1B}" type="sibTrans" cxnId="{D99686D8-B308-400C-8669-13461C3DB4C2}">
      <dgm:prSet/>
      <dgm:spPr/>
      <dgm:t>
        <a:bodyPr/>
        <a:lstStyle/>
        <a:p>
          <a:endParaRPr lang="en-US"/>
        </a:p>
      </dgm:t>
    </dgm:pt>
    <dgm:pt modelId="{6F227EBC-BBA6-4A2F-881B-87FA448D0EFE}">
      <dgm:prSet custT="1"/>
      <dgm:spPr/>
      <dgm:t>
        <a:bodyPr/>
        <a:lstStyle/>
        <a:p>
          <a:pPr>
            <a:lnSpc>
              <a:spcPct val="100000"/>
            </a:lnSpc>
            <a:defRPr cap="all"/>
          </a:pPr>
          <a:r>
            <a:rPr lang="en-GB" sz="1200" b="1" i="0" dirty="0">
              <a:latin typeface="Arial" panose="020B0604020202020204" pitchFamily="34" charset="0"/>
              <a:cs typeface="Arial" panose="020B0604020202020204" pitchFamily="34" charset="0"/>
            </a:rPr>
            <a:t>Resource Allocation</a:t>
          </a:r>
        </a:p>
        <a:p>
          <a:pPr>
            <a:lnSpc>
              <a:spcPct val="100000"/>
            </a:lnSpc>
            <a:defRPr cap="all"/>
          </a:pPr>
          <a:r>
            <a:rPr lang="en-GB" sz="1100" dirty="0"/>
            <a:t>(Ludwig, Norton, &amp; McLean, 2017)</a:t>
          </a:r>
        </a:p>
        <a:p>
          <a:pPr>
            <a:lnSpc>
              <a:spcPct val="100000"/>
            </a:lnSpc>
            <a:defRPr cap="all"/>
          </a:pPr>
          <a:r>
            <a:rPr lang="en-GB" sz="1100" dirty="0"/>
            <a:t>(Local Government Association, 2019).</a:t>
          </a:r>
          <a:endParaRPr lang="en-US" sz="1100" dirty="0"/>
        </a:p>
      </dgm:t>
    </dgm:pt>
    <dgm:pt modelId="{28BDAC05-2C7E-4F3C-B6BD-333AFE5030E4}" type="parTrans" cxnId="{D89A5AEB-272A-4380-9FFA-6D4291F60A7A}">
      <dgm:prSet/>
      <dgm:spPr/>
      <dgm:t>
        <a:bodyPr/>
        <a:lstStyle/>
        <a:p>
          <a:endParaRPr lang="en-US"/>
        </a:p>
      </dgm:t>
    </dgm:pt>
    <dgm:pt modelId="{1F5366E3-6112-43BA-A824-88CC5FCEF0E2}" type="sibTrans" cxnId="{D89A5AEB-272A-4380-9FFA-6D4291F60A7A}">
      <dgm:prSet/>
      <dgm:spPr/>
      <dgm:t>
        <a:bodyPr/>
        <a:lstStyle/>
        <a:p>
          <a:endParaRPr lang="en-US"/>
        </a:p>
      </dgm:t>
    </dgm:pt>
    <dgm:pt modelId="{674D09F8-B081-4AE2-88D6-31C0ECC11AFF}">
      <dgm:prSet custT="1"/>
      <dgm:spPr/>
      <dgm:t>
        <a:bodyPr/>
        <a:lstStyle/>
        <a:p>
          <a:pPr>
            <a:lnSpc>
              <a:spcPct val="100000"/>
            </a:lnSpc>
            <a:defRPr cap="all"/>
          </a:pPr>
          <a:r>
            <a:rPr lang="en-GB" sz="1200" b="1" i="0" dirty="0">
              <a:latin typeface="Arial" panose="020B0604020202020204" pitchFamily="34" charset="0"/>
              <a:cs typeface="Arial" panose="020B0604020202020204" pitchFamily="34" charset="0"/>
            </a:rPr>
            <a:t>Accountability</a:t>
          </a:r>
        </a:p>
        <a:p>
          <a:pPr>
            <a:lnSpc>
              <a:spcPct val="100000"/>
            </a:lnSpc>
            <a:defRPr cap="all"/>
          </a:pPr>
          <a:r>
            <a:rPr lang="en-GB" sz="1100" dirty="0"/>
            <a:t>(Cooper, 2021)</a:t>
          </a:r>
          <a:endParaRPr lang="en-US" sz="1100" dirty="0"/>
        </a:p>
      </dgm:t>
    </dgm:pt>
    <dgm:pt modelId="{56BC07DB-7FD3-4F16-92FA-FC10B166EEA3}" type="parTrans" cxnId="{C4AC10EF-C3FF-40B2-A0E0-4520413F75F6}">
      <dgm:prSet/>
      <dgm:spPr/>
      <dgm:t>
        <a:bodyPr/>
        <a:lstStyle/>
        <a:p>
          <a:endParaRPr lang="en-US"/>
        </a:p>
      </dgm:t>
    </dgm:pt>
    <dgm:pt modelId="{A71E379B-A128-4341-BE64-E672C65C4647}" type="sibTrans" cxnId="{C4AC10EF-C3FF-40B2-A0E0-4520413F75F6}">
      <dgm:prSet/>
      <dgm:spPr/>
      <dgm:t>
        <a:bodyPr/>
        <a:lstStyle/>
        <a:p>
          <a:endParaRPr lang="en-US"/>
        </a:p>
      </dgm:t>
    </dgm:pt>
    <dgm:pt modelId="{3E38BD37-A791-407B-83E4-DEEEDE887787}" type="pres">
      <dgm:prSet presAssocID="{BC9EF9BC-FA4C-411D-B6D8-C34005276DC2}" presName="root" presStyleCnt="0">
        <dgm:presLayoutVars>
          <dgm:dir/>
          <dgm:resizeHandles val="exact"/>
        </dgm:presLayoutVars>
      </dgm:prSet>
      <dgm:spPr/>
    </dgm:pt>
    <dgm:pt modelId="{1C18991D-4561-41DF-BAE1-4644E6067CAA}" type="pres">
      <dgm:prSet presAssocID="{6A0C9EB7-58AF-4F31-9DBE-A7039B56EBA2}" presName="compNode" presStyleCnt="0"/>
      <dgm:spPr/>
    </dgm:pt>
    <dgm:pt modelId="{CD3950A1-2C80-4731-AA6C-D3CD68776C72}" type="pres">
      <dgm:prSet presAssocID="{6A0C9EB7-58AF-4F31-9DBE-A7039B56EBA2}" presName="iconBgRect" presStyleLbl="bgShp" presStyleIdx="0" presStyleCnt="5"/>
      <dgm:spPr/>
    </dgm:pt>
    <dgm:pt modelId="{D20023BB-28F4-4E3A-98D6-56A5BBEF35C4}" type="pres">
      <dgm:prSet presAssocID="{6A0C9EB7-58AF-4F31-9DBE-A7039B56EB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33D08D16-CD5B-4E81-BD2F-524ED56E1C10}" type="pres">
      <dgm:prSet presAssocID="{6A0C9EB7-58AF-4F31-9DBE-A7039B56EBA2}" presName="spaceRect" presStyleCnt="0"/>
      <dgm:spPr/>
    </dgm:pt>
    <dgm:pt modelId="{EB0A4BA0-A4BA-4180-8141-7586C5FE4AF0}" type="pres">
      <dgm:prSet presAssocID="{6A0C9EB7-58AF-4F31-9DBE-A7039B56EBA2}" presName="textRect" presStyleLbl="revTx" presStyleIdx="0" presStyleCnt="5">
        <dgm:presLayoutVars>
          <dgm:chMax val="1"/>
          <dgm:chPref val="1"/>
        </dgm:presLayoutVars>
      </dgm:prSet>
      <dgm:spPr/>
    </dgm:pt>
    <dgm:pt modelId="{DCEA6DB8-4E12-4B27-BB17-B1EF1D40BE4F}" type="pres">
      <dgm:prSet presAssocID="{31166B4B-85A6-4420-8448-31FB993E9F3B}" presName="sibTrans" presStyleCnt="0"/>
      <dgm:spPr/>
    </dgm:pt>
    <dgm:pt modelId="{AAF23BDB-03C1-4DF1-8264-010BB85008B3}" type="pres">
      <dgm:prSet presAssocID="{A788C93B-5C43-471D-9E86-6DB4BD0B7017}" presName="compNode" presStyleCnt="0"/>
      <dgm:spPr/>
    </dgm:pt>
    <dgm:pt modelId="{27FF2B79-26E8-491F-A4D7-FA133278DE5B}" type="pres">
      <dgm:prSet presAssocID="{A788C93B-5C43-471D-9E86-6DB4BD0B7017}" presName="iconBgRect" presStyleLbl="bgShp" presStyleIdx="1" presStyleCnt="5"/>
      <dgm:spPr/>
    </dgm:pt>
    <dgm:pt modelId="{7E5D8954-31FB-4FE7-A2E9-DD01D55A6602}" type="pres">
      <dgm:prSet presAssocID="{A788C93B-5C43-471D-9E86-6DB4BD0B701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CB6B0A6F-CC4C-4921-BE00-DE829031B5AA}" type="pres">
      <dgm:prSet presAssocID="{A788C93B-5C43-471D-9E86-6DB4BD0B7017}" presName="spaceRect" presStyleCnt="0"/>
      <dgm:spPr/>
    </dgm:pt>
    <dgm:pt modelId="{5535707A-A06E-4005-8145-ED433C0DEF7A}" type="pres">
      <dgm:prSet presAssocID="{A788C93B-5C43-471D-9E86-6DB4BD0B7017}" presName="textRect" presStyleLbl="revTx" presStyleIdx="1" presStyleCnt="5">
        <dgm:presLayoutVars>
          <dgm:chMax val="1"/>
          <dgm:chPref val="1"/>
        </dgm:presLayoutVars>
      </dgm:prSet>
      <dgm:spPr/>
    </dgm:pt>
    <dgm:pt modelId="{8ECB5DD6-DBA9-4F27-8C63-A6989CB1A6AE}" type="pres">
      <dgm:prSet presAssocID="{5944545F-4DD8-43D8-B9C8-A49EFD6639A8}" presName="sibTrans" presStyleCnt="0"/>
      <dgm:spPr/>
    </dgm:pt>
    <dgm:pt modelId="{A6F76C17-98A0-4D2F-A47F-2D98587C094C}" type="pres">
      <dgm:prSet presAssocID="{3081FBEA-3AFA-428E-9C3D-1321168B0B61}" presName="compNode" presStyleCnt="0"/>
      <dgm:spPr/>
    </dgm:pt>
    <dgm:pt modelId="{8A5CE885-9C50-4560-AC2C-BCD6E6760109}" type="pres">
      <dgm:prSet presAssocID="{3081FBEA-3AFA-428E-9C3D-1321168B0B61}" presName="iconBgRect" presStyleLbl="bgShp" presStyleIdx="2" presStyleCnt="5"/>
      <dgm:spPr/>
    </dgm:pt>
    <dgm:pt modelId="{9361E04D-A6A6-4DED-90AD-9CCF16466C74}" type="pres">
      <dgm:prSet presAssocID="{3081FBEA-3AFA-428E-9C3D-1321168B0B61}" presName="iconRect" presStyleLbl="node1" presStyleIdx="2" presStyleCnt="5" custLinFactNeighborX="-2704" custLinFactNeighborY="341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gh Voltage"/>
        </a:ext>
      </dgm:extLst>
    </dgm:pt>
    <dgm:pt modelId="{0E6E39A6-612E-4B0F-9AE6-16EF82670256}" type="pres">
      <dgm:prSet presAssocID="{3081FBEA-3AFA-428E-9C3D-1321168B0B61}" presName="spaceRect" presStyleCnt="0"/>
      <dgm:spPr/>
    </dgm:pt>
    <dgm:pt modelId="{2E8165AB-CAF3-4540-87F5-8E099B39A8A1}" type="pres">
      <dgm:prSet presAssocID="{3081FBEA-3AFA-428E-9C3D-1321168B0B61}" presName="textRect" presStyleLbl="revTx" presStyleIdx="2" presStyleCnt="5">
        <dgm:presLayoutVars>
          <dgm:chMax val="1"/>
          <dgm:chPref val="1"/>
        </dgm:presLayoutVars>
      </dgm:prSet>
      <dgm:spPr/>
    </dgm:pt>
    <dgm:pt modelId="{D251215D-876E-4B81-BF66-68DFCBD337D5}" type="pres">
      <dgm:prSet presAssocID="{2F839A7B-E4EE-4CC2-BB81-CB09DE846F1B}" presName="sibTrans" presStyleCnt="0"/>
      <dgm:spPr/>
    </dgm:pt>
    <dgm:pt modelId="{BD011821-562C-47B9-B3FD-FA335616A9AD}" type="pres">
      <dgm:prSet presAssocID="{6F227EBC-BBA6-4A2F-881B-87FA448D0EFE}" presName="compNode" presStyleCnt="0"/>
      <dgm:spPr/>
    </dgm:pt>
    <dgm:pt modelId="{7FDE3544-9C2D-452C-9B76-DFAF1527C961}" type="pres">
      <dgm:prSet presAssocID="{6F227EBC-BBA6-4A2F-881B-87FA448D0EFE}" presName="iconBgRect" presStyleLbl="bgShp" presStyleIdx="3" presStyleCnt="5"/>
      <dgm:spPr/>
    </dgm:pt>
    <dgm:pt modelId="{BFCBCF1A-44F9-474A-871F-9F34D4ABAD54}" type="pres">
      <dgm:prSet presAssocID="{6F227EBC-BBA6-4A2F-881B-87FA448D0E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97D0FFE6-93FD-4397-8824-7B767DBFCB1B}" type="pres">
      <dgm:prSet presAssocID="{6F227EBC-BBA6-4A2F-881B-87FA448D0EFE}" presName="spaceRect" presStyleCnt="0"/>
      <dgm:spPr/>
    </dgm:pt>
    <dgm:pt modelId="{0923909D-B543-4C6A-A9AC-69C1C8AD19A9}" type="pres">
      <dgm:prSet presAssocID="{6F227EBC-BBA6-4A2F-881B-87FA448D0EFE}" presName="textRect" presStyleLbl="revTx" presStyleIdx="3" presStyleCnt="5">
        <dgm:presLayoutVars>
          <dgm:chMax val="1"/>
          <dgm:chPref val="1"/>
        </dgm:presLayoutVars>
      </dgm:prSet>
      <dgm:spPr/>
    </dgm:pt>
    <dgm:pt modelId="{4FA9C5E4-DDAF-44B5-AACE-93C76E0A6EF0}" type="pres">
      <dgm:prSet presAssocID="{1F5366E3-6112-43BA-A824-88CC5FCEF0E2}" presName="sibTrans" presStyleCnt="0"/>
      <dgm:spPr/>
    </dgm:pt>
    <dgm:pt modelId="{365838A3-BD0E-416D-ABEC-C39E5ECCE2BF}" type="pres">
      <dgm:prSet presAssocID="{674D09F8-B081-4AE2-88D6-31C0ECC11AFF}" presName="compNode" presStyleCnt="0"/>
      <dgm:spPr/>
    </dgm:pt>
    <dgm:pt modelId="{D04793C4-FCB3-434C-BEAF-DF643D2E94D7}" type="pres">
      <dgm:prSet presAssocID="{674D09F8-B081-4AE2-88D6-31C0ECC11AFF}" presName="iconBgRect" presStyleLbl="bgShp" presStyleIdx="4" presStyleCnt="5"/>
      <dgm:spPr/>
    </dgm:pt>
    <dgm:pt modelId="{A05BB340-86A3-49B5-8DCD-DCABEE809BFE}" type="pres">
      <dgm:prSet presAssocID="{674D09F8-B081-4AE2-88D6-31C0ECC11AF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BDBEC84C-F3BB-4B9D-9ADB-20C1917EEF79}" type="pres">
      <dgm:prSet presAssocID="{674D09F8-B081-4AE2-88D6-31C0ECC11AFF}" presName="spaceRect" presStyleCnt="0"/>
      <dgm:spPr/>
    </dgm:pt>
    <dgm:pt modelId="{A4807451-44CE-4C68-9A88-EA49EA6F326D}" type="pres">
      <dgm:prSet presAssocID="{674D09F8-B081-4AE2-88D6-31C0ECC11AFF}" presName="textRect" presStyleLbl="revTx" presStyleIdx="4" presStyleCnt="5">
        <dgm:presLayoutVars>
          <dgm:chMax val="1"/>
          <dgm:chPref val="1"/>
        </dgm:presLayoutVars>
      </dgm:prSet>
      <dgm:spPr/>
    </dgm:pt>
  </dgm:ptLst>
  <dgm:cxnLst>
    <dgm:cxn modelId="{04EB303C-EC5D-4945-956D-34C7A85F0CC8}" type="presOf" srcId="{3081FBEA-3AFA-428E-9C3D-1321168B0B61}" destId="{2E8165AB-CAF3-4540-87F5-8E099B39A8A1}" srcOrd="0" destOrd="0" presId="urn:microsoft.com/office/officeart/2018/5/layout/IconCircleLabelList"/>
    <dgm:cxn modelId="{1C502474-B725-458F-8292-9B2E4FD71535}" type="presOf" srcId="{6A0C9EB7-58AF-4F31-9DBE-A7039B56EBA2}" destId="{EB0A4BA0-A4BA-4180-8141-7586C5FE4AF0}" srcOrd="0" destOrd="0" presId="urn:microsoft.com/office/officeart/2018/5/layout/IconCircleLabelList"/>
    <dgm:cxn modelId="{1EB96358-77F9-4335-A5F9-09F9A3A309B0}" type="presOf" srcId="{BC9EF9BC-FA4C-411D-B6D8-C34005276DC2}" destId="{3E38BD37-A791-407B-83E4-DEEEDE887787}" srcOrd="0" destOrd="0" presId="urn:microsoft.com/office/officeart/2018/5/layout/IconCircleLabelList"/>
    <dgm:cxn modelId="{318A2B81-15B9-4E57-B4D3-F96E6AEFA1E2}" srcId="{BC9EF9BC-FA4C-411D-B6D8-C34005276DC2}" destId="{6A0C9EB7-58AF-4F31-9DBE-A7039B56EBA2}" srcOrd="0" destOrd="0" parTransId="{3AD6BF46-1A83-454A-8B98-40DF596A8517}" sibTransId="{31166B4B-85A6-4420-8448-31FB993E9F3B}"/>
    <dgm:cxn modelId="{3EBD3892-D4E9-4660-A4EF-499C4A0B324F}" type="presOf" srcId="{6F227EBC-BBA6-4A2F-881B-87FA448D0EFE}" destId="{0923909D-B543-4C6A-A9AC-69C1C8AD19A9}" srcOrd="0" destOrd="0" presId="urn:microsoft.com/office/officeart/2018/5/layout/IconCircleLabelList"/>
    <dgm:cxn modelId="{E08A98BE-27E7-41F8-A99A-33517D671633}" srcId="{BC9EF9BC-FA4C-411D-B6D8-C34005276DC2}" destId="{A788C93B-5C43-471D-9E86-6DB4BD0B7017}" srcOrd="1" destOrd="0" parTransId="{183D0247-6FA3-4E55-BE7F-B332201C97E2}" sibTransId="{5944545F-4DD8-43D8-B9C8-A49EFD6639A8}"/>
    <dgm:cxn modelId="{D99686D8-B308-400C-8669-13461C3DB4C2}" srcId="{BC9EF9BC-FA4C-411D-B6D8-C34005276DC2}" destId="{3081FBEA-3AFA-428E-9C3D-1321168B0B61}" srcOrd="2" destOrd="0" parTransId="{75CFE1EE-D788-4D3D-953C-2A830E4F9DB7}" sibTransId="{2F839A7B-E4EE-4CC2-BB81-CB09DE846F1B}"/>
    <dgm:cxn modelId="{E43DFCE1-86DB-419A-9EDB-555C5BF8D93C}" type="presOf" srcId="{A788C93B-5C43-471D-9E86-6DB4BD0B7017}" destId="{5535707A-A06E-4005-8145-ED433C0DEF7A}" srcOrd="0" destOrd="0" presId="urn:microsoft.com/office/officeart/2018/5/layout/IconCircleLabelList"/>
    <dgm:cxn modelId="{D89A5AEB-272A-4380-9FFA-6D4291F60A7A}" srcId="{BC9EF9BC-FA4C-411D-B6D8-C34005276DC2}" destId="{6F227EBC-BBA6-4A2F-881B-87FA448D0EFE}" srcOrd="3" destOrd="0" parTransId="{28BDAC05-2C7E-4F3C-B6BD-333AFE5030E4}" sibTransId="{1F5366E3-6112-43BA-A824-88CC5FCEF0E2}"/>
    <dgm:cxn modelId="{C4AC10EF-C3FF-40B2-A0E0-4520413F75F6}" srcId="{BC9EF9BC-FA4C-411D-B6D8-C34005276DC2}" destId="{674D09F8-B081-4AE2-88D6-31C0ECC11AFF}" srcOrd="4" destOrd="0" parTransId="{56BC07DB-7FD3-4F16-92FA-FC10B166EEA3}" sibTransId="{A71E379B-A128-4341-BE64-E672C65C4647}"/>
    <dgm:cxn modelId="{32554AFE-4162-4C77-BA5E-1FD945586FDF}" type="presOf" srcId="{674D09F8-B081-4AE2-88D6-31C0ECC11AFF}" destId="{A4807451-44CE-4C68-9A88-EA49EA6F326D}" srcOrd="0" destOrd="0" presId="urn:microsoft.com/office/officeart/2018/5/layout/IconCircleLabelList"/>
    <dgm:cxn modelId="{FFCFCE0D-742C-4364-B07A-0E7F0B4771EE}" type="presParOf" srcId="{3E38BD37-A791-407B-83E4-DEEEDE887787}" destId="{1C18991D-4561-41DF-BAE1-4644E6067CAA}" srcOrd="0" destOrd="0" presId="urn:microsoft.com/office/officeart/2018/5/layout/IconCircleLabelList"/>
    <dgm:cxn modelId="{7BC8D082-FB08-4307-8035-23AFC5F5F03F}" type="presParOf" srcId="{1C18991D-4561-41DF-BAE1-4644E6067CAA}" destId="{CD3950A1-2C80-4731-AA6C-D3CD68776C72}" srcOrd="0" destOrd="0" presId="urn:microsoft.com/office/officeart/2018/5/layout/IconCircleLabelList"/>
    <dgm:cxn modelId="{1FB714C5-6192-4F41-96C5-CE8FD60B8946}" type="presParOf" srcId="{1C18991D-4561-41DF-BAE1-4644E6067CAA}" destId="{D20023BB-28F4-4E3A-98D6-56A5BBEF35C4}" srcOrd="1" destOrd="0" presId="urn:microsoft.com/office/officeart/2018/5/layout/IconCircleLabelList"/>
    <dgm:cxn modelId="{8FB762AE-D21B-4530-A51F-F6A36767F9E8}" type="presParOf" srcId="{1C18991D-4561-41DF-BAE1-4644E6067CAA}" destId="{33D08D16-CD5B-4E81-BD2F-524ED56E1C10}" srcOrd="2" destOrd="0" presId="urn:microsoft.com/office/officeart/2018/5/layout/IconCircleLabelList"/>
    <dgm:cxn modelId="{DEBB5768-E65A-4585-A2EC-2BCB886A3CE9}" type="presParOf" srcId="{1C18991D-4561-41DF-BAE1-4644E6067CAA}" destId="{EB0A4BA0-A4BA-4180-8141-7586C5FE4AF0}" srcOrd="3" destOrd="0" presId="urn:microsoft.com/office/officeart/2018/5/layout/IconCircleLabelList"/>
    <dgm:cxn modelId="{C6090EAA-77BB-4601-BD5A-E4A16C43758C}" type="presParOf" srcId="{3E38BD37-A791-407B-83E4-DEEEDE887787}" destId="{DCEA6DB8-4E12-4B27-BB17-B1EF1D40BE4F}" srcOrd="1" destOrd="0" presId="urn:microsoft.com/office/officeart/2018/5/layout/IconCircleLabelList"/>
    <dgm:cxn modelId="{3F5B4B89-762F-439C-9DDC-F28E51938D06}" type="presParOf" srcId="{3E38BD37-A791-407B-83E4-DEEEDE887787}" destId="{AAF23BDB-03C1-4DF1-8264-010BB85008B3}" srcOrd="2" destOrd="0" presId="urn:microsoft.com/office/officeart/2018/5/layout/IconCircleLabelList"/>
    <dgm:cxn modelId="{1F357772-7EA4-41DE-BC82-328AFF2A6F32}" type="presParOf" srcId="{AAF23BDB-03C1-4DF1-8264-010BB85008B3}" destId="{27FF2B79-26E8-491F-A4D7-FA133278DE5B}" srcOrd="0" destOrd="0" presId="urn:microsoft.com/office/officeart/2018/5/layout/IconCircleLabelList"/>
    <dgm:cxn modelId="{56372BBE-734B-4147-B790-48EE2D182312}" type="presParOf" srcId="{AAF23BDB-03C1-4DF1-8264-010BB85008B3}" destId="{7E5D8954-31FB-4FE7-A2E9-DD01D55A6602}" srcOrd="1" destOrd="0" presId="urn:microsoft.com/office/officeart/2018/5/layout/IconCircleLabelList"/>
    <dgm:cxn modelId="{EE5570A5-A515-4EE1-9AC0-1C52D79EB651}" type="presParOf" srcId="{AAF23BDB-03C1-4DF1-8264-010BB85008B3}" destId="{CB6B0A6F-CC4C-4921-BE00-DE829031B5AA}" srcOrd="2" destOrd="0" presId="urn:microsoft.com/office/officeart/2018/5/layout/IconCircleLabelList"/>
    <dgm:cxn modelId="{36038F6C-6A35-4313-9299-46AD8179CB9F}" type="presParOf" srcId="{AAF23BDB-03C1-4DF1-8264-010BB85008B3}" destId="{5535707A-A06E-4005-8145-ED433C0DEF7A}" srcOrd="3" destOrd="0" presId="urn:microsoft.com/office/officeart/2018/5/layout/IconCircleLabelList"/>
    <dgm:cxn modelId="{FC6E85BE-2B57-4182-9FE7-73FF420A366B}" type="presParOf" srcId="{3E38BD37-A791-407B-83E4-DEEEDE887787}" destId="{8ECB5DD6-DBA9-4F27-8C63-A6989CB1A6AE}" srcOrd="3" destOrd="0" presId="urn:microsoft.com/office/officeart/2018/5/layout/IconCircleLabelList"/>
    <dgm:cxn modelId="{FE08A086-6BB5-459F-807B-4D7703B14D8E}" type="presParOf" srcId="{3E38BD37-A791-407B-83E4-DEEEDE887787}" destId="{A6F76C17-98A0-4D2F-A47F-2D98587C094C}" srcOrd="4" destOrd="0" presId="urn:microsoft.com/office/officeart/2018/5/layout/IconCircleLabelList"/>
    <dgm:cxn modelId="{C11F51F8-DB02-4EF1-9BB5-E01961739D7C}" type="presParOf" srcId="{A6F76C17-98A0-4D2F-A47F-2D98587C094C}" destId="{8A5CE885-9C50-4560-AC2C-BCD6E6760109}" srcOrd="0" destOrd="0" presId="urn:microsoft.com/office/officeart/2018/5/layout/IconCircleLabelList"/>
    <dgm:cxn modelId="{972CDE64-C7CD-4129-B267-1DFE89F433B9}" type="presParOf" srcId="{A6F76C17-98A0-4D2F-A47F-2D98587C094C}" destId="{9361E04D-A6A6-4DED-90AD-9CCF16466C74}" srcOrd="1" destOrd="0" presId="urn:microsoft.com/office/officeart/2018/5/layout/IconCircleLabelList"/>
    <dgm:cxn modelId="{D41D5C56-9FF9-4DB4-8190-F3D14EBBD4D3}" type="presParOf" srcId="{A6F76C17-98A0-4D2F-A47F-2D98587C094C}" destId="{0E6E39A6-612E-4B0F-9AE6-16EF82670256}" srcOrd="2" destOrd="0" presId="urn:microsoft.com/office/officeart/2018/5/layout/IconCircleLabelList"/>
    <dgm:cxn modelId="{009B685F-D4D8-4CEE-86BB-2F309DDAD519}" type="presParOf" srcId="{A6F76C17-98A0-4D2F-A47F-2D98587C094C}" destId="{2E8165AB-CAF3-4540-87F5-8E099B39A8A1}" srcOrd="3" destOrd="0" presId="urn:microsoft.com/office/officeart/2018/5/layout/IconCircleLabelList"/>
    <dgm:cxn modelId="{95F852E7-B874-45AB-B948-F05F8004BE1B}" type="presParOf" srcId="{3E38BD37-A791-407B-83E4-DEEEDE887787}" destId="{D251215D-876E-4B81-BF66-68DFCBD337D5}" srcOrd="5" destOrd="0" presId="urn:microsoft.com/office/officeart/2018/5/layout/IconCircleLabelList"/>
    <dgm:cxn modelId="{4B37825C-6294-45D6-9695-346A4F33A683}" type="presParOf" srcId="{3E38BD37-A791-407B-83E4-DEEEDE887787}" destId="{BD011821-562C-47B9-B3FD-FA335616A9AD}" srcOrd="6" destOrd="0" presId="urn:microsoft.com/office/officeart/2018/5/layout/IconCircleLabelList"/>
    <dgm:cxn modelId="{3C5A1098-A69F-4FC3-8B68-B255A4E622BF}" type="presParOf" srcId="{BD011821-562C-47B9-B3FD-FA335616A9AD}" destId="{7FDE3544-9C2D-452C-9B76-DFAF1527C961}" srcOrd="0" destOrd="0" presId="urn:microsoft.com/office/officeart/2018/5/layout/IconCircleLabelList"/>
    <dgm:cxn modelId="{8453BDD5-3573-4D28-9B8D-AC52463B18B6}" type="presParOf" srcId="{BD011821-562C-47B9-B3FD-FA335616A9AD}" destId="{BFCBCF1A-44F9-474A-871F-9F34D4ABAD54}" srcOrd="1" destOrd="0" presId="urn:microsoft.com/office/officeart/2018/5/layout/IconCircleLabelList"/>
    <dgm:cxn modelId="{AEDD063E-9312-40E6-BDE8-E63FAF3FF2E1}" type="presParOf" srcId="{BD011821-562C-47B9-B3FD-FA335616A9AD}" destId="{97D0FFE6-93FD-4397-8824-7B767DBFCB1B}" srcOrd="2" destOrd="0" presId="urn:microsoft.com/office/officeart/2018/5/layout/IconCircleLabelList"/>
    <dgm:cxn modelId="{ECC05E5C-E203-4CB7-A316-2E6604C72D2D}" type="presParOf" srcId="{BD011821-562C-47B9-B3FD-FA335616A9AD}" destId="{0923909D-B543-4C6A-A9AC-69C1C8AD19A9}" srcOrd="3" destOrd="0" presId="urn:microsoft.com/office/officeart/2018/5/layout/IconCircleLabelList"/>
    <dgm:cxn modelId="{1A5BD881-AB9B-48C3-B47F-73AA4D38324B}" type="presParOf" srcId="{3E38BD37-A791-407B-83E4-DEEEDE887787}" destId="{4FA9C5E4-DDAF-44B5-AACE-93C76E0A6EF0}" srcOrd="7" destOrd="0" presId="urn:microsoft.com/office/officeart/2018/5/layout/IconCircleLabelList"/>
    <dgm:cxn modelId="{D1BCA0CF-524D-422E-814D-F4E5EBA0E940}" type="presParOf" srcId="{3E38BD37-A791-407B-83E4-DEEEDE887787}" destId="{365838A3-BD0E-416D-ABEC-C39E5ECCE2BF}" srcOrd="8" destOrd="0" presId="urn:microsoft.com/office/officeart/2018/5/layout/IconCircleLabelList"/>
    <dgm:cxn modelId="{E55F5C8D-1723-45B5-ACA7-AF02040685E3}" type="presParOf" srcId="{365838A3-BD0E-416D-ABEC-C39E5ECCE2BF}" destId="{D04793C4-FCB3-434C-BEAF-DF643D2E94D7}" srcOrd="0" destOrd="0" presId="urn:microsoft.com/office/officeart/2018/5/layout/IconCircleLabelList"/>
    <dgm:cxn modelId="{60721505-3399-4E1E-86FB-AE5FE6A5429A}" type="presParOf" srcId="{365838A3-BD0E-416D-ABEC-C39E5ECCE2BF}" destId="{A05BB340-86A3-49B5-8DCD-DCABEE809BFE}" srcOrd="1" destOrd="0" presId="urn:microsoft.com/office/officeart/2018/5/layout/IconCircleLabelList"/>
    <dgm:cxn modelId="{6EAA8AD9-0866-458A-A345-A0A9A56D70A1}" type="presParOf" srcId="{365838A3-BD0E-416D-ABEC-C39E5ECCE2BF}" destId="{BDBEC84C-F3BB-4B9D-9ADB-20C1917EEF79}" srcOrd="2" destOrd="0" presId="urn:microsoft.com/office/officeart/2018/5/layout/IconCircleLabelList"/>
    <dgm:cxn modelId="{E577E338-B753-4DCB-9DA8-1214D478575D}" type="presParOf" srcId="{365838A3-BD0E-416D-ABEC-C39E5ECCE2BF}" destId="{A4807451-44CE-4C68-9A88-EA49EA6F326D}" srcOrd="3" destOrd="0" presId="urn:microsoft.com/office/officeart/2018/5/layout/IconCircleLabelList"/>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EC0A03-5042-440C-BFEE-623A461DD4DC}" type="doc">
      <dgm:prSet loTypeId="urn:microsoft.com/office/officeart/2005/8/layout/hierarchy1" loCatId="hierarchy" qsTypeId="urn:microsoft.com/office/officeart/2005/8/quickstyle/simple1" qsCatId="simple" csTypeId="urn:microsoft.com/office/officeart/2018/5/colors/Iconchunking_neutralicon_colorful1" csCatId="colorful" phldr="1"/>
      <dgm:spPr/>
      <dgm:t>
        <a:bodyPr/>
        <a:lstStyle/>
        <a:p>
          <a:endParaRPr lang="en-US"/>
        </a:p>
      </dgm:t>
    </dgm:pt>
    <dgm:pt modelId="{7DF83FF6-F7BB-40A7-A257-C7AEAB5A626A}">
      <dgm:prSet/>
      <dgm:spPr/>
      <dgm:t>
        <a:bodyPr/>
        <a:lstStyle/>
        <a:p>
          <a:pPr>
            <a:lnSpc>
              <a:spcPct val="100000"/>
            </a:lnSpc>
            <a:defRPr cap="all"/>
          </a:pPr>
          <a:r>
            <a:rPr lang="en-GB" b="1" dirty="0"/>
            <a:t>Democratic Accountability</a:t>
          </a:r>
          <a:endParaRPr lang="en-US" dirty="0"/>
        </a:p>
      </dgm:t>
    </dgm:pt>
    <dgm:pt modelId="{DA68E5D3-45F4-45F2-A81A-9DE1528F7B17}" type="parTrans" cxnId="{CE3A16D1-DC46-4B67-8D05-B8F66B82B026}">
      <dgm:prSet/>
      <dgm:spPr/>
      <dgm:t>
        <a:bodyPr/>
        <a:lstStyle/>
        <a:p>
          <a:endParaRPr lang="en-US"/>
        </a:p>
      </dgm:t>
    </dgm:pt>
    <dgm:pt modelId="{D6423726-9DAF-4072-8170-32B446343B98}" type="sibTrans" cxnId="{CE3A16D1-DC46-4B67-8D05-B8F66B82B026}">
      <dgm:prSet/>
      <dgm:spPr/>
      <dgm:t>
        <a:bodyPr/>
        <a:lstStyle/>
        <a:p>
          <a:endParaRPr lang="en-US"/>
        </a:p>
      </dgm:t>
    </dgm:pt>
    <dgm:pt modelId="{5BDA652C-5124-4645-88C8-D576FC03DC98}">
      <dgm:prSet custT="1"/>
      <dgm:spPr/>
      <dgm:t>
        <a:bodyPr/>
        <a:lstStyle/>
        <a:p>
          <a:pPr>
            <a:lnSpc>
              <a:spcPct val="100000"/>
            </a:lnSpc>
            <a:defRPr cap="all"/>
          </a:pPr>
          <a:r>
            <a:rPr lang="en-GB" sz="2300" b="1" dirty="0"/>
            <a:t>Community Representation </a:t>
          </a:r>
          <a:r>
            <a:rPr lang="en-US" sz="1200" dirty="0">
              <a:solidFill>
                <a:schemeClr val="accent5">
                  <a:lumMod val="75000"/>
                </a:schemeClr>
              </a:solidFill>
              <a:effectLst/>
              <a:latin typeface="+mj-lt"/>
              <a:ea typeface="Calibri" panose="020F0502020204030204" pitchFamily="34" charset="0"/>
              <a:cs typeface="Times New Roman" panose="02020603050405020304" pitchFamily="18" charset="0"/>
            </a:rPr>
            <a:t>(Police and Crime Commissioner. (2022) </a:t>
          </a:r>
          <a:endParaRPr lang="en-US" sz="1200" dirty="0">
            <a:solidFill>
              <a:schemeClr val="accent5">
                <a:lumMod val="75000"/>
              </a:schemeClr>
            </a:solidFill>
            <a:latin typeface="+mj-lt"/>
          </a:endParaRPr>
        </a:p>
      </dgm:t>
    </dgm:pt>
    <dgm:pt modelId="{D014660A-79D6-416E-8E93-34310E1B7F4C}" type="parTrans" cxnId="{02F2B46C-52F9-40B0-8E60-89FEBB15DCE2}">
      <dgm:prSet/>
      <dgm:spPr/>
      <dgm:t>
        <a:bodyPr/>
        <a:lstStyle/>
        <a:p>
          <a:endParaRPr lang="en-US"/>
        </a:p>
      </dgm:t>
    </dgm:pt>
    <dgm:pt modelId="{E3C9F4B1-6539-4AD5-9D68-4800A3F1BB1E}" type="sibTrans" cxnId="{02F2B46C-52F9-40B0-8E60-89FEBB15DCE2}">
      <dgm:prSet/>
      <dgm:spPr/>
      <dgm:t>
        <a:bodyPr/>
        <a:lstStyle/>
        <a:p>
          <a:endParaRPr lang="en-US"/>
        </a:p>
      </dgm:t>
    </dgm:pt>
    <dgm:pt modelId="{18E5682C-E722-41A8-B4C2-36BEC95E3295}" type="pres">
      <dgm:prSet presAssocID="{27EC0A03-5042-440C-BFEE-623A461DD4DC}" presName="hierChild1" presStyleCnt="0">
        <dgm:presLayoutVars>
          <dgm:chPref val="1"/>
          <dgm:dir/>
          <dgm:animOne val="branch"/>
          <dgm:animLvl val="lvl"/>
          <dgm:resizeHandles/>
        </dgm:presLayoutVars>
      </dgm:prSet>
      <dgm:spPr/>
    </dgm:pt>
    <dgm:pt modelId="{1AB8D597-5AF6-48CC-BC0E-47D4E883EEF9}" type="pres">
      <dgm:prSet presAssocID="{7DF83FF6-F7BB-40A7-A257-C7AEAB5A626A}" presName="hierRoot1" presStyleCnt="0"/>
      <dgm:spPr/>
    </dgm:pt>
    <dgm:pt modelId="{0D479D75-61FE-4C76-A0ED-F9F0C9DA5251}" type="pres">
      <dgm:prSet presAssocID="{7DF83FF6-F7BB-40A7-A257-C7AEAB5A626A}" presName="composite" presStyleCnt="0"/>
      <dgm:spPr/>
    </dgm:pt>
    <dgm:pt modelId="{D89F912D-5DFC-491B-BE88-AB2DF1E53A6B}" type="pres">
      <dgm:prSet presAssocID="{7DF83FF6-F7BB-40A7-A257-C7AEAB5A626A}" presName="background" presStyleLbl="node0" presStyleIdx="0" presStyleCnt="2"/>
      <dgm:spPr/>
    </dgm:pt>
    <dgm:pt modelId="{19131597-CBBC-45DD-9BC3-2C7B9E355364}" type="pres">
      <dgm:prSet presAssocID="{7DF83FF6-F7BB-40A7-A257-C7AEAB5A626A}" presName="text" presStyleLbl="fgAcc0" presStyleIdx="0" presStyleCnt="2">
        <dgm:presLayoutVars>
          <dgm:chPref val="3"/>
        </dgm:presLayoutVars>
      </dgm:prSet>
      <dgm:spPr/>
    </dgm:pt>
    <dgm:pt modelId="{D7EDCF94-4412-487B-81D5-DE21F7912C92}" type="pres">
      <dgm:prSet presAssocID="{7DF83FF6-F7BB-40A7-A257-C7AEAB5A626A}" presName="hierChild2" presStyleCnt="0"/>
      <dgm:spPr/>
    </dgm:pt>
    <dgm:pt modelId="{971423CE-8106-4FDD-9FEE-156F7D87F8C4}" type="pres">
      <dgm:prSet presAssocID="{5BDA652C-5124-4645-88C8-D576FC03DC98}" presName="hierRoot1" presStyleCnt="0"/>
      <dgm:spPr/>
    </dgm:pt>
    <dgm:pt modelId="{AC85788C-94B4-4882-B2FC-DEA2B586960B}" type="pres">
      <dgm:prSet presAssocID="{5BDA652C-5124-4645-88C8-D576FC03DC98}" presName="composite" presStyleCnt="0"/>
      <dgm:spPr/>
    </dgm:pt>
    <dgm:pt modelId="{D5E72E6F-5C49-4844-8C31-DB453F606652}" type="pres">
      <dgm:prSet presAssocID="{5BDA652C-5124-4645-88C8-D576FC03DC98}" presName="background" presStyleLbl="node0" presStyleIdx="1" presStyleCnt="2"/>
      <dgm:spPr/>
    </dgm:pt>
    <dgm:pt modelId="{B9310A54-C12B-4D58-A5EE-C168435DFEFE}" type="pres">
      <dgm:prSet presAssocID="{5BDA652C-5124-4645-88C8-D576FC03DC98}" presName="text" presStyleLbl="fgAcc0" presStyleIdx="1" presStyleCnt="2" custLinFactNeighborX="3725" custLinFactNeighborY="-5501">
        <dgm:presLayoutVars>
          <dgm:chPref val="3"/>
        </dgm:presLayoutVars>
      </dgm:prSet>
      <dgm:spPr/>
    </dgm:pt>
    <dgm:pt modelId="{447D203B-2FAC-4376-BEC4-3514ACED6FA7}" type="pres">
      <dgm:prSet presAssocID="{5BDA652C-5124-4645-88C8-D576FC03DC98}" presName="hierChild2" presStyleCnt="0"/>
      <dgm:spPr/>
    </dgm:pt>
  </dgm:ptLst>
  <dgm:cxnLst>
    <dgm:cxn modelId="{3605680A-9A4F-4FF5-A6E1-861167D63E3A}" type="presOf" srcId="{27EC0A03-5042-440C-BFEE-623A461DD4DC}" destId="{18E5682C-E722-41A8-B4C2-36BEC95E3295}" srcOrd="0" destOrd="0" presId="urn:microsoft.com/office/officeart/2005/8/layout/hierarchy1"/>
    <dgm:cxn modelId="{02F2B46C-52F9-40B0-8E60-89FEBB15DCE2}" srcId="{27EC0A03-5042-440C-BFEE-623A461DD4DC}" destId="{5BDA652C-5124-4645-88C8-D576FC03DC98}" srcOrd="1" destOrd="0" parTransId="{D014660A-79D6-416E-8E93-34310E1B7F4C}" sibTransId="{E3C9F4B1-6539-4AD5-9D68-4800A3F1BB1E}"/>
    <dgm:cxn modelId="{D2C8004E-834C-443D-A802-F517E0D9037A}" type="presOf" srcId="{5BDA652C-5124-4645-88C8-D576FC03DC98}" destId="{B9310A54-C12B-4D58-A5EE-C168435DFEFE}" srcOrd="0" destOrd="0" presId="urn:microsoft.com/office/officeart/2005/8/layout/hierarchy1"/>
    <dgm:cxn modelId="{C2BF1C81-CDB8-4CD1-8670-BE4D2EFC785D}" type="presOf" srcId="{7DF83FF6-F7BB-40A7-A257-C7AEAB5A626A}" destId="{19131597-CBBC-45DD-9BC3-2C7B9E355364}" srcOrd="0" destOrd="0" presId="urn:microsoft.com/office/officeart/2005/8/layout/hierarchy1"/>
    <dgm:cxn modelId="{CE3A16D1-DC46-4B67-8D05-B8F66B82B026}" srcId="{27EC0A03-5042-440C-BFEE-623A461DD4DC}" destId="{7DF83FF6-F7BB-40A7-A257-C7AEAB5A626A}" srcOrd="0" destOrd="0" parTransId="{DA68E5D3-45F4-45F2-A81A-9DE1528F7B17}" sibTransId="{D6423726-9DAF-4072-8170-32B446343B98}"/>
    <dgm:cxn modelId="{E660C8D2-FCF0-469C-BB10-4EDE08B6EA1A}" type="presParOf" srcId="{18E5682C-E722-41A8-B4C2-36BEC95E3295}" destId="{1AB8D597-5AF6-48CC-BC0E-47D4E883EEF9}" srcOrd="0" destOrd="0" presId="urn:microsoft.com/office/officeart/2005/8/layout/hierarchy1"/>
    <dgm:cxn modelId="{2EBD9253-89FA-46CB-AE03-363F5A4AAA98}" type="presParOf" srcId="{1AB8D597-5AF6-48CC-BC0E-47D4E883EEF9}" destId="{0D479D75-61FE-4C76-A0ED-F9F0C9DA5251}" srcOrd="0" destOrd="0" presId="urn:microsoft.com/office/officeart/2005/8/layout/hierarchy1"/>
    <dgm:cxn modelId="{9921B508-71CF-46E4-989C-16161F92426D}" type="presParOf" srcId="{0D479D75-61FE-4C76-A0ED-F9F0C9DA5251}" destId="{D89F912D-5DFC-491B-BE88-AB2DF1E53A6B}" srcOrd="0" destOrd="0" presId="urn:microsoft.com/office/officeart/2005/8/layout/hierarchy1"/>
    <dgm:cxn modelId="{AFB79F73-5780-49EE-AEDD-D53869A121A5}" type="presParOf" srcId="{0D479D75-61FE-4C76-A0ED-F9F0C9DA5251}" destId="{19131597-CBBC-45DD-9BC3-2C7B9E355364}" srcOrd="1" destOrd="0" presId="urn:microsoft.com/office/officeart/2005/8/layout/hierarchy1"/>
    <dgm:cxn modelId="{C480C44C-9F0A-402C-9DCD-E8306770E2AA}" type="presParOf" srcId="{1AB8D597-5AF6-48CC-BC0E-47D4E883EEF9}" destId="{D7EDCF94-4412-487B-81D5-DE21F7912C92}" srcOrd="1" destOrd="0" presId="urn:microsoft.com/office/officeart/2005/8/layout/hierarchy1"/>
    <dgm:cxn modelId="{3C93EA91-0E63-4445-87E9-032C60138AF0}" type="presParOf" srcId="{18E5682C-E722-41A8-B4C2-36BEC95E3295}" destId="{971423CE-8106-4FDD-9FEE-156F7D87F8C4}" srcOrd="1" destOrd="0" presId="urn:microsoft.com/office/officeart/2005/8/layout/hierarchy1"/>
    <dgm:cxn modelId="{A5040606-A323-4FC6-A964-35BEA016937A}" type="presParOf" srcId="{971423CE-8106-4FDD-9FEE-156F7D87F8C4}" destId="{AC85788C-94B4-4882-B2FC-DEA2B586960B}" srcOrd="0" destOrd="0" presId="urn:microsoft.com/office/officeart/2005/8/layout/hierarchy1"/>
    <dgm:cxn modelId="{750E6688-4712-4094-8FC7-D3B3ECC7A9E5}" type="presParOf" srcId="{AC85788C-94B4-4882-B2FC-DEA2B586960B}" destId="{D5E72E6F-5C49-4844-8C31-DB453F606652}" srcOrd="0" destOrd="0" presId="urn:microsoft.com/office/officeart/2005/8/layout/hierarchy1"/>
    <dgm:cxn modelId="{84DE389F-CDFD-473D-B951-DED5419A56D0}" type="presParOf" srcId="{AC85788C-94B4-4882-B2FC-DEA2B586960B}" destId="{B9310A54-C12B-4D58-A5EE-C168435DFEFE}" srcOrd="1" destOrd="0" presId="urn:microsoft.com/office/officeart/2005/8/layout/hierarchy1"/>
    <dgm:cxn modelId="{AA81C038-0C2A-4EBC-B5E4-26632DAB01E6}" type="presParOf" srcId="{971423CE-8106-4FDD-9FEE-156F7D87F8C4}" destId="{447D203B-2FAC-4376-BEC4-3514ACED6FA7}"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765554-3064-4645-B549-47FBB51F923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7CEF854-51F7-4BA4-AD80-AE1C8B058F34}">
      <dgm:prSet custT="1"/>
      <dgm:spPr/>
      <dgm:t>
        <a:bodyPr/>
        <a:lstStyle/>
        <a:p>
          <a:r>
            <a:rPr lang="en-GB" sz="2400" b="1" dirty="0"/>
            <a:t>Low Voter Turn Out</a:t>
          </a:r>
          <a:endParaRPr lang="en-GB" sz="1200" b="1" dirty="0"/>
        </a:p>
        <a:p>
          <a:r>
            <a:rPr lang="en-GB" sz="1200" dirty="0"/>
            <a:t>(PCC Elections 2021 – House of Common Library)</a:t>
          </a:r>
        </a:p>
        <a:p>
          <a:r>
            <a:rPr lang="en-GB" sz="1200" dirty="0"/>
            <a:t>(UK Parliament, 2022) </a:t>
          </a:r>
          <a:endParaRPr lang="en-US" sz="1200" dirty="0"/>
        </a:p>
      </dgm:t>
    </dgm:pt>
    <dgm:pt modelId="{2780F756-2D52-4F56-BA71-7CD29F4C5973}" type="parTrans" cxnId="{63FF80AD-4807-465C-B1D3-95CEE3A404F8}">
      <dgm:prSet/>
      <dgm:spPr/>
      <dgm:t>
        <a:bodyPr/>
        <a:lstStyle/>
        <a:p>
          <a:endParaRPr lang="en-US"/>
        </a:p>
      </dgm:t>
    </dgm:pt>
    <dgm:pt modelId="{05F7B2A6-2BC5-4C7C-8C94-278EBB994FFA}" type="sibTrans" cxnId="{63FF80AD-4807-465C-B1D3-95CEE3A404F8}">
      <dgm:prSet/>
      <dgm:spPr/>
      <dgm:t>
        <a:bodyPr/>
        <a:lstStyle/>
        <a:p>
          <a:endParaRPr lang="en-US"/>
        </a:p>
      </dgm:t>
    </dgm:pt>
    <dgm:pt modelId="{ED04E69D-60B9-4726-8830-3FE3C5FF6500}">
      <dgm:prSet custT="1"/>
      <dgm:spPr/>
      <dgm:t>
        <a:bodyPr/>
        <a:lstStyle/>
        <a:p>
          <a:r>
            <a:rPr lang="en-GB" sz="2400" b="1" dirty="0"/>
            <a:t>Political Gain</a:t>
          </a:r>
        </a:p>
        <a:p>
          <a:r>
            <a:rPr lang="en-GB" sz="1200" dirty="0"/>
            <a:t>(Policing News, 2023)</a:t>
          </a:r>
          <a:endParaRPr lang="en-US" sz="1200" dirty="0"/>
        </a:p>
      </dgm:t>
    </dgm:pt>
    <dgm:pt modelId="{F1660F53-E63B-49B8-8DE2-E77916767C26}" type="parTrans" cxnId="{E93C2C19-3E9F-44EF-A7C1-66F25A0819E4}">
      <dgm:prSet/>
      <dgm:spPr/>
      <dgm:t>
        <a:bodyPr/>
        <a:lstStyle/>
        <a:p>
          <a:endParaRPr lang="en-US"/>
        </a:p>
      </dgm:t>
    </dgm:pt>
    <dgm:pt modelId="{2324CD50-6C03-4E76-AEC2-3FB1BF3592B5}" type="sibTrans" cxnId="{E93C2C19-3E9F-44EF-A7C1-66F25A0819E4}">
      <dgm:prSet/>
      <dgm:spPr/>
      <dgm:t>
        <a:bodyPr/>
        <a:lstStyle/>
        <a:p>
          <a:endParaRPr lang="en-US"/>
        </a:p>
      </dgm:t>
    </dgm:pt>
    <dgm:pt modelId="{8F68F0A7-FCB4-4B10-B6A2-5C6C5A4AE147}" type="pres">
      <dgm:prSet presAssocID="{F2765554-3064-4645-B549-47FBB51F923C}" presName="hierChild1" presStyleCnt="0">
        <dgm:presLayoutVars>
          <dgm:chPref val="1"/>
          <dgm:dir/>
          <dgm:animOne val="branch"/>
          <dgm:animLvl val="lvl"/>
          <dgm:resizeHandles/>
        </dgm:presLayoutVars>
      </dgm:prSet>
      <dgm:spPr/>
    </dgm:pt>
    <dgm:pt modelId="{AF77A9CE-EE1D-415C-92A9-36428CEB91A9}" type="pres">
      <dgm:prSet presAssocID="{87CEF854-51F7-4BA4-AD80-AE1C8B058F34}" presName="hierRoot1" presStyleCnt="0"/>
      <dgm:spPr/>
    </dgm:pt>
    <dgm:pt modelId="{7993C525-0513-4E82-BC25-2AAFB43EDDC3}" type="pres">
      <dgm:prSet presAssocID="{87CEF854-51F7-4BA4-AD80-AE1C8B058F34}" presName="composite" presStyleCnt="0"/>
      <dgm:spPr/>
    </dgm:pt>
    <dgm:pt modelId="{B48A7A2D-9B8B-4F80-A5CD-82AC2063BCB1}" type="pres">
      <dgm:prSet presAssocID="{87CEF854-51F7-4BA4-AD80-AE1C8B058F34}" presName="background" presStyleLbl="node0" presStyleIdx="0" presStyleCnt="2"/>
      <dgm:spPr/>
    </dgm:pt>
    <dgm:pt modelId="{EF3C9DFE-3605-46C6-88C9-F1BFB28DB542}" type="pres">
      <dgm:prSet presAssocID="{87CEF854-51F7-4BA4-AD80-AE1C8B058F34}" presName="text" presStyleLbl="fgAcc0" presStyleIdx="0" presStyleCnt="2">
        <dgm:presLayoutVars>
          <dgm:chPref val="3"/>
        </dgm:presLayoutVars>
      </dgm:prSet>
      <dgm:spPr/>
    </dgm:pt>
    <dgm:pt modelId="{B4B83487-6576-425E-A0E0-57C48C1B6A0D}" type="pres">
      <dgm:prSet presAssocID="{87CEF854-51F7-4BA4-AD80-AE1C8B058F34}" presName="hierChild2" presStyleCnt="0"/>
      <dgm:spPr/>
    </dgm:pt>
    <dgm:pt modelId="{C0887498-6CF0-4A33-87C1-7323CF3CCD19}" type="pres">
      <dgm:prSet presAssocID="{ED04E69D-60B9-4726-8830-3FE3C5FF6500}" presName="hierRoot1" presStyleCnt="0"/>
      <dgm:spPr/>
    </dgm:pt>
    <dgm:pt modelId="{057FC3A8-A4C0-4DAB-8426-A6DC3FC0F1F9}" type="pres">
      <dgm:prSet presAssocID="{ED04E69D-60B9-4726-8830-3FE3C5FF6500}" presName="composite" presStyleCnt="0"/>
      <dgm:spPr/>
    </dgm:pt>
    <dgm:pt modelId="{1B936EE4-B05D-41E4-8500-8E93DCD9CE19}" type="pres">
      <dgm:prSet presAssocID="{ED04E69D-60B9-4726-8830-3FE3C5FF6500}" presName="background" presStyleLbl="node0" presStyleIdx="1" presStyleCnt="2"/>
      <dgm:spPr/>
    </dgm:pt>
    <dgm:pt modelId="{22F8DB6D-6DE9-43BF-BCAE-8A902D4BEA52}" type="pres">
      <dgm:prSet presAssocID="{ED04E69D-60B9-4726-8830-3FE3C5FF6500}" presName="text" presStyleLbl="fgAcc0" presStyleIdx="1" presStyleCnt="2">
        <dgm:presLayoutVars>
          <dgm:chPref val="3"/>
        </dgm:presLayoutVars>
      </dgm:prSet>
      <dgm:spPr/>
    </dgm:pt>
    <dgm:pt modelId="{2404151A-523E-48FD-904A-8F0B451FEE05}" type="pres">
      <dgm:prSet presAssocID="{ED04E69D-60B9-4726-8830-3FE3C5FF6500}" presName="hierChild2" presStyleCnt="0"/>
      <dgm:spPr/>
    </dgm:pt>
  </dgm:ptLst>
  <dgm:cxnLst>
    <dgm:cxn modelId="{E93C2C19-3E9F-44EF-A7C1-66F25A0819E4}" srcId="{F2765554-3064-4645-B549-47FBB51F923C}" destId="{ED04E69D-60B9-4726-8830-3FE3C5FF6500}" srcOrd="1" destOrd="0" parTransId="{F1660F53-E63B-49B8-8DE2-E77916767C26}" sibTransId="{2324CD50-6C03-4E76-AEC2-3FB1BF3592B5}"/>
    <dgm:cxn modelId="{898CB74D-FDB2-426E-BBBD-4050F990B9BB}" type="presOf" srcId="{87CEF854-51F7-4BA4-AD80-AE1C8B058F34}" destId="{EF3C9DFE-3605-46C6-88C9-F1BFB28DB542}" srcOrd="0" destOrd="0" presId="urn:microsoft.com/office/officeart/2005/8/layout/hierarchy1"/>
    <dgm:cxn modelId="{B86117AA-6339-4ACA-9D37-4E90D3D6644B}" type="presOf" srcId="{ED04E69D-60B9-4726-8830-3FE3C5FF6500}" destId="{22F8DB6D-6DE9-43BF-BCAE-8A902D4BEA52}" srcOrd="0" destOrd="0" presId="urn:microsoft.com/office/officeart/2005/8/layout/hierarchy1"/>
    <dgm:cxn modelId="{63FF80AD-4807-465C-B1D3-95CEE3A404F8}" srcId="{F2765554-3064-4645-B549-47FBB51F923C}" destId="{87CEF854-51F7-4BA4-AD80-AE1C8B058F34}" srcOrd="0" destOrd="0" parTransId="{2780F756-2D52-4F56-BA71-7CD29F4C5973}" sibTransId="{05F7B2A6-2BC5-4C7C-8C94-278EBB994FFA}"/>
    <dgm:cxn modelId="{8E1F98F2-0BCB-4C08-A9D8-FC2E25E19C0A}" type="presOf" srcId="{F2765554-3064-4645-B549-47FBB51F923C}" destId="{8F68F0A7-FCB4-4B10-B6A2-5C6C5A4AE147}" srcOrd="0" destOrd="0" presId="urn:microsoft.com/office/officeart/2005/8/layout/hierarchy1"/>
    <dgm:cxn modelId="{DC7815B7-AE54-43D5-8BBE-DA50C1E0E5E5}" type="presParOf" srcId="{8F68F0A7-FCB4-4B10-B6A2-5C6C5A4AE147}" destId="{AF77A9CE-EE1D-415C-92A9-36428CEB91A9}" srcOrd="0" destOrd="0" presId="urn:microsoft.com/office/officeart/2005/8/layout/hierarchy1"/>
    <dgm:cxn modelId="{375912ED-86A3-4BA8-AB0E-AF09710713F9}" type="presParOf" srcId="{AF77A9CE-EE1D-415C-92A9-36428CEB91A9}" destId="{7993C525-0513-4E82-BC25-2AAFB43EDDC3}" srcOrd="0" destOrd="0" presId="urn:microsoft.com/office/officeart/2005/8/layout/hierarchy1"/>
    <dgm:cxn modelId="{A0D469C9-4FAD-48E4-98F5-C2117BDF03AF}" type="presParOf" srcId="{7993C525-0513-4E82-BC25-2AAFB43EDDC3}" destId="{B48A7A2D-9B8B-4F80-A5CD-82AC2063BCB1}" srcOrd="0" destOrd="0" presId="urn:microsoft.com/office/officeart/2005/8/layout/hierarchy1"/>
    <dgm:cxn modelId="{B28A70E7-F514-4EC3-99B1-FD27028867D5}" type="presParOf" srcId="{7993C525-0513-4E82-BC25-2AAFB43EDDC3}" destId="{EF3C9DFE-3605-46C6-88C9-F1BFB28DB542}" srcOrd="1" destOrd="0" presId="urn:microsoft.com/office/officeart/2005/8/layout/hierarchy1"/>
    <dgm:cxn modelId="{EAA40E4D-380E-4EDA-8D48-A6C9734F5176}" type="presParOf" srcId="{AF77A9CE-EE1D-415C-92A9-36428CEB91A9}" destId="{B4B83487-6576-425E-A0E0-57C48C1B6A0D}" srcOrd="1" destOrd="0" presId="urn:microsoft.com/office/officeart/2005/8/layout/hierarchy1"/>
    <dgm:cxn modelId="{B6F9D825-9B72-4A64-BE79-AC820434A91C}" type="presParOf" srcId="{8F68F0A7-FCB4-4B10-B6A2-5C6C5A4AE147}" destId="{C0887498-6CF0-4A33-87C1-7323CF3CCD19}" srcOrd="1" destOrd="0" presId="urn:microsoft.com/office/officeart/2005/8/layout/hierarchy1"/>
    <dgm:cxn modelId="{F69737B2-F3A0-4764-A421-B692F4A59999}" type="presParOf" srcId="{C0887498-6CF0-4A33-87C1-7323CF3CCD19}" destId="{057FC3A8-A4C0-4DAB-8426-A6DC3FC0F1F9}" srcOrd="0" destOrd="0" presId="urn:microsoft.com/office/officeart/2005/8/layout/hierarchy1"/>
    <dgm:cxn modelId="{66C56F1A-DD8E-49D5-8AE6-1C9655F96C79}" type="presParOf" srcId="{057FC3A8-A4C0-4DAB-8426-A6DC3FC0F1F9}" destId="{1B936EE4-B05D-41E4-8500-8E93DCD9CE19}" srcOrd="0" destOrd="0" presId="urn:microsoft.com/office/officeart/2005/8/layout/hierarchy1"/>
    <dgm:cxn modelId="{7DAE5335-7819-4297-9CE1-7DBF06AE6445}" type="presParOf" srcId="{057FC3A8-A4C0-4DAB-8426-A6DC3FC0F1F9}" destId="{22F8DB6D-6DE9-43BF-BCAE-8A902D4BEA52}" srcOrd="1" destOrd="0" presId="urn:microsoft.com/office/officeart/2005/8/layout/hierarchy1"/>
    <dgm:cxn modelId="{380D48A5-554F-475A-A745-BBFE5B80674F}" type="presParOf" srcId="{C0887498-6CF0-4A33-87C1-7323CF3CCD19}" destId="{2404151A-523E-48FD-904A-8F0B451FEE05}"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888A29-6267-438E-84D1-A55D9C663CA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9FA835A-6AEE-4055-92F2-36036BCF5047}">
      <dgm:prSet/>
      <dgm:spPr/>
      <dgm:t>
        <a:bodyPr/>
        <a:lstStyle/>
        <a:p>
          <a:r>
            <a:rPr lang="en-US" dirty="0"/>
            <a:t>Effectiveness of PCCs</a:t>
          </a:r>
        </a:p>
      </dgm:t>
    </dgm:pt>
    <dgm:pt modelId="{3FE1395E-ECDC-4BA6-B023-379EABB53787}" type="parTrans" cxnId="{41A3FA04-B331-403F-B8D8-BEED301FDFE9}">
      <dgm:prSet/>
      <dgm:spPr/>
      <dgm:t>
        <a:bodyPr/>
        <a:lstStyle/>
        <a:p>
          <a:endParaRPr lang="en-US"/>
        </a:p>
      </dgm:t>
    </dgm:pt>
    <dgm:pt modelId="{71B19E9A-B096-4BC3-A4F6-DD7942920F7A}" type="sibTrans" cxnId="{41A3FA04-B331-403F-B8D8-BEED301FDFE9}">
      <dgm:prSet/>
      <dgm:spPr/>
      <dgm:t>
        <a:bodyPr/>
        <a:lstStyle/>
        <a:p>
          <a:endParaRPr lang="en-US"/>
        </a:p>
      </dgm:t>
    </dgm:pt>
    <dgm:pt modelId="{69E3D780-8978-47D6-82A3-2280DC9C49F0}">
      <dgm:prSet/>
      <dgm:spPr/>
      <dgm:t>
        <a:bodyPr/>
        <a:lstStyle/>
        <a:p>
          <a:r>
            <a:rPr lang="en-GB"/>
            <a:t>Impact of PCCs on Policing</a:t>
          </a:r>
          <a:endParaRPr lang="en-US"/>
        </a:p>
      </dgm:t>
    </dgm:pt>
    <dgm:pt modelId="{92D263B6-2C33-495C-9C22-6F4CA4A263A3}" type="parTrans" cxnId="{C8D480CD-4273-4EE3-8DED-382B1983D236}">
      <dgm:prSet/>
      <dgm:spPr/>
      <dgm:t>
        <a:bodyPr/>
        <a:lstStyle/>
        <a:p>
          <a:endParaRPr lang="en-US"/>
        </a:p>
      </dgm:t>
    </dgm:pt>
    <dgm:pt modelId="{95BDCD21-B5E0-4BD7-8FCD-681D7CBA987A}" type="sibTrans" cxnId="{C8D480CD-4273-4EE3-8DED-382B1983D236}">
      <dgm:prSet/>
      <dgm:spPr/>
      <dgm:t>
        <a:bodyPr/>
        <a:lstStyle/>
        <a:p>
          <a:endParaRPr lang="en-US"/>
        </a:p>
      </dgm:t>
    </dgm:pt>
    <dgm:pt modelId="{FFBC7656-DBF3-4ED1-85E4-F62040D3BCC3}">
      <dgm:prSet/>
      <dgm:spPr/>
      <dgm:t>
        <a:bodyPr/>
        <a:lstStyle/>
        <a:p>
          <a:r>
            <a:rPr lang="en-GB" dirty="0"/>
            <a:t>Abolishing PCCs  or Enhance Accountability</a:t>
          </a:r>
          <a:endParaRPr lang="en-US" dirty="0"/>
        </a:p>
      </dgm:t>
    </dgm:pt>
    <dgm:pt modelId="{02F90D9C-E269-46A6-B661-5427D9E88EBA}" type="sibTrans" cxnId="{904454B4-5A37-41B7-9D60-96CAF626FECB}">
      <dgm:prSet/>
      <dgm:spPr/>
      <dgm:t>
        <a:bodyPr/>
        <a:lstStyle/>
        <a:p>
          <a:endParaRPr lang="en-US"/>
        </a:p>
      </dgm:t>
    </dgm:pt>
    <dgm:pt modelId="{18AF4A53-51DC-428F-9A98-FDFA6E0B9B7F}" type="parTrans" cxnId="{904454B4-5A37-41B7-9D60-96CAF626FECB}">
      <dgm:prSet/>
      <dgm:spPr/>
      <dgm:t>
        <a:bodyPr/>
        <a:lstStyle/>
        <a:p>
          <a:endParaRPr lang="en-US"/>
        </a:p>
      </dgm:t>
    </dgm:pt>
    <dgm:pt modelId="{F7A1E77F-4369-4983-967E-D83EAB051C31}" type="pres">
      <dgm:prSet presAssocID="{C1888A29-6267-438E-84D1-A55D9C663CAC}" presName="linear" presStyleCnt="0">
        <dgm:presLayoutVars>
          <dgm:animLvl val="lvl"/>
          <dgm:resizeHandles val="exact"/>
        </dgm:presLayoutVars>
      </dgm:prSet>
      <dgm:spPr/>
    </dgm:pt>
    <dgm:pt modelId="{9A0B78E3-CDC2-4FCC-943F-AAE10955ABA3}" type="pres">
      <dgm:prSet presAssocID="{C9FA835A-6AEE-4055-92F2-36036BCF5047}" presName="parentText" presStyleLbl="node1" presStyleIdx="0" presStyleCnt="3">
        <dgm:presLayoutVars>
          <dgm:chMax val="0"/>
          <dgm:bulletEnabled val="1"/>
        </dgm:presLayoutVars>
      </dgm:prSet>
      <dgm:spPr/>
    </dgm:pt>
    <dgm:pt modelId="{38B05D00-31EC-4431-8D4A-748C3E75A26B}" type="pres">
      <dgm:prSet presAssocID="{71B19E9A-B096-4BC3-A4F6-DD7942920F7A}" presName="spacer" presStyleCnt="0"/>
      <dgm:spPr/>
    </dgm:pt>
    <dgm:pt modelId="{06CDE819-24CD-4F34-AB36-20C82189A9B1}" type="pres">
      <dgm:prSet presAssocID="{FFBC7656-DBF3-4ED1-85E4-F62040D3BCC3}" presName="parentText" presStyleLbl="node1" presStyleIdx="1" presStyleCnt="3">
        <dgm:presLayoutVars>
          <dgm:chMax val="0"/>
          <dgm:bulletEnabled val="1"/>
        </dgm:presLayoutVars>
      </dgm:prSet>
      <dgm:spPr/>
    </dgm:pt>
    <dgm:pt modelId="{F81B2459-D628-4CE7-8F7C-C0A992E72F88}" type="pres">
      <dgm:prSet presAssocID="{02F90D9C-E269-46A6-B661-5427D9E88EBA}" presName="spacer" presStyleCnt="0"/>
      <dgm:spPr/>
    </dgm:pt>
    <dgm:pt modelId="{521C4307-EB9B-428C-A06C-3EAB66FEBAE1}" type="pres">
      <dgm:prSet presAssocID="{69E3D780-8978-47D6-82A3-2280DC9C49F0}" presName="parentText" presStyleLbl="node1" presStyleIdx="2" presStyleCnt="3">
        <dgm:presLayoutVars>
          <dgm:chMax val="0"/>
          <dgm:bulletEnabled val="1"/>
        </dgm:presLayoutVars>
      </dgm:prSet>
      <dgm:spPr/>
    </dgm:pt>
  </dgm:ptLst>
  <dgm:cxnLst>
    <dgm:cxn modelId="{41A3FA04-B331-403F-B8D8-BEED301FDFE9}" srcId="{C1888A29-6267-438E-84D1-A55D9C663CAC}" destId="{C9FA835A-6AEE-4055-92F2-36036BCF5047}" srcOrd="0" destOrd="0" parTransId="{3FE1395E-ECDC-4BA6-B023-379EABB53787}" sibTransId="{71B19E9A-B096-4BC3-A4F6-DD7942920F7A}"/>
    <dgm:cxn modelId="{A25B8D1D-0A99-41BF-A569-091C8B2D0BBF}" type="presOf" srcId="{C1888A29-6267-438E-84D1-A55D9C663CAC}" destId="{F7A1E77F-4369-4983-967E-D83EAB051C31}" srcOrd="0" destOrd="0" presId="urn:microsoft.com/office/officeart/2005/8/layout/vList2"/>
    <dgm:cxn modelId="{74F5386D-38FF-430A-9F66-F9488082B635}" type="presOf" srcId="{FFBC7656-DBF3-4ED1-85E4-F62040D3BCC3}" destId="{06CDE819-24CD-4F34-AB36-20C82189A9B1}" srcOrd="0" destOrd="0" presId="urn:microsoft.com/office/officeart/2005/8/layout/vList2"/>
    <dgm:cxn modelId="{7AC2538D-31AA-447E-8A41-73DBB0B5B248}" type="presOf" srcId="{69E3D780-8978-47D6-82A3-2280DC9C49F0}" destId="{521C4307-EB9B-428C-A06C-3EAB66FEBAE1}" srcOrd="0" destOrd="0" presId="urn:microsoft.com/office/officeart/2005/8/layout/vList2"/>
    <dgm:cxn modelId="{3605E896-BD40-4ED1-BDAF-771FD90E44C2}" type="presOf" srcId="{C9FA835A-6AEE-4055-92F2-36036BCF5047}" destId="{9A0B78E3-CDC2-4FCC-943F-AAE10955ABA3}" srcOrd="0" destOrd="0" presId="urn:microsoft.com/office/officeart/2005/8/layout/vList2"/>
    <dgm:cxn modelId="{904454B4-5A37-41B7-9D60-96CAF626FECB}" srcId="{C1888A29-6267-438E-84D1-A55D9C663CAC}" destId="{FFBC7656-DBF3-4ED1-85E4-F62040D3BCC3}" srcOrd="1" destOrd="0" parTransId="{18AF4A53-51DC-428F-9A98-FDFA6E0B9B7F}" sibTransId="{02F90D9C-E269-46A6-B661-5427D9E88EBA}"/>
    <dgm:cxn modelId="{C8D480CD-4273-4EE3-8DED-382B1983D236}" srcId="{C1888A29-6267-438E-84D1-A55D9C663CAC}" destId="{69E3D780-8978-47D6-82A3-2280DC9C49F0}" srcOrd="2" destOrd="0" parTransId="{92D263B6-2C33-495C-9C22-6F4CA4A263A3}" sibTransId="{95BDCD21-B5E0-4BD7-8FCD-681D7CBA987A}"/>
    <dgm:cxn modelId="{F8BDFFEE-C7AE-48E4-95C5-FAAA722544E6}" type="presParOf" srcId="{F7A1E77F-4369-4983-967E-D83EAB051C31}" destId="{9A0B78E3-CDC2-4FCC-943F-AAE10955ABA3}" srcOrd="0" destOrd="0" presId="urn:microsoft.com/office/officeart/2005/8/layout/vList2"/>
    <dgm:cxn modelId="{BE7E8D19-E7A4-4FC5-AD74-BC84EE84E3A8}" type="presParOf" srcId="{F7A1E77F-4369-4983-967E-D83EAB051C31}" destId="{38B05D00-31EC-4431-8D4A-748C3E75A26B}" srcOrd="1" destOrd="0" presId="urn:microsoft.com/office/officeart/2005/8/layout/vList2"/>
    <dgm:cxn modelId="{AA43E90F-73BD-4124-A6DB-B67947CD0B4B}" type="presParOf" srcId="{F7A1E77F-4369-4983-967E-D83EAB051C31}" destId="{06CDE819-24CD-4F34-AB36-20C82189A9B1}" srcOrd="2" destOrd="0" presId="urn:microsoft.com/office/officeart/2005/8/layout/vList2"/>
    <dgm:cxn modelId="{30EE13B5-CAEA-494C-883F-E59E8E51E978}" type="presParOf" srcId="{F7A1E77F-4369-4983-967E-D83EAB051C31}" destId="{F81B2459-D628-4CE7-8F7C-C0A992E72F88}" srcOrd="3" destOrd="0" presId="urn:microsoft.com/office/officeart/2005/8/layout/vList2"/>
    <dgm:cxn modelId="{580DC774-ED70-46B7-BFF5-4D3FA1FD75CB}" type="presParOf" srcId="{F7A1E77F-4369-4983-967E-D83EAB051C31}" destId="{521C4307-EB9B-428C-A06C-3EAB66FEBAE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420FDF8-A714-49FB-AC14-26545A01E7FC}"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0585D0FC-4E57-4384-8814-DF96985F9B05}">
      <dgm:prSet custT="1"/>
      <dgm:spPr/>
      <dgm:t>
        <a:bodyPr/>
        <a:lstStyle/>
        <a:p>
          <a:r>
            <a:rPr lang="en-GB" sz="1700" b="0" i="0" dirty="0"/>
            <a:t>43 Force Structure in England and Wales</a:t>
          </a:r>
        </a:p>
        <a:p>
          <a:r>
            <a:rPr lang="en-GB" sz="1700" b="0" i="0" dirty="0"/>
            <a:t> </a:t>
          </a:r>
          <a:r>
            <a:rPr lang="en-GB" sz="1100" i="0" dirty="0"/>
            <a:t>(</a:t>
          </a:r>
          <a:r>
            <a:rPr lang="en-GB" sz="1200" i="0" dirty="0"/>
            <a:t>HMICFRS, 2023)</a:t>
          </a:r>
          <a:endParaRPr lang="en-US" sz="1200" dirty="0"/>
        </a:p>
      </dgm:t>
    </dgm:pt>
    <dgm:pt modelId="{619D5625-3F16-41C9-A47E-A786D95D4790}" type="parTrans" cxnId="{A82B1067-954A-435D-8271-E3D074813625}">
      <dgm:prSet/>
      <dgm:spPr/>
      <dgm:t>
        <a:bodyPr/>
        <a:lstStyle/>
        <a:p>
          <a:endParaRPr lang="en-US"/>
        </a:p>
      </dgm:t>
    </dgm:pt>
    <dgm:pt modelId="{DFED412F-A7CF-45F8-A3B4-CAFEF3CFFC82}" type="sibTrans" cxnId="{A82B1067-954A-435D-8271-E3D074813625}">
      <dgm:prSet/>
      <dgm:spPr/>
      <dgm:t>
        <a:bodyPr/>
        <a:lstStyle/>
        <a:p>
          <a:endParaRPr lang="en-US"/>
        </a:p>
      </dgm:t>
    </dgm:pt>
    <dgm:pt modelId="{30CA1254-9E7D-416A-9B75-B31C1000DA90}">
      <dgm:prSet custT="1"/>
      <dgm:spPr/>
      <dgm:t>
        <a:bodyPr/>
        <a:lstStyle/>
        <a:p>
          <a:r>
            <a:rPr lang="en-GB" sz="1700" b="0" i="0" dirty="0"/>
            <a:t>The abolition of PCCs would necessitate substantial Reform </a:t>
          </a:r>
          <a:r>
            <a:rPr lang="en-GB" sz="1200" i="0" dirty="0"/>
            <a:t>(Gov.UK, 2022; University of Essex, 2022)</a:t>
          </a:r>
          <a:endParaRPr lang="en-US" sz="1200" dirty="0"/>
        </a:p>
      </dgm:t>
    </dgm:pt>
    <dgm:pt modelId="{FC85A7CB-1DBB-47E3-843F-0A1CB5AFE505}" type="parTrans" cxnId="{BD4BC945-6F0B-4D75-B2B6-9929691B945E}">
      <dgm:prSet/>
      <dgm:spPr/>
      <dgm:t>
        <a:bodyPr/>
        <a:lstStyle/>
        <a:p>
          <a:endParaRPr lang="en-US"/>
        </a:p>
      </dgm:t>
    </dgm:pt>
    <dgm:pt modelId="{74F5DEF7-493E-4F83-BA0A-AD917D10A6A3}" type="sibTrans" cxnId="{BD4BC945-6F0B-4D75-B2B6-9929691B945E}">
      <dgm:prSet/>
      <dgm:spPr/>
      <dgm:t>
        <a:bodyPr/>
        <a:lstStyle/>
        <a:p>
          <a:endParaRPr lang="en-US"/>
        </a:p>
      </dgm:t>
    </dgm:pt>
    <dgm:pt modelId="{BEC72171-F26B-4FB5-B379-673DBD5B8483}">
      <dgm:prSet custT="1"/>
      <dgm:spPr/>
      <dgm:t>
        <a:bodyPr/>
        <a:lstStyle/>
        <a:p>
          <a:r>
            <a:rPr lang="en-GB" sz="1700" b="0" i="0" dirty="0"/>
            <a:t>Police Reform and Social Responsibility Act </a:t>
          </a:r>
        </a:p>
        <a:p>
          <a:r>
            <a:rPr lang="en-GB" sz="1700" b="0" i="0" dirty="0"/>
            <a:t>(</a:t>
          </a:r>
          <a:r>
            <a:rPr lang="en-GB" sz="1200" b="0" i="0" dirty="0"/>
            <a:t>Section 34)</a:t>
          </a:r>
          <a:endParaRPr lang="en-US" sz="1200" dirty="0"/>
        </a:p>
      </dgm:t>
    </dgm:pt>
    <dgm:pt modelId="{3AF13281-A6CD-4189-9AA5-44B0D9241092}" type="parTrans" cxnId="{ED94734A-78BF-436D-9F54-D7A2BF1B9876}">
      <dgm:prSet/>
      <dgm:spPr/>
      <dgm:t>
        <a:bodyPr/>
        <a:lstStyle/>
        <a:p>
          <a:endParaRPr lang="en-US"/>
        </a:p>
      </dgm:t>
    </dgm:pt>
    <dgm:pt modelId="{30B79B55-6649-49C7-B5EA-55A23EE5481B}" type="sibTrans" cxnId="{ED94734A-78BF-436D-9F54-D7A2BF1B9876}">
      <dgm:prSet/>
      <dgm:spPr/>
      <dgm:t>
        <a:bodyPr/>
        <a:lstStyle/>
        <a:p>
          <a:endParaRPr lang="en-US"/>
        </a:p>
      </dgm:t>
    </dgm:pt>
    <dgm:pt modelId="{0ABDA7AC-98AB-4765-B8D8-2A2DF5FA0644}">
      <dgm:prSet custT="1"/>
      <dgm:spPr/>
      <dgm:t>
        <a:bodyPr/>
        <a:lstStyle/>
        <a:p>
          <a:r>
            <a:rPr lang="en-GB" sz="1700" b="0" i="0" dirty="0"/>
            <a:t>2024 Elections</a:t>
          </a:r>
        </a:p>
        <a:p>
          <a:r>
            <a:rPr lang="en-GB" sz="1700" b="0" i="0" dirty="0"/>
            <a:t> </a:t>
          </a:r>
          <a:r>
            <a:rPr lang="en-GB" sz="1700" dirty="0"/>
            <a:t>(</a:t>
          </a:r>
          <a:r>
            <a:rPr lang="en-GB" sz="1200" dirty="0"/>
            <a:t>Policing News, 2023</a:t>
          </a:r>
          <a:r>
            <a:rPr lang="en-GB" sz="1700" dirty="0"/>
            <a:t>)</a:t>
          </a:r>
          <a:endParaRPr lang="en-US" sz="1700" dirty="0"/>
        </a:p>
      </dgm:t>
    </dgm:pt>
    <dgm:pt modelId="{344FA80B-38BF-46EB-9AB6-C03F63D675FE}" type="parTrans" cxnId="{C6B4BE5D-ABEB-47D1-9F8B-47DBDA0A2D89}">
      <dgm:prSet/>
      <dgm:spPr/>
      <dgm:t>
        <a:bodyPr/>
        <a:lstStyle/>
        <a:p>
          <a:endParaRPr lang="en-US"/>
        </a:p>
      </dgm:t>
    </dgm:pt>
    <dgm:pt modelId="{22E416BA-B2A3-4C77-ACF2-25B83DA887BA}" type="sibTrans" cxnId="{C6B4BE5D-ABEB-47D1-9F8B-47DBDA0A2D89}">
      <dgm:prSet/>
      <dgm:spPr/>
      <dgm:t>
        <a:bodyPr/>
        <a:lstStyle/>
        <a:p>
          <a:endParaRPr lang="en-US"/>
        </a:p>
      </dgm:t>
    </dgm:pt>
    <dgm:pt modelId="{1A2C40E7-CD0B-42F7-9821-FDCD71BEBEEB}" type="pres">
      <dgm:prSet presAssocID="{8420FDF8-A714-49FB-AC14-26545A01E7FC}" presName="outerComposite" presStyleCnt="0">
        <dgm:presLayoutVars>
          <dgm:chMax val="5"/>
          <dgm:dir/>
          <dgm:resizeHandles val="exact"/>
        </dgm:presLayoutVars>
      </dgm:prSet>
      <dgm:spPr/>
    </dgm:pt>
    <dgm:pt modelId="{D04F5CD0-F8F8-4E53-9632-7A714175DDB9}" type="pres">
      <dgm:prSet presAssocID="{8420FDF8-A714-49FB-AC14-26545A01E7FC}" presName="dummyMaxCanvas" presStyleCnt="0">
        <dgm:presLayoutVars/>
      </dgm:prSet>
      <dgm:spPr/>
    </dgm:pt>
    <dgm:pt modelId="{E5271FF1-9E49-43C6-A1E5-9C9257BC4BA1}" type="pres">
      <dgm:prSet presAssocID="{8420FDF8-A714-49FB-AC14-26545A01E7FC}" presName="FourNodes_1" presStyleLbl="node1" presStyleIdx="0" presStyleCnt="4" custLinFactNeighborX="400" custLinFactNeighborY="-2729">
        <dgm:presLayoutVars>
          <dgm:bulletEnabled val="1"/>
        </dgm:presLayoutVars>
      </dgm:prSet>
      <dgm:spPr/>
    </dgm:pt>
    <dgm:pt modelId="{53E7ABDA-711C-4161-A107-CB24EA06DBC1}" type="pres">
      <dgm:prSet presAssocID="{8420FDF8-A714-49FB-AC14-26545A01E7FC}" presName="FourNodes_2" presStyleLbl="node1" presStyleIdx="1" presStyleCnt="4">
        <dgm:presLayoutVars>
          <dgm:bulletEnabled val="1"/>
        </dgm:presLayoutVars>
      </dgm:prSet>
      <dgm:spPr/>
    </dgm:pt>
    <dgm:pt modelId="{C98AD263-FAF3-4490-95CA-82109964CAF8}" type="pres">
      <dgm:prSet presAssocID="{8420FDF8-A714-49FB-AC14-26545A01E7FC}" presName="FourNodes_3" presStyleLbl="node1" presStyleIdx="2" presStyleCnt="4">
        <dgm:presLayoutVars>
          <dgm:bulletEnabled val="1"/>
        </dgm:presLayoutVars>
      </dgm:prSet>
      <dgm:spPr/>
    </dgm:pt>
    <dgm:pt modelId="{D5115BE3-518B-4FC5-B4BA-0885281C86CA}" type="pres">
      <dgm:prSet presAssocID="{8420FDF8-A714-49FB-AC14-26545A01E7FC}" presName="FourNodes_4" presStyleLbl="node1" presStyleIdx="3" presStyleCnt="4">
        <dgm:presLayoutVars>
          <dgm:bulletEnabled val="1"/>
        </dgm:presLayoutVars>
      </dgm:prSet>
      <dgm:spPr/>
    </dgm:pt>
    <dgm:pt modelId="{D364AEC6-4E4F-4DE0-8404-ECF208289D29}" type="pres">
      <dgm:prSet presAssocID="{8420FDF8-A714-49FB-AC14-26545A01E7FC}" presName="FourConn_1-2" presStyleLbl="fgAccFollowNode1" presStyleIdx="0" presStyleCnt="3">
        <dgm:presLayoutVars>
          <dgm:bulletEnabled val="1"/>
        </dgm:presLayoutVars>
      </dgm:prSet>
      <dgm:spPr/>
    </dgm:pt>
    <dgm:pt modelId="{2F9688E8-FD85-4ED6-84A4-AAE61CBE665A}" type="pres">
      <dgm:prSet presAssocID="{8420FDF8-A714-49FB-AC14-26545A01E7FC}" presName="FourConn_2-3" presStyleLbl="fgAccFollowNode1" presStyleIdx="1" presStyleCnt="3">
        <dgm:presLayoutVars>
          <dgm:bulletEnabled val="1"/>
        </dgm:presLayoutVars>
      </dgm:prSet>
      <dgm:spPr/>
    </dgm:pt>
    <dgm:pt modelId="{C0E1F809-CF6D-4EDA-9A4C-1F4F3B9EF104}" type="pres">
      <dgm:prSet presAssocID="{8420FDF8-A714-49FB-AC14-26545A01E7FC}" presName="FourConn_3-4" presStyleLbl="fgAccFollowNode1" presStyleIdx="2" presStyleCnt="3">
        <dgm:presLayoutVars>
          <dgm:bulletEnabled val="1"/>
        </dgm:presLayoutVars>
      </dgm:prSet>
      <dgm:spPr/>
    </dgm:pt>
    <dgm:pt modelId="{06D853F6-1107-4D33-B780-5568FD603A91}" type="pres">
      <dgm:prSet presAssocID="{8420FDF8-A714-49FB-AC14-26545A01E7FC}" presName="FourNodes_1_text" presStyleLbl="node1" presStyleIdx="3" presStyleCnt="4">
        <dgm:presLayoutVars>
          <dgm:bulletEnabled val="1"/>
        </dgm:presLayoutVars>
      </dgm:prSet>
      <dgm:spPr/>
    </dgm:pt>
    <dgm:pt modelId="{13206AB4-B439-45C2-9C3B-439FE16AFFC1}" type="pres">
      <dgm:prSet presAssocID="{8420FDF8-A714-49FB-AC14-26545A01E7FC}" presName="FourNodes_2_text" presStyleLbl="node1" presStyleIdx="3" presStyleCnt="4">
        <dgm:presLayoutVars>
          <dgm:bulletEnabled val="1"/>
        </dgm:presLayoutVars>
      </dgm:prSet>
      <dgm:spPr/>
    </dgm:pt>
    <dgm:pt modelId="{A4E2D827-920E-4C40-8644-BF26A5C78444}" type="pres">
      <dgm:prSet presAssocID="{8420FDF8-A714-49FB-AC14-26545A01E7FC}" presName="FourNodes_3_text" presStyleLbl="node1" presStyleIdx="3" presStyleCnt="4">
        <dgm:presLayoutVars>
          <dgm:bulletEnabled val="1"/>
        </dgm:presLayoutVars>
      </dgm:prSet>
      <dgm:spPr/>
    </dgm:pt>
    <dgm:pt modelId="{6E8A5C39-9139-440C-9B02-EFBE54248502}" type="pres">
      <dgm:prSet presAssocID="{8420FDF8-A714-49FB-AC14-26545A01E7FC}" presName="FourNodes_4_text" presStyleLbl="node1" presStyleIdx="3" presStyleCnt="4">
        <dgm:presLayoutVars>
          <dgm:bulletEnabled val="1"/>
        </dgm:presLayoutVars>
      </dgm:prSet>
      <dgm:spPr/>
    </dgm:pt>
  </dgm:ptLst>
  <dgm:cxnLst>
    <dgm:cxn modelId="{ABAC8513-5D40-48F8-9B9B-5FEB975379DB}" type="presOf" srcId="{DFED412F-A7CF-45F8-A3B4-CAFEF3CFFC82}" destId="{D364AEC6-4E4F-4DE0-8404-ECF208289D29}" srcOrd="0" destOrd="0" presId="urn:microsoft.com/office/officeart/2005/8/layout/vProcess5"/>
    <dgm:cxn modelId="{D1624722-1754-4024-B32B-277BDF0A483B}" type="presOf" srcId="{30B79B55-6649-49C7-B5EA-55A23EE5481B}" destId="{C0E1F809-CF6D-4EDA-9A4C-1F4F3B9EF104}" srcOrd="0" destOrd="0" presId="urn:microsoft.com/office/officeart/2005/8/layout/vProcess5"/>
    <dgm:cxn modelId="{C6B4BE5D-ABEB-47D1-9F8B-47DBDA0A2D89}" srcId="{8420FDF8-A714-49FB-AC14-26545A01E7FC}" destId="{0ABDA7AC-98AB-4765-B8D8-2A2DF5FA0644}" srcOrd="3" destOrd="0" parTransId="{344FA80B-38BF-46EB-9AB6-C03F63D675FE}" sibTransId="{22E416BA-B2A3-4C77-ACF2-25B83DA887BA}"/>
    <dgm:cxn modelId="{BD4BC945-6F0B-4D75-B2B6-9929691B945E}" srcId="{8420FDF8-A714-49FB-AC14-26545A01E7FC}" destId="{30CA1254-9E7D-416A-9B75-B31C1000DA90}" srcOrd="1" destOrd="0" parTransId="{FC85A7CB-1DBB-47E3-843F-0A1CB5AFE505}" sibTransId="{74F5DEF7-493E-4F83-BA0A-AD917D10A6A3}"/>
    <dgm:cxn modelId="{A82B1067-954A-435D-8271-E3D074813625}" srcId="{8420FDF8-A714-49FB-AC14-26545A01E7FC}" destId="{0585D0FC-4E57-4384-8814-DF96985F9B05}" srcOrd="0" destOrd="0" parTransId="{619D5625-3F16-41C9-A47E-A786D95D4790}" sibTransId="{DFED412F-A7CF-45F8-A3B4-CAFEF3CFFC82}"/>
    <dgm:cxn modelId="{ED94734A-78BF-436D-9F54-D7A2BF1B9876}" srcId="{8420FDF8-A714-49FB-AC14-26545A01E7FC}" destId="{BEC72171-F26B-4FB5-B379-673DBD5B8483}" srcOrd="2" destOrd="0" parTransId="{3AF13281-A6CD-4189-9AA5-44B0D9241092}" sibTransId="{30B79B55-6649-49C7-B5EA-55A23EE5481B}"/>
    <dgm:cxn modelId="{EC0EDF6C-020A-4749-BDE2-5B4D2CEBF130}" type="presOf" srcId="{0585D0FC-4E57-4384-8814-DF96985F9B05}" destId="{06D853F6-1107-4D33-B780-5568FD603A91}" srcOrd="1" destOrd="0" presId="urn:microsoft.com/office/officeart/2005/8/layout/vProcess5"/>
    <dgm:cxn modelId="{2FBC0072-5E08-47E1-9F32-F52027D8C75E}" type="presOf" srcId="{0585D0FC-4E57-4384-8814-DF96985F9B05}" destId="{E5271FF1-9E49-43C6-A1E5-9C9257BC4BA1}" srcOrd="0" destOrd="0" presId="urn:microsoft.com/office/officeart/2005/8/layout/vProcess5"/>
    <dgm:cxn modelId="{5245A0C5-5B4B-40E5-90A3-9371B820526F}" type="presOf" srcId="{8420FDF8-A714-49FB-AC14-26545A01E7FC}" destId="{1A2C40E7-CD0B-42F7-9821-FDCD71BEBEEB}" srcOrd="0" destOrd="0" presId="urn:microsoft.com/office/officeart/2005/8/layout/vProcess5"/>
    <dgm:cxn modelId="{F23433CA-47CA-459F-B36A-44F6CFD8712B}" type="presOf" srcId="{30CA1254-9E7D-416A-9B75-B31C1000DA90}" destId="{13206AB4-B439-45C2-9C3B-439FE16AFFC1}" srcOrd="1" destOrd="0" presId="urn:microsoft.com/office/officeart/2005/8/layout/vProcess5"/>
    <dgm:cxn modelId="{793555D1-3738-4304-A071-297150ECC3E5}" type="presOf" srcId="{74F5DEF7-493E-4F83-BA0A-AD917D10A6A3}" destId="{2F9688E8-FD85-4ED6-84A4-AAE61CBE665A}" srcOrd="0" destOrd="0" presId="urn:microsoft.com/office/officeart/2005/8/layout/vProcess5"/>
    <dgm:cxn modelId="{26753CDE-5330-4F70-97D9-7378F4E90901}" type="presOf" srcId="{0ABDA7AC-98AB-4765-B8D8-2A2DF5FA0644}" destId="{6E8A5C39-9139-440C-9B02-EFBE54248502}" srcOrd="1" destOrd="0" presId="urn:microsoft.com/office/officeart/2005/8/layout/vProcess5"/>
    <dgm:cxn modelId="{323D92E2-61EE-45DE-914E-0DF04116B723}" type="presOf" srcId="{30CA1254-9E7D-416A-9B75-B31C1000DA90}" destId="{53E7ABDA-711C-4161-A107-CB24EA06DBC1}" srcOrd="0" destOrd="0" presId="urn:microsoft.com/office/officeart/2005/8/layout/vProcess5"/>
    <dgm:cxn modelId="{F99B67E5-24BC-43D8-8795-5CD4A6E48C8C}" type="presOf" srcId="{BEC72171-F26B-4FB5-B379-673DBD5B8483}" destId="{C98AD263-FAF3-4490-95CA-82109964CAF8}" srcOrd="0" destOrd="0" presId="urn:microsoft.com/office/officeart/2005/8/layout/vProcess5"/>
    <dgm:cxn modelId="{FAC1EDF2-5D17-49D6-8C5D-56500C4266BB}" type="presOf" srcId="{BEC72171-F26B-4FB5-B379-673DBD5B8483}" destId="{A4E2D827-920E-4C40-8644-BF26A5C78444}" srcOrd="1" destOrd="0" presId="urn:microsoft.com/office/officeart/2005/8/layout/vProcess5"/>
    <dgm:cxn modelId="{BF13FDF2-C49C-46B0-A322-5D4092DD8AA9}" type="presOf" srcId="{0ABDA7AC-98AB-4765-B8D8-2A2DF5FA0644}" destId="{D5115BE3-518B-4FC5-B4BA-0885281C86CA}" srcOrd="0" destOrd="0" presId="urn:microsoft.com/office/officeart/2005/8/layout/vProcess5"/>
    <dgm:cxn modelId="{D1B72A2B-F308-4BF4-81B9-05DE2940F57E}" type="presParOf" srcId="{1A2C40E7-CD0B-42F7-9821-FDCD71BEBEEB}" destId="{D04F5CD0-F8F8-4E53-9632-7A714175DDB9}" srcOrd="0" destOrd="0" presId="urn:microsoft.com/office/officeart/2005/8/layout/vProcess5"/>
    <dgm:cxn modelId="{312BE41A-82C4-49A4-82E9-0864B60BC3CF}" type="presParOf" srcId="{1A2C40E7-CD0B-42F7-9821-FDCD71BEBEEB}" destId="{E5271FF1-9E49-43C6-A1E5-9C9257BC4BA1}" srcOrd="1" destOrd="0" presId="urn:microsoft.com/office/officeart/2005/8/layout/vProcess5"/>
    <dgm:cxn modelId="{09E9534D-2051-4CB3-9CBF-1CA9C7B33B26}" type="presParOf" srcId="{1A2C40E7-CD0B-42F7-9821-FDCD71BEBEEB}" destId="{53E7ABDA-711C-4161-A107-CB24EA06DBC1}" srcOrd="2" destOrd="0" presId="urn:microsoft.com/office/officeart/2005/8/layout/vProcess5"/>
    <dgm:cxn modelId="{086CEF56-F252-4497-9E88-40959A2C5956}" type="presParOf" srcId="{1A2C40E7-CD0B-42F7-9821-FDCD71BEBEEB}" destId="{C98AD263-FAF3-4490-95CA-82109964CAF8}" srcOrd="3" destOrd="0" presId="urn:microsoft.com/office/officeart/2005/8/layout/vProcess5"/>
    <dgm:cxn modelId="{EA70BAC0-919B-4EB2-933E-807F106500CF}" type="presParOf" srcId="{1A2C40E7-CD0B-42F7-9821-FDCD71BEBEEB}" destId="{D5115BE3-518B-4FC5-B4BA-0885281C86CA}" srcOrd="4" destOrd="0" presId="urn:microsoft.com/office/officeart/2005/8/layout/vProcess5"/>
    <dgm:cxn modelId="{CE11D461-276A-482D-84F0-2A6A5FD200FB}" type="presParOf" srcId="{1A2C40E7-CD0B-42F7-9821-FDCD71BEBEEB}" destId="{D364AEC6-4E4F-4DE0-8404-ECF208289D29}" srcOrd="5" destOrd="0" presId="urn:microsoft.com/office/officeart/2005/8/layout/vProcess5"/>
    <dgm:cxn modelId="{A905EDC3-E8CE-4F24-A547-1719084DF9C7}" type="presParOf" srcId="{1A2C40E7-CD0B-42F7-9821-FDCD71BEBEEB}" destId="{2F9688E8-FD85-4ED6-84A4-AAE61CBE665A}" srcOrd="6" destOrd="0" presId="urn:microsoft.com/office/officeart/2005/8/layout/vProcess5"/>
    <dgm:cxn modelId="{06890B0A-6A70-49CC-8088-1BD208147DF1}" type="presParOf" srcId="{1A2C40E7-CD0B-42F7-9821-FDCD71BEBEEB}" destId="{C0E1F809-CF6D-4EDA-9A4C-1F4F3B9EF104}" srcOrd="7" destOrd="0" presId="urn:microsoft.com/office/officeart/2005/8/layout/vProcess5"/>
    <dgm:cxn modelId="{69E7B668-E9EE-4C9C-804B-6A78FFCBFF64}" type="presParOf" srcId="{1A2C40E7-CD0B-42F7-9821-FDCD71BEBEEB}" destId="{06D853F6-1107-4D33-B780-5568FD603A91}" srcOrd="8" destOrd="0" presId="urn:microsoft.com/office/officeart/2005/8/layout/vProcess5"/>
    <dgm:cxn modelId="{EFFABEF5-8ACB-406F-A550-101CCAD0BA27}" type="presParOf" srcId="{1A2C40E7-CD0B-42F7-9821-FDCD71BEBEEB}" destId="{13206AB4-B439-45C2-9C3B-439FE16AFFC1}" srcOrd="9" destOrd="0" presId="urn:microsoft.com/office/officeart/2005/8/layout/vProcess5"/>
    <dgm:cxn modelId="{C5EC476F-8B40-44DF-B384-F878006DD790}" type="presParOf" srcId="{1A2C40E7-CD0B-42F7-9821-FDCD71BEBEEB}" destId="{A4E2D827-920E-4C40-8644-BF26A5C78444}" srcOrd="10" destOrd="0" presId="urn:microsoft.com/office/officeart/2005/8/layout/vProcess5"/>
    <dgm:cxn modelId="{3D250E7E-55F1-4AAB-9364-56E71847FA54}" type="presParOf" srcId="{1A2C40E7-CD0B-42F7-9821-FDCD71BEBEEB}" destId="{6E8A5C39-9139-440C-9B02-EFBE54248502}"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3950A1-2C80-4731-AA6C-D3CD68776C72}">
      <dsp:nvSpPr>
        <dsp:cNvPr id="0" name=""/>
        <dsp:cNvSpPr/>
      </dsp:nvSpPr>
      <dsp:spPr>
        <a:xfrm>
          <a:off x="352045" y="882580"/>
          <a:ext cx="1087277" cy="108727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0023BB-28F4-4E3A-98D6-56A5BBEF35C4}">
      <dsp:nvSpPr>
        <dsp:cNvPr id="0" name=""/>
        <dsp:cNvSpPr/>
      </dsp:nvSpPr>
      <dsp:spPr>
        <a:xfrm>
          <a:off x="583760" y="1114295"/>
          <a:ext cx="623847" cy="623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0A4BA0-A4BA-4180-8141-7586C5FE4AF0}">
      <dsp:nvSpPr>
        <dsp:cNvPr id="0" name=""/>
        <dsp:cNvSpPr/>
      </dsp:nvSpPr>
      <dsp:spPr>
        <a:xfrm>
          <a:off x="4473" y="2308517"/>
          <a:ext cx="1782421" cy="116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i="0" kern="1200" dirty="0">
              <a:latin typeface="Arial" panose="020B0604020202020204" pitchFamily="34" charset="0"/>
              <a:cs typeface="Arial" panose="020B0604020202020204" pitchFamily="34" charset="0"/>
            </a:rPr>
            <a:t>Political Agenda and Politics Policing</a:t>
          </a:r>
        </a:p>
        <a:p>
          <a:pPr marL="0" lvl="0" indent="0" algn="ctr" defTabSz="533400">
            <a:lnSpc>
              <a:spcPct val="100000"/>
            </a:lnSpc>
            <a:spcBef>
              <a:spcPct val="0"/>
            </a:spcBef>
            <a:spcAft>
              <a:spcPct val="35000"/>
            </a:spcAft>
            <a:buNone/>
            <a:defRPr cap="all"/>
          </a:pPr>
          <a:r>
            <a:rPr lang="en-GB" sz="1200" kern="1200" dirty="0"/>
            <a:t>(Lister, 2013, p. 242)</a:t>
          </a:r>
          <a:endParaRPr lang="en-US" sz="1200" kern="1200" dirty="0">
            <a:latin typeface="Arial" panose="020B0604020202020204" pitchFamily="34" charset="0"/>
            <a:cs typeface="Arial" panose="020B0604020202020204" pitchFamily="34" charset="0"/>
          </a:endParaRPr>
        </a:p>
      </dsp:txBody>
      <dsp:txXfrm>
        <a:off x="4473" y="2308517"/>
        <a:ext cx="1782421" cy="1165145"/>
      </dsp:txXfrm>
    </dsp:sp>
    <dsp:sp modelId="{27FF2B79-26E8-491F-A4D7-FA133278DE5B}">
      <dsp:nvSpPr>
        <dsp:cNvPr id="0" name=""/>
        <dsp:cNvSpPr/>
      </dsp:nvSpPr>
      <dsp:spPr>
        <a:xfrm>
          <a:off x="2446391" y="882580"/>
          <a:ext cx="1087277" cy="108727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D8954-31FB-4FE7-A2E9-DD01D55A6602}">
      <dsp:nvSpPr>
        <dsp:cNvPr id="0" name=""/>
        <dsp:cNvSpPr/>
      </dsp:nvSpPr>
      <dsp:spPr>
        <a:xfrm>
          <a:off x="2678105" y="1114295"/>
          <a:ext cx="623847" cy="623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35707A-A06E-4005-8145-ED433C0DEF7A}">
      <dsp:nvSpPr>
        <dsp:cNvPr id="0" name=""/>
        <dsp:cNvSpPr/>
      </dsp:nvSpPr>
      <dsp:spPr>
        <a:xfrm>
          <a:off x="2098818" y="2308517"/>
          <a:ext cx="1782421" cy="116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i="0" kern="1200" dirty="0">
              <a:latin typeface="Arial" panose="020B0604020202020204" pitchFamily="34" charset="0"/>
              <a:cs typeface="Arial" panose="020B0604020202020204" pitchFamily="34" charset="0"/>
            </a:rPr>
            <a:t>Balancing roles and Responsibilities /Impartiality and Objectivity</a:t>
          </a:r>
        </a:p>
        <a:p>
          <a:pPr marL="0" lvl="0" indent="0" algn="ctr" defTabSz="533400">
            <a:lnSpc>
              <a:spcPct val="100000"/>
            </a:lnSpc>
            <a:spcBef>
              <a:spcPct val="0"/>
            </a:spcBef>
            <a:spcAft>
              <a:spcPct val="35000"/>
            </a:spcAft>
            <a:buNone/>
            <a:defRPr cap="all"/>
          </a:pPr>
          <a:r>
            <a:rPr lang="en-GB" sz="1100" i="1" kern="1200" dirty="0"/>
            <a:t>- </a:t>
          </a:r>
          <a:r>
            <a:rPr lang="en-GB" sz="1100" i="0" kern="1200"/>
            <a:t>(EVENING Standard, </a:t>
          </a:r>
          <a:r>
            <a:rPr lang="en-GB" sz="1100" i="0" kern="1200" dirty="0"/>
            <a:t>2023)</a:t>
          </a:r>
          <a:endParaRPr lang="en-US" sz="1100" kern="1200" dirty="0"/>
        </a:p>
      </dsp:txBody>
      <dsp:txXfrm>
        <a:off x="2098818" y="2308517"/>
        <a:ext cx="1782421" cy="1165145"/>
      </dsp:txXfrm>
    </dsp:sp>
    <dsp:sp modelId="{8A5CE885-9C50-4560-AC2C-BCD6E6760109}">
      <dsp:nvSpPr>
        <dsp:cNvPr id="0" name=""/>
        <dsp:cNvSpPr/>
      </dsp:nvSpPr>
      <dsp:spPr>
        <a:xfrm>
          <a:off x="4540736" y="882580"/>
          <a:ext cx="1087277" cy="108727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61E04D-A6A6-4DED-90AD-9CCF16466C74}">
      <dsp:nvSpPr>
        <dsp:cNvPr id="0" name=""/>
        <dsp:cNvSpPr/>
      </dsp:nvSpPr>
      <dsp:spPr>
        <a:xfrm>
          <a:off x="4755582" y="1135574"/>
          <a:ext cx="623847" cy="623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8165AB-CAF3-4540-87F5-8E099B39A8A1}">
      <dsp:nvSpPr>
        <dsp:cNvPr id="0" name=""/>
        <dsp:cNvSpPr/>
      </dsp:nvSpPr>
      <dsp:spPr>
        <a:xfrm>
          <a:off x="4193164" y="2308517"/>
          <a:ext cx="1782421" cy="116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i="0" kern="1200" dirty="0">
              <a:latin typeface="Arial" panose="020B0604020202020204" pitchFamily="34" charset="0"/>
              <a:cs typeface="Arial" panose="020B0604020202020204" pitchFamily="34" charset="0"/>
            </a:rPr>
            <a:t>Power Struggle</a:t>
          </a:r>
        </a:p>
        <a:p>
          <a:pPr marL="0" lvl="0" indent="0" algn="ctr" defTabSz="533400">
            <a:lnSpc>
              <a:spcPct val="100000"/>
            </a:lnSpc>
            <a:spcBef>
              <a:spcPct val="0"/>
            </a:spcBef>
            <a:spcAft>
              <a:spcPct val="35000"/>
            </a:spcAft>
            <a:buNone/>
            <a:defRPr cap="all"/>
          </a:pPr>
          <a:r>
            <a:rPr lang="en-GB" sz="1100" i="0" kern="1200" dirty="0"/>
            <a:t>(Gov.UK, 2011)</a:t>
          </a:r>
        </a:p>
        <a:p>
          <a:pPr marL="0" lvl="0" indent="0" algn="ctr" defTabSz="533400">
            <a:lnSpc>
              <a:spcPct val="100000"/>
            </a:lnSpc>
            <a:spcBef>
              <a:spcPct val="0"/>
            </a:spcBef>
            <a:spcAft>
              <a:spcPct val="35000"/>
            </a:spcAft>
            <a:buNone/>
            <a:defRPr cap="all"/>
          </a:pPr>
          <a:r>
            <a:rPr lang="en-GB" sz="1100" kern="1200" dirty="0"/>
            <a:t>(BBC News, 2023)</a:t>
          </a:r>
          <a:endParaRPr lang="en-US" sz="1100" kern="1200" dirty="0"/>
        </a:p>
      </dsp:txBody>
      <dsp:txXfrm>
        <a:off x="4193164" y="2308517"/>
        <a:ext cx="1782421" cy="1165145"/>
      </dsp:txXfrm>
    </dsp:sp>
    <dsp:sp modelId="{7FDE3544-9C2D-452C-9B76-DFAF1527C961}">
      <dsp:nvSpPr>
        <dsp:cNvPr id="0" name=""/>
        <dsp:cNvSpPr/>
      </dsp:nvSpPr>
      <dsp:spPr>
        <a:xfrm>
          <a:off x="6635082" y="882580"/>
          <a:ext cx="1087277" cy="108727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BCF1A-44F9-474A-871F-9F34D4ABAD54}">
      <dsp:nvSpPr>
        <dsp:cNvPr id="0" name=""/>
        <dsp:cNvSpPr/>
      </dsp:nvSpPr>
      <dsp:spPr>
        <a:xfrm>
          <a:off x="6866797" y="1114295"/>
          <a:ext cx="623847" cy="6238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23909D-B543-4C6A-A9AC-69C1C8AD19A9}">
      <dsp:nvSpPr>
        <dsp:cNvPr id="0" name=""/>
        <dsp:cNvSpPr/>
      </dsp:nvSpPr>
      <dsp:spPr>
        <a:xfrm>
          <a:off x="6287510" y="2308517"/>
          <a:ext cx="1782421" cy="116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i="0" kern="1200" dirty="0">
              <a:latin typeface="Arial" panose="020B0604020202020204" pitchFamily="34" charset="0"/>
              <a:cs typeface="Arial" panose="020B0604020202020204" pitchFamily="34" charset="0"/>
            </a:rPr>
            <a:t>Resource Allocation</a:t>
          </a:r>
        </a:p>
        <a:p>
          <a:pPr marL="0" lvl="0" indent="0" algn="ctr" defTabSz="533400">
            <a:lnSpc>
              <a:spcPct val="100000"/>
            </a:lnSpc>
            <a:spcBef>
              <a:spcPct val="0"/>
            </a:spcBef>
            <a:spcAft>
              <a:spcPct val="35000"/>
            </a:spcAft>
            <a:buNone/>
            <a:defRPr cap="all"/>
          </a:pPr>
          <a:r>
            <a:rPr lang="en-GB" sz="1100" kern="1200" dirty="0"/>
            <a:t>(Ludwig, Norton, &amp; McLean, 2017)</a:t>
          </a:r>
        </a:p>
        <a:p>
          <a:pPr marL="0" lvl="0" indent="0" algn="ctr" defTabSz="533400">
            <a:lnSpc>
              <a:spcPct val="100000"/>
            </a:lnSpc>
            <a:spcBef>
              <a:spcPct val="0"/>
            </a:spcBef>
            <a:spcAft>
              <a:spcPct val="35000"/>
            </a:spcAft>
            <a:buNone/>
            <a:defRPr cap="all"/>
          </a:pPr>
          <a:r>
            <a:rPr lang="en-GB" sz="1100" kern="1200" dirty="0"/>
            <a:t>(Local Government Association, 2019).</a:t>
          </a:r>
          <a:endParaRPr lang="en-US" sz="1100" kern="1200" dirty="0"/>
        </a:p>
      </dsp:txBody>
      <dsp:txXfrm>
        <a:off x="6287510" y="2308517"/>
        <a:ext cx="1782421" cy="1165145"/>
      </dsp:txXfrm>
    </dsp:sp>
    <dsp:sp modelId="{D04793C4-FCB3-434C-BEAF-DF643D2E94D7}">
      <dsp:nvSpPr>
        <dsp:cNvPr id="0" name=""/>
        <dsp:cNvSpPr/>
      </dsp:nvSpPr>
      <dsp:spPr>
        <a:xfrm>
          <a:off x="8729428" y="882580"/>
          <a:ext cx="1087277" cy="108727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5BB340-86A3-49B5-8DCD-DCABEE809BFE}">
      <dsp:nvSpPr>
        <dsp:cNvPr id="0" name=""/>
        <dsp:cNvSpPr/>
      </dsp:nvSpPr>
      <dsp:spPr>
        <a:xfrm>
          <a:off x="8961143" y="1114295"/>
          <a:ext cx="623847" cy="6238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807451-44CE-4C68-9A88-EA49EA6F326D}">
      <dsp:nvSpPr>
        <dsp:cNvPr id="0" name=""/>
        <dsp:cNvSpPr/>
      </dsp:nvSpPr>
      <dsp:spPr>
        <a:xfrm>
          <a:off x="8381855" y="2308517"/>
          <a:ext cx="1782421" cy="116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i="0" kern="1200" dirty="0">
              <a:latin typeface="Arial" panose="020B0604020202020204" pitchFamily="34" charset="0"/>
              <a:cs typeface="Arial" panose="020B0604020202020204" pitchFamily="34" charset="0"/>
            </a:rPr>
            <a:t>Accountability</a:t>
          </a:r>
        </a:p>
        <a:p>
          <a:pPr marL="0" lvl="0" indent="0" algn="ctr" defTabSz="533400">
            <a:lnSpc>
              <a:spcPct val="100000"/>
            </a:lnSpc>
            <a:spcBef>
              <a:spcPct val="0"/>
            </a:spcBef>
            <a:spcAft>
              <a:spcPct val="35000"/>
            </a:spcAft>
            <a:buNone/>
            <a:defRPr cap="all"/>
          </a:pPr>
          <a:r>
            <a:rPr lang="en-GB" sz="1100" kern="1200" dirty="0"/>
            <a:t>(Cooper, 2021)</a:t>
          </a:r>
          <a:endParaRPr lang="en-US" sz="1100" kern="1200" dirty="0"/>
        </a:p>
      </dsp:txBody>
      <dsp:txXfrm>
        <a:off x="8381855" y="2308517"/>
        <a:ext cx="1782421" cy="11651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F912D-5DFC-491B-BE88-AB2DF1E53A6B}">
      <dsp:nvSpPr>
        <dsp:cNvPr id="0" name=""/>
        <dsp:cNvSpPr/>
      </dsp:nvSpPr>
      <dsp:spPr>
        <a:xfrm>
          <a:off x="780" y="1296235"/>
          <a:ext cx="2738449" cy="173891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31597-CBBC-45DD-9BC3-2C7B9E355364}">
      <dsp:nvSpPr>
        <dsp:cNvPr id="0" name=""/>
        <dsp:cNvSpPr/>
      </dsp:nvSpPr>
      <dsp:spPr>
        <a:xfrm>
          <a:off x="305052" y="1585294"/>
          <a:ext cx="2738449" cy="173891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defRPr cap="all"/>
          </a:pPr>
          <a:r>
            <a:rPr lang="en-GB" sz="2300" b="1" kern="1200" dirty="0"/>
            <a:t>Democratic Accountability</a:t>
          </a:r>
          <a:endParaRPr lang="en-US" sz="2300" kern="1200" dirty="0"/>
        </a:p>
      </dsp:txBody>
      <dsp:txXfrm>
        <a:off x="355983" y="1636225"/>
        <a:ext cx="2636587" cy="1637053"/>
      </dsp:txXfrm>
    </dsp:sp>
    <dsp:sp modelId="{D5E72E6F-5C49-4844-8C31-DB453F606652}">
      <dsp:nvSpPr>
        <dsp:cNvPr id="0" name=""/>
        <dsp:cNvSpPr/>
      </dsp:nvSpPr>
      <dsp:spPr>
        <a:xfrm>
          <a:off x="3348553" y="1200577"/>
          <a:ext cx="2738449" cy="173891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310A54-C12B-4D58-A5EE-C168435DFEFE}">
      <dsp:nvSpPr>
        <dsp:cNvPr id="0" name=""/>
        <dsp:cNvSpPr/>
      </dsp:nvSpPr>
      <dsp:spPr>
        <a:xfrm>
          <a:off x="3652825" y="1489636"/>
          <a:ext cx="2738449" cy="173891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defRPr cap="all"/>
          </a:pPr>
          <a:r>
            <a:rPr lang="en-GB" sz="2300" b="1" kern="1200" dirty="0"/>
            <a:t>Community Representation </a:t>
          </a:r>
          <a:r>
            <a:rPr lang="en-US" sz="1200" kern="1200" dirty="0">
              <a:solidFill>
                <a:schemeClr val="accent5">
                  <a:lumMod val="75000"/>
                </a:schemeClr>
              </a:solidFill>
              <a:effectLst/>
              <a:latin typeface="+mj-lt"/>
              <a:ea typeface="Calibri" panose="020F0502020204030204" pitchFamily="34" charset="0"/>
              <a:cs typeface="Times New Roman" panose="02020603050405020304" pitchFamily="18" charset="0"/>
            </a:rPr>
            <a:t>(Police and Crime Commissioner. (2022) </a:t>
          </a:r>
          <a:endParaRPr lang="en-US" sz="1200" kern="1200" dirty="0">
            <a:solidFill>
              <a:schemeClr val="accent5">
                <a:lumMod val="75000"/>
              </a:schemeClr>
            </a:solidFill>
            <a:latin typeface="+mj-lt"/>
          </a:endParaRPr>
        </a:p>
      </dsp:txBody>
      <dsp:txXfrm>
        <a:off x="3703756" y="1540567"/>
        <a:ext cx="2636587" cy="16370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A7A2D-9B8B-4F80-A5CD-82AC2063BCB1}">
      <dsp:nvSpPr>
        <dsp:cNvPr id="0" name=""/>
        <dsp:cNvSpPr/>
      </dsp:nvSpPr>
      <dsp:spPr>
        <a:xfrm>
          <a:off x="780" y="1609356"/>
          <a:ext cx="2738449" cy="173891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3C9DFE-3605-46C6-88C9-F1BFB28DB542}">
      <dsp:nvSpPr>
        <dsp:cNvPr id="0" name=""/>
        <dsp:cNvSpPr/>
      </dsp:nvSpPr>
      <dsp:spPr>
        <a:xfrm>
          <a:off x="305052" y="1898415"/>
          <a:ext cx="2738449" cy="173891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Low Voter Turn Out</a:t>
          </a:r>
          <a:endParaRPr lang="en-GB" sz="1200" b="1" kern="1200" dirty="0"/>
        </a:p>
        <a:p>
          <a:pPr marL="0" lvl="0" indent="0" algn="ctr" defTabSz="1066800">
            <a:lnSpc>
              <a:spcPct val="90000"/>
            </a:lnSpc>
            <a:spcBef>
              <a:spcPct val="0"/>
            </a:spcBef>
            <a:spcAft>
              <a:spcPct val="35000"/>
            </a:spcAft>
            <a:buNone/>
          </a:pPr>
          <a:r>
            <a:rPr lang="en-GB" sz="1200" kern="1200" dirty="0"/>
            <a:t>(PCC Elections 2021 – House of Common Library)</a:t>
          </a:r>
        </a:p>
        <a:p>
          <a:pPr marL="0" lvl="0" indent="0" algn="ctr" defTabSz="1066800">
            <a:lnSpc>
              <a:spcPct val="90000"/>
            </a:lnSpc>
            <a:spcBef>
              <a:spcPct val="0"/>
            </a:spcBef>
            <a:spcAft>
              <a:spcPct val="35000"/>
            </a:spcAft>
            <a:buNone/>
          </a:pPr>
          <a:r>
            <a:rPr lang="en-GB" sz="1200" kern="1200" dirty="0"/>
            <a:t>(UK Parliament, 2022) </a:t>
          </a:r>
          <a:endParaRPr lang="en-US" sz="1200" kern="1200" dirty="0"/>
        </a:p>
      </dsp:txBody>
      <dsp:txXfrm>
        <a:off x="355983" y="1949346"/>
        <a:ext cx="2636587" cy="1637053"/>
      </dsp:txXfrm>
    </dsp:sp>
    <dsp:sp modelId="{1B936EE4-B05D-41E4-8500-8E93DCD9CE19}">
      <dsp:nvSpPr>
        <dsp:cNvPr id="0" name=""/>
        <dsp:cNvSpPr/>
      </dsp:nvSpPr>
      <dsp:spPr>
        <a:xfrm>
          <a:off x="3347773" y="1609356"/>
          <a:ext cx="2738449" cy="173891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F8DB6D-6DE9-43BF-BCAE-8A902D4BEA52}">
      <dsp:nvSpPr>
        <dsp:cNvPr id="0" name=""/>
        <dsp:cNvSpPr/>
      </dsp:nvSpPr>
      <dsp:spPr>
        <a:xfrm>
          <a:off x="3652045" y="1898415"/>
          <a:ext cx="2738449" cy="173891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Political Gain</a:t>
          </a:r>
        </a:p>
        <a:p>
          <a:pPr marL="0" lvl="0" indent="0" algn="ctr" defTabSz="1066800">
            <a:lnSpc>
              <a:spcPct val="90000"/>
            </a:lnSpc>
            <a:spcBef>
              <a:spcPct val="0"/>
            </a:spcBef>
            <a:spcAft>
              <a:spcPct val="35000"/>
            </a:spcAft>
            <a:buNone/>
          </a:pPr>
          <a:r>
            <a:rPr lang="en-GB" sz="1200" kern="1200" dirty="0"/>
            <a:t>(Policing News, 2023)</a:t>
          </a:r>
          <a:endParaRPr lang="en-US" sz="1200" kern="1200" dirty="0"/>
        </a:p>
      </dsp:txBody>
      <dsp:txXfrm>
        <a:off x="3702976" y="1949346"/>
        <a:ext cx="2636587" cy="16370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0B78E3-CDC2-4FCC-943F-AAE10955ABA3}">
      <dsp:nvSpPr>
        <dsp:cNvPr id="0" name=""/>
        <dsp:cNvSpPr/>
      </dsp:nvSpPr>
      <dsp:spPr>
        <a:xfrm>
          <a:off x="0" y="503567"/>
          <a:ext cx="8825659" cy="74353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Effectiveness of PCCs</a:t>
          </a:r>
        </a:p>
      </dsp:txBody>
      <dsp:txXfrm>
        <a:off x="36296" y="539863"/>
        <a:ext cx="8753067" cy="670943"/>
      </dsp:txXfrm>
    </dsp:sp>
    <dsp:sp modelId="{06CDE819-24CD-4F34-AB36-20C82189A9B1}">
      <dsp:nvSpPr>
        <dsp:cNvPr id="0" name=""/>
        <dsp:cNvSpPr/>
      </dsp:nvSpPr>
      <dsp:spPr>
        <a:xfrm>
          <a:off x="0" y="1336382"/>
          <a:ext cx="8825659" cy="74353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Abolishing PCCs  or Enhance Accountability</a:t>
          </a:r>
          <a:endParaRPr lang="en-US" sz="3100" kern="1200" dirty="0"/>
        </a:p>
      </dsp:txBody>
      <dsp:txXfrm>
        <a:off x="36296" y="1372678"/>
        <a:ext cx="8753067" cy="670943"/>
      </dsp:txXfrm>
    </dsp:sp>
    <dsp:sp modelId="{521C4307-EB9B-428C-A06C-3EAB66FEBAE1}">
      <dsp:nvSpPr>
        <dsp:cNvPr id="0" name=""/>
        <dsp:cNvSpPr/>
      </dsp:nvSpPr>
      <dsp:spPr>
        <a:xfrm>
          <a:off x="0" y="2169197"/>
          <a:ext cx="8825659" cy="74353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Impact of PCCs on Policing</a:t>
          </a:r>
          <a:endParaRPr lang="en-US" sz="3100" kern="1200"/>
        </a:p>
      </dsp:txBody>
      <dsp:txXfrm>
        <a:off x="36296" y="2205493"/>
        <a:ext cx="8753067" cy="6709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71FF1-9E49-43C6-A1E5-9C9257BC4BA1}">
      <dsp:nvSpPr>
        <dsp:cNvPr id="0" name=""/>
        <dsp:cNvSpPr/>
      </dsp:nvSpPr>
      <dsp:spPr>
        <a:xfrm>
          <a:off x="30801" y="0"/>
          <a:ext cx="7700306" cy="752990"/>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43 Force Structure in England and Wales</a:t>
          </a:r>
        </a:p>
        <a:p>
          <a:pPr marL="0" lvl="0" indent="0" algn="l" defTabSz="755650">
            <a:lnSpc>
              <a:spcPct val="90000"/>
            </a:lnSpc>
            <a:spcBef>
              <a:spcPct val="0"/>
            </a:spcBef>
            <a:spcAft>
              <a:spcPct val="35000"/>
            </a:spcAft>
            <a:buNone/>
          </a:pPr>
          <a:r>
            <a:rPr lang="en-GB" sz="1700" b="0" i="0" kern="1200" dirty="0"/>
            <a:t> </a:t>
          </a:r>
          <a:r>
            <a:rPr lang="en-GB" sz="1100" i="0" kern="1200" dirty="0"/>
            <a:t>(</a:t>
          </a:r>
          <a:r>
            <a:rPr lang="en-GB" sz="1200" i="0" kern="1200" dirty="0"/>
            <a:t>HMICFRS, 2023)</a:t>
          </a:r>
          <a:endParaRPr lang="en-US" sz="1200" kern="1200" dirty="0"/>
        </a:p>
      </dsp:txBody>
      <dsp:txXfrm>
        <a:off x="52855" y="22054"/>
        <a:ext cx="6824144" cy="708882"/>
      </dsp:txXfrm>
    </dsp:sp>
    <dsp:sp modelId="{53E7ABDA-711C-4161-A107-CB24EA06DBC1}">
      <dsp:nvSpPr>
        <dsp:cNvPr id="0" name=""/>
        <dsp:cNvSpPr/>
      </dsp:nvSpPr>
      <dsp:spPr>
        <a:xfrm>
          <a:off x="644900" y="889897"/>
          <a:ext cx="7700306" cy="752990"/>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The abolition of PCCs would necessitate substantial Reform </a:t>
          </a:r>
          <a:r>
            <a:rPr lang="en-GB" sz="1200" i="0" kern="1200" dirty="0"/>
            <a:t>(Gov.UK, 2022; University of Essex, 2022)</a:t>
          </a:r>
          <a:endParaRPr lang="en-US" sz="1200" kern="1200" dirty="0"/>
        </a:p>
      </dsp:txBody>
      <dsp:txXfrm>
        <a:off x="666954" y="911951"/>
        <a:ext cx="6521854" cy="708882"/>
      </dsp:txXfrm>
    </dsp:sp>
    <dsp:sp modelId="{C98AD263-FAF3-4490-95CA-82109964CAF8}">
      <dsp:nvSpPr>
        <dsp:cNvPr id="0" name=""/>
        <dsp:cNvSpPr/>
      </dsp:nvSpPr>
      <dsp:spPr>
        <a:xfrm>
          <a:off x="1280175" y="1779795"/>
          <a:ext cx="7700306" cy="752990"/>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Police Reform and Social Responsibility Act </a:t>
          </a:r>
        </a:p>
        <a:p>
          <a:pPr marL="0" lvl="0" indent="0" algn="l" defTabSz="755650">
            <a:lnSpc>
              <a:spcPct val="90000"/>
            </a:lnSpc>
            <a:spcBef>
              <a:spcPct val="0"/>
            </a:spcBef>
            <a:spcAft>
              <a:spcPct val="35000"/>
            </a:spcAft>
            <a:buNone/>
          </a:pPr>
          <a:r>
            <a:rPr lang="en-GB" sz="1700" b="0" i="0" kern="1200" dirty="0"/>
            <a:t>(</a:t>
          </a:r>
          <a:r>
            <a:rPr lang="en-GB" sz="1200" b="0" i="0" kern="1200" dirty="0"/>
            <a:t>Section 34)</a:t>
          </a:r>
          <a:endParaRPr lang="en-US" sz="1200" kern="1200" dirty="0"/>
        </a:p>
      </dsp:txBody>
      <dsp:txXfrm>
        <a:off x="1302229" y="1801849"/>
        <a:ext cx="6531479" cy="708882"/>
      </dsp:txXfrm>
    </dsp:sp>
    <dsp:sp modelId="{D5115BE3-518B-4FC5-B4BA-0885281C86CA}">
      <dsp:nvSpPr>
        <dsp:cNvPr id="0" name=""/>
        <dsp:cNvSpPr/>
      </dsp:nvSpPr>
      <dsp:spPr>
        <a:xfrm>
          <a:off x="1925076" y="2669692"/>
          <a:ext cx="7700306" cy="752990"/>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2024 Elections</a:t>
          </a:r>
        </a:p>
        <a:p>
          <a:pPr marL="0" lvl="0" indent="0" algn="l" defTabSz="755650">
            <a:lnSpc>
              <a:spcPct val="90000"/>
            </a:lnSpc>
            <a:spcBef>
              <a:spcPct val="0"/>
            </a:spcBef>
            <a:spcAft>
              <a:spcPct val="35000"/>
            </a:spcAft>
            <a:buNone/>
          </a:pPr>
          <a:r>
            <a:rPr lang="en-GB" sz="1700" b="0" i="0" kern="1200" dirty="0"/>
            <a:t> </a:t>
          </a:r>
          <a:r>
            <a:rPr lang="en-GB" sz="1700" kern="1200" dirty="0"/>
            <a:t>(</a:t>
          </a:r>
          <a:r>
            <a:rPr lang="en-GB" sz="1200" kern="1200" dirty="0"/>
            <a:t>Policing News, 2023</a:t>
          </a:r>
          <a:r>
            <a:rPr lang="en-GB" sz="1700" kern="1200" dirty="0"/>
            <a:t>)</a:t>
          </a:r>
          <a:endParaRPr lang="en-US" sz="1700" kern="1200" dirty="0"/>
        </a:p>
      </dsp:txBody>
      <dsp:txXfrm>
        <a:off x="1947130" y="2691746"/>
        <a:ext cx="6521854" cy="708882"/>
      </dsp:txXfrm>
    </dsp:sp>
    <dsp:sp modelId="{D364AEC6-4E4F-4DE0-8404-ECF208289D29}">
      <dsp:nvSpPr>
        <dsp:cNvPr id="0" name=""/>
        <dsp:cNvSpPr/>
      </dsp:nvSpPr>
      <dsp:spPr>
        <a:xfrm>
          <a:off x="7210862" y="576722"/>
          <a:ext cx="489443" cy="48944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20987" y="576722"/>
        <a:ext cx="269193" cy="368306"/>
      </dsp:txXfrm>
    </dsp:sp>
    <dsp:sp modelId="{2F9688E8-FD85-4ED6-84A4-AAE61CBE665A}">
      <dsp:nvSpPr>
        <dsp:cNvPr id="0" name=""/>
        <dsp:cNvSpPr/>
      </dsp:nvSpPr>
      <dsp:spPr>
        <a:xfrm>
          <a:off x="7855763" y="1466619"/>
          <a:ext cx="489443" cy="48944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65888" y="1466619"/>
        <a:ext cx="269193" cy="368306"/>
      </dsp:txXfrm>
    </dsp:sp>
    <dsp:sp modelId="{C0E1F809-CF6D-4EDA-9A4C-1F4F3B9EF104}">
      <dsp:nvSpPr>
        <dsp:cNvPr id="0" name=""/>
        <dsp:cNvSpPr/>
      </dsp:nvSpPr>
      <dsp:spPr>
        <a:xfrm>
          <a:off x="8491038" y="2356517"/>
          <a:ext cx="489443" cy="489443"/>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01163" y="2356517"/>
        <a:ext cx="269193" cy="36830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6A6D60-46F8-4C63-968E-60D45C306010}" type="datetimeFigureOut">
              <a:rPr lang="en-GB" smtClean="0"/>
              <a:t>09/07/2023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37B85C-B887-4029-983B-9CE9CC3DD4E9}" type="slidenum">
              <a:rPr lang="en-GB" smtClean="0"/>
              <a:t>‹#›</a:t>
            </a:fld>
            <a:endParaRPr lang="en-GB"/>
          </a:p>
        </p:txBody>
      </p:sp>
    </p:spTree>
    <p:extLst>
      <p:ext uri="{BB962C8B-B14F-4D97-AF65-F5344CB8AC3E}">
        <p14:creationId xmlns:p14="http://schemas.microsoft.com/office/powerpoint/2010/main" val="1166578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7B85C-B887-4029-983B-9CE9CC3DD4E9}" type="slidenum">
              <a:rPr lang="en-GB" smtClean="0"/>
              <a:t>2</a:t>
            </a:fld>
            <a:endParaRPr lang="en-GB"/>
          </a:p>
        </p:txBody>
      </p:sp>
    </p:spTree>
    <p:extLst>
      <p:ext uri="{BB962C8B-B14F-4D97-AF65-F5344CB8AC3E}">
        <p14:creationId xmlns:p14="http://schemas.microsoft.com/office/powerpoint/2010/main" val="16060237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A8316C0-58C0-4819-815E-19388A8D7856}" type="datetime1">
              <a:rPr lang="en-GB" smtClean="0"/>
              <a:t>09/07/2023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351331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5FB1FB-04AB-44FD-9F3A-CAF8FBB6B2B2}" type="datetime1">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917251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997275-EE22-4F23-8A97-B9C0E747C100}" type="datetime1">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046439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5897EE-F251-474E-8D6B-6F402D09B425}" type="datetime1">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076987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3BF257-36E8-44BA-A4AD-A4C45A2D591F}" type="datetime1">
              <a:rPr lang="en-GB" smtClean="0"/>
              <a:t>09/07/2023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731158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193FF8-17F9-4A1E-80DD-3994182FF6A9}" type="datetime1">
              <a:rPr lang="en-GB" smtClean="0"/>
              <a:t>09/07/2023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957643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49B434-8516-495C-A487-D88C8227E6A3}" type="datetime1">
              <a:rPr lang="en-GB" smtClean="0"/>
              <a:t>09/07/2023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580642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B6B674-49A7-4961-ABB7-72639277FFBE}" type="datetime1">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473422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A0F28F-D768-45D1-B8C7-2293C6BC7BE0}" type="datetime1">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830999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2F6F0F-1C3C-46A7-82CD-8B535F8F0B3B}" type="datetime1">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642754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B22CE8-0F21-49AA-A559-22F2931169BA}" type="datetime1">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815810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552B0E2-C220-42D3-8761-320FFC3F7A1F}" type="datetime1">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531870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FED942-69CF-4BC7-BCAF-79DFBB3B481E}" type="datetime1">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3290545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0534ADB-C1A4-4556-84A9-893EDCC48C04}" type="datetime1">
              <a:rPr lang="en-GB" smtClean="0"/>
              <a:t>09/07/2023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4824692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5E1F187-84D2-48DF-9343-8F1D6EE707F7}" type="datetime1">
              <a:rPr lang="en-GB" smtClean="0"/>
              <a:t>09/07/2023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41717515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E5761A5-8B00-4E8C-BD18-408C91F61156}" type="datetime1">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596008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5D800BA-9147-43BC-886F-482251B3BDE3}" type="datetime1">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940781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356C85B-D1E3-4476-9A46-EB7F75092965}" type="datetime1">
              <a:rPr lang="en-GB" smtClean="0"/>
              <a:t>09/07/2023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A68222C-0279-4CAE-838B-6D4737E1303B}" type="slidenum">
              <a:rPr lang="en-GB" smtClean="0"/>
              <a:t>‹#›</a:t>
            </a:fld>
            <a:endParaRPr lang="en-GB"/>
          </a:p>
        </p:txBody>
      </p:sp>
    </p:spTree>
    <p:extLst>
      <p:ext uri="{BB962C8B-B14F-4D97-AF65-F5344CB8AC3E}">
        <p14:creationId xmlns:p14="http://schemas.microsoft.com/office/powerpoint/2010/main" val="15998365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11" Type="http://schemas.openxmlformats.org/officeDocument/2006/relationships/image" Target="../media/image4.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11" Type="http://schemas.openxmlformats.org/officeDocument/2006/relationships/image" Target="../media/image4.png"/><Relationship Id="rId5" Type="http://schemas.openxmlformats.org/officeDocument/2006/relationships/diagramData" Target="../diagrams/data2.xml"/><Relationship Id="rId10" Type="http://schemas.openxmlformats.org/officeDocument/2006/relationships/image" Target="../media/image23.png"/><Relationship Id="rId4" Type="http://schemas.openxmlformats.org/officeDocument/2006/relationships/image" Target="../media/image1.jpe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4.png"/><Relationship Id="rId4" Type="http://schemas.openxmlformats.org/officeDocument/2006/relationships/image" Target="../media/image1.jpe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4.png"/><Relationship Id="rId4" Type="http://schemas.openxmlformats.org/officeDocument/2006/relationships/image" Target="../media/image1.jpeg"/><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6" name="Rectangle 21">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6"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Shape 27">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30"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3EC715EA-38E0-E26F-1DA4-FDF319CE75C6}"/>
              </a:ext>
            </a:extLst>
          </p:cNvPr>
          <p:cNvSpPr>
            <a:spLocks noGrp="1"/>
          </p:cNvSpPr>
          <p:nvPr>
            <p:ph type="ctrTitle"/>
          </p:nvPr>
        </p:nvSpPr>
        <p:spPr>
          <a:xfrm>
            <a:off x="994087" y="1130603"/>
            <a:ext cx="3342442" cy="4596794"/>
          </a:xfrm>
        </p:spPr>
        <p:txBody>
          <a:bodyPr vert="horz" lIns="91440" tIns="45720" rIns="91440" bIns="45720" rtlCol="0" anchor="ctr">
            <a:normAutofit/>
          </a:bodyPr>
          <a:lstStyle/>
          <a:p>
            <a:r>
              <a:rPr lang="en-US" sz="1800" b="1" dirty="0">
                <a:solidFill>
                  <a:srgbClr val="EBEBEB"/>
                </a:solidFill>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A9CEAF98-A10C-4721-776F-16E51B789A96}"/>
              </a:ext>
            </a:extLst>
          </p:cNvPr>
          <p:cNvSpPr>
            <a:spLocks noGrp="1"/>
          </p:cNvSpPr>
          <p:nvPr>
            <p:ph type="subTitle" idx="1"/>
          </p:nvPr>
        </p:nvSpPr>
        <p:spPr>
          <a:xfrm>
            <a:off x="6006485" y="1265669"/>
            <a:ext cx="4772565" cy="4724400"/>
          </a:xfrm>
        </p:spPr>
        <p:txBody>
          <a:bodyPr vert="horz" lIns="91440" tIns="45720" rIns="91440" bIns="45720" rtlCol="0" anchor="ctr">
            <a:normAutofit lnSpcReduction="10000"/>
          </a:bodyPr>
          <a:lstStyle/>
          <a:p>
            <a:r>
              <a:rPr lang="en-US" b="1" dirty="0">
                <a:solidFill>
                  <a:schemeClr val="tx1">
                    <a:lumMod val="75000"/>
                    <a:lumOff val="25000"/>
                  </a:schemeClr>
                </a:solidFill>
                <a:effectLst/>
                <a:latin typeface="Arial" panose="020B0604020202020204" pitchFamily="34" charset="0"/>
                <a:cs typeface="Arial" panose="020B0604020202020204" pitchFamily="34" charset="0"/>
              </a:rPr>
              <a:t>Policing and the Political Landscape (BMP07003)</a:t>
            </a:r>
          </a:p>
          <a:p>
            <a:endParaRPr lang="en-US" b="1" dirty="0">
              <a:solidFill>
                <a:schemeClr val="tx1">
                  <a:lumMod val="75000"/>
                  <a:lumOff val="25000"/>
                </a:schemeClr>
              </a:solidFill>
              <a:effectLst/>
              <a:latin typeface="Arial" panose="020B0604020202020204" pitchFamily="34" charset="0"/>
              <a:cs typeface="Arial" panose="020B0604020202020204" pitchFamily="34" charset="0"/>
            </a:endParaRPr>
          </a:p>
          <a:p>
            <a:r>
              <a:rPr lang="en-US" sz="1500" i="1" dirty="0">
                <a:solidFill>
                  <a:schemeClr val="tx1">
                    <a:lumMod val="75000"/>
                    <a:lumOff val="25000"/>
                  </a:schemeClr>
                </a:solidFill>
                <a:effectLst/>
                <a:latin typeface="Arial" panose="020B0604020202020204" pitchFamily="34" charset="0"/>
                <a:cs typeface="Arial" panose="020B0604020202020204" pitchFamily="34" charset="0"/>
              </a:rPr>
              <a:t>MSc (Operational and Strategic Leadership)</a:t>
            </a:r>
          </a:p>
          <a:p>
            <a:endParaRPr lang="en-US" sz="1500" dirty="0">
              <a:solidFill>
                <a:schemeClr val="tx1">
                  <a:lumMod val="75000"/>
                  <a:lumOff val="25000"/>
                </a:schemeClr>
              </a:solidFill>
              <a:effectLst/>
              <a:latin typeface="Arial" panose="020B0604020202020204" pitchFamily="34" charset="0"/>
              <a:cs typeface="Arial" panose="020B0604020202020204" pitchFamily="34" charset="0"/>
            </a:endParaRPr>
          </a:p>
          <a:p>
            <a:r>
              <a:rPr lang="en-US" sz="1500" b="1" i="1" dirty="0">
                <a:solidFill>
                  <a:schemeClr val="tx1">
                    <a:lumMod val="75000"/>
                    <a:lumOff val="25000"/>
                  </a:schemeClr>
                </a:solidFill>
                <a:latin typeface="Arial" panose="020B0604020202020204" pitchFamily="34" charset="0"/>
                <a:cs typeface="Arial" panose="020B0604020202020204" pitchFamily="34" charset="0"/>
              </a:rPr>
              <a:t>The complexities of the political landscape and the position of police and Crime Commissioners – is it time for reform?</a:t>
            </a:r>
          </a:p>
          <a:p>
            <a:endParaRPr lang="en-US" sz="1500" b="1" i="1" dirty="0">
              <a:solidFill>
                <a:schemeClr val="tx1">
                  <a:lumMod val="75000"/>
                  <a:lumOff val="25000"/>
                </a:schemeClr>
              </a:solidFill>
              <a:effectLst/>
              <a:latin typeface="Arial" panose="020B0604020202020204" pitchFamily="34" charset="0"/>
              <a:cs typeface="Arial" panose="020B0604020202020204" pitchFamily="34" charset="0"/>
            </a:endParaRPr>
          </a:p>
          <a:p>
            <a:endParaRPr lang="en-US" sz="1500" b="1" i="1" dirty="0">
              <a:solidFill>
                <a:schemeClr val="tx1">
                  <a:lumMod val="75000"/>
                  <a:lumOff val="25000"/>
                </a:schemeClr>
              </a:solidFill>
              <a:effectLst/>
            </a:endParaRPr>
          </a:p>
          <a:p>
            <a:r>
              <a:rPr lang="en-US" sz="1500" dirty="0">
                <a:solidFill>
                  <a:srgbClr val="7030A0"/>
                </a:solidFill>
                <a:effectLst/>
                <a:latin typeface="Arial" panose="020B0604020202020204" pitchFamily="34" charset="0"/>
                <a:cs typeface="Arial" panose="020B0604020202020204" pitchFamily="34" charset="0"/>
              </a:rPr>
              <a:t>Trudi Meyrick  </a:t>
            </a:r>
          </a:p>
          <a:p>
            <a:r>
              <a:rPr lang="en-US" sz="1500" dirty="0">
                <a:solidFill>
                  <a:srgbClr val="7030A0"/>
                </a:solidFill>
                <a:effectLst/>
                <a:latin typeface="Arial" panose="020B0604020202020204" pitchFamily="34" charset="0"/>
                <a:cs typeface="Arial" panose="020B0604020202020204" pitchFamily="34" charset="0"/>
              </a:rPr>
              <a:t>Student number 2225279</a:t>
            </a:r>
          </a:p>
          <a:p>
            <a:r>
              <a:rPr lang="en-US" sz="1500" dirty="0">
                <a:solidFill>
                  <a:srgbClr val="7030A0"/>
                </a:solidFill>
                <a:effectLst/>
                <a:latin typeface="Arial" panose="020B0604020202020204" pitchFamily="34" charset="0"/>
                <a:cs typeface="Arial" panose="020B0604020202020204" pitchFamily="34" charset="0"/>
              </a:rPr>
              <a:t>Date 8</a:t>
            </a:r>
            <a:r>
              <a:rPr lang="en-US" sz="1500" baseline="30000" dirty="0">
                <a:solidFill>
                  <a:srgbClr val="7030A0"/>
                </a:solidFill>
                <a:effectLst/>
                <a:latin typeface="Arial" panose="020B0604020202020204" pitchFamily="34" charset="0"/>
                <a:cs typeface="Arial" panose="020B0604020202020204" pitchFamily="34" charset="0"/>
              </a:rPr>
              <a:t>th</a:t>
            </a:r>
            <a:r>
              <a:rPr lang="en-US" sz="1500" dirty="0">
                <a:solidFill>
                  <a:srgbClr val="7030A0"/>
                </a:solidFill>
                <a:effectLst/>
                <a:latin typeface="Arial" panose="020B0604020202020204" pitchFamily="34" charset="0"/>
                <a:cs typeface="Arial" panose="020B0604020202020204" pitchFamily="34" charset="0"/>
              </a:rPr>
              <a:t> July 2023</a:t>
            </a:r>
          </a:p>
          <a:p>
            <a:pPr>
              <a:buFont typeface="Wingdings 3" charset="2"/>
              <a:buChar char=""/>
            </a:pPr>
            <a:endParaRPr lang="en-US" sz="2000" dirty="0">
              <a:solidFill>
                <a:schemeClr val="tx1">
                  <a:lumMod val="75000"/>
                  <a:lumOff val="25000"/>
                </a:schemeClr>
              </a:solidFill>
            </a:endParaRPr>
          </a:p>
        </p:txBody>
      </p:sp>
      <p:pic>
        <p:nvPicPr>
          <p:cNvPr id="5" name="Picture 4">
            <a:extLst>
              <a:ext uri="{FF2B5EF4-FFF2-40B4-BE49-F238E27FC236}">
                <a16:creationId xmlns:a16="http://schemas.microsoft.com/office/drawing/2014/main" id="{7A68EBF6-04F6-4F2C-71E0-5ED00A8462CF}"/>
              </a:ext>
            </a:extLst>
          </p:cNvPr>
          <p:cNvPicPr>
            <a:picLocks noChangeAspect="1"/>
          </p:cNvPicPr>
          <p:nvPr/>
        </p:nvPicPr>
        <p:blipFill>
          <a:blip r:embed="rId5"/>
          <a:stretch>
            <a:fillRect/>
          </a:stretch>
        </p:blipFill>
        <p:spPr>
          <a:xfrm>
            <a:off x="765894" y="3978581"/>
            <a:ext cx="3370269" cy="2022161"/>
          </a:xfrm>
          <a:prstGeom prst="rect">
            <a:avLst/>
          </a:prstGeom>
        </p:spPr>
      </p:pic>
      <p:pic>
        <p:nvPicPr>
          <p:cNvPr id="19" name="Picture 18">
            <a:extLst>
              <a:ext uri="{FF2B5EF4-FFF2-40B4-BE49-F238E27FC236}">
                <a16:creationId xmlns:a16="http://schemas.microsoft.com/office/drawing/2014/main" id="{46BDBCA5-9574-E2DC-D92D-16A31E7D57F8}"/>
              </a:ext>
            </a:extLst>
          </p:cNvPr>
          <p:cNvPicPr>
            <a:picLocks noChangeAspect="1"/>
          </p:cNvPicPr>
          <p:nvPr/>
        </p:nvPicPr>
        <p:blipFill>
          <a:blip r:embed="rId6"/>
          <a:stretch>
            <a:fillRect/>
          </a:stretch>
        </p:blipFill>
        <p:spPr>
          <a:xfrm>
            <a:off x="936283" y="965241"/>
            <a:ext cx="2257740" cy="1714739"/>
          </a:xfrm>
          <a:prstGeom prst="rect">
            <a:avLst/>
          </a:prstGeom>
        </p:spPr>
      </p:pic>
      <p:pic>
        <p:nvPicPr>
          <p:cNvPr id="4" name="Recorded Sound">
            <a:hlinkClick r:id="" action="ppaction://media"/>
            <a:extLst>
              <a:ext uri="{FF2B5EF4-FFF2-40B4-BE49-F238E27FC236}">
                <a16:creationId xmlns:a16="http://schemas.microsoft.com/office/drawing/2014/main" id="{AD526E30-8288-6DC0-905C-461AF99278D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16983" y="5594342"/>
            <a:ext cx="406400" cy="406400"/>
          </a:xfrm>
          <a:prstGeom prst="rect">
            <a:avLst/>
          </a:prstGeom>
        </p:spPr>
      </p:pic>
    </p:spTree>
    <p:extLst>
      <p:ext uri="{BB962C8B-B14F-4D97-AF65-F5344CB8AC3E}">
        <p14:creationId xmlns:p14="http://schemas.microsoft.com/office/powerpoint/2010/main" val="1915072764"/>
      </p:ext>
    </p:extLst>
  </p:cSld>
  <p:clrMapOvr>
    <a:masterClrMapping/>
  </p:clrMapOvr>
  <mc:AlternateContent xmlns:mc="http://schemas.openxmlformats.org/markup-compatibility/2006" xmlns:p14="http://schemas.microsoft.com/office/powerpoint/2010/main">
    <mc:Choice Requires="p14">
      <p:transition spd="slow" p14:dur="2000" advTm="12455"/>
    </mc:Choice>
    <mc:Fallback xmlns="">
      <p:transition spd="slow" advTm="12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31C7F-E213-6362-22A1-09EBC653E534}"/>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OBJECTIVES</a:t>
            </a:r>
          </a:p>
        </p:txBody>
      </p:sp>
      <p:sp>
        <p:nvSpPr>
          <p:cNvPr id="6" name="Content Placeholder 5">
            <a:extLst>
              <a:ext uri="{FF2B5EF4-FFF2-40B4-BE49-F238E27FC236}">
                <a16:creationId xmlns:a16="http://schemas.microsoft.com/office/drawing/2014/main" id="{054A3CD7-3EC8-A3C8-5132-7CA6CFA6D01B}"/>
              </a:ext>
            </a:extLst>
          </p:cNvPr>
          <p:cNvSpPr>
            <a:spLocks noGrp="1"/>
          </p:cNvSpPr>
          <p:nvPr>
            <p:ph idx="1"/>
          </p:nvPr>
        </p:nvSpPr>
        <p:spPr>
          <a:xfrm>
            <a:off x="1154954" y="2603500"/>
            <a:ext cx="9604782" cy="2341362"/>
          </a:xfrm>
        </p:spPr>
        <p:txBody>
          <a:bodyPr>
            <a:noAutofit/>
          </a:bodyPr>
          <a:lstStyle/>
          <a:p>
            <a:pPr marL="342900" lvl="0" indent="-342900" algn="just">
              <a:lnSpc>
                <a:spcPct val="103000"/>
              </a:lnSpc>
              <a:spcAft>
                <a:spcPts val="800"/>
              </a:spcAft>
              <a:buFont typeface="Wingdings 3" panose="05040102010807070707" pitchFamily="18" charset="2"/>
              <a:buChar char=""/>
              <a:tabLst>
                <a:tab pos="457200" algn="l"/>
              </a:tabLst>
            </a:pPr>
            <a:r>
              <a:rPr lang="en-GB" sz="1600" kern="15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Consider the complex of policing, the political landscape and the impact upon society.  </a:t>
            </a:r>
            <a:r>
              <a:rPr lang="en-GB" sz="16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t>To establish context, presented is a visual representation encapsulating a singular facet that illustrates the complex interplay between policing in the UK and its multifaceted political landscape.</a:t>
            </a:r>
            <a:endParaRPr lang="en-GB" sz="1600" kern="15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3000"/>
              </a:lnSpc>
              <a:spcAft>
                <a:spcPts val="800"/>
              </a:spcAft>
              <a:buFont typeface="Wingdings 3" panose="05040102010807070707" pitchFamily="18" charset="2"/>
              <a:buChar char=""/>
              <a:tabLst>
                <a:tab pos="457200" algn="l"/>
              </a:tabLst>
            </a:pPr>
            <a:r>
              <a:rPr lang="en-GB" sz="1600" kern="15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presentation will further consider the position of the 43 elected PCCs/Mayors in England/Wales, reviewing their role and considering whether they have been a positive addition to the policing and political landscape or whether it is time for reform.</a:t>
            </a:r>
          </a:p>
          <a:p>
            <a:endParaRPr lang="en-GB" dirty="0">
              <a:solidFill>
                <a:schemeClr val="tx1"/>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1600" b="1" i="1" dirty="0">
                <a:solidFill>
                  <a:srgbClr val="7030A0"/>
                </a:solidFill>
                <a:effectLst/>
                <a:latin typeface="Arial" panose="020B0604020202020204" pitchFamily="34" charset="0"/>
                <a:ea typeface="Calibri" panose="020F0502020204030204" pitchFamily="34" charset="0"/>
                <a:cs typeface="Times New Roman" panose="02020603050405020304" pitchFamily="18" charset="0"/>
              </a:rPr>
              <a:t>To support the context, information contained within the presentation findings are drawn from existing literature and empirical evidence within the supportin</a:t>
            </a:r>
            <a:r>
              <a:rPr lang="en-GB" sz="1600" b="1" i="1" dirty="0">
                <a:solidFill>
                  <a:srgbClr val="7030A0"/>
                </a:solidFill>
                <a:latin typeface="Arial" panose="020B0604020202020204" pitchFamily="34" charset="0"/>
                <a:ea typeface="Calibri" panose="020F0502020204030204" pitchFamily="34" charset="0"/>
                <a:cs typeface="Times New Roman" panose="02020603050405020304" pitchFamily="18" charset="0"/>
              </a:rPr>
              <a:t>g report.</a:t>
            </a:r>
            <a:endParaRPr lang="en-GB" sz="1600" b="1" i="1" dirty="0">
              <a:solidFill>
                <a:srgbClr val="7030A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600" b="1" dirty="0">
              <a:solidFill>
                <a:srgbClr val="7030A0"/>
              </a:solidFill>
              <a:latin typeface="Arial" panose="020B0604020202020204" pitchFamily="34" charset="0"/>
              <a:cs typeface="Times New Roman" panose="02020603050405020304" pitchFamily="18" charset="0"/>
            </a:endParaRPr>
          </a:p>
          <a:p>
            <a:endParaRPr lang="en-GB" dirty="0">
              <a:latin typeface="Arial" panose="020B0604020202020204" pitchFamily="34" charset="0"/>
              <a:cs typeface="Arial" panose="020B0604020202020204" pitchFamily="34" charset="0"/>
            </a:endParaRPr>
          </a:p>
        </p:txBody>
      </p:sp>
      <p:pic>
        <p:nvPicPr>
          <p:cNvPr id="3" name="Recorded Sound">
            <a:hlinkClick r:id="" action="ppaction://media"/>
            <a:extLst>
              <a:ext uri="{FF2B5EF4-FFF2-40B4-BE49-F238E27FC236}">
                <a16:creationId xmlns:a16="http://schemas.microsoft.com/office/drawing/2014/main" id="{CDD3C449-C035-4108-591C-2208C0429F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53072" y="5906856"/>
            <a:ext cx="406400" cy="406400"/>
          </a:xfrm>
          <a:prstGeom prst="rect">
            <a:avLst/>
          </a:prstGeom>
        </p:spPr>
      </p:pic>
    </p:spTree>
    <p:extLst>
      <p:ext uri="{BB962C8B-B14F-4D97-AF65-F5344CB8AC3E}">
        <p14:creationId xmlns:p14="http://schemas.microsoft.com/office/powerpoint/2010/main" val="2096319240"/>
      </p:ext>
    </p:extLst>
  </p:cSld>
  <p:clrMapOvr>
    <a:masterClrMapping/>
  </p:clrMapOvr>
  <mc:AlternateContent xmlns:mc="http://schemas.openxmlformats.org/markup-compatibility/2006" xmlns:p14="http://schemas.microsoft.com/office/powerpoint/2010/main">
    <mc:Choice Requires="p14">
      <p:transition spd="slow" p14:dur="2000" advTm="15544"/>
    </mc:Choice>
    <mc:Fallback xmlns="">
      <p:transition spd="slow" advTm="15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5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vehicle, land vehicle, transport, car&#10;&#10;Description automatically generated">
            <a:extLst>
              <a:ext uri="{FF2B5EF4-FFF2-40B4-BE49-F238E27FC236}">
                <a16:creationId xmlns:a16="http://schemas.microsoft.com/office/drawing/2014/main" id="{5274170C-7A51-06EB-ADF3-02A45742096E}"/>
              </a:ext>
            </a:extLst>
          </p:cNvPr>
          <p:cNvPicPr>
            <a:picLocks noChangeAspect="1"/>
          </p:cNvPicPr>
          <p:nvPr/>
        </p:nvPicPr>
        <p:blipFill>
          <a:blip r:embed="rId4"/>
          <a:stretch>
            <a:fillRect/>
          </a:stretch>
        </p:blipFill>
        <p:spPr>
          <a:xfrm>
            <a:off x="4442879" y="2456895"/>
            <a:ext cx="2699825" cy="1653382"/>
          </a:xfrm>
          <a:prstGeom prst="rect">
            <a:avLst/>
          </a:prstGeom>
        </p:spPr>
      </p:pic>
      <p:pic>
        <p:nvPicPr>
          <p:cNvPr id="8" name="Picture 7" descr="A group of police officers holding a sign&#10;&#10;Description automatically generated">
            <a:extLst>
              <a:ext uri="{FF2B5EF4-FFF2-40B4-BE49-F238E27FC236}">
                <a16:creationId xmlns:a16="http://schemas.microsoft.com/office/drawing/2014/main" id="{10CC9EDB-A419-484C-5B65-A338143564F3}"/>
              </a:ext>
            </a:extLst>
          </p:cNvPr>
          <p:cNvPicPr>
            <a:picLocks noChangeAspect="1"/>
          </p:cNvPicPr>
          <p:nvPr/>
        </p:nvPicPr>
        <p:blipFill>
          <a:blip r:embed="rId5"/>
          <a:stretch>
            <a:fillRect/>
          </a:stretch>
        </p:blipFill>
        <p:spPr>
          <a:xfrm>
            <a:off x="288499" y="3836430"/>
            <a:ext cx="2786252" cy="1669824"/>
          </a:xfrm>
          <a:prstGeom prst="rect">
            <a:avLst/>
          </a:prstGeom>
        </p:spPr>
      </p:pic>
      <p:pic>
        <p:nvPicPr>
          <p:cNvPr id="10" name="Picture 9" descr="A group of people holding signs&#10;&#10;Description automatically generated">
            <a:extLst>
              <a:ext uri="{FF2B5EF4-FFF2-40B4-BE49-F238E27FC236}">
                <a16:creationId xmlns:a16="http://schemas.microsoft.com/office/drawing/2014/main" id="{166094EA-13EA-4379-7491-56B2AF231937}"/>
              </a:ext>
            </a:extLst>
          </p:cNvPr>
          <p:cNvPicPr>
            <a:picLocks noChangeAspect="1"/>
          </p:cNvPicPr>
          <p:nvPr/>
        </p:nvPicPr>
        <p:blipFill>
          <a:blip r:embed="rId6"/>
          <a:stretch>
            <a:fillRect/>
          </a:stretch>
        </p:blipFill>
        <p:spPr>
          <a:xfrm>
            <a:off x="1831207" y="5162110"/>
            <a:ext cx="2699825" cy="1478702"/>
          </a:xfrm>
          <a:prstGeom prst="rect">
            <a:avLst/>
          </a:prstGeom>
        </p:spPr>
      </p:pic>
      <p:sp>
        <p:nvSpPr>
          <p:cNvPr id="5" name="TextBox 4">
            <a:extLst>
              <a:ext uri="{FF2B5EF4-FFF2-40B4-BE49-F238E27FC236}">
                <a16:creationId xmlns:a16="http://schemas.microsoft.com/office/drawing/2014/main" id="{E8216CCB-2C90-F638-46FA-3C521A97E17F}"/>
              </a:ext>
            </a:extLst>
          </p:cNvPr>
          <p:cNvSpPr txBox="1"/>
          <p:nvPr/>
        </p:nvSpPr>
        <p:spPr>
          <a:xfrm>
            <a:off x="747437" y="808406"/>
            <a:ext cx="10948529" cy="369332"/>
          </a:xfrm>
          <a:prstGeom prst="rect">
            <a:avLst/>
          </a:prstGeom>
          <a:noFill/>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THE COMPLEX AND MULTIFACETED NATURE OF POLICING </a:t>
            </a:r>
          </a:p>
        </p:txBody>
      </p:sp>
      <p:pic>
        <p:nvPicPr>
          <p:cNvPr id="15" name="Picture 14">
            <a:extLst>
              <a:ext uri="{FF2B5EF4-FFF2-40B4-BE49-F238E27FC236}">
                <a16:creationId xmlns:a16="http://schemas.microsoft.com/office/drawing/2014/main" id="{976F5838-3699-367B-723A-5CEF0C6B73BB}"/>
              </a:ext>
            </a:extLst>
          </p:cNvPr>
          <p:cNvPicPr>
            <a:picLocks noChangeAspect="1"/>
          </p:cNvPicPr>
          <p:nvPr/>
        </p:nvPicPr>
        <p:blipFill>
          <a:blip r:embed="rId7"/>
          <a:stretch>
            <a:fillRect/>
          </a:stretch>
        </p:blipFill>
        <p:spPr>
          <a:xfrm>
            <a:off x="907648" y="1710203"/>
            <a:ext cx="3067478" cy="1924319"/>
          </a:xfrm>
          <a:prstGeom prst="rect">
            <a:avLst/>
          </a:prstGeom>
        </p:spPr>
      </p:pic>
      <p:pic>
        <p:nvPicPr>
          <p:cNvPr id="20" name="Picture 19">
            <a:extLst>
              <a:ext uri="{FF2B5EF4-FFF2-40B4-BE49-F238E27FC236}">
                <a16:creationId xmlns:a16="http://schemas.microsoft.com/office/drawing/2014/main" id="{0D773FEA-B19B-0C6D-5416-E416B08F9E41}"/>
              </a:ext>
            </a:extLst>
          </p:cNvPr>
          <p:cNvPicPr>
            <a:picLocks noChangeAspect="1"/>
          </p:cNvPicPr>
          <p:nvPr/>
        </p:nvPicPr>
        <p:blipFill>
          <a:blip r:embed="rId8"/>
          <a:stretch>
            <a:fillRect/>
          </a:stretch>
        </p:blipFill>
        <p:spPr>
          <a:xfrm>
            <a:off x="4871787" y="4438835"/>
            <a:ext cx="3475955" cy="2134838"/>
          </a:xfrm>
          <a:prstGeom prst="rect">
            <a:avLst/>
          </a:prstGeom>
        </p:spPr>
      </p:pic>
      <p:pic>
        <p:nvPicPr>
          <p:cNvPr id="28" name="Picture 27">
            <a:extLst>
              <a:ext uri="{FF2B5EF4-FFF2-40B4-BE49-F238E27FC236}">
                <a16:creationId xmlns:a16="http://schemas.microsoft.com/office/drawing/2014/main" id="{0049E064-4746-2457-1F5B-EB60B9402C3F}"/>
              </a:ext>
            </a:extLst>
          </p:cNvPr>
          <p:cNvPicPr>
            <a:picLocks noChangeAspect="1"/>
          </p:cNvPicPr>
          <p:nvPr/>
        </p:nvPicPr>
        <p:blipFill>
          <a:blip r:embed="rId9"/>
          <a:stretch>
            <a:fillRect/>
          </a:stretch>
        </p:blipFill>
        <p:spPr>
          <a:xfrm>
            <a:off x="7935553" y="1893865"/>
            <a:ext cx="3400900" cy="2400635"/>
          </a:xfrm>
          <a:prstGeom prst="rect">
            <a:avLst/>
          </a:prstGeom>
        </p:spPr>
      </p:pic>
      <p:pic>
        <p:nvPicPr>
          <p:cNvPr id="31" name="Picture 30">
            <a:extLst>
              <a:ext uri="{FF2B5EF4-FFF2-40B4-BE49-F238E27FC236}">
                <a16:creationId xmlns:a16="http://schemas.microsoft.com/office/drawing/2014/main" id="{429CB4E5-9B1C-F2EB-3ECC-04A63B216E6F}"/>
              </a:ext>
            </a:extLst>
          </p:cNvPr>
          <p:cNvPicPr>
            <a:picLocks noChangeAspect="1"/>
          </p:cNvPicPr>
          <p:nvPr/>
        </p:nvPicPr>
        <p:blipFill>
          <a:blip r:embed="rId10"/>
          <a:stretch>
            <a:fillRect/>
          </a:stretch>
        </p:blipFill>
        <p:spPr>
          <a:xfrm>
            <a:off x="8776014" y="4415732"/>
            <a:ext cx="2737527" cy="1846056"/>
          </a:xfrm>
          <a:prstGeom prst="rect">
            <a:avLst/>
          </a:prstGeom>
        </p:spPr>
      </p:pic>
      <p:pic>
        <p:nvPicPr>
          <p:cNvPr id="4" name="Recorded Sound">
            <a:hlinkClick r:id="" action="ppaction://media"/>
            <a:extLst>
              <a:ext uri="{FF2B5EF4-FFF2-40B4-BE49-F238E27FC236}">
                <a16:creationId xmlns:a16="http://schemas.microsoft.com/office/drawing/2014/main" id="{1B7FA841-C7DE-2E38-8DDD-EE465E4D10D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89566" y="6234412"/>
            <a:ext cx="406400" cy="406400"/>
          </a:xfrm>
          <a:prstGeom prst="rect">
            <a:avLst/>
          </a:prstGeom>
        </p:spPr>
      </p:pic>
    </p:spTree>
    <p:extLst>
      <p:ext uri="{BB962C8B-B14F-4D97-AF65-F5344CB8AC3E}">
        <p14:creationId xmlns:p14="http://schemas.microsoft.com/office/powerpoint/2010/main" val="2366589672"/>
      </p:ext>
    </p:extLst>
  </p:cSld>
  <p:clrMapOvr>
    <a:masterClrMapping/>
  </p:clrMapOvr>
  <mc:AlternateContent xmlns:mc="http://schemas.openxmlformats.org/markup-compatibility/2006" xmlns:p14="http://schemas.microsoft.com/office/powerpoint/2010/main">
    <mc:Choice Requires="p14">
      <p:transition spd="slow" p14:dur="2000" advTm="16635"/>
    </mc:Choice>
    <mc:Fallback xmlns="">
      <p:transition spd="slow" advTm="166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8"/>
                                        </p:tgtEl>
                                        <p:attrNameLst>
                                          <p:attrName>style.visibility</p:attrName>
                                        </p:attrNameLst>
                                      </p:cBhvr>
                                      <p:to>
                                        <p:strVal val="visible"/>
                                      </p:to>
                                    </p:set>
                                    <p:anim calcmode="lin" valueType="num">
                                      <p:cBhvr additive="base">
                                        <p:cTn id="13" dur="500" fill="hold"/>
                                        <p:tgtEl>
                                          <p:spTgt spid="28"/>
                                        </p:tgtEl>
                                        <p:attrNameLst>
                                          <p:attrName>ppt_x</p:attrName>
                                        </p:attrNameLst>
                                      </p:cBhvr>
                                      <p:tavLst>
                                        <p:tav tm="0">
                                          <p:val>
                                            <p:strVal val="#ppt_x"/>
                                          </p:val>
                                        </p:tav>
                                        <p:tav tm="100000">
                                          <p:val>
                                            <p:strVal val="#ppt_x"/>
                                          </p:val>
                                        </p:tav>
                                      </p:tavLst>
                                    </p:anim>
                                    <p:anim calcmode="lin" valueType="num">
                                      <p:cBhvr additive="base">
                                        <p:cTn id="14"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0"/>
                                        </p:tgtEl>
                                        <p:attrNameLst>
                                          <p:attrName>style.visibility</p:attrName>
                                        </p:attrNameLst>
                                      </p:cBhvr>
                                      <p:to>
                                        <p:strVal val="visible"/>
                                      </p:to>
                                    </p:set>
                                    <p:anim calcmode="lin" valueType="num">
                                      <p:cBhvr additive="base">
                                        <p:cTn id="31" dur="500" fill="hold"/>
                                        <p:tgtEl>
                                          <p:spTgt spid="20"/>
                                        </p:tgtEl>
                                        <p:attrNameLst>
                                          <p:attrName>ppt_x</p:attrName>
                                        </p:attrNameLst>
                                      </p:cBhvr>
                                      <p:tavLst>
                                        <p:tav tm="0">
                                          <p:val>
                                            <p:strVal val="#ppt_x"/>
                                          </p:val>
                                        </p:tav>
                                        <p:tav tm="100000">
                                          <p:val>
                                            <p:strVal val="#ppt_x"/>
                                          </p:val>
                                        </p:tav>
                                      </p:tavLst>
                                    </p:anim>
                                    <p:anim calcmode="lin" valueType="num">
                                      <p:cBhvr additive="base">
                                        <p:cTn id="3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1"/>
                                        </p:tgtEl>
                                        <p:attrNameLst>
                                          <p:attrName>style.visibility</p:attrName>
                                        </p:attrNameLst>
                                      </p:cBhvr>
                                      <p:to>
                                        <p:strVal val="visible"/>
                                      </p:to>
                                    </p:set>
                                    <p:anim calcmode="lin" valueType="num">
                                      <p:cBhvr additive="base">
                                        <p:cTn id="37" dur="500" fill="hold"/>
                                        <p:tgtEl>
                                          <p:spTgt spid="31"/>
                                        </p:tgtEl>
                                        <p:attrNameLst>
                                          <p:attrName>ppt_x</p:attrName>
                                        </p:attrNameLst>
                                      </p:cBhvr>
                                      <p:tavLst>
                                        <p:tav tm="0">
                                          <p:val>
                                            <p:strVal val="#ppt_x"/>
                                          </p:val>
                                        </p:tav>
                                        <p:tav tm="100000">
                                          <p:val>
                                            <p:strVal val="#ppt_x"/>
                                          </p:val>
                                        </p:tav>
                                      </p:tavLst>
                                    </p:anim>
                                    <p:anim calcmode="lin" valueType="num">
                                      <p:cBhvr additive="base">
                                        <p:cTn id="38" dur="500" fill="hold"/>
                                        <p:tgtEl>
                                          <p:spTgt spid="31"/>
                                        </p:tgtEl>
                                        <p:attrNameLst>
                                          <p:attrName>ppt_y</p:attrName>
                                        </p:attrNameLst>
                                      </p:cBhvr>
                                      <p:tavLst>
                                        <p:tav tm="0">
                                          <p:val>
                                            <p:strVal val="1+#ppt_h/2"/>
                                          </p:val>
                                        </p:tav>
                                        <p:tav tm="100000">
                                          <p:val>
                                            <p:strVal val="#ppt_y"/>
                                          </p:val>
                                        </p:tav>
                                      </p:tavLst>
                                    </p:anim>
                                  </p:childTnLst>
                                </p:cTn>
                              </p:par>
                            </p:childTnLst>
                          </p:cTn>
                        </p:par>
                        <p:par>
                          <p:cTn id="39" fill="hold">
                            <p:stCondLst>
                              <p:cond delay="500"/>
                            </p:stCondLst>
                            <p:childTnLst>
                              <p:par>
                                <p:cTn id="40" presetID="1" presetClass="mediacall" presetSubtype="0" fill="hold" nodeType="afterEffect">
                                  <p:stCondLst>
                                    <p:cond delay="0"/>
                                  </p:stCondLst>
                                  <p:childTnLst>
                                    <p:cmd type="call" cmd="playFrom(0.0)">
                                      <p:cBhvr>
                                        <p:cTn id="41" dur="1856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2"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07B4BBC-F725-68BD-1244-C02ECDDA9C31}"/>
              </a:ext>
            </a:extLst>
          </p:cNvPr>
          <p:cNvPicPr>
            <a:picLocks noChangeAspect="1"/>
          </p:cNvPicPr>
          <p:nvPr/>
        </p:nvPicPr>
        <p:blipFill rotWithShape="1">
          <a:blip r:embed="rId4"/>
          <a:srcRect t="9153" r="1" b="38159"/>
          <a:stretch/>
        </p:blipFill>
        <p:spPr>
          <a:xfrm>
            <a:off x="387655" y="17332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13" name="Freeform: Shape 1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5"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C7CB0CB-2551-BDC5-9147-99AA76FD0B15}"/>
              </a:ext>
            </a:extLst>
          </p:cNvPr>
          <p:cNvSpPr>
            <a:spLocks noGrp="1"/>
          </p:cNvSpPr>
          <p:nvPr>
            <p:ph type="title"/>
          </p:nvPr>
        </p:nvSpPr>
        <p:spPr>
          <a:xfrm>
            <a:off x="1154955" y="4110824"/>
            <a:ext cx="4177342" cy="1908975"/>
          </a:xfrm>
        </p:spPr>
        <p:txBody>
          <a:bodyPr>
            <a:normAutofit/>
          </a:bodyPr>
          <a:lstStyle/>
          <a:p>
            <a:pPr>
              <a:lnSpc>
                <a:spcPct val="90000"/>
              </a:lnSpc>
            </a:pPr>
            <a:r>
              <a:rPr lang="en-GB" sz="1800" b="1" kern="15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ROLE OF POLICE AND CRIME COMMISSIONERS AS POLITICAL FIGURES: A POLITICAL PERSPECTIVE AND IMPACT ON POLICING</a:t>
            </a:r>
            <a:r>
              <a:rPr lang="en-GB" sz="1800" kern="15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br>
              <a:rPr lang="en-GB" sz="1800" kern="15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endParaRPr lang="en-GB" sz="1800" dirty="0">
              <a:solidFill>
                <a:schemeClr val="tx1"/>
              </a:solidFill>
            </a:endParaRPr>
          </a:p>
        </p:txBody>
      </p:sp>
      <p:sp>
        <p:nvSpPr>
          <p:cNvPr id="3" name="Content Placeholder 2">
            <a:extLst>
              <a:ext uri="{FF2B5EF4-FFF2-40B4-BE49-F238E27FC236}">
                <a16:creationId xmlns:a16="http://schemas.microsoft.com/office/drawing/2014/main" id="{759AA62A-5E52-E6DD-AA81-92B28558BAA0}"/>
              </a:ext>
            </a:extLst>
          </p:cNvPr>
          <p:cNvSpPr>
            <a:spLocks noGrp="1"/>
          </p:cNvSpPr>
          <p:nvPr>
            <p:ph idx="1"/>
          </p:nvPr>
        </p:nvSpPr>
        <p:spPr>
          <a:xfrm>
            <a:off x="5809381" y="3266475"/>
            <a:ext cx="5816106" cy="3217279"/>
          </a:xfrm>
        </p:spPr>
        <p:txBody>
          <a:bodyPr anchor="ctr">
            <a:normAutofit/>
          </a:bodyPr>
          <a:lstStyle/>
          <a:p>
            <a:pPr marL="0" indent="0">
              <a:buNone/>
            </a:pPr>
            <a:endParaRPr lang="en-GB" dirty="0">
              <a:solidFill>
                <a:schemeClr val="tx1"/>
              </a:solidFill>
            </a:endParaRPr>
          </a:p>
          <a:p>
            <a:r>
              <a:rPr lang="en-GB" sz="24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Governance </a:t>
            </a:r>
            <a:r>
              <a:rPr lang="en-GB"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 </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1200" dirty="0">
                <a:effectLst/>
                <a:latin typeface="Arial" panose="020B0604020202020204" pitchFamily="34" charset="0"/>
                <a:ea typeface="Calibri" panose="020F0502020204030204" pitchFamily="34" charset="0"/>
                <a:cs typeface="Times New Roman" panose="02020603050405020304" pitchFamily="18" charset="0"/>
              </a:rPr>
              <a:t>Lister &amp; Rowe, 2015;  Police Reform and Social Responsibility Act, 2011) </a:t>
            </a:r>
            <a:endPar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24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Effectiveness </a:t>
            </a:r>
            <a:r>
              <a:rPr lang="en-GB"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dirty="0">
                <a:effectLst/>
                <a:latin typeface="Arial" panose="020B0604020202020204" pitchFamily="34" charset="0"/>
                <a:ea typeface="Calibri" panose="020F0502020204030204" pitchFamily="34" charset="0"/>
                <a:cs typeface="Times New Roman" panose="02020603050405020304" pitchFamily="18" charset="0"/>
              </a:rPr>
              <a:t>(</a:t>
            </a:r>
            <a:r>
              <a:rPr lang="en-GB" sz="1200" dirty="0" err="1">
                <a:effectLst/>
                <a:latin typeface="Arial" panose="020B0604020202020204" pitchFamily="34" charset="0"/>
                <a:ea typeface="Calibri" panose="020F0502020204030204" pitchFamily="34" charset="0"/>
                <a:cs typeface="Times New Roman" panose="02020603050405020304" pitchFamily="18" charset="0"/>
              </a:rPr>
              <a:t>Caless</a:t>
            </a:r>
            <a:r>
              <a:rPr lang="en-GB" sz="1200" dirty="0">
                <a:effectLst/>
                <a:latin typeface="Arial" panose="020B0604020202020204" pitchFamily="34" charset="0"/>
                <a:ea typeface="Calibri" panose="020F0502020204030204" pitchFamily="34" charset="0"/>
                <a:cs typeface="Times New Roman" panose="02020603050405020304" pitchFamily="18" charset="0"/>
              </a:rPr>
              <a:t> &amp; Owens, 2016, p. 97)</a:t>
            </a:r>
            <a:endPar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2400" dirty="0">
                <a:solidFill>
                  <a:schemeClr val="tx1"/>
                </a:solidFill>
                <a:latin typeface="Arial" panose="020B0604020202020204" pitchFamily="34" charset="0"/>
                <a:ea typeface="Calibri" panose="020F0502020204030204" pitchFamily="34" charset="0"/>
                <a:cs typeface="Times New Roman" panose="02020603050405020304" pitchFamily="18" charset="0"/>
              </a:rPr>
              <a:t>Relationships with Chief Constables </a:t>
            </a:r>
            <a:r>
              <a:rPr lang="en-GB" sz="1200" dirty="0">
                <a:effectLst/>
                <a:latin typeface="Arial" panose="020B0604020202020204" pitchFamily="34" charset="0"/>
                <a:ea typeface="Calibri" panose="020F0502020204030204" pitchFamily="34" charset="0"/>
                <a:cs typeface="Times New Roman" panose="02020603050405020304" pitchFamily="18" charset="0"/>
              </a:rPr>
              <a:t>(</a:t>
            </a:r>
            <a:r>
              <a:rPr lang="en-GB" sz="1200" dirty="0" err="1">
                <a:effectLst/>
                <a:latin typeface="Arial" panose="020B0604020202020204" pitchFamily="34" charset="0"/>
                <a:ea typeface="Calibri" panose="020F0502020204030204" pitchFamily="34" charset="0"/>
                <a:cs typeface="Times New Roman" panose="02020603050405020304" pitchFamily="18" charset="0"/>
              </a:rPr>
              <a:t>Caless</a:t>
            </a:r>
            <a:r>
              <a:rPr lang="en-GB" sz="1200" dirty="0">
                <a:effectLst/>
                <a:latin typeface="Arial" panose="020B0604020202020204" pitchFamily="34" charset="0"/>
                <a:ea typeface="Calibri" panose="020F0502020204030204" pitchFamily="34" charset="0"/>
                <a:cs typeface="Times New Roman" panose="02020603050405020304" pitchFamily="18" charset="0"/>
              </a:rPr>
              <a:t> &amp; Owens, 2016, pp. 78-82; Loveday, 2018; Sky News, 2022; Davies &amp; Jayme, 2016)</a:t>
            </a:r>
            <a:endPar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D5335186-D8BD-9758-DEED-E54E16DC08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78886" y="5949378"/>
            <a:ext cx="406400" cy="406400"/>
          </a:xfrm>
          <a:prstGeom prst="rect">
            <a:avLst/>
          </a:prstGeom>
        </p:spPr>
      </p:pic>
    </p:spTree>
    <p:extLst>
      <p:ext uri="{BB962C8B-B14F-4D97-AF65-F5344CB8AC3E}">
        <p14:creationId xmlns:p14="http://schemas.microsoft.com/office/powerpoint/2010/main" val="7132721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6644"/>
    </mc:Choice>
    <mc:Fallback xmlns="">
      <p:transition spd="slow" advTm="176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874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5231B-32CC-9CB7-4F02-DC8A23F8C51D}"/>
              </a:ext>
            </a:extLst>
          </p:cNvPr>
          <p:cNvSpPr>
            <a:spLocks noGrp="1"/>
          </p:cNvSpPr>
          <p:nvPr>
            <p:ph type="title"/>
          </p:nvPr>
        </p:nvSpPr>
        <p:spPr>
          <a:xfrm>
            <a:off x="1154954" y="973668"/>
            <a:ext cx="8761413" cy="706964"/>
          </a:xfrm>
        </p:spPr>
        <p:txBody>
          <a:bodyPr>
            <a:normAutofit/>
          </a:bodyPr>
          <a:lstStyle/>
          <a:p>
            <a:pPr>
              <a:lnSpc>
                <a:spcPct val="90000"/>
              </a:lnSpc>
            </a:pPr>
            <a:r>
              <a:rPr lang="en-GB" sz="2000" b="1" dirty="0">
                <a:solidFill>
                  <a:srgbClr val="EBEBEB"/>
                </a:solidFill>
                <a:latin typeface="Arial" panose="020B0604020202020204" pitchFamily="34" charset="0"/>
                <a:cs typeface="Arial" panose="020B0604020202020204" pitchFamily="34" charset="0"/>
              </a:rPr>
              <a:t>DYNAMICS BETWEEN POLICE AND CRIME COMMISSIONERS AND CHIEF CONSTABLES : THE INFUSION OF POLITICS IN POLICING  </a:t>
            </a:r>
          </a:p>
        </p:txBody>
      </p:sp>
      <p:graphicFrame>
        <p:nvGraphicFramePr>
          <p:cNvPr id="6" name="Content Placeholder 2">
            <a:extLst>
              <a:ext uri="{FF2B5EF4-FFF2-40B4-BE49-F238E27FC236}">
                <a16:creationId xmlns:a16="http://schemas.microsoft.com/office/drawing/2014/main" id="{6153BDEA-0C17-D444-94CE-F8AD5A7D3596}"/>
              </a:ext>
            </a:extLst>
          </p:cNvPr>
          <p:cNvGraphicFramePr>
            <a:graphicFrameLocks noGrp="1"/>
          </p:cNvGraphicFramePr>
          <p:nvPr>
            <p:ph idx="1"/>
            <p:extLst>
              <p:ext uri="{D42A27DB-BD31-4B8C-83A1-F6EECF244321}">
                <p14:modId xmlns:p14="http://schemas.microsoft.com/office/powerpoint/2010/main" val="2766778733"/>
              </p:ext>
            </p:extLst>
          </p:nvPr>
        </p:nvGraphicFramePr>
        <p:xfrm>
          <a:off x="825295" y="2184704"/>
          <a:ext cx="10168751" cy="43562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Recorded Sound">
            <a:hlinkClick r:id="" action="ppaction://media"/>
            <a:extLst>
              <a:ext uri="{FF2B5EF4-FFF2-40B4-BE49-F238E27FC236}">
                <a16:creationId xmlns:a16="http://schemas.microsoft.com/office/drawing/2014/main" id="{B8447AE9-DC37-1591-3F16-FA327FAF7D0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367146" y="5738180"/>
            <a:ext cx="406400" cy="406400"/>
          </a:xfrm>
          <a:prstGeom prst="rect">
            <a:avLst/>
          </a:prstGeom>
        </p:spPr>
      </p:pic>
    </p:spTree>
    <p:extLst>
      <p:ext uri="{BB962C8B-B14F-4D97-AF65-F5344CB8AC3E}">
        <p14:creationId xmlns:p14="http://schemas.microsoft.com/office/powerpoint/2010/main" val="665111579"/>
      </p:ext>
    </p:extLst>
  </p:cSld>
  <p:clrMapOvr>
    <a:masterClrMapping/>
  </p:clrMapOvr>
  <mc:AlternateContent xmlns:mc="http://schemas.openxmlformats.org/markup-compatibility/2006" xmlns:p14="http://schemas.microsoft.com/office/powerpoint/2010/main">
    <mc:Choice Requires="p14">
      <p:transition spd="slow" p14:dur="2000" advTm="162959"/>
    </mc:Choice>
    <mc:Fallback xmlns="">
      <p:transition spd="slow" advTm="162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69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4" name="Rectangle 18">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Oval 19">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6" name="Oval 20">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7" name="Rectangle 21">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5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6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6F02A399-A6A2-AE68-9365-2196B59D3C12}"/>
              </a:ext>
            </a:extLst>
          </p:cNvPr>
          <p:cNvSpPr>
            <a:spLocks noGrp="1"/>
          </p:cNvSpPr>
          <p:nvPr>
            <p:ph type="title"/>
          </p:nvPr>
        </p:nvSpPr>
        <p:spPr>
          <a:xfrm>
            <a:off x="919020" y="1012126"/>
            <a:ext cx="3422639" cy="4833745"/>
          </a:xfrm>
        </p:spPr>
        <p:txBody>
          <a:bodyPr>
            <a:normAutofit/>
          </a:bodyPr>
          <a:lstStyle/>
          <a:p>
            <a:r>
              <a:rPr lang="en-GB" sz="2800" b="1" dirty="0">
                <a:solidFill>
                  <a:srgbClr val="EBEBEB"/>
                </a:solidFill>
                <a:latin typeface="Arial" panose="020B0604020202020204" pitchFamily="34" charset="0"/>
                <a:cs typeface="Arial" panose="020B0604020202020204" pitchFamily="34" charset="0"/>
              </a:rPr>
              <a:t>BENEFITS OF POLICE AND CRIME COMMISSIONERS </a:t>
            </a:r>
          </a:p>
        </p:txBody>
      </p:sp>
      <p:sp>
        <p:nvSpPr>
          <p:cNvPr id="27" name="Rectangle 26">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4" name="Content Placeholder 2">
            <a:extLst>
              <a:ext uri="{FF2B5EF4-FFF2-40B4-BE49-F238E27FC236}">
                <a16:creationId xmlns:a16="http://schemas.microsoft.com/office/drawing/2014/main" id="{A2F68BB4-8127-05CE-6673-561E0A74EEA6}"/>
              </a:ext>
            </a:extLst>
          </p:cNvPr>
          <p:cNvGraphicFramePr>
            <a:graphicFrameLocks noGrp="1"/>
          </p:cNvGraphicFramePr>
          <p:nvPr>
            <p:ph idx="1"/>
            <p:extLst>
              <p:ext uri="{D42A27DB-BD31-4B8C-83A1-F6EECF244321}">
                <p14:modId xmlns:p14="http://schemas.microsoft.com/office/powerpoint/2010/main" val="3363015260"/>
              </p:ext>
            </p:extLst>
          </p:nvPr>
        </p:nvGraphicFramePr>
        <p:xfrm>
          <a:off x="5194300" y="307910"/>
          <a:ext cx="6391275" cy="46204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a:extLst>
              <a:ext uri="{FF2B5EF4-FFF2-40B4-BE49-F238E27FC236}">
                <a16:creationId xmlns:a16="http://schemas.microsoft.com/office/drawing/2014/main" id="{611B4AD9-6379-74FF-E203-A50ECE259612}"/>
              </a:ext>
            </a:extLst>
          </p:cNvPr>
          <p:cNvPicPr>
            <a:picLocks noChangeAspect="1"/>
          </p:cNvPicPr>
          <p:nvPr/>
        </p:nvPicPr>
        <p:blipFill>
          <a:blip r:embed="rId10"/>
          <a:stretch>
            <a:fillRect/>
          </a:stretch>
        </p:blipFill>
        <p:spPr>
          <a:xfrm>
            <a:off x="5760396" y="3797630"/>
            <a:ext cx="5805843" cy="2261450"/>
          </a:xfrm>
          <a:prstGeom prst="rect">
            <a:avLst/>
          </a:prstGeom>
        </p:spPr>
      </p:pic>
      <p:sp>
        <p:nvSpPr>
          <p:cNvPr id="3" name="TextBox 2">
            <a:extLst>
              <a:ext uri="{FF2B5EF4-FFF2-40B4-BE49-F238E27FC236}">
                <a16:creationId xmlns:a16="http://schemas.microsoft.com/office/drawing/2014/main" id="{F9ED71FE-41CB-6B57-63E9-84527075F7FA}"/>
              </a:ext>
            </a:extLst>
          </p:cNvPr>
          <p:cNvSpPr txBox="1"/>
          <p:nvPr/>
        </p:nvSpPr>
        <p:spPr>
          <a:xfrm>
            <a:off x="5746572" y="6150402"/>
            <a:ext cx="5839003" cy="646331"/>
          </a:xfrm>
          <a:prstGeom prst="rect">
            <a:avLst/>
          </a:prstGeom>
          <a:noFill/>
        </p:spPr>
        <p:txBody>
          <a:bodyPr wrap="square" rtlCol="0">
            <a:sp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200" kern="150" dirty="0">
                <a:effectLst/>
                <a:latin typeface="+mj-lt"/>
                <a:ea typeface="Calibri" panose="020F0502020204030204" pitchFamily="34" charset="0"/>
                <a:cs typeface="Times New Roman" panose="02020603050405020304" pitchFamily="18" charset="0"/>
              </a:rPr>
              <a:t>(Police Reform and Social Responsibility Act 2011) </a:t>
            </a:r>
          </a:p>
          <a:p>
            <a:endParaRPr lang="en-GB" dirty="0"/>
          </a:p>
        </p:txBody>
      </p:sp>
      <p:pic>
        <p:nvPicPr>
          <p:cNvPr id="6" name="Recorded Sound">
            <a:hlinkClick r:id="" action="ppaction://media"/>
            <a:extLst>
              <a:ext uri="{FF2B5EF4-FFF2-40B4-BE49-F238E27FC236}">
                <a16:creationId xmlns:a16="http://schemas.microsoft.com/office/drawing/2014/main" id="{6E398355-BF23-2C0E-FEE0-D9194BCEC8D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80388" y="6016684"/>
            <a:ext cx="406400" cy="406400"/>
          </a:xfrm>
          <a:prstGeom prst="rect">
            <a:avLst/>
          </a:prstGeom>
        </p:spPr>
      </p:pic>
    </p:spTree>
    <p:extLst>
      <p:ext uri="{BB962C8B-B14F-4D97-AF65-F5344CB8AC3E}">
        <p14:creationId xmlns:p14="http://schemas.microsoft.com/office/powerpoint/2010/main" val="1401815412"/>
      </p:ext>
    </p:extLst>
  </p:cSld>
  <p:clrMapOvr>
    <a:masterClrMapping/>
  </p:clrMapOvr>
  <mc:AlternateContent xmlns:mc="http://schemas.openxmlformats.org/markup-compatibility/2006" xmlns:p14="http://schemas.microsoft.com/office/powerpoint/2010/main">
    <mc:Choice Requires="p14">
      <p:transition spd="slow" p14:dur="2000" advTm="236992"/>
    </mc:Choice>
    <mc:Fallback xmlns="">
      <p:transition spd="slow" advTm="236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40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4" name="Rectangle 2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Oval 3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6" name="Oval 3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7" name="Rectangle 3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5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6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FCE8C59F-8A5D-D091-B119-B7ADC4456ACA}"/>
              </a:ext>
            </a:extLst>
          </p:cNvPr>
          <p:cNvSpPr>
            <a:spLocks noGrp="1"/>
          </p:cNvSpPr>
          <p:nvPr>
            <p:ph type="title"/>
          </p:nvPr>
        </p:nvSpPr>
        <p:spPr>
          <a:xfrm>
            <a:off x="912485" y="1012126"/>
            <a:ext cx="3282462" cy="4833745"/>
          </a:xfrm>
        </p:spPr>
        <p:txBody>
          <a:bodyPr>
            <a:normAutofit/>
          </a:bodyPr>
          <a:lstStyle/>
          <a:p>
            <a:r>
              <a:rPr lang="en-GB" sz="2800" b="1" dirty="0">
                <a:solidFill>
                  <a:srgbClr val="EBEBEB"/>
                </a:solidFill>
                <a:latin typeface="Arial" panose="020B0604020202020204" pitchFamily="34" charset="0"/>
                <a:cs typeface="Arial" panose="020B0604020202020204" pitchFamily="34" charset="0"/>
              </a:rPr>
              <a:t>CHALLENGES OF POLICE AND CRIME COMMISSIONERS </a:t>
            </a:r>
            <a:endParaRPr lang="en-GB" sz="2800" dirty="0">
              <a:solidFill>
                <a:srgbClr val="EBEBEB"/>
              </a:solidFill>
            </a:endParaRPr>
          </a:p>
        </p:txBody>
      </p:sp>
      <p:sp>
        <p:nvSpPr>
          <p:cNvPr id="38" name="Rectangle 3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6" name="Content Placeholder 2">
            <a:extLst>
              <a:ext uri="{FF2B5EF4-FFF2-40B4-BE49-F238E27FC236}">
                <a16:creationId xmlns:a16="http://schemas.microsoft.com/office/drawing/2014/main" id="{2BF67875-9EB2-5B74-71E2-D5D868BD9696}"/>
              </a:ext>
            </a:extLst>
          </p:cNvPr>
          <p:cNvGraphicFramePr>
            <a:graphicFrameLocks noGrp="1"/>
          </p:cNvGraphicFramePr>
          <p:nvPr>
            <p:ph idx="1"/>
            <p:extLst>
              <p:ext uri="{D42A27DB-BD31-4B8C-83A1-F6EECF244321}">
                <p14:modId xmlns:p14="http://schemas.microsoft.com/office/powerpoint/2010/main" val="143661047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Recorded Sound">
            <a:hlinkClick r:id="" action="ppaction://media"/>
            <a:extLst>
              <a:ext uri="{FF2B5EF4-FFF2-40B4-BE49-F238E27FC236}">
                <a16:creationId xmlns:a16="http://schemas.microsoft.com/office/drawing/2014/main" id="{C21345CA-E740-BCE0-7D18-E17988B49D1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374312" y="5286652"/>
            <a:ext cx="406400" cy="406400"/>
          </a:xfrm>
          <a:prstGeom prst="rect">
            <a:avLst/>
          </a:prstGeom>
        </p:spPr>
      </p:pic>
    </p:spTree>
    <p:extLst>
      <p:ext uri="{BB962C8B-B14F-4D97-AF65-F5344CB8AC3E}">
        <p14:creationId xmlns:p14="http://schemas.microsoft.com/office/powerpoint/2010/main" val="1088588467"/>
      </p:ext>
    </p:extLst>
  </p:cSld>
  <p:clrMapOvr>
    <a:masterClrMapping/>
  </p:clrMapOvr>
  <mc:AlternateContent xmlns:mc="http://schemas.openxmlformats.org/markup-compatibility/2006" xmlns:p14="http://schemas.microsoft.com/office/powerpoint/2010/main">
    <mc:Choice Requires="p14">
      <p:transition spd="slow" p14:dur="2000" advTm="119824"/>
    </mc:Choice>
    <mc:Fallback xmlns="">
      <p:transition spd="slow" advTm="119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58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Content Placeholder 8">
            <a:extLst>
              <a:ext uri="{FF2B5EF4-FFF2-40B4-BE49-F238E27FC236}">
                <a16:creationId xmlns:a16="http://schemas.microsoft.com/office/drawing/2014/main" id="{46C80695-2A1D-8095-DA08-7DF2203E0415}"/>
              </a:ext>
            </a:extLst>
          </p:cNvPr>
          <p:cNvSpPr>
            <a:spLocks noGrp="1"/>
          </p:cNvSpPr>
          <p:nvPr>
            <p:ph idx="1"/>
          </p:nvPr>
        </p:nvSpPr>
        <p:spPr>
          <a:xfrm>
            <a:off x="630936" y="2660904"/>
            <a:ext cx="3985452" cy="2620777"/>
          </a:xfrm>
        </p:spPr>
        <p:txBody>
          <a:bodyPr anchor="t">
            <a:normAutofit fontScale="85000" lnSpcReduction="20000"/>
          </a:bodyPr>
          <a:lstStyle/>
          <a:p>
            <a:r>
              <a:rPr lang="en-US" sz="1900" b="1" dirty="0">
                <a:latin typeface="Arial" panose="020B0604020202020204" pitchFamily="34" charset="0"/>
                <a:cs typeface="Arial" panose="020B0604020202020204" pitchFamily="34" charset="0"/>
              </a:rPr>
              <a:t>Equality and Diversity </a:t>
            </a:r>
          </a:p>
          <a:p>
            <a:pPr marL="0" indent="0" algn="just">
              <a:lnSpc>
                <a:spcPct val="103000"/>
              </a:lnSpc>
              <a:spcAft>
                <a:spcPts val="800"/>
              </a:spcAft>
              <a:buNone/>
            </a:pPr>
            <a:r>
              <a:rPr lang="en-GB" sz="1500" i="1" kern="150" dirty="0">
                <a:effectLst/>
                <a:latin typeface="Arial" panose="020B0604020202020204" pitchFamily="34" charset="0"/>
                <a:ea typeface="Calibri" panose="020F0502020204030204" pitchFamily="34" charset="0"/>
                <a:cs typeface="Times New Roman" panose="02020603050405020304" pitchFamily="18" charset="0"/>
              </a:rPr>
              <a:t>“</a:t>
            </a:r>
            <a:r>
              <a:rPr lang="en-GB" sz="1500" b="1" i="1" kern="150" dirty="0">
                <a:solidFill>
                  <a:schemeClr val="accent6">
                    <a:lumMod val="50000"/>
                  </a:schemeClr>
                </a:solidFill>
                <a:effectLst/>
                <a:latin typeface="Arial" panose="020B0604020202020204" pitchFamily="34" charset="0"/>
                <a:ea typeface="Calibri" panose="020F0502020204030204" pitchFamily="34" charset="0"/>
                <a:cs typeface="Times New Roman" panose="02020603050405020304" pitchFamily="18" charset="0"/>
              </a:rPr>
              <a:t>Candidates by gender The Democracy Club and the Fawcett Society estimated that across the 2021 local elections, Police and Crime Commissioner elections were the least representative of women. Women made up an estimated 22% of PCC candidates. This is broadly in line with the proportion of successful candidates that were women (21%). In 11 of 39 PCC elections (over a quarter) no female candidates stood at all”. </a:t>
            </a:r>
          </a:p>
          <a:p>
            <a:pPr marL="0" indent="0" algn="just">
              <a:lnSpc>
                <a:spcPct val="103000"/>
              </a:lnSpc>
              <a:spcAft>
                <a:spcPts val="800"/>
              </a:spcAft>
              <a:buNone/>
            </a:pPr>
            <a:r>
              <a:rPr lang="en-GB" sz="1400" dirty="0">
                <a:latin typeface="+mj-lt"/>
              </a:rPr>
              <a:t>(PCC Elections 2021 – House of Common Library)</a:t>
            </a:r>
          </a:p>
          <a:p>
            <a:pPr marL="0" indent="0" algn="just">
              <a:lnSpc>
                <a:spcPct val="103000"/>
              </a:lnSpc>
              <a:spcAft>
                <a:spcPts val="800"/>
              </a:spcAft>
              <a:buNone/>
            </a:pPr>
            <a:endParaRPr lang="en-GB" sz="1800" i="1" kern="15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3000"/>
              </a:lnSpc>
              <a:spcAft>
                <a:spcPts val="800"/>
              </a:spcAft>
              <a:buNone/>
            </a:pPr>
            <a:endParaRPr lang="en-GB" i="1" kern="150" dirty="0">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3000"/>
              </a:lnSpc>
              <a:spcAft>
                <a:spcPts val="800"/>
              </a:spcAft>
              <a:buNone/>
            </a:pPr>
            <a:endParaRPr lang="en-GB" sz="1800" i="1" kern="150" dirty="0">
              <a:effectLst/>
              <a:latin typeface="Arial" panose="020B0604020202020204" pitchFamily="34" charset="0"/>
              <a:ea typeface="Calibri" panose="020F0502020204030204" pitchFamily="34" charset="0"/>
              <a:cs typeface="Times New Roman" panose="02020603050405020304" pitchFamily="18" charset="0"/>
            </a:endParaRPr>
          </a:p>
          <a:p>
            <a:endParaRPr lang="en-US" sz="2200" dirty="0"/>
          </a:p>
        </p:txBody>
      </p:sp>
      <p:pic>
        <p:nvPicPr>
          <p:cNvPr id="5" name="Content Placeholder 4">
            <a:extLst>
              <a:ext uri="{FF2B5EF4-FFF2-40B4-BE49-F238E27FC236}">
                <a16:creationId xmlns:a16="http://schemas.microsoft.com/office/drawing/2014/main" id="{0C46AEB3-72C7-C1A2-CEA7-CDEBBE72DAB7}"/>
              </a:ext>
            </a:extLst>
          </p:cNvPr>
          <p:cNvPicPr>
            <a:picLocks noChangeAspect="1"/>
          </p:cNvPicPr>
          <p:nvPr/>
        </p:nvPicPr>
        <p:blipFill>
          <a:blip r:embed="rId4"/>
          <a:stretch>
            <a:fillRect/>
          </a:stretch>
        </p:blipFill>
        <p:spPr>
          <a:xfrm>
            <a:off x="5818909" y="1156762"/>
            <a:ext cx="4280991" cy="5468112"/>
          </a:xfrm>
          <a:prstGeom prst="rect">
            <a:avLst/>
          </a:prstGeom>
        </p:spPr>
      </p:pic>
      <p:sp>
        <p:nvSpPr>
          <p:cNvPr id="6" name="TextBox 5">
            <a:extLst>
              <a:ext uri="{FF2B5EF4-FFF2-40B4-BE49-F238E27FC236}">
                <a16:creationId xmlns:a16="http://schemas.microsoft.com/office/drawing/2014/main" id="{719A8834-4150-0375-130B-6337E5CAF20F}"/>
              </a:ext>
            </a:extLst>
          </p:cNvPr>
          <p:cNvSpPr txBox="1"/>
          <p:nvPr/>
        </p:nvSpPr>
        <p:spPr>
          <a:xfrm>
            <a:off x="732718" y="1084585"/>
            <a:ext cx="3781887" cy="830997"/>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PCC ELECTION VOTING RESULTS </a:t>
            </a:r>
          </a:p>
        </p:txBody>
      </p:sp>
      <p:pic>
        <p:nvPicPr>
          <p:cNvPr id="2" name="Recorded Sound">
            <a:hlinkClick r:id="" action="ppaction://media"/>
            <a:extLst>
              <a:ext uri="{FF2B5EF4-FFF2-40B4-BE49-F238E27FC236}">
                <a16:creationId xmlns:a16="http://schemas.microsoft.com/office/drawing/2014/main" id="{6808F7E3-422B-8800-B245-C7000F2C60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56988" y="5826957"/>
            <a:ext cx="406400" cy="406400"/>
          </a:xfrm>
          <a:prstGeom prst="rect">
            <a:avLst/>
          </a:prstGeom>
        </p:spPr>
      </p:pic>
    </p:spTree>
    <p:extLst>
      <p:ext uri="{BB962C8B-B14F-4D97-AF65-F5344CB8AC3E}">
        <p14:creationId xmlns:p14="http://schemas.microsoft.com/office/powerpoint/2010/main" val="791744686"/>
      </p:ext>
    </p:extLst>
  </p:cSld>
  <p:clrMapOvr>
    <a:masterClrMapping/>
  </p:clrMapOvr>
  <mc:AlternateContent xmlns:mc="http://schemas.openxmlformats.org/markup-compatibility/2006" xmlns:p14="http://schemas.microsoft.com/office/powerpoint/2010/main">
    <mc:Choice Requires="p14">
      <p:transition spd="slow" p14:dur="2000" advTm="51860"/>
    </mc:Choice>
    <mc:Fallback xmlns="">
      <p:transition spd="slow" advTm="51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92B1A-2448-4B46-658D-AE4879985D9D}"/>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IS IT TIME FOR REFORM?</a:t>
            </a:r>
          </a:p>
        </p:txBody>
      </p:sp>
      <p:graphicFrame>
        <p:nvGraphicFramePr>
          <p:cNvPr id="6" name="Content Placeholder 2">
            <a:extLst>
              <a:ext uri="{FF2B5EF4-FFF2-40B4-BE49-F238E27FC236}">
                <a16:creationId xmlns:a16="http://schemas.microsoft.com/office/drawing/2014/main" id="{D4DB1DFF-BD30-8F3E-7CAC-29D86A5D46DB}"/>
              </a:ext>
            </a:extLst>
          </p:cNvPr>
          <p:cNvGraphicFramePr>
            <a:graphicFrameLocks noGrp="1"/>
          </p:cNvGraphicFramePr>
          <p:nvPr>
            <p:ph idx="1"/>
            <p:extLst>
              <p:ext uri="{D42A27DB-BD31-4B8C-83A1-F6EECF244321}">
                <p14:modId xmlns:p14="http://schemas.microsoft.com/office/powerpoint/2010/main" val="3514516409"/>
              </p:ext>
            </p:extLst>
          </p:nvPr>
        </p:nvGraphicFramePr>
        <p:xfrm>
          <a:off x="1154954" y="2603500"/>
          <a:ext cx="8825659" cy="34163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E42A65AF-A54B-6DEA-4FC1-A4EE89735938}"/>
              </a:ext>
            </a:extLst>
          </p:cNvPr>
          <p:cNvSpPr txBox="1"/>
          <p:nvPr/>
        </p:nvSpPr>
        <p:spPr>
          <a:xfrm>
            <a:off x="1154954" y="5884332"/>
            <a:ext cx="9622637" cy="276999"/>
          </a:xfrm>
          <a:prstGeom prst="rect">
            <a:avLst/>
          </a:prstGeom>
          <a:noFill/>
        </p:spPr>
        <p:txBody>
          <a:bodyPr wrap="square" rtlCol="0">
            <a:spAutoFit/>
          </a:bodyPr>
          <a:lstStyle/>
          <a:p>
            <a:r>
              <a:rPr lang="en-GB" sz="1200" dirty="0">
                <a:effectLst/>
                <a:latin typeface="+mj-lt"/>
                <a:ea typeface="Calibri" panose="020F0502020204030204" pitchFamily="34" charset="0"/>
                <a:cs typeface="Times New Roman" panose="02020603050405020304" pitchFamily="18" charset="0"/>
              </a:rPr>
              <a:t>(</a:t>
            </a:r>
            <a:r>
              <a:rPr lang="en-GB" sz="1200" dirty="0" err="1">
                <a:effectLst/>
                <a:latin typeface="+mj-lt"/>
                <a:ea typeface="Calibri" panose="020F0502020204030204" pitchFamily="34" charset="0"/>
                <a:cs typeface="Times New Roman" panose="02020603050405020304" pitchFamily="18" charset="0"/>
              </a:rPr>
              <a:t>Moggre</a:t>
            </a:r>
            <a:r>
              <a:rPr lang="en-GB" sz="1200" dirty="0">
                <a:effectLst/>
                <a:latin typeface="+mj-lt"/>
                <a:ea typeface="Calibri" panose="020F0502020204030204" pitchFamily="34" charset="0"/>
                <a:cs typeface="Times New Roman" panose="02020603050405020304" pitchFamily="18" charset="0"/>
              </a:rPr>
              <a:t>, den Boer, &amp; Fyfe, 2018)</a:t>
            </a:r>
            <a:endParaRPr lang="en-GB" sz="1200" dirty="0">
              <a:latin typeface="+mj-lt"/>
            </a:endParaRPr>
          </a:p>
        </p:txBody>
      </p:sp>
      <p:pic>
        <p:nvPicPr>
          <p:cNvPr id="4" name="Recorded Sound">
            <a:hlinkClick r:id="" action="ppaction://media"/>
            <a:extLst>
              <a:ext uri="{FF2B5EF4-FFF2-40B4-BE49-F238E27FC236}">
                <a16:creationId xmlns:a16="http://schemas.microsoft.com/office/drawing/2014/main" id="{CCD62F87-51D1-A3F5-46B7-9206919616A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777591" y="5681132"/>
            <a:ext cx="406400" cy="406400"/>
          </a:xfrm>
          <a:prstGeom prst="rect">
            <a:avLst/>
          </a:prstGeom>
        </p:spPr>
      </p:pic>
    </p:spTree>
    <p:extLst>
      <p:ext uri="{BB962C8B-B14F-4D97-AF65-F5344CB8AC3E}">
        <p14:creationId xmlns:p14="http://schemas.microsoft.com/office/powerpoint/2010/main" val="3637064910"/>
      </p:ext>
    </p:extLst>
  </p:cSld>
  <p:clrMapOvr>
    <a:masterClrMapping/>
  </p:clrMapOvr>
  <mc:AlternateContent xmlns:mc="http://schemas.openxmlformats.org/markup-compatibility/2006" xmlns:p14="http://schemas.microsoft.com/office/powerpoint/2010/main">
    <mc:Choice Requires="p14">
      <p:transition spd="slow" p14:dur="2000" advTm="83253"/>
    </mc:Choice>
    <mc:Fallback xmlns="">
      <p:transition spd="slow" advTm="83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2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2141EB5B-101C-AA11-4355-93F459C0BC1A}"/>
              </a:ext>
            </a:extLst>
          </p:cNvPr>
          <p:cNvSpPr>
            <a:spLocks noGrp="1"/>
          </p:cNvSpPr>
          <p:nvPr>
            <p:ph type="title"/>
          </p:nvPr>
        </p:nvSpPr>
        <p:spPr>
          <a:xfrm>
            <a:off x="1154954" y="973668"/>
            <a:ext cx="8761413" cy="706964"/>
          </a:xfrm>
        </p:spPr>
        <p:txBody>
          <a:bodyPr>
            <a:normAutofit/>
          </a:bodyPr>
          <a:lstStyle/>
          <a:p>
            <a:r>
              <a:rPr lang="en-GB" sz="1800" b="1" dirty="0">
                <a:solidFill>
                  <a:srgbClr val="FFFFFF"/>
                </a:solidFill>
                <a:latin typeface="Arial" panose="020B0604020202020204" pitchFamily="34" charset="0"/>
                <a:cs typeface="Arial" panose="020B0604020202020204" pitchFamily="34" charset="0"/>
              </a:rPr>
              <a:t>CONCLUSIONS</a:t>
            </a: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6" name="Content Placeholder 2">
            <a:extLst>
              <a:ext uri="{FF2B5EF4-FFF2-40B4-BE49-F238E27FC236}">
                <a16:creationId xmlns:a16="http://schemas.microsoft.com/office/drawing/2014/main" id="{1AF58BBC-F48B-924C-D3C8-43E32196F31E}"/>
              </a:ext>
            </a:extLst>
          </p:cNvPr>
          <p:cNvGraphicFramePr>
            <a:graphicFrameLocks noGrp="1"/>
          </p:cNvGraphicFramePr>
          <p:nvPr>
            <p:ph idx="1"/>
            <p:extLst>
              <p:ext uri="{D42A27DB-BD31-4B8C-83A1-F6EECF244321}">
                <p14:modId xmlns:p14="http://schemas.microsoft.com/office/powerpoint/2010/main" val="376240514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1BE513E3-E765-47A8-90D6-D67DD1694B3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437812" y="6039336"/>
            <a:ext cx="406400" cy="406400"/>
          </a:xfrm>
          <a:prstGeom prst="rect">
            <a:avLst/>
          </a:prstGeom>
        </p:spPr>
      </p:pic>
    </p:spTree>
    <p:extLst>
      <p:ext uri="{BB962C8B-B14F-4D97-AF65-F5344CB8AC3E}">
        <p14:creationId xmlns:p14="http://schemas.microsoft.com/office/powerpoint/2010/main" val="24464009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88370"/>
    </mc:Choice>
    <mc:Fallback xmlns="">
      <p:transition spd="slow" advTm="188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3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5768F-1850-15D4-FF04-C2BEC0AF419D}"/>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REFERENCES</a:t>
            </a:r>
          </a:p>
        </p:txBody>
      </p:sp>
      <p:sp>
        <p:nvSpPr>
          <p:cNvPr id="7" name="TextBox 6">
            <a:extLst>
              <a:ext uri="{FF2B5EF4-FFF2-40B4-BE49-F238E27FC236}">
                <a16:creationId xmlns:a16="http://schemas.microsoft.com/office/drawing/2014/main" id="{B0590CB2-B0CD-7463-649A-CA025F1FEE5F}"/>
              </a:ext>
            </a:extLst>
          </p:cNvPr>
          <p:cNvSpPr txBox="1"/>
          <p:nvPr/>
        </p:nvSpPr>
        <p:spPr>
          <a:xfrm>
            <a:off x="523783" y="2574524"/>
            <a:ext cx="11176986" cy="4236288"/>
          </a:xfrm>
          <a:prstGeom prst="rect">
            <a:avLst/>
          </a:prstGeom>
          <a:noFill/>
        </p:spPr>
        <p:txBody>
          <a:bodyPr wrap="square">
            <a:spAutoFit/>
          </a:bodyPr>
          <a:lstStyle/>
          <a:p>
            <a:pPr marL="457200" indent="-457200">
              <a:lnSpc>
                <a:spcPct val="103000"/>
              </a:lnSpc>
              <a:spcAft>
                <a:spcPts val="800"/>
              </a:spcAft>
            </a:pP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BBC News</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(2012, November 16th). Retrieved from PCC Elections: Why did people vote?: https://www.bbc.co.uk/news/uk-england-20358742</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BBC News. (2023, May 13th ).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Power struggle over who should watch over police in England and Wales</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BBC News: https://www.bbc.co.uk/news/uk-politics-65329985.amp</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err="1">
                <a:effectLst/>
                <a:latin typeface="Arial" panose="020B0604020202020204" pitchFamily="34" charset="0"/>
                <a:ea typeface="Calibri" panose="020F0502020204030204" pitchFamily="34" charset="0"/>
                <a:cs typeface="Times New Roman" panose="02020603050405020304" pitchFamily="18" charset="0"/>
              </a:rPr>
              <a:t>Beare</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E. M., &amp; Murray, T. (2007).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Police and Government Relations - Who's Calling the Shots?</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(Toronto ed.). University of Toronto Press.</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Breese, E. (2023, July 1st).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London Pride: Should ‘pinkwashing’ </a:t>
            </a:r>
            <a:r>
              <a:rPr lang="en-US" sz="1200" i="1" kern="15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 such as BP, Shell and the Met Police be involved?</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Big Issue: https://bigissue.com/news/social-justice/pinkwashing-at-pride-lgbtq/</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err="1">
                <a:effectLst/>
                <a:latin typeface="Arial" panose="020B0604020202020204" pitchFamily="34" charset="0"/>
                <a:ea typeface="Calibri" panose="020F0502020204030204" pitchFamily="34" charset="0"/>
                <a:cs typeface="Times New Roman" panose="02020603050405020304" pitchFamily="18" charset="0"/>
              </a:rPr>
              <a:t>Caless</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B., &amp; Owens, J. (2016).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Police and Crime Commissioners: The transformation of police accountability.</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Bristol: Bristol University Press, Policy Press.</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Cooper, S. (2021, April 26th). Police and Crime Commissioners: A Dislocated Expectation.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Advance Access Publications</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1916-1932. Retrieved from https://watermark.silverchair.com/paab012.pdf?token=AQECAHi208BE49Ooan9kkhW_Ercy7Dm3ZL_9Cf3qfKAc485ysgAAAsswggLHBgkqhkiG9w0BBwagggK4MIICtAIBADCCAq0GCSqGSIb3DQEHATAeBglghkgBZQMEAS4wEQQMKTWxYzQ3rouXD2GWAgEQgIICfjwqOhEGG2KM-Sf6Zi1b33SbeRb17pr43WJxGxfzWkjRiOh</a:t>
            </a:r>
          </a:p>
          <a:p>
            <a:pPr marL="457200" indent="-457200">
              <a:lnSpc>
                <a:spcPct val="103000"/>
              </a:lnSpc>
              <a:spcAft>
                <a:spcPts val="800"/>
              </a:spcAft>
            </a:pPr>
            <a:r>
              <a:rPr lang="en-US" sz="1200" kern="150" dirty="0" err="1">
                <a:effectLst/>
                <a:latin typeface="Arial" panose="020B0604020202020204" pitchFamily="34" charset="0"/>
                <a:ea typeface="Calibri" panose="020F0502020204030204" pitchFamily="34" charset="0"/>
                <a:cs typeface="Times New Roman" panose="02020603050405020304" pitchFamily="18" charset="0"/>
              </a:rPr>
              <a:t>Danechi</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S., &amp; </a:t>
            </a:r>
            <a:r>
              <a:rPr lang="en-US" sz="1200" kern="150" dirty="0" err="1">
                <a:effectLst/>
                <a:latin typeface="Arial" panose="020B0604020202020204" pitchFamily="34" charset="0"/>
                <a:ea typeface="Calibri" panose="020F0502020204030204" pitchFamily="34" charset="0"/>
                <a:cs typeface="Times New Roman" panose="02020603050405020304" pitchFamily="18" charset="0"/>
              </a:rPr>
              <a:t>Tunnicliffe</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 (2021).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PCC Elections 2021.</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London: House of Commons Library.</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Davies, M., &amp; Jayme, J. (2016). Navigating the One-on-One Model of Accountability: Lessons for Police and Crime Commissioners and Chief Constables through the Lens of Principal- Agent Theory .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Policing: A Journal of Policy and </a:t>
            </a:r>
            <a:r>
              <a:rPr lang="en-US" sz="1200" i="1" kern="150" dirty="0" err="1">
                <a:effectLst/>
                <a:latin typeface="Arial" panose="020B0604020202020204" pitchFamily="34" charset="0"/>
                <a:ea typeface="Calibri" panose="020F0502020204030204" pitchFamily="34" charset="0"/>
                <a:cs typeface="Times New Roman" panose="02020603050405020304" pitchFamily="18" charset="0"/>
              </a:rPr>
              <a:t>Practise</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 10</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(3), 278-287.</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European Convention on Human Rights . (2010, June 1st).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Council of Europe</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European Court of Human Rights : https://www.echr.coe.int/documents/d/echr/convention_eng</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84373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5768F-1850-15D4-FF04-C2BEC0AF419D}"/>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9928C15B-A5F6-191B-4E82-6F9BFEFAC109}"/>
              </a:ext>
            </a:extLst>
          </p:cNvPr>
          <p:cNvSpPr txBox="1"/>
          <p:nvPr/>
        </p:nvSpPr>
        <p:spPr>
          <a:xfrm>
            <a:off x="489751" y="2452538"/>
            <a:ext cx="11212497" cy="4046108"/>
          </a:xfrm>
          <a:prstGeom prst="rect">
            <a:avLst/>
          </a:prstGeom>
          <a:noFill/>
        </p:spPr>
        <p:txBody>
          <a:bodyPr wrap="square">
            <a:spAutoFit/>
          </a:bodyPr>
          <a:lstStyle/>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Gov.UK. (2011).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The Policing Protocol Order 2011.</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London: Home Office.</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Gov.UK. (2022, March 8th).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Giving Police and Crime Commissioners (PCCs) greater powers of competence: government response</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Gov.UK: https://www.gov.uk/government/publications/government-response-on-giving-pccs-greater-powers-of-competence/giving-police-and-crime-commissioners-pccs-greater-powers-of-competence-government-resp</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HMICFRS. (2023).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State of Policing: The Annual Assessment of Policing in England and Wales 2022.</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London: Open Government </a:t>
            </a:r>
            <a:r>
              <a:rPr lang="en-US" sz="1200" kern="150" dirty="0" err="1">
                <a:effectLst/>
                <a:latin typeface="Arial" panose="020B0604020202020204" pitchFamily="34" charset="0"/>
                <a:ea typeface="Calibri" panose="020F0502020204030204" pitchFamily="34" charset="0"/>
                <a:cs typeface="Times New Roman" panose="02020603050405020304" pitchFamily="18" charset="0"/>
              </a:rPr>
              <a:t>Licence</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Home Office. (2023).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The Strategic Policing Requirement.</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London: Home Office.</a:t>
            </a: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Independent. (2023, February 1st).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Anti-protest bill will ‘entrench racial injustice’, Suella Braverman warned</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Independent : https://www.independent.co.uk/news/uk/politics/anti-protest-bill-inequality-braverman-b2273456.html</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Lister, S. (2013). The New Politics of the Police: Police and Crime Commissioner and the 'Operational Independence" of the Police.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Policing: a journal of policy and </a:t>
            </a:r>
            <a:r>
              <a:rPr lang="en-US" sz="1200" i="1" kern="150" dirty="0" err="1">
                <a:effectLst/>
                <a:latin typeface="Arial" panose="020B0604020202020204" pitchFamily="34" charset="0"/>
                <a:ea typeface="Calibri" panose="020F0502020204030204" pitchFamily="34" charset="0"/>
                <a:cs typeface="Times New Roman" panose="02020603050405020304" pitchFamily="18" charset="0"/>
              </a:rPr>
              <a:t>practise</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 7</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(3), 239-247.</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Lister, S., &amp; Rowe, M. (2015). Electing police and crime commissioners in England and Wales: prospecting for the </a:t>
            </a:r>
            <a:r>
              <a:rPr lang="en-US" sz="1200" kern="150" dirty="0" err="1">
                <a:effectLst/>
                <a:latin typeface="Arial" panose="020B0604020202020204" pitchFamily="34" charset="0"/>
                <a:ea typeface="Calibri" panose="020F0502020204030204" pitchFamily="34" charset="0"/>
                <a:cs typeface="Times New Roman" panose="02020603050405020304" pitchFamily="18" charset="0"/>
              </a:rPr>
              <a:t>democratisation</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of policing.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Policing and Society</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358-377.</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Local Government Association. (2019).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Police Crime Commissioner costs reach £100 million as officer numbers slashed</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Local Government Association: https://www.local.gov.uk/lga-libdem-group/our-press-releases/police-crime-commissioner-costs-reach-ps100-million-officer</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Loveday, B. (2018). Police and Crime Commissioners: Developing and sustaining a new model of police governance in England and Wales.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Sage Journals</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14118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5768F-1850-15D4-FF04-C2BEC0AF419D}"/>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8CBEE955-0102-531C-18CE-A509D5F38ACD}"/>
              </a:ext>
            </a:extLst>
          </p:cNvPr>
          <p:cNvSpPr txBox="1"/>
          <p:nvPr/>
        </p:nvSpPr>
        <p:spPr>
          <a:xfrm>
            <a:off x="523783" y="2494625"/>
            <a:ext cx="11194741" cy="3442807"/>
          </a:xfrm>
          <a:prstGeom prst="rect">
            <a:avLst/>
          </a:prstGeom>
          <a:noFill/>
        </p:spPr>
        <p:txBody>
          <a:bodyPr wrap="square">
            <a:spAutoFit/>
          </a:bodyPr>
          <a:lstStyle/>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Ludwig, A., Norton, M., &amp; McLean, I. (2017). Resource Allocation Process in Policing in Great Britain.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Chartered Institute of Public Finance Accountancy </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Mail Online. (2023, July 3rd).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Woke Met Police BAN badge that pays tribute to fallen officers... in case it offends the trans lobby</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Mail Online: https://www.dailymail.co.uk/news/article-12254749/Police-Pride-told-wear-Blue-Line-emblem.html</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err="1">
                <a:effectLst/>
                <a:latin typeface="Arial" panose="020B0604020202020204" pitchFamily="34" charset="0"/>
                <a:ea typeface="Calibri" panose="020F0502020204030204" pitchFamily="34" charset="0"/>
                <a:cs typeface="Times New Roman" panose="02020603050405020304" pitchFamily="18" charset="0"/>
              </a:rPr>
              <a:t>Moggre</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M., den Boer, M., &amp; Fyfe, R. N. (2018). A Journal of Policy and </a:t>
            </a:r>
            <a:r>
              <a:rPr lang="en-US" sz="1200" kern="150" dirty="0" err="1">
                <a:effectLst/>
                <a:latin typeface="Arial" panose="020B0604020202020204" pitchFamily="34" charset="0"/>
                <a:ea typeface="Calibri" panose="020F0502020204030204" pitchFamily="34" charset="0"/>
                <a:cs typeface="Times New Roman" panose="02020603050405020304" pitchFamily="18" charset="0"/>
              </a:rPr>
              <a:t>Practise</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Police Leadership in Times of Transition</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388-397.</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Police and Crime Commissioner. (2022).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Police and Crime Plan 2022-2026</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June 5th, 2023, from https://commissioner.south-wales.police.uk/en/your-commissioner/police-crime-plan-2022-2026/</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Police Reform and Social Responsibility Act 2011. (2011).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Legislation.gov.uk</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Police Reform and Social Responsibility Act 2011 - Section 34: https://www.legislation.gov.uk/ukpga/2011/13/section/34#:~:text=34Engagement%20with%20local%20people&amp;text=(b)police%20officers%20with%20responsibility,in%20the%20relevant%20police%20area</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Police Reform and Social Responsibility Act. (2011).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legislation.gov.uk</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June 7th, 2023, from https://www.legislation.gov.uk/ukpga/2011/13/contents/enacted</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Policing News. (2023, July 5th).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Power struggle over who should watch over police in England and Wales</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Policing News: https://www.policingnews.co.uk/2023/05/15/power-struggle-over-who-should-watch-over-police-in-england-and-wales/</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Public Order Act . (2023, May 2nd). Retrieved from Legislation.gov.uk: https://www.legislation.gov.uk/ukpga/2023/15/enacted</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37905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5768F-1850-15D4-FF04-C2BEC0AF419D}"/>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1E3532AD-8AB1-0C02-F87C-FCA4DC41CB80}"/>
              </a:ext>
            </a:extLst>
          </p:cNvPr>
          <p:cNvSpPr txBox="1"/>
          <p:nvPr/>
        </p:nvSpPr>
        <p:spPr>
          <a:xfrm>
            <a:off x="470518" y="2423604"/>
            <a:ext cx="11248006" cy="4332613"/>
          </a:xfrm>
          <a:prstGeom prst="rect">
            <a:avLst/>
          </a:prstGeom>
          <a:noFill/>
        </p:spPr>
        <p:txBody>
          <a:bodyPr wrap="square" rtlCol="0">
            <a:spAutoFit/>
          </a:bodyPr>
          <a:lstStyle/>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Sky News. (2022, September 2nd).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Sky News</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Dame Cressida Dick 'felt intimidated' into resigning as Met Police commissioner and London mayor Sadiq Khan 'did not follow due process', report finds: https://news.sky.com/story/dame-cressida-dick-felt-intimidated-into-resigning-as-met-police-commissioner-and-london-mayor-sadiq-khan-did-not-follow-due-process-report-finds-12687612</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South Wales Police. (2021).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Chief Constable's Delivery Plan</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June 5th, 2023, from South Wales Police: ttps://www.south-wales.police.uk/SysSiteAssets/media/downloads/south-wales/about-us/chief-constables-delivery-plan-final.jpg</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Standard, Evening. (2023, May 24th).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Ely riot: Drakeford defends police and crime commissioner's 'no chase' comments.</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June 4th, 2023, from https://www.standard.co.uk/news/uk/mark-drakeford-ely-south-wales-police-first-minister-south-wales-b1083526.html</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The Telegraph. (2023, July 2nd).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Suella Braverman demands answers on Met Police Thin Blue Line badge ban</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The Telegraph: https://www.telegraph.co.uk/politics/2023/07/02/suella-braverman-met-police-thin-blue-line-badge-ban/</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UK Parliament. (2022, October 24th ).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Police and crime commissioners: Powers and functions</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House of Lords Library: https://lordslibrary.parliament.uk/police-and-crime-commissioners-powers-and-functions/#heading-5</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03000"/>
              </a:lnSpc>
              <a:spcAft>
                <a:spcPts val="800"/>
              </a:spcAft>
            </a:pPr>
            <a:r>
              <a:rPr lang="en-US" sz="1200" kern="150" dirty="0">
                <a:effectLst/>
                <a:latin typeface="Arial" panose="020B0604020202020204" pitchFamily="34" charset="0"/>
                <a:ea typeface="Calibri" panose="020F0502020204030204" pitchFamily="34" charset="0"/>
                <a:cs typeface="Times New Roman" panose="02020603050405020304" pitchFamily="18" charset="0"/>
              </a:rPr>
              <a:t>University of Essex. (2022, October 14th ). </a:t>
            </a:r>
            <a:r>
              <a:rPr lang="en-US" sz="1200" i="1" kern="150" dirty="0">
                <a:effectLst/>
                <a:latin typeface="Arial" panose="020B0604020202020204" pitchFamily="34" charset="0"/>
                <a:ea typeface="Calibri" panose="020F0502020204030204" pitchFamily="34" charset="0"/>
                <a:cs typeface="Times New Roman" panose="02020603050405020304" pitchFamily="18" charset="0"/>
              </a:rPr>
              <a:t>Report urges Home Secretary to reform police accountability</a:t>
            </a:r>
            <a:r>
              <a:rPr lang="en-US" sz="1200" kern="150" dirty="0">
                <a:effectLst/>
                <a:latin typeface="Arial" panose="020B0604020202020204" pitchFamily="34" charset="0"/>
                <a:ea typeface="Calibri" panose="020F0502020204030204" pitchFamily="34" charset="0"/>
                <a:cs typeface="Times New Roman" panose="02020603050405020304" pitchFamily="18" charset="0"/>
              </a:rPr>
              <a:t>. Retrieved from University of Essex: https://www.essex.ac.uk/news/2022/10/14/report-urges-home-secretary-to-reform-police-accountability</a:t>
            </a:r>
            <a:endParaRPr lang="en-GB" sz="1200" kern="15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52383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6009</TotalTime>
  <Words>1831</Words>
  <Application>Microsoft Office PowerPoint</Application>
  <PresentationFormat>Widescreen</PresentationFormat>
  <Paragraphs>105</Paragraphs>
  <Slides>14</Slides>
  <Notes>1</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 Boardroom</vt:lpstr>
      <vt:lpstr>INTRODUCTION</vt:lpstr>
      <vt:lpstr>OBJECTIVES</vt:lpstr>
      <vt:lpstr>PowerPoint Presentation</vt:lpstr>
      <vt:lpstr>THE ROLE OF POLICE AND CRIME COMMISSIONERS AS POLITICAL FIGURES: A POLITICAL PERSPECTIVE AND IMPACT ON POLICING  </vt:lpstr>
      <vt:lpstr>DYNAMICS BETWEEN POLICE AND CRIME COMMISSIONERS AND CHIEF CONSTABLES : THE INFUSION OF POLITICS IN POLICING  </vt:lpstr>
      <vt:lpstr>BENEFITS OF POLICE AND CRIME COMMISSIONERS </vt:lpstr>
      <vt:lpstr>CHALLENGES OF POLICE AND CRIME COMMISSIONERS </vt:lpstr>
      <vt:lpstr>PowerPoint Presentation</vt:lpstr>
      <vt:lpstr>IS IT TIME FOR REFORM?</vt:lpstr>
      <vt:lpstr>CONCLUSIONS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dc:title>
  <dc:creator>Mike Durke</dc:creator>
  <cp:lastModifiedBy>Meyrick,Trudi swp3979</cp:lastModifiedBy>
  <cp:revision>39</cp:revision>
  <dcterms:created xsi:type="dcterms:W3CDTF">2023-05-09T09:47:04Z</dcterms:created>
  <dcterms:modified xsi:type="dcterms:W3CDTF">2023-07-09T20:50:28Z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2023-07-03T01:27:25Z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5b391522-aff3-409b-aaa1-1b2ad1f3eb49</vt:lpwstr>
  </property>
  <property fmtid="{D5CDD505-2E9C-101B-9397-08002B2CF9AE}" pid="8" name="MSIP_Label_66cf8fe5-b7b7-4df7-b38d-1c61ac2f6639_ContentBits">
    <vt:lpwstr>0</vt:lpwstr>
  </property>
</Properties>
</file>