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Average"/>
      <p:regular r:id="rId17"/>
    </p:embeddedFont>
    <p:embeddedFont>
      <p:font typeface="Oswald"/>
      <p:regular r:id="rId18"/>
      <p:bold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Average-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Oswald-bold.fntdata"/><Relationship Id="rId6" Type="http://schemas.openxmlformats.org/officeDocument/2006/relationships/slide" Target="slides/slide1.xml"/><Relationship Id="rId18" Type="http://schemas.openxmlformats.org/officeDocument/2006/relationships/font" Target="fonts/Oswald-regular.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34307ce2bda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34307ce2bda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3519184b6df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3519184b6df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519184b6df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519184b6df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4307ce2bda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4307ce2bda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34307ce2bda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34307ce2bda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34307ce2bda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34307ce2bda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34307ce2bda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34307ce2bda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34307ce2bda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34307ce2bda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34307ce2bda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34307ce2bda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3519184b6df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3519184b6d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47996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41375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671258" y="990800"/>
            <a:ext cx="7801500" cy="1730100"/>
          </a:xfrm>
          <a:prstGeom prst="rect">
            <a:avLst/>
          </a:prstGeom>
        </p:spPr>
        <p:txBody>
          <a:bodyPr anchorCtr="0" anchor="b" bIns="91425" lIns="91425" spcFirstLastPara="1" rIns="91425" wrap="square" tIns="91425">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p2"/>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6" name="Google Shape;16;p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3"/>
          <p:cNvSpPr txBox="1"/>
          <p:nvPr>
            <p:ph type="title"/>
          </p:nvPr>
        </p:nvSpPr>
        <p:spPr>
          <a:xfrm>
            <a:off x="671250" y="2141250"/>
            <a:ext cx="7852200" cy="8610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9" name="Google Shape;19;p3"/>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0" name="Shape 20"/>
        <p:cNvGrpSpPr/>
        <p:nvPr/>
      </p:nvGrpSpPr>
      <p:grpSpPr>
        <a:xfrm>
          <a:off x="0" y="0"/>
          <a:ext cx="0" cy="0"/>
          <a:chOff x="0" y="0"/>
          <a:chExt cx="0" cy="0"/>
        </a:xfrm>
      </p:grpSpPr>
      <p:sp>
        <p:nvSpPr>
          <p:cNvPr id="21" name="Google Shape;21;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5" name="Google Shape;35;p7"/>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62271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8" name="Google Shape;38;p8"/>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2" name="Google Shape;42;p9"/>
          <p:cNvSpPr txBox="1"/>
          <p:nvPr>
            <p:ph type="title"/>
          </p:nvPr>
        </p:nvSpPr>
        <p:spPr>
          <a:xfrm>
            <a:off x="265500" y="1081400"/>
            <a:ext cx="4045200" cy="1710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 name="Google Shape;43;p9"/>
          <p:cNvSpPr txBox="1"/>
          <p:nvPr>
            <p:ph idx="1" type="subTitle"/>
          </p:nvPr>
        </p:nvSpPr>
        <p:spPr>
          <a:xfrm>
            <a:off x="265500" y="28452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5" name="Google Shape;45;p9"/>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p:txBody>
      </p:sp>
      <p:sp>
        <p:nvSpPr>
          <p:cNvPr id="48" name="Google Shape;48;p10"/>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255275"/>
            <a:ext cx="8520600" cy="18906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lat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indent="-317500" lvl="1" marL="914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indent="-317500" lvl="2" marL="1371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indent="-317500" lvl="3" marL="1828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indent="-317500" lvl="4" marL="22860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indent="-317500" lvl="5" marL="27432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indent="-317500" lvl="6" marL="3200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indent="-317500" lvl="7" marL="3657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indent="-317500" lvl="8" marL="4114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9pPr>
          </a:lstStyle>
          <a:p/>
        </p:txBody>
      </p:sp>
      <p:sp>
        <p:nvSpPr>
          <p:cNvPr id="8" name="Google Shape;8;p1"/>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4.jp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www.centreformentalhealth.org.uk/" TargetMode="External"/><Relationship Id="rId4" Type="http://schemas.openxmlformats.org/officeDocument/2006/relationships/hyperlink" Target="https://www.gov.uk/" TargetMode="External"/><Relationship Id="rId11" Type="http://schemas.openxmlformats.org/officeDocument/2006/relationships/hyperlink" Target="https://www.nationalcrimeagency.gov.uk/" TargetMode="External"/><Relationship Id="rId10" Type="http://schemas.openxmlformats.org/officeDocument/2006/relationships/hyperlink" Target="https://www.gov.uk/" TargetMode="External"/><Relationship Id="rId12" Type="http://schemas.openxmlformats.org/officeDocument/2006/relationships/hyperlink" Target="https://www.violencepreventionwales.co.uk" TargetMode="External"/><Relationship Id="rId9" Type="http://schemas.openxmlformats.org/officeDocument/2006/relationships/hyperlink" Target="https://www.educationpolicyinstitute.org.uk/" TargetMode="External"/><Relationship Id="rId5" Type="http://schemas.openxmlformats.org/officeDocument/2006/relationships/hyperlink" Target="https://www.london.gov.uk/" TargetMode="External"/><Relationship Id="rId6" Type="http://schemas.openxmlformats.org/officeDocument/2006/relationships/hyperlink" Target="https://www.nationalcrimeagency.gov.uk/" TargetMode="External"/><Relationship Id="rId7" Type="http://schemas.openxmlformats.org/officeDocument/2006/relationships/hyperlink" Target="https://www.gov.uk/" TargetMode="External"/><Relationship Id="rId8" Type="http://schemas.openxmlformats.org/officeDocument/2006/relationships/hyperlink" Target="https://www.centreformentalhealth.org.uk/"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ph type="ctrTitle"/>
          </p:nvPr>
        </p:nvSpPr>
        <p:spPr>
          <a:xfrm>
            <a:off x="671258" y="990800"/>
            <a:ext cx="7801500" cy="17301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Gang violence and knife crime</a:t>
            </a:r>
            <a:endParaRPr/>
          </a:p>
        </p:txBody>
      </p:sp>
      <p:sp>
        <p:nvSpPr>
          <p:cNvPr id="60" name="Google Shape;60;p13"/>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lnSpcReduction="10000"/>
          </a:bodyPr>
          <a:lstStyle/>
          <a:p>
            <a:pPr indent="0" lvl="0" marL="0" rtl="0" algn="ctr">
              <a:spcBef>
                <a:spcPts val="0"/>
              </a:spcBef>
              <a:spcAft>
                <a:spcPts val="0"/>
              </a:spcAft>
              <a:buNone/>
            </a:pPr>
            <a:r>
              <a:rPr lang="en-GB"/>
              <a:t>Luci Montgomery</a:t>
            </a:r>
            <a:endParaRPr/>
          </a:p>
          <a:p>
            <a:pPr indent="0" lvl="0" marL="0" rtl="0" algn="ctr">
              <a:spcBef>
                <a:spcPts val="0"/>
              </a:spcBef>
              <a:spcAft>
                <a:spcPts val="0"/>
              </a:spcAft>
              <a:buNone/>
            </a:pPr>
            <a:r>
              <a:t/>
            </a:r>
            <a:endParaRPr/>
          </a:p>
        </p:txBody>
      </p:sp>
      <p:pic>
        <p:nvPicPr>
          <p:cNvPr descr="Crime Scene Free Stock Photo - Public Domain Pictures" id="61" name="Google Shape;61;p13"/>
          <p:cNvPicPr preferRelativeResize="0"/>
          <p:nvPr/>
        </p:nvPicPr>
        <p:blipFill>
          <a:blip r:embed="rId3">
            <a:alphaModFix/>
          </a:blip>
          <a:stretch>
            <a:fillRect/>
          </a:stretch>
        </p:blipFill>
        <p:spPr>
          <a:xfrm>
            <a:off x="1057275" y="742950"/>
            <a:ext cx="7029450" cy="3657600"/>
          </a:xfrm>
          <a:prstGeom prst="rect">
            <a:avLst/>
          </a:prstGeom>
          <a:noFill/>
          <a:ln>
            <a:noFill/>
          </a:ln>
        </p:spPr>
      </p:pic>
      <p:sp>
        <p:nvSpPr>
          <p:cNvPr descr="177 Royalty-Free Crime Photos | PickPik" id="62" name="Google Shape;62;p13"/>
          <p:cNvSpPr/>
          <p:nvPr/>
        </p:nvSpPr>
        <p:spPr>
          <a:xfrm>
            <a:off x="2148840" y="1143000"/>
            <a:ext cx="4846320" cy="2857500"/>
          </a:xfrm>
          <a:prstGeom prst="rect">
            <a:avLst/>
          </a:prstGeom>
          <a:noFill/>
          <a:ln>
            <a:noFill/>
          </a:ln>
        </p:spPr>
      </p:sp>
      <p:pic>
        <p:nvPicPr>
          <p:cNvPr descr="murder crime scene | uncomfortably close to home | Andrew | Flickr" id="63" name="Google Shape;63;p13"/>
          <p:cNvPicPr preferRelativeResize="0"/>
          <p:nvPr/>
        </p:nvPicPr>
        <p:blipFill>
          <a:blip r:embed="rId4">
            <a:alphaModFix/>
          </a:blip>
          <a:stretch>
            <a:fillRect/>
          </a:stretch>
        </p:blipFill>
        <p:spPr>
          <a:xfrm>
            <a:off x="0" y="14275"/>
            <a:ext cx="9144000" cy="5114925"/>
          </a:xfrm>
          <a:prstGeom prst="rect">
            <a:avLst/>
          </a:prstGeom>
          <a:noFill/>
          <a:ln>
            <a:noFill/>
          </a:ln>
        </p:spPr>
      </p:pic>
      <p:sp>
        <p:nvSpPr>
          <p:cNvPr id="64" name="Google Shape;64;p13"/>
          <p:cNvSpPr txBox="1"/>
          <p:nvPr/>
        </p:nvSpPr>
        <p:spPr>
          <a:xfrm>
            <a:off x="2002725" y="1001350"/>
            <a:ext cx="1647000" cy="408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p:txBody>
      </p:sp>
      <p:sp>
        <p:nvSpPr>
          <p:cNvPr id="65" name="Google Shape;65;p13"/>
          <p:cNvSpPr txBox="1"/>
          <p:nvPr/>
        </p:nvSpPr>
        <p:spPr>
          <a:xfrm>
            <a:off x="1897325" y="3913200"/>
            <a:ext cx="4846200" cy="11067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100">
                <a:latin typeface="Average"/>
                <a:ea typeface="Average"/>
                <a:cs typeface="Average"/>
                <a:sym typeface="Average"/>
              </a:rPr>
              <a:t>Gang violence and knife crime</a:t>
            </a:r>
            <a:endParaRPr sz="2100">
              <a:latin typeface="Average"/>
              <a:ea typeface="Average"/>
              <a:cs typeface="Average"/>
              <a:sym typeface="Average"/>
            </a:endParaRPr>
          </a:p>
          <a:p>
            <a:pPr indent="0" lvl="0" marL="0" rtl="0" algn="l">
              <a:spcBef>
                <a:spcPts val="0"/>
              </a:spcBef>
              <a:spcAft>
                <a:spcPts val="0"/>
              </a:spcAft>
              <a:buNone/>
            </a:pPr>
            <a:r>
              <a:t/>
            </a:r>
            <a:endParaRPr sz="2100">
              <a:latin typeface="Average"/>
              <a:ea typeface="Average"/>
              <a:cs typeface="Average"/>
              <a:sym typeface="Average"/>
            </a:endParaRPr>
          </a:p>
          <a:p>
            <a:pPr indent="0" lvl="0" marL="0" rtl="0" algn="l">
              <a:spcBef>
                <a:spcPts val="0"/>
              </a:spcBef>
              <a:spcAft>
                <a:spcPts val="0"/>
              </a:spcAft>
              <a:buNone/>
            </a:pPr>
            <a:r>
              <a:rPr lang="en-GB" sz="2100">
                <a:latin typeface="Average"/>
                <a:ea typeface="Average"/>
                <a:cs typeface="Average"/>
                <a:sym typeface="Average"/>
              </a:rPr>
              <a:t>Luci Montgomery</a:t>
            </a:r>
            <a:endParaRPr sz="2100">
              <a:latin typeface="Average"/>
              <a:ea typeface="Average"/>
              <a:cs typeface="Average"/>
              <a:sym typeface="Average"/>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71" name="Google Shape;71;p14"/>
          <p:cNvSpPr txBox="1"/>
          <p:nvPr>
            <p:ph idx="1" type="body"/>
          </p:nvPr>
        </p:nvSpPr>
        <p:spPr>
          <a:xfrm>
            <a:off x="-54900" y="1477500"/>
            <a:ext cx="8520600" cy="2458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descr="Knife crime stock photo | Knife crime stock image depicting … | Flickr" id="72" name="Google Shape;72;p14"/>
          <p:cNvPicPr preferRelativeResize="0"/>
          <p:nvPr/>
        </p:nvPicPr>
        <p:blipFill>
          <a:blip r:embed="rId3">
            <a:alphaModFix/>
          </a:blip>
          <a:stretch>
            <a:fillRect/>
          </a:stretch>
        </p:blipFill>
        <p:spPr>
          <a:xfrm>
            <a:off x="4421400" y="2121825"/>
            <a:ext cx="4722601" cy="3021675"/>
          </a:xfrm>
          <a:prstGeom prst="rect">
            <a:avLst/>
          </a:prstGeom>
          <a:noFill/>
          <a:ln>
            <a:noFill/>
          </a:ln>
        </p:spPr>
      </p:pic>
      <p:pic>
        <p:nvPicPr>
          <p:cNvPr id="73" name="Google Shape;73;p14" title="Screenshot 2025-03-27 at 15.20.46.png"/>
          <p:cNvPicPr preferRelativeResize="0"/>
          <p:nvPr/>
        </p:nvPicPr>
        <p:blipFill>
          <a:blip r:embed="rId4">
            <a:alphaModFix/>
          </a:blip>
          <a:stretch>
            <a:fillRect/>
          </a:stretch>
        </p:blipFill>
        <p:spPr>
          <a:xfrm>
            <a:off x="0" y="2121825"/>
            <a:ext cx="4421400" cy="3021675"/>
          </a:xfrm>
          <a:prstGeom prst="rect">
            <a:avLst/>
          </a:prstGeom>
          <a:noFill/>
          <a:ln>
            <a:noFill/>
          </a:ln>
        </p:spPr>
      </p:pic>
      <p:sp>
        <p:nvSpPr>
          <p:cNvPr id="74" name="Google Shape;74;p14"/>
          <p:cNvSpPr txBox="1"/>
          <p:nvPr/>
        </p:nvSpPr>
        <p:spPr>
          <a:xfrm>
            <a:off x="6150" y="0"/>
            <a:ext cx="8398500" cy="20217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Clr>
                <a:schemeClr val="accent3"/>
              </a:buClr>
              <a:buSzPts val="1800"/>
              <a:buFont typeface="Average"/>
              <a:buChar char="❖"/>
            </a:pPr>
            <a:r>
              <a:rPr lang="en-GB" sz="1800">
                <a:solidFill>
                  <a:schemeClr val="accent3"/>
                </a:solidFill>
                <a:latin typeface="Average"/>
                <a:ea typeface="Average"/>
                <a:cs typeface="Average"/>
                <a:sym typeface="Average"/>
              </a:rPr>
              <a:t>50,500 offences involving a sharp instrument happened in the year ending March 2024 in England and Wales.</a:t>
            </a:r>
            <a:endParaRPr sz="1800">
              <a:solidFill>
                <a:schemeClr val="accent3"/>
              </a:solidFill>
              <a:latin typeface="Average"/>
              <a:ea typeface="Average"/>
              <a:cs typeface="Average"/>
              <a:sym typeface="Average"/>
            </a:endParaRPr>
          </a:p>
          <a:p>
            <a:pPr indent="-342900" lvl="0" marL="457200" rtl="0" algn="l">
              <a:lnSpc>
                <a:spcPct val="115000"/>
              </a:lnSpc>
              <a:spcBef>
                <a:spcPts val="0"/>
              </a:spcBef>
              <a:spcAft>
                <a:spcPts val="0"/>
              </a:spcAft>
              <a:buClr>
                <a:schemeClr val="accent3"/>
              </a:buClr>
              <a:buSzPts val="1800"/>
              <a:buFont typeface="Average"/>
              <a:buChar char="❖"/>
            </a:pPr>
            <a:r>
              <a:rPr lang="en-GB" sz="1800">
                <a:solidFill>
                  <a:schemeClr val="accent3"/>
                </a:solidFill>
                <a:latin typeface="Average"/>
                <a:ea typeface="Average"/>
                <a:cs typeface="Average"/>
                <a:sym typeface="Average"/>
              </a:rPr>
              <a:t>As of March 31, 2023, the Metropolitan Police Service's Gang Violence Matrix included 496 individuals, with 191 in custody. </a:t>
            </a:r>
            <a:endParaRPr sz="1800">
              <a:solidFill>
                <a:schemeClr val="accent3"/>
              </a:solidFill>
              <a:latin typeface="Average"/>
              <a:ea typeface="Average"/>
              <a:cs typeface="Average"/>
              <a:sym typeface="Average"/>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Knife crime </a:t>
            </a:r>
            <a:endParaRPr/>
          </a:p>
        </p:txBody>
      </p:sp>
      <p:sp>
        <p:nvSpPr>
          <p:cNvPr id="80" name="Google Shape;8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650">
                <a:solidFill>
                  <a:schemeClr val="dk1"/>
                </a:solidFill>
                <a:latin typeface="Arial"/>
                <a:ea typeface="Arial"/>
                <a:cs typeface="Arial"/>
                <a:sym typeface="Arial"/>
              </a:rPr>
              <a:t>The carrying and use of a bladed weapon is prohibited in a variety of contexts and there are specific knives that are </a:t>
            </a:r>
            <a:r>
              <a:rPr lang="en-GB" sz="1650">
                <a:solidFill>
                  <a:schemeClr val="dk1"/>
                </a:solidFill>
                <a:latin typeface="Arial"/>
                <a:ea typeface="Arial"/>
                <a:cs typeface="Arial"/>
                <a:sym typeface="Arial"/>
              </a:rPr>
              <a:t>prescribed</a:t>
            </a:r>
            <a:r>
              <a:rPr lang="en-GB" sz="1650">
                <a:solidFill>
                  <a:schemeClr val="dk1"/>
                </a:solidFill>
                <a:latin typeface="Arial"/>
                <a:ea typeface="Arial"/>
                <a:cs typeface="Arial"/>
                <a:sym typeface="Arial"/>
              </a:rPr>
              <a:t> for ownership, sale and/or carrying in public. In addition, the use of a weapon in a violent incident may be an aggravating factor in sentencing.</a:t>
            </a:r>
            <a:endParaRPr sz="1650">
              <a:solidFill>
                <a:schemeClr val="dk1"/>
              </a:solidFill>
              <a:latin typeface="Arial"/>
              <a:ea typeface="Arial"/>
              <a:cs typeface="Arial"/>
              <a:sym typeface="Arial"/>
            </a:endParaRPr>
          </a:p>
          <a:p>
            <a:pPr indent="0" lvl="0" marL="0" rtl="0" algn="l">
              <a:spcBef>
                <a:spcPts val="1200"/>
              </a:spcBef>
              <a:spcAft>
                <a:spcPts val="0"/>
              </a:spcAft>
              <a:buNone/>
            </a:pPr>
            <a:r>
              <a:t/>
            </a:r>
            <a:endParaRPr sz="1650">
              <a:solidFill>
                <a:schemeClr val="dk1"/>
              </a:solidFill>
              <a:latin typeface="Arial"/>
              <a:ea typeface="Arial"/>
              <a:cs typeface="Arial"/>
              <a:sym typeface="Arial"/>
            </a:endParaRPr>
          </a:p>
          <a:p>
            <a:pPr indent="0" lvl="0" marL="0" rtl="0" algn="l">
              <a:spcBef>
                <a:spcPts val="1200"/>
              </a:spcBef>
              <a:spcAft>
                <a:spcPts val="0"/>
              </a:spcAft>
              <a:buNone/>
            </a:pPr>
            <a:r>
              <a:t/>
            </a:r>
            <a:endParaRPr sz="1650">
              <a:solidFill>
                <a:schemeClr val="dk1"/>
              </a:solidFill>
              <a:latin typeface="Arial"/>
              <a:ea typeface="Arial"/>
              <a:cs typeface="Arial"/>
              <a:sym typeface="Arial"/>
            </a:endParaRPr>
          </a:p>
          <a:p>
            <a:pPr indent="0" lvl="0" marL="0" rtl="0" algn="l">
              <a:spcBef>
                <a:spcPts val="1200"/>
              </a:spcBef>
              <a:spcAft>
                <a:spcPts val="0"/>
              </a:spcAft>
              <a:buNone/>
            </a:pPr>
            <a:r>
              <a:t/>
            </a:r>
            <a:endParaRPr sz="1650">
              <a:solidFill>
                <a:schemeClr val="dk1"/>
              </a:solidFill>
              <a:latin typeface="Arial"/>
              <a:ea typeface="Arial"/>
              <a:cs typeface="Arial"/>
              <a:sym typeface="Arial"/>
            </a:endParaRPr>
          </a:p>
          <a:p>
            <a:pPr indent="0" lvl="0" marL="0" rtl="0" algn="l">
              <a:spcBef>
                <a:spcPts val="1200"/>
              </a:spcBef>
              <a:spcAft>
                <a:spcPts val="0"/>
              </a:spcAft>
              <a:buNone/>
            </a:pPr>
            <a:r>
              <a:t/>
            </a:r>
            <a:endParaRPr sz="1650">
              <a:solidFill>
                <a:schemeClr val="dk1"/>
              </a:solidFill>
              <a:latin typeface="Arial"/>
              <a:ea typeface="Arial"/>
              <a:cs typeface="Arial"/>
              <a:sym typeface="Arial"/>
            </a:endParaRPr>
          </a:p>
          <a:p>
            <a:pPr indent="0" lvl="0" marL="0" rtl="0" algn="l">
              <a:spcBef>
                <a:spcPts val="1200"/>
              </a:spcBef>
              <a:spcAft>
                <a:spcPts val="1200"/>
              </a:spcAft>
              <a:buNone/>
            </a:pPr>
            <a:r>
              <a:rPr lang="en-GB" sz="1650">
                <a:solidFill>
                  <a:schemeClr val="dk1"/>
                </a:solidFill>
                <a:latin typeface="Arial"/>
                <a:ea typeface="Arial"/>
                <a:cs typeface="Arial"/>
                <a:sym typeface="Arial"/>
              </a:rPr>
              <a:t>(College of Policing,2021)</a:t>
            </a:r>
            <a:endParaRPr sz="1650">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Gang violence</a:t>
            </a:r>
            <a:endParaRPr/>
          </a:p>
        </p:txBody>
      </p:sp>
      <p:sp>
        <p:nvSpPr>
          <p:cNvPr id="86" name="Google Shape;86;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350">
                <a:solidFill>
                  <a:srgbClr val="576666"/>
                </a:solidFill>
                <a:latin typeface="Arial"/>
                <a:ea typeface="Arial"/>
                <a:cs typeface="Arial"/>
                <a:sym typeface="Arial"/>
              </a:rPr>
              <a:t>“</a:t>
            </a:r>
            <a:r>
              <a:rPr lang="en-GB" sz="1350">
                <a:solidFill>
                  <a:schemeClr val="dk1"/>
                </a:solidFill>
                <a:latin typeface="Arial"/>
                <a:ea typeface="Arial"/>
                <a:cs typeface="Arial"/>
                <a:sym typeface="Arial"/>
              </a:rPr>
              <a:t>Gangs typically engage in criminal activity and use violence or intimidation to enhance or preserve their power, reputation, or economic resources. The nature of violence can vary largely, including homicide, knife and gun related offences, assault, and exploitive crimes. Young people involved with gangs might be victims of violence or pressured into doing things (e.g. stealing or carrying drugs or weapons). They might be abused, exploited and put into dangerous situations.”</a:t>
            </a:r>
            <a:endParaRPr sz="1350">
              <a:solidFill>
                <a:schemeClr val="dk1"/>
              </a:solidFill>
              <a:latin typeface="Arial"/>
              <a:ea typeface="Arial"/>
              <a:cs typeface="Arial"/>
              <a:sym typeface="Arial"/>
            </a:endParaRPr>
          </a:p>
          <a:p>
            <a:pPr indent="0" lvl="0" marL="0" rtl="0" algn="l">
              <a:spcBef>
                <a:spcPts val="120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0"/>
              </a:spcAft>
              <a:buNone/>
            </a:pPr>
            <a:r>
              <a:t/>
            </a:r>
            <a:endParaRPr sz="1350">
              <a:solidFill>
                <a:schemeClr val="dk1"/>
              </a:solidFill>
              <a:latin typeface="Arial"/>
              <a:ea typeface="Arial"/>
              <a:cs typeface="Arial"/>
              <a:sym typeface="Arial"/>
            </a:endParaRPr>
          </a:p>
          <a:p>
            <a:pPr indent="0" lvl="0" marL="0" rtl="0" algn="l">
              <a:spcBef>
                <a:spcPts val="1200"/>
              </a:spcBef>
              <a:spcAft>
                <a:spcPts val="1200"/>
              </a:spcAft>
              <a:buNone/>
            </a:pPr>
            <a:r>
              <a:rPr lang="en-GB" sz="1350">
                <a:solidFill>
                  <a:schemeClr val="dk1"/>
                </a:solidFill>
                <a:latin typeface="Arial"/>
                <a:ea typeface="Arial"/>
                <a:cs typeface="Arial"/>
                <a:sym typeface="Arial"/>
              </a:rPr>
              <a:t>(Wales Violence Prevention Unit,2024)</a:t>
            </a:r>
            <a:endParaRPr sz="1350">
              <a:solidFill>
                <a:schemeClr val="dk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92" name="Google Shape;92;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sz="1500">
              <a:solidFill>
                <a:srgbClr val="999999"/>
              </a:solidFill>
              <a:latin typeface="Arial"/>
              <a:ea typeface="Arial"/>
              <a:cs typeface="Arial"/>
              <a:sym typeface="Arial"/>
            </a:endParaRPr>
          </a:p>
          <a:p>
            <a:pPr indent="0" lvl="0" marL="0" rtl="0" algn="l">
              <a:spcBef>
                <a:spcPts val="0"/>
              </a:spcBef>
              <a:spcAft>
                <a:spcPts val="1200"/>
              </a:spcAft>
              <a:buNone/>
            </a:pPr>
            <a:r>
              <a:t/>
            </a:r>
            <a:endParaRPr/>
          </a:p>
        </p:txBody>
      </p:sp>
      <p:pic>
        <p:nvPicPr>
          <p:cNvPr descr="File:Divorce-2321087 1280.png - Wikimedia Commons" id="93" name="Google Shape;93;p17"/>
          <p:cNvPicPr preferRelativeResize="0"/>
          <p:nvPr/>
        </p:nvPicPr>
        <p:blipFill>
          <a:blip r:embed="rId3">
            <a:alphaModFix/>
          </a:blip>
          <a:stretch>
            <a:fillRect/>
          </a:stretch>
        </p:blipFill>
        <p:spPr>
          <a:xfrm>
            <a:off x="0" y="0"/>
            <a:ext cx="9144003" cy="5143498"/>
          </a:xfrm>
          <a:prstGeom prst="rect">
            <a:avLst/>
          </a:prstGeom>
          <a:noFill/>
          <a:ln>
            <a:noFill/>
          </a:ln>
        </p:spPr>
      </p:pic>
      <p:sp>
        <p:nvSpPr>
          <p:cNvPr id="94" name="Google Shape;94;p17"/>
          <p:cNvSpPr txBox="1"/>
          <p:nvPr/>
        </p:nvSpPr>
        <p:spPr>
          <a:xfrm>
            <a:off x="555450" y="3577125"/>
            <a:ext cx="5965500" cy="1244100"/>
          </a:xfrm>
          <a:prstGeom prst="rect">
            <a:avLst/>
          </a:prstGeom>
          <a:solidFill>
            <a:srgbClr val="000000"/>
          </a:solid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sz="1500">
                <a:solidFill>
                  <a:schemeClr val="dk1"/>
                </a:solidFill>
              </a:rPr>
              <a:t>Peer Pressure &amp; Identity:</a:t>
            </a:r>
            <a:r>
              <a:rPr lang="en-GB" sz="1500">
                <a:solidFill>
                  <a:schemeClr val="dk1"/>
                </a:solidFill>
              </a:rPr>
              <a:t> Gangs provide belonging and protection</a:t>
            </a:r>
            <a:endParaRPr sz="1500">
              <a:solidFill>
                <a:schemeClr val="dk1"/>
              </a:solidFill>
            </a:endParaRPr>
          </a:p>
          <a:p>
            <a:pPr indent="0" lvl="0" marL="0" rtl="0" algn="l">
              <a:lnSpc>
                <a:spcPct val="115000"/>
              </a:lnSpc>
              <a:spcBef>
                <a:spcPts val="0"/>
              </a:spcBef>
              <a:spcAft>
                <a:spcPts val="0"/>
              </a:spcAft>
              <a:buNone/>
            </a:pPr>
            <a:r>
              <a:rPr b="1" lang="en-GB" sz="1500">
                <a:solidFill>
                  <a:schemeClr val="dk1"/>
                </a:solidFill>
              </a:rPr>
              <a:t>Family Breakdown:</a:t>
            </a:r>
            <a:r>
              <a:rPr lang="en-GB" sz="1500">
                <a:solidFill>
                  <a:schemeClr val="dk1"/>
                </a:solidFill>
              </a:rPr>
              <a:t> Lack of parental guidance and role models</a:t>
            </a:r>
            <a:endParaRPr sz="1500">
              <a:solidFill>
                <a:schemeClr val="dk1"/>
              </a:solidFill>
            </a:endParaRPr>
          </a:p>
          <a:p>
            <a:pPr indent="0" lvl="0" marL="0" rtl="0" algn="l">
              <a:lnSpc>
                <a:spcPct val="115000"/>
              </a:lnSpc>
              <a:spcBef>
                <a:spcPts val="0"/>
              </a:spcBef>
              <a:spcAft>
                <a:spcPts val="0"/>
              </a:spcAft>
              <a:buNone/>
            </a:pPr>
            <a:r>
              <a:rPr b="1" lang="en-GB" sz="1500">
                <a:solidFill>
                  <a:schemeClr val="dk1"/>
                </a:solidFill>
              </a:rPr>
              <a:t>Environmental Influence:</a:t>
            </a:r>
            <a:r>
              <a:rPr lang="en-GB" sz="1500">
                <a:solidFill>
                  <a:schemeClr val="dk1"/>
                </a:solidFill>
              </a:rPr>
              <a:t> Crime-heavy neighborhoods and exposure to violence</a:t>
            </a:r>
            <a:endParaRPr sz="1800">
              <a:solidFill>
                <a:schemeClr val="dk1"/>
              </a:solidFill>
              <a:latin typeface="Average"/>
              <a:ea typeface="Average"/>
              <a:cs typeface="Average"/>
              <a:sym typeface="Average"/>
            </a:endParaRPr>
          </a:p>
        </p:txBody>
      </p:sp>
      <p:sp>
        <p:nvSpPr>
          <p:cNvPr id="95" name="Google Shape;95;p17"/>
          <p:cNvSpPr txBox="1"/>
          <p:nvPr/>
        </p:nvSpPr>
        <p:spPr>
          <a:xfrm>
            <a:off x="-55550" y="211075"/>
            <a:ext cx="2099700" cy="69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200">
                <a:latin typeface="Average"/>
                <a:ea typeface="Average"/>
                <a:cs typeface="Average"/>
                <a:sym typeface="Average"/>
              </a:rPr>
              <a:t>Social Causes</a:t>
            </a:r>
            <a:endParaRPr sz="2200">
              <a:latin typeface="Average"/>
              <a:ea typeface="Average"/>
              <a:cs typeface="Average"/>
              <a:sym typeface="Average"/>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Economic causes </a:t>
            </a:r>
            <a:endParaRPr/>
          </a:p>
        </p:txBody>
      </p:sp>
      <p:sp>
        <p:nvSpPr>
          <p:cNvPr id="101" name="Google Shape;101;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sz="1700">
              <a:solidFill>
                <a:schemeClr val="lt2"/>
              </a:solidFill>
              <a:latin typeface="Arial"/>
              <a:ea typeface="Arial"/>
              <a:cs typeface="Arial"/>
              <a:sym typeface="Arial"/>
            </a:endParaRPr>
          </a:p>
          <a:p>
            <a:pPr indent="0" lvl="0" marL="0" rtl="0" algn="l">
              <a:spcBef>
                <a:spcPts val="0"/>
              </a:spcBef>
              <a:spcAft>
                <a:spcPts val="1200"/>
              </a:spcAft>
              <a:buNone/>
            </a:pPr>
            <a:r>
              <a:t/>
            </a:r>
            <a:endParaRPr/>
          </a:p>
        </p:txBody>
      </p:sp>
      <p:pic>
        <p:nvPicPr>
          <p:cNvPr descr="File:Camden NJ poverty.jpg - Simple English Wikipedia, the free ..." id="102" name="Google Shape;102;p18"/>
          <p:cNvPicPr preferRelativeResize="0"/>
          <p:nvPr/>
        </p:nvPicPr>
        <p:blipFill>
          <a:blip r:embed="rId3">
            <a:alphaModFix/>
          </a:blip>
          <a:stretch>
            <a:fillRect/>
          </a:stretch>
        </p:blipFill>
        <p:spPr>
          <a:xfrm>
            <a:off x="28388" y="0"/>
            <a:ext cx="9087225" cy="5143500"/>
          </a:xfrm>
          <a:prstGeom prst="rect">
            <a:avLst/>
          </a:prstGeom>
          <a:noFill/>
          <a:ln>
            <a:noFill/>
          </a:ln>
        </p:spPr>
      </p:pic>
      <p:sp>
        <p:nvSpPr>
          <p:cNvPr id="103" name="Google Shape;103;p18"/>
          <p:cNvSpPr txBox="1"/>
          <p:nvPr/>
        </p:nvSpPr>
        <p:spPr>
          <a:xfrm>
            <a:off x="2355125" y="311050"/>
            <a:ext cx="3194400" cy="5109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latin typeface="Average"/>
                <a:ea typeface="Average"/>
                <a:cs typeface="Average"/>
                <a:sym typeface="Average"/>
              </a:rPr>
              <a:t>Economic causes </a:t>
            </a:r>
            <a:endParaRPr sz="1800">
              <a:latin typeface="Average"/>
              <a:ea typeface="Average"/>
              <a:cs typeface="Average"/>
              <a:sym typeface="Average"/>
            </a:endParaRPr>
          </a:p>
        </p:txBody>
      </p:sp>
      <p:sp>
        <p:nvSpPr>
          <p:cNvPr id="104" name="Google Shape;104;p18"/>
          <p:cNvSpPr txBox="1"/>
          <p:nvPr/>
        </p:nvSpPr>
        <p:spPr>
          <a:xfrm>
            <a:off x="3877075" y="2977225"/>
            <a:ext cx="4132500" cy="1932900"/>
          </a:xfrm>
          <a:prstGeom prst="rect">
            <a:avLst/>
          </a:prstGeom>
          <a:solidFill>
            <a:schemeClr val="dk1"/>
          </a:solid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sz="1700"/>
              <a:t>Poverty &amp; Unemployment:</a:t>
            </a:r>
            <a:r>
              <a:rPr lang="en-GB" sz="1700"/>
              <a:t> Limited legal ways to earn money</a:t>
            </a:r>
            <a:endParaRPr sz="1700"/>
          </a:p>
          <a:p>
            <a:pPr indent="0" lvl="0" marL="0" rtl="0" algn="l">
              <a:lnSpc>
                <a:spcPct val="115000"/>
              </a:lnSpc>
              <a:spcBef>
                <a:spcPts val="0"/>
              </a:spcBef>
              <a:spcAft>
                <a:spcPts val="0"/>
              </a:spcAft>
              <a:buNone/>
            </a:pPr>
            <a:r>
              <a:rPr b="1" lang="en-GB" sz="1700"/>
              <a:t>Education Gaps:</a:t>
            </a:r>
            <a:r>
              <a:rPr lang="en-GB" sz="1700"/>
              <a:t> School exclusion and lack of future prospects</a:t>
            </a:r>
            <a:endParaRPr sz="1700"/>
          </a:p>
          <a:p>
            <a:pPr indent="0" lvl="0" marL="0" rtl="0" algn="l">
              <a:lnSpc>
                <a:spcPct val="115000"/>
              </a:lnSpc>
              <a:spcBef>
                <a:spcPts val="0"/>
              </a:spcBef>
              <a:spcAft>
                <a:spcPts val="0"/>
              </a:spcAft>
              <a:buNone/>
            </a:pPr>
            <a:r>
              <a:rPr b="1" lang="en-GB" sz="1700"/>
              <a:t>Financial Incentives in Crime:</a:t>
            </a:r>
            <a:r>
              <a:rPr lang="en-GB" sz="1700"/>
              <a:t> Drug trade as a source of income</a:t>
            </a:r>
            <a:endParaRPr sz="1800">
              <a:latin typeface="Average"/>
              <a:ea typeface="Average"/>
              <a:cs typeface="Average"/>
              <a:sym typeface="Average"/>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Psychological</a:t>
            </a:r>
            <a:r>
              <a:rPr lang="en-GB"/>
              <a:t> and cultural causes </a:t>
            </a:r>
            <a:endParaRPr/>
          </a:p>
        </p:txBody>
      </p:sp>
      <p:sp>
        <p:nvSpPr>
          <p:cNvPr id="110" name="Google Shape;110;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600">
                <a:solidFill>
                  <a:schemeClr val="lt2"/>
                </a:solidFill>
                <a:latin typeface="Arial"/>
                <a:ea typeface="Arial"/>
                <a:cs typeface="Arial"/>
                <a:sym typeface="Arial"/>
              </a:rPr>
              <a:t>Trauma &amp; Mental Health:</a:t>
            </a:r>
            <a:r>
              <a:rPr lang="en-GB" sz="1600">
                <a:solidFill>
                  <a:schemeClr val="lt2"/>
                </a:solidFill>
                <a:latin typeface="Arial"/>
                <a:ea typeface="Arial"/>
                <a:cs typeface="Arial"/>
                <a:sym typeface="Arial"/>
              </a:rPr>
              <a:t> How past violence affects decision-making</a:t>
            </a:r>
            <a:endParaRPr sz="1600">
              <a:solidFill>
                <a:schemeClr val="lt2"/>
              </a:solidFill>
              <a:latin typeface="Arial"/>
              <a:ea typeface="Arial"/>
              <a:cs typeface="Arial"/>
              <a:sym typeface="Arial"/>
            </a:endParaRPr>
          </a:p>
          <a:p>
            <a:pPr indent="0" lvl="0" marL="0" rtl="0" algn="l">
              <a:spcBef>
                <a:spcPts val="0"/>
              </a:spcBef>
              <a:spcAft>
                <a:spcPts val="0"/>
              </a:spcAft>
              <a:buNone/>
            </a:pPr>
            <a:r>
              <a:rPr b="1" lang="en-GB" sz="1600">
                <a:solidFill>
                  <a:schemeClr val="lt2"/>
                </a:solidFill>
                <a:latin typeface="Arial"/>
                <a:ea typeface="Arial"/>
                <a:cs typeface="Arial"/>
                <a:sym typeface="Arial"/>
              </a:rPr>
              <a:t>Glorification of Gang Culture:</a:t>
            </a:r>
            <a:r>
              <a:rPr lang="en-GB" sz="1600">
                <a:solidFill>
                  <a:schemeClr val="lt2"/>
                </a:solidFill>
                <a:latin typeface="Arial"/>
                <a:ea typeface="Arial"/>
                <a:cs typeface="Arial"/>
                <a:sym typeface="Arial"/>
              </a:rPr>
              <a:t> Impact of music, films, and social media</a:t>
            </a:r>
            <a:endParaRPr sz="1600">
              <a:solidFill>
                <a:schemeClr val="lt2"/>
              </a:solidFill>
              <a:latin typeface="Arial"/>
              <a:ea typeface="Arial"/>
              <a:cs typeface="Arial"/>
              <a:sym typeface="Arial"/>
            </a:endParaRPr>
          </a:p>
          <a:p>
            <a:pPr indent="0" lvl="0" marL="0" rtl="0" algn="l">
              <a:spcBef>
                <a:spcPts val="0"/>
              </a:spcBef>
              <a:spcAft>
                <a:spcPts val="0"/>
              </a:spcAft>
              <a:buNone/>
            </a:pPr>
            <a:r>
              <a:rPr b="1" lang="en-GB" sz="1600">
                <a:solidFill>
                  <a:schemeClr val="lt2"/>
                </a:solidFill>
                <a:latin typeface="Arial"/>
                <a:ea typeface="Arial"/>
                <a:cs typeface="Arial"/>
                <a:sym typeface="Arial"/>
              </a:rPr>
              <a:t>Revenge &amp; Retaliation:</a:t>
            </a:r>
            <a:r>
              <a:rPr lang="en-GB" sz="1600">
                <a:solidFill>
                  <a:schemeClr val="lt2"/>
                </a:solidFill>
                <a:latin typeface="Arial"/>
                <a:ea typeface="Arial"/>
                <a:cs typeface="Arial"/>
                <a:sym typeface="Arial"/>
              </a:rPr>
              <a:t> Gangs often operate on cycles of violence</a:t>
            </a:r>
            <a:endParaRPr sz="1600">
              <a:solidFill>
                <a:schemeClr val="lt2"/>
              </a:solidFill>
              <a:latin typeface="Arial"/>
              <a:ea typeface="Arial"/>
              <a:cs typeface="Arial"/>
              <a:sym typeface="Arial"/>
            </a:endParaRPr>
          </a:p>
          <a:p>
            <a:pPr indent="0" lvl="0" marL="0" rtl="0" algn="l">
              <a:spcBef>
                <a:spcPts val="0"/>
              </a:spcBef>
              <a:spcAft>
                <a:spcPts val="1200"/>
              </a:spcAft>
              <a:buNone/>
            </a:pPr>
            <a:r>
              <a:t/>
            </a:r>
            <a:endParaRPr/>
          </a:p>
        </p:txBody>
      </p:sp>
      <p:pic>
        <p:nvPicPr>
          <p:cNvPr descr="Free Images : social media, marketing, seo, worldwide, business ..." id="111" name="Google Shape;111;p19"/>
          <p:cNvPicPr preferRelativeResize="0"/>
          <p:nvPr/>
        </p:nvPicPr>
        <p:blipFill>
          <a:blip r:embed="rId3">
            <a:alphaModFix/>
          </a:blip>
          <a:stretch>
            <a:fillRect/>
          </a:stretch>
        </p:blipFill>
        <p:spPr>
          <a:xfrm>
            <a:off x="0" y="0"/>
            <a:ext cx="9144003" cy="5143501"/>
          </a:xfrm>
          <a:prstGeom prst="rect">
            <a:avLst/>
          </a:prstGeom>
          <a:noFill/>
          <a:ln>
            <a:noFill/>
          </a:ln>
        </p:spPr>
      </p:pic>
      <p:sp>
        <p:nvSpPr>
          <p:cNvPr id="112" name="Google Shape;112;p19"/>
          <p:cNvSpPr txBox="1"/>
          <p:nvPr/>
        </p:nvSpPr>
        <p:spPr>
          <a:xfrm>
            <a:off x="155525" y="188850"/>
            <a:ext cx="5187900" cy="321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400">
                <a:latin typeface="Average"/>
                <a:ea typeface="Average"/>
                <a:cs typeface="Average"/>
                <a:sym typeface="Average"/>
              </a:rPr>
              <a:t>Psychological and cultural causes</a:t>
            </a:r>
            <a:endParaRPr sz="2400">
              <a:latin typeface="Average"/>
              <a:ea typeface="Average"/>
              <a:cs typeface="Average"/>
              <a:sym typeface="Average"/>
            </a:endParaRPr>
          </a:p>
          <a:p>
            <a:pPr indent="0" lvl="0" marL="0" rtl="0" algn="l">
              <a:spcBef>
                <a:spcPts val="0"/>
              </a:spcBef>
              <a:spcAft>
                <a:spcPts val="0"/>
              </a:spcAft>
              <a:buNone/>
            </a:pPr>
            <a:r>
              <a:rPr lang="en-GB" sz="1800">
                <a:latin typeface="Average"/>
                <a:ea typeface="Average"/>
                <a:cs typeface="Average"/>
                <a:sym typeface="Average"/>
              </a:rPr>
              <a:t>Trauma and mental health </a:t>
            </a:r>
            <a:endParaRPr sz="1800">
              <a:latin typeface="Average"/>
              <a:ea typeface="Average"/>
              <a:cs typeface="Average"/>
              <a:sym typeface="Average"/>
            </a:endParaRPr>
          </a:p>
          <a:p>
            <a:pPr indent="0" lvl="0" marL="0" rtl="0" algn="l">
              <a:spcBef>
                <a:spcPts val="0"/>
              </a:spcBef>
              <a:spcAft>
                <a:spcPts val="0"/>
              </a:spcAft>
              <a:buNone/>
            </a:pPr>
            <a:r>
              <a:rPr lang="en-GB" sz="1800">
                <a:latin typeface="Average"/>
                <a:ea typeface="Average"/>
                <a:cs typeface="Average"/>
                <a:sym typeface="Average"/>
              </a:rPr>
              <a:t>Media and music </a:t>
            </a:r>
            <a:endParaRPr sz="1800">
              <a:latin typeface="Average"/>
              <a:ea typeface="Average"/>
              <a:cs typeface="Average"/>
              <a:sym typeface="Average"/>
            </a:endParaRPr>
          </a:p>
          <a:p>
            <a:pPr indent="0" lvl="0" marL="0" rtl="0" algn="l">
              <a:spcBef>
                <a:spcPts val="0"/>
              </a:spcBef>
              <a:spcAft>
                <a:spcPts val="0"/>
              </a:spcAft>
              <a:buNone/>
            </a:pPr>
            <a:r>
              <a:rPr lang="en-GB" sz="1800">
                <a:latin typeface="Average"/>
                <a:ea typeface="Average"/>
                <a:cs typeface="Average"/>
                <a:sym typeface="Average"/>
              </a:rPr>
              <a:t>Violence and revenge culture </a:t>
            </a:r>
            <a:endParaRPr sz="1800">
              <a:latin typeface="Average"/>
              <a:ea typeface="Average"/>
              <a:cs typeface="Average"/>
              <a:sym typeface="Average"/>
            </a:endParaRPr>
          </a:p>
          <a:p>
            <a:pPr indent="0" lvl="0" marL="0" rtl="0" algn="l">
              <a:spcBef>
                <a:spcPts val="0"/>
              </a:spcBef>
              <a:spcAft>
                <a:spcPts val="0"/>
              </a:spcAft>
              <a:buNone/>
            </a:pPr>
            <a:r>
              <a:t/>
            </a:r>
            <a:endParaRPr sz="1800">
              <a:solidFill>
                <a:schemeClr val="accent3"/>
              </a:solidFill>
              <a:latin typeface="Average"/>
              <a:ea typeface="Average"/>
              <a:cs typeface="Average"/>
              <a:sym typeface="Average"/>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Solutions and preventions</a:t>
            </a:r>
            <a:endParaRPr/>
          </a:p>
        </p:txBody>
      </p:sp>
      <p:sp>
        <p:nvSpPr>
          <p:cNvPr id="118" name="Google Shape;118;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b="1" sz="1600">
              <a:solidFill>
                <a:schemeClr val="lt2"/>
              </a:solidFill>
              <a:latin typeface="Arial"/>
              <a:ea typeface="Arial"/>
              <a:cs typeface="Arial"/>
              <a:sym typeface="Arial"/>
            </a:endParaRPr>
          </a:p>
          <a:p>
            <a:pPr indent="0" lvl="0" marL="0" rtl="0" algn="l">
              <a:spcBef>
                <a:spcPts val="0"/>
              </a:spcBef>
              <a:spcAft>
                <a:spcPts val="1200"/>
              </a:spcAft>
              <a:buNone/>
            </a:pPr>
            <a:r>
              <a:t/>
            </a:r>
            <a:endParaRPr/>
          </a:p>
        </p:txBody>
      </p:sp>
      <p:pic>
        <p:nvPicPr>
          <p:cNvPr descr="Police Van responding on Market Street © Mark Anderson cc-by-sa ..." id="119" name="Google Shape;119;p20"/>
          <p:cNvPicPr preferRelativeResize="0"/>
          <p:nvPr/>
        </p:nvPicPr>
        <p:blipFill>
          <a:blip r:embed="rId3">
            <a:alphaModFix/>
          </a:blip>
          <a:stretch>
            <a:fillRect/>
          </a:stretch>
        </p:blipFill>
        <p:spPr>
          <a:xfrm>
            <a:off x="0" y="0"/>
            <a:ext cx="9144000" cy="5143500"/>
          </a:xfrm>
          <a:prstGeom prst="rect">
            <a:avLst/>
          </a:prstGeom>
          <a:noFill/>
          <a:ln>
            <a:noFill/>
          </a:ln>
        </p:spPr>
      </p:pic>
      <p:sp>
        <p:nvSpPr>
          <p:cNvPr id="120" name="Google Shape;120;p20"/>
          <p:cNvSpPr txBox="1"/>
          <p:nvPr/>
        </p:nvSpPr>
        <p:spPr>
          <a:xfrm>
            <a:off x="5476775" y="1788550"/>
            <a:ext cx="3566100" cy="3243900"/>
          </a:xfrm>
          <a:prstGeom prst="rect">
            <a:avLst/>
          </a:prstGeom>
          <a:solidFill>
            <a:schemeClr val="dk1"/>
          </a:solid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sz="1600"/>
              <a:t>Education &amp; Mentorship Programs:</a:t>
            </a:r>
            <a:r>
              <a:rPr lang="en-GB" sz="1600"/>
              <a:t> Offering young people alternatives</a:t>
            </a:r>
            <a:endParaRPr sz="1600"/>
          </a:p>
          <a:p>
            <a:pPr indent="0" lvl="0" marL="0" rtl="0" algn="l">
              <a:lnSpc>
                <a:spcPct val="115000"/>
              </a:lnSpc>
              <a:spcBef>
                <a:spcPts val="0"/>
              </a:spcBef>
              <a:spcAft>
                <a:spcPts val="0"/>
              </a:spcAft>
              <a:buNone/>
            </a:pPr>
            <a:r>
              <a:rPr b="1" lang="en-GB" sz="1600"/>
              <a:t>Community Investment:</a:t>
            </a:r>
            <a:r>
              <a:rPr lang="en-GB" sz="1600"/>
              <a:t> Better housing, youth centers, and job creation</a:t>
            </a:r>
            <a:endParaRPr sz="1600"/>
          </a:p>
          <a:p>
            <a:pPr indent="0" lvl="0" marL="0" rtl="0" algn="l">
              <a:lnSpc>
                <a:spcPct val="115000"/>
              </a:lnSpc>
              <a:spcBef>
                <a:spcPts val="0"/>
              </a:spcBef>
              <a:spcAft>
                <a:spcPts val="0"/>
              </a:spcAft>
              <a:buNone/>
            </a:pPr>
            <a:r>
              <a:rPr b="1" lang="en-GB" sz="1600"/>
              <a:t>Stronger Law Enforcement &amp; Rehabilitation Programs</a:t>
            </a:r>
            <a:endParaRPr sz="1800">
              <a:latin typeface="Average"/>
              <a:ea typeface="Average"/>
              <a:cs typeface="Average"/>
              <a:sym typeface="Average"/>
            </a:endParaRPr>
          </a:p>
        </p:txBody>
      </p:sp>
      <p:sp>
        <p:nvSpPr>
          <p:cNvPr id="121" name="Google Shape;121;p20"/>
          <p:cNvSpPr txBox="1"/>
          <p:nvPr/>
        </p:nvSpPr>
        <p:spPr>
          <a:xfrm>
            <a:off x="233300" y="177750"/>
            <a:ext cx="3510600" cy="644400"/>
          </a:xfrm>
          <a:prstGeom prst="rect">
            <a:avLst/>
          </a:prstGeom>
          <a:solidFill>
            <a:schemeClr val="dk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latin typeface="Average"/>
                <a:ea typeface="Average"/>
                <a:cs typeface="Average"/>
                <a:sym typeface="Average"/>
              </a:rPr>
              <a:t>Preventions and solutions</a:t>
            </a:r>
            <a:endParaRPr sz="1800">
              <a:latin typeface="Average"/>
              <a:ea typeface="Average"/>
              <a:cs typeface="Average"/>
              <a:sym typeface="Average"/>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21"/>
          <p:cNvSpPr txBox="1"/>
          <p:nvPr>
            <p:ph idx="1" type="body"/>
          </p:nvPr>
        </p:nvSpPr>
        <p:spPr>
          <a:xfrm>
            <a:off x="1555950" y="159682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8000">
                <a:solidFill>
                  <a:schemeClr val="dk1"/>
                </a:solidFill>
              </a:rPr>
              <a:t>Conclusion</a:t>
            </a:r>
            <a:endParaRPr sz="8000">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32" name="Google Shape;132;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College of Policing (2021). </a:t>
            </a:r>
            <a:r>
              <a:rPr i="1" lang="en-GB" sz="1200">
                <a:solidFill>
                  <a:srgbClr val="000000"/>
                </a:solidFill>
                <a:latin typeface="Times New Roman"/>
                <a:ea typeface="Times New Roman"/>
                <a:cs typeface="Times New Roman"/>
                <a:sym typeface="Times New Roman"/>
              </a:rPr>
              <a:t>Defining knife crime </a:t>
            </a:r>
            <a:r>
              <a:rPr lang="en-GB" sz="1200">
                <a:solidFill>
                  <a:srgbClr val="000000"/>
                </a:solidFill>
                <a:latin typeface="Times New Roman"/>
                <a:ea typeface="Times New Roman"/>
                <a:cs typeface="Times New Roman"/>
                <a:sym typeface="Times New Roman"/>
              </a:rPr>
              <a:t>. [online] College of Policing . Available at: https://www.college.police.uk/guidance/knife-crime-problem-solving-guide/defining-knife-crime [Accessed 27 Mar. 2025].</a:t>
            </a:r>
            <a:endParaRPr sz="1200">
              <a:solidFill>
                <a:srgbClr val="000000"/>
              </a:solidFill>
              <a:latin typeface="Times New Roman"/>
              <a:ea typeface="Times New Roman"/>
              <a:cs typeface="Times New Roman"/>
              <a:sym typeface="Times New Roman"/>
            </a:endParaRPr>
          </a:p>
          <a:p>
            <a:pPr indent="0" lvl="0" marL="0" rtl="0" algn="l">
              <a:lnSpc>
                <a:spcPct val="150000"/>
              </a:lnSpc>
              <a:spcBef>
                <a:spcPts val="1200"/>
              </a:spcBef>
              <a:spcAft>
                <a:spcPts val="0"/>
              </a:spcAft>
              <a:buNone/>
            </a:pPr>
            <a:r>
              <a:rPr lang="en-GB" sz="1100">
                <a:solidFill>
                  <a:srgbClr val="000000"/>
                </a:solidFill>
                <a:latin typeface="Arial"/>
                <a:ea typeface="Arial"/>
                <a:cs typeface="Arial"/>
                <a:sym typeface="Arial"/>
              </a:rPr>
              <a:t>Firmin, C. (2020). </a:t>
            </a:r>
            <a:r>
              <a:rPr i="1" lang="en-GB" sz="1100">
                <a:solidFill>
                  <a:srgbClr val="000000"/>
                </a:solidFill>
                <a:latin typeface="Arial"/>
                <a:ea typeface="Arial"/>
                <a:cs typeface="Arial"/>
                <a:sym typeface="Arial"/>
              </a:rPr>
              <a:t>Contextual Safeguarding and Child Protection: Rewriting the Rules.</a:t>
            </a:r>
            <a:r>
              <a:rPr lang="en-GB" sz="1100">
                <a:solidFill>
                  <a:srgbClr val="000000"/>
                </a:solidFill>
                <a:latin typeface="Arial"/>
                <a:ea typeface="Arial"/>
                <a:cs typeface="Arial"/>
                <a:sym typeface="Arial"/>
              </a:rPr>
              <a:t> Routledge.</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Youth Justice Board (2021). </a:t>
            </a:r>
            <a:r>
              <a:rPr i="1" lang="en-GB" sz="1100">
                <a:solidFill>
                  <a:srgbClr val="000000"/>
                </a:solidFill>
                <a:latin typeface="Arial"/>
                <a:ea typeface="Arial"/>
                <a:cs typeface="Arial"/>
                <a:sym typeface="Arial"/>
              </a:rPr>
              <a:t>Key Characteristics of Gang-Affiliated Young People.</a:t>
            </a:r>
            <a:r>
              <a:rPr lang="en-GB" sz="1100">
                <a:solidFill>
                  <a:srgbClr val="000000"/>
                </a:solidFill>
                <a:latin typeface="Arial"/>
                <a:ea typeface="Arial"/>
                <a:cs typeface="Arial"/>
                <a:sym typeface="Arial"/>
              </a:rPr>
              <a:t> Gov.uk.</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GB" sz="1100">
                <a:solidFill>
                  <a:srgbClr val="000000"/>
                </a:solidFill>
                <a:latin typeface="Arial"/>
                <a:ea typeface="Arial"/>
                <a:cs typeface="Arial"/>
                <a:sym typeface="Arial"/>
              </a:rPr>
              <a:t>NSPCC (2019). </a:t>
            </a:r>
            <a:r>
              <a:rPr i="1" lang="en-GB" sz="1100">
                <a:solidFill>
                  <a:srgbClr val="000000"/>
                </a:solidFill>
                <a:latin typeface="Arial"/>
                <a:ea typeface="Arial"/>
                <a:cs typeface="Arial"/>
                <a:sym typeface="Arial"/>
              </a:rPr>
              <a:t>The Impact of Domestic Abuse on Children.</a:t>
            </a:r>
            <a:r>
              <a:rPr lang="en-GB" sz="1100">
                <a:solidFill>
                  <a:srgbClr val="000000"/>
                </a:solidFill>
                <a:latin typeface="Arial"/>
                <a:ea typeface="Arial"/>
                <a:cs typeface="Arial"/>
                <a:sym typeface="Arial"/>
              </a:rPr>
              <a:t> NSPCC Research.</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GB" sz="1100">
                <a:solidFill>
                  <a:srgbClr val="000000"/>
                </a:solidFill>
                <a:latin typeface="Arial"/>
                <a:ea typeface="Arial"/>
                <a:cs typeface="Arial"/>
                <a:sym typeface="Arial"/>
              </a:rPr>
              <a:t>Harding, S. (2020). </a:t>
            </a:r>
            <a:r>
              <a:rPr i="1" lang="en-GB" sz="1100">
                <a:solidFill>
                  <a:srgbClr val="000000"/>
                </a:solidFill>
                <a:latin typeface="Arial"/>
                <a:ea typeface="Arial"/>
                <a:cs typeface="Arial"/>
                <a:sym typeface="Arial"/>
              </a:rPr>
              <a:t>The Street Casino: Survival in Violent Street Gangs.</a:t>
            </a:r>
            <a:r>
              <a:rPr lang="en-GB" sz="1100">
                <a:solidFill>
                  <a:srgbClr val="000000"/>
                </a:solidFill>
                <a:latin typeface="Arial"/>
                <a:ea typeface="Arial"/>
                <a:cs typeface="Arial"/>
                <a:sym typeface="Arial"/>
              </a:rPr>
              <a:t> Policy Press.</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GB" sz="1100">
                <a:solidFill>
                  <a:srgbClr val="000000"/>
                </a:solidFill>
                <a:latin typeface="Arial"/>
                <a:ea typeface="Arial"/>
                <a:cs typeface="Arial"/>
                <a:sym typeface="Arial"/>
              </a:rPr>
              <a:t>Home Office (2021). </a:t>
            </a:r>
            <a:r>
              <a:rPr i="1" lang="en-GB" sz="1100">
                <a:solidFill>
                  <a:srgbClr val="000000"/>
                </a:solidFill>
                <a:latin typeface="Arial"/>
                <a:ea typeface="Arial"/>
                <a:cs typeface="Arial"/>
                <a:sym typeface="Arial"/>
              </a:rPr>
              <a:t>Serious Violence Strategy.</a:t>
            </a:r>
            <a:r>
              <a:rPr lang="en-GB" sz="1100">
                <a:solidFill>
                  <a:srgbClr val="000000"/>
                </a:solidFill>
                <a:latin typeface="Arial"/>
                <a:ea typeface="Arial"/>
                <a:cs typeface="Arial"/>
                <a:sym typeface="Arial"/>
              </a:rPr>
              <a:t> Gov.uk.</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GB" sz="1100">
                <a:solidFill>
                  <a:srgbClr val="000000"/>
                </a:solidFill>
                <a:latin typeface="Arial"/>
                <a:ea typeface="Arial"/>
                <a:cs typeface="Arial"/>
                <a:sym typeface="Arial"/>
              </a:rPr>
              <a:t>Tajfel, H. (1979). </a:t>
            </a:r>
            <a:r>
              <a:rPr i="1" lang="en-GB" sz="1100">
                <a:solidFill>
                  <a:srgbClr val="000000"/>
                </a:solidFill>
                <a:latin typeface="Arial"/>
                <a:ea typeface="Arial"/>
                <a:cs typeface="Arial"/>
                <a:sym typeface="Arial"/>
              </a:rPr>
              <a:t>Social identity and intergroup behaviour.</a:t>
            </a:r>
            <a:r>
              <a:rPr lang="en-GB" sz="1100">
                <a:solidFill>
                  <a:srgbClr val="000000"/>
                </a:solidFill>
                <a:latin typeface="Arial"/>
                <a:ea typeface="Arial"/>
                <a:cs typeface="Arial"/>
                <a:sym typeface="Arial"/>
              </a:rPr>
              <a:t> Social Psychology Studies.</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GB" sz="1100">
                <a:solidFill>
                  <a:srgbClr val="000000"/>
                </a:solidFill>
                <a:latin typeface="Arial"/>
                <a:ea typeface="Arial"/>
                <a:cs typeface="Arial"/>
                <a:sym typeface="Arial"/>
              </a:rPr>
              <a:t>Harding, S. (2020). </a:t>
            </a:r>
            <a:r>
              <a:rPr i="1" lang="en-GB" sz="1100">
                <a:solidFill>
                  <a:srgbClr val="000000"/>
                </a:solidFill>
                <a:latin typeface="Arial"/>
                <a:ea typeface="Arial"/>
                <a:cs typeface="Arial"/>
                <a:sym typeface="Arial"/>
              </a:rPr>
              <a:t>The Street Casino: Survival in Violent Street Gangs.</a:t>
            </a:r>
            <a:r>
              <a:rPr lang="en-GB" sz="1100">
                <a:solidFill>
                  <a:srgbClr val="000000"/>
                </a:solidFill>
                <a:latin typeface="Arial"/>
                <a:ea typeface="Arial"/>
                <a:cs typeface="Arial"/>
                <a:sym typeface="Arial"/>
              </a:rPr>
              <a:t> Policy Press.</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GB" sz="1100">
                <a:solidFill>
                  <a:srgbClr val="000000"/>
                </a:solidFill>
                <a:latin typeface="Arial"/>
                <a:ea typeface="Arial"/>
                <a:cs typeface="Arial"/>
                <a:sym typeface="Arial"/>
              </a:rPr>
              <a:t>Home Office (2021). </a:t>
            </a:r>
            <a:r>
              <a:rPr i="1" lang="en-GB" sz="1100">
                <a:solidFill>
                  <a:srgbClr val="000000"/>
                </a:solidFill>
                <a:latin typeface="Arial"/>
                <a:ea typeface="Arial"/>
                <a:cs typeface="Arial"/>
                <a:sym typeface="Arial"/>
              </a:rPr>
              <a:t>Serious Violence Strategy.</a:t>
            </a:r>
            <a:r>
              <a:rPr lang="en-GB" sz="1100">
                <a:solidFill>
                  <a:srgbClr val="000000"/>
                </a:solidFill>
                <a:latin typeface="Arial"/>
                <a:ea typeface="Arial"/>
                <a:cs typeface="Arial"/>
                <a:sym typeface="Arial"/>
              </a:rPr>
              <a:t> Gov.uk.</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GB" sz="1100">
                <a:solidFill>
                  <a:srgbClr val="000000"/>
                </a:solidFill>
                <a:latin typeface="Arial"/>
                <a:ea typeface="Arial"/>
                <a:cs typeface="Arial"/>
                <a:sym typeface="Arial"/>
              </a:rPr>
              <a:t>Centre for Social Justice (2018). </a:t>
            </a:r>
            <a:r>
              <a:rPr i="1" lang="en-GB" sz="1100">
                <a:solidFill>
                  <a:srgbClr val="000000"/>
                </a:solidFill>
                <a:latin typeface="Arial"/>
                <a:ea typeface="Arial"/>
                <a:cs typeface="Arial"/>
                <a:sym typeface="Arial"/>
              </a:rPr>
              <a:t>It Can Be Stopped: A Proven Blueprint to Stop Violence and Tackle Gang and Knife Crime.</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BBC News (2019). Jaden Moodie: The 14-Year-Old Killed in a Brutal London Attack. BBC.co.uk.</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Centre for Social Justice (2018). It Can Be Stopped: A Proven Blueprint to Stop Violence and Tackle Gang and Knife Crime.</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Home Office (2021). Serious Violence Strategy. Gov.uk.</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Education Policy Institute (2020). Preventing School Exclusion and Its Links to Youth Violence.</a:t>
            </a:r>
            <a:endParaRPr i="1" sz="1100">
              <a:solidFill>
                <a:srgbClr val="000000"/>
              </a:solidFill>
              <a:latin typeface="Arial"/>
              <a:ea typeface="Arial"/>
              <a:cs typeface="Arial"/>
              <a:sym typeface="Arial"/>
            </a:endParaRPr>
          </a:p>
          <a:p>
            <a:pPr indent="0" lvl="0" marL="0" rtl="0" algn="l">
              <a:spcBef>
                <a:spcPts val="0"/>
              </a:spcBef>
              <a:spcAft>
                <a:spcPts val="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8" name="Google Shape;138;p23"/>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i="1" lang="en-GB" sz="1100">
                <a:solidFill>
                  <a:srgbClr val="000000"/>
                </a:solidFill>
                <a:latin typeface="Arial"/>
                <a:ea typeface="Arial"/>
                <a:cs typeface="Arial"/>
                <a:sym typeface="Arial"/>
              </a:rPr>
              <a:t>The Guardian (2017). The Tragic Death of Andre Aderemi: How School Exclusion Fuels Gang Culture.</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Home Office (2021). Serious Violence Strategy. Gov.uk.</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Centre for Mental Health (2020) Trauma, Mental Health &amp; Youth Violence. Available at: </a:t>
            </a:r>
            <a:r>
              <a:rPr i="1" lang="en-GB" sz="1100" u="sng">
                <a:solidFill>
                  <a:srgbClr val="1155CC"/>
                </a:solidFill>
                <a:latin typeface="Arial"/>
                <a:ea typeface="Arial"/>
                <a:cs typeface="Arial"/>
                <a:sym typeface="Arial"/>
                <a:hlinkClick r:id="rId3">
                  <a:extLst>
                    <a:ext uri="{A12FA001-AC4F-418D-AE19-62706E023703}">
                      <ahyp:hlinkClr val="tx"/>
                    </a:ext>
                  </a:extLst>
                </a:hlinkClick>
              </a:rPr>
              <a:t>www.centreformentalhealth.org.uk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Ilan, J. (2020) Drill Music, Social Media &amp; Youth Violence: Examining the Link. Oxford University Press.</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Home Office (2021) Serious Violence Strategy. Available at: </a:t>
            </a:r>
            <a:r>
              <a:rPr i="1" lang="en-GB" sz="1100" u="sng">
                <a:solidFill>
                  <a:srgbClr val="1155CC"/>
                </a:solidFill>
                <a:latin typeface="Arial"/>
                <a:ea typeface="Arial"/>
                <a:cs typeface="Arial"/>
                <a:sym typeface="Arial"/>
                <a:hlinkClick r:id="rId4">
                  <a:extLst>
                    <a:ext uri="{A12FA001-AC4F-418D-AE19-62706E023703}">
                      <ahyp:hlinkClr val="tx"/>
                    </a:ext>
                  </a:extLst>
                </a:hlinkClick>
              </a:rPr>
              <a:t>www.gov.uk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London Assembly (2019) Knife Crime in London: Causes &amp; Solutions. Available at: </a:t>
            </a:r>
            <a:r>
              <a:rPr i="1" lang="en-GB" sz="1100" u="sng">
                <a:solidFill>
                  <a:srgbClr val="1155CC"/>
                </a:solidFill>
                <a:latin typeface="Arial"/>
                <a:ea typeface="Arial"/>
                <a:cs typeface="Arial"/>
                <a:sym typeface="Arial"/>
                <a:hlinkClick r:id="rId5">
                  <a:extLst>
                    <a:ext uri="{A12FA001-AC4F-418D-AE19-62706E023703}">
                      <ahyp:hlinkClr val="tx"/>
                    </a:ext>
                  </a:extLst>
                </a:hlinkClick>
              </a:rPr>
              <a:t>www.london.gov.uk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National Crime Agency (2021) County Lines Drug Supply, Vulnerability and Harm 2021. Available at: </a:t>
            </a:r>
            <a:r>
              <a:rPr i="1" lang="en-GB" sz="1100" u="sng">
                <a:solidFill>
                  <a:srgbClr val="1155CC"/>
                </a:solidFill>
                <a:latin typeface="Arial"/>
                <a:ea typeface="Arial"/>
                <a:cs typeface="Arial"/>
                <a:sym typeface="Arial"/>
                <a:hlinkClick r:id="rId6">
                  <a:extLst>
                    <a:ext uri="{A12FA001-AC4F-418D-AE19-62706E023703}">
                      <ahyp:hlinkClr val="tx"/>
                    </a:ext>
                  </a:extLst>
                </a:hlinkClick>
              </a:rPr>
              <a:t>www.nationalcrimeagency.gov.uk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West Midlands Police (2020) Teenager Fatally Stabbed in Birmingham - Investigation Underway. Available at: www.west-midlands.police.uk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Home Office (2021) Serious Violence Strategy. Available at: </a:t>
            </a:r>
            <a:r>
              <a:rPr i="1" lang="en-GB" sz="1100" u="sng">
                <a:solidFill>
                  <a:srgbClr val="1155CC"/>
                </a:solidFill>
                <a:latin typeface="Arial"/>
                <a:ea typeface="Arial"/>
                <a:cs typeface="Arial"/>
                <a:sym typeface="Arial"/>
                <a:hlinkClick r:id="rId7">
                  <a:extLst>
                    <a:ext uri="{A12FA001-AC4F-418D-AE19-62706E023703}">
                      <ahyp:hlinkClr val="tx"/>
                    </a:ext>
                  </a:extLst>
                </a:hlinkClick>
              </a:rPr>
              <a:t>www.gov.uk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Centre for Mental Health (2020) Trauma, Mental Health &amp; Youth Violence. Available at: </a:t>
            </a:r>
            <a:r>
              <a:rPr i="1" lang="en-GB" sz="1100" u="sng">
                <a:solidFill>
                  <a:srgbClr val="1155CC"/>
                </a:solidFill>
                <a:latin typeface="Arial"/>
                <a:ea typeface="Arial"/>
                <a:cs typeface="Arial"/>
                <a:sym typeface="Arial"/>
                <a:hlinkClick r:id="rId8">
                  <a:extLst>
                    <a:ext uri="{A12FA001-AC4F-418D-AE19-62706E023703}">
                      <ahyp:hlinkClr val="tx"/>
                    </a:ext>
                  </a:extLst>
                </a:hlinkClick>
              </a:rPr>
              <a:t>www.centreformentalhealth.org.uk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Education Policy Institute (2020) Preventing School Exclusion and Its Links to Youth Violence. Available at: </a:t>
            </a:r>
            <a:r>
              <a:rPr i="1" lang="en-GB" sz="1100" u="sng">
                <a:solidFill>
                  <a:srgbClr val="1155CC"/>
                </a:solidFill>
                <a:latin typeface="Arial"/>
                <a:ea typeface="Arial"/>
                <a:cs typeface="Arial"/>
                <a:sym typeface="Arial"/>
                <a:hlinkClick r:id="rId9">
                  <a:extLst>
                    <a:ext uri="{A12FA001-AC4F-418D-AE19-62706E023703}">
                      <ahyp:hlinkClr val="tx"/>
                    </a:ext>
                  </a:extLst>
                </a:hlinkClick>
              </a:rPr>
              <a:t>www.educationpolicyinstitute.org.uk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Firmin, C. (2020) Contextual Safeguarding and Child Protection: Rewriting the Rules. Routledge.</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Home Office (2021) Serious Violence Strategy. Available at: </a:t>
            </a:r>
            <a:r>
              <a:rPr i="1" lang="en-GB" sz="1100" u="sng">
                <a:solidFill>
                  <a:srgbClr val="1155CC"/>
                </a:solidFill>
                <a:latin typeface="Arial"/>
                <a:ea typeface="Arial"/>
                <a:cs typeface="Arial"/>
                <a:sym typeface="Arial"/>
                <a:hlinkClick r:id="rId10">
                  <a:extLst>
                    <a:ext uri="{A12FA001-AC4F-418D-AE19-62706E023703}">
                      <ahyp:hlinkClr val="tx"/>
                    </a:ext>
                  </a:extLst>
                </a:hlinkClick>
              </a:rPr>
              <a:t>www.gov.uk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spcBef>
                <a:spcPts val="0"/>
              </a:spcBef>
              <a:spcAft>
                <a:spcPts val="0"/>
              </a:spcAft>
              <a:buNone/>
            </a:pPr>
            <a:r>
              <a:rPr i="1" lang="en-GB" sz="1100">
                <a:solidFill>
                  <a:srgbClr val="000000"/>
                </a:solidFill>
                <a:latin typeface="Arial"/>
                <a:ea typeface="Arial"/>
                <a:cs typeface="Arial"/>
                <a:sym typeface="Arial"/>
              </a:rPr>
              <a:t>National Crime Agency (2021) County Lines Drug Supply, Vulnerability and Harm 2021. Available at: </a:t>
            </a:r>
            <a:r>
              <a:rPr i="1" lang="en-GB" sz="1100" u="sng">
                <a:solidFill>
                  <a:srgbClr val="1155CC"/>
                </a:solidFill>
                <a:latin typeface="Arial"/>
                <a:ea typeface="Arial"/>
                <a:cs typeface="Arial"/>
                <a:sym typeface="Arial"/>
                <a:hlinkClick r:id="rId11">
                  <a:extLst>
                    <a:ext uri="{A12FA001-AC4F-418D-AE19-62706E023703}">
                      <ahyp:hlinkClr val="tx"/>
                    </a:ext>
                  </a:extLst>
                </a:hlinkClick>
              </a:rPr>
              <a:t>www.nationalcrimeagency.gov.uk</a:t>
            </a:r>
            <a:r>
              <a:rPr i="1" lang="en-GB" sz="1100">
                <a:solidFill>
                  <a:srgbClr val="000000"/>
                </a:solidFill>
                <a:latin typeface="Arial"/>
                <a:ea typeface="Arial"/>
                <a:cs typeface="Arial"/>
                <a:sym typeface="Arial"/>
              </a:rPr>
              <a:t> (Accessed: 27 March 2025).</a:t>
            </a:r>
            <a:endParaRPr i="1" sz="1100">
              <a:solidFill>
                <a:srgbClr val="000000"/>
              </a:solidFill>
              <a:latin typeface="Arial"/>
              <a:ea typeface="Arial"/>
              <a:cs typeface="Arial"/>
              <a:sym typeface="Arial"/>
            </a:endParaRPr>
          </a:p>
          <a:p>
            <a:pPr indent="0" lvl="0" marL="0" rtl="0" algn="l">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Wales violence prevention unit (2024). </a:t>
            </a:r>
            <a:r>
              <a:rPr i="1" lang="en-GB" sz="1200">
                <a:solidFill>
                  <a:srgbClr val="000000"/>
                </a:solidFill>
                <a:latin typeface="Times New Roman"/>
                <a:ea typeface="Times New Roman"/>
                <a:cs typeface="Times New Roman"/>
                <a:sym typeface="Times New Roman"/>
              </a:rPr>
              <a:t>Home</a:t>
            </a:r>
            <a:r>
              <a:rPr lang="en-GB" sz="1200">
                <a:solidFill>
                  <a:srgbClr val="000000"/>
                </a:solidFill>
                <a:latin typeface="Times New Roman"/>
                <a:ea typeface="Times New Roman"/>
                <a:cs typeface="Times New Roman"/>
                <a:sym typeface="Times New Roman"/>
              </a:rPr>
              <a:t>. [online] Violence Prevention Unit. Available at: </a:t>
            </a:r>
            <a:r>
              <a:rPr lang="en-GB" sz="1200" u="sng">
                <a:solidFill>
                  <a:schemeClr val="hlink"/>
                </a:solidFill>
                <a:latin typeface="Times New Roman"/>
                <a:ea typeface="Times New Roman"/>
                <a:cs typeface="Times New Roman"/>
                <a:sym typeface="Times New Roman"/>
                <a:hlinkClick r:id="rId12"/>
              </a:rPr>
              <a:t>https://www.violencepreventionwales.co.uk</a:t>
            </a:r>
            <a:r>
              <a:rPr lang="en-GB" sz="1200">
                <a:solidFill>
                  <a:srgbClr val="000000"/>
                </a:solidFill>
                <a:latin typeface="Times New Roman"/>
                <a:ea typeface="Times New Roman"/>
                <a:cs typeface="Times New Roman"/>
                <a:sym typeface="Times New Roman"/>
              </a:rPr>
              <a:t>. </a:t>
            </a:r>
            <a:endParaRPr sz="1200">
              <a:solidFill>
                <a:srgbClr val="000000"/>
              </a:solidFill>
              <a:latin typeface="Times New Roman"/>
              <a:ea typeface="Times New Roman"/>
              <a:cs typeface="Times New Roman"/>
              <a:sym typeface="Times New Roman"/>
            </a:endParaRPr>
          </a:p>
          <a:p>
            <a:pPr indent="0" lvl="0" marL="0" rtl="0" algn="l">
              <a:spcBef>
                <a:spcPts val="1200"/>
              </a:spcBef>
              <a:spcAft>
                <a:spcPts val="0"/>
              </a:spcAft>
              <a:buNone/>
            </a:pPr>
            <a:r>
              <a:t/>
            </a:r>
            <a:endParaRPr i="1" sz="11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