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4"/>
  </p:sldMasterIdLst>
  <p:sldIdLst>
    <p:sldId id="261" r:id="rId5"/>
    <p:sldId id="257" r:id="rId6"/>
    <p:sldId id="256" r:id="rId7"/>
    <p:sldId id="258" r:id="rId8"/>
    <p:sldId id="259" r:id="rId9"/>
    <p:sldId id="262" r:id="rId10"/>
    <p:sldId id="260"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33" autoAdjust="0"/>
    <p:restoredTop sz="94660"/>
  </p:normalViewPr>
  <p:slideViewPr>
    <p:cSldViewPr snapToGrid="0">
      <p:cViewPr varScale="1">
        <p:scale>
          <a:sx n="78" d="100"/>
          <a:sy n="78" d="100"/>
        </p:scale>
        <p:origin x="739"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6"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rie Llewellyn-Ford (2502339)" userId="8deb47a8-4205-42aa-8bf7-8cd945ad64a1" providerId="ADAL" clId="{20B279D2-02F3-4590-ABED-B81706DDE7A2}"/>
    <pc:docChg chg="modSld sldOrd">
      <pc:chgData name="Carrie Llewellyn-Ford (2502339)" userId="8deb47a8-4205-42aa-8bf7-8cd945ad64a1" providerId="ADAL" clId="{20B279D2-02F3-4590-ABED-B81706DDE7A2}" dt="2025-11-17T13:37:45.878" v="1"/>
      <pc:docMkLst>
        <pc:docMk/>
      </pc:docMkLst>
      <pc:sldChg chg="ord">
        <pc:chgData name="Carrie Llewellyn-Ford (2502339)" userId="8deb47a8-4205-42aa-8bf7-8cd945ad64a1" providerId="ADAL" clId="{20B279D2-02F3-4590-ABED-B81706DDE7A2}" dt="2025-11-17T13:37:45.878" v="1"/>
        <pc:sldMkLst>
          <pc:docMk/>
          <pc:sldMk cId="2065793010" sldId="256"/>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1D1EADE-8E88-4C7C-8AC5-FB148DE4940E}" type="datetime1">
              <a:rPr lang="en-US" smtClean="0"/>
              <a:t>11/17/2025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7538984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57B6794-849E-4626-908B-D15793550EFB}" type="datetime1">
              <a:rPr lang="en-US" smtClean="0"/>
              <a:t>11/17/2025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5457195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DB64E7-5594-42A3-ADBF-E95A7ACEAD64}" type="datetime1">
              <a:rPr lang="en-US" smtClean="0"/>
              <a:t>11/17/2025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9536518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62B0B-D248-4FFB-8695-AD7FA4B1284A}" type="datetime1">
              <a:rPr lang="en-US" smtClean="0"/>
              <a:t>11/17/2025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9528910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0378EFB-9159-4510-B73F-4F0409ADE937}" type="datetime1">
              <a:rPr lang="en-US" smtClean="0"/>
              <a:t>11/17/2025</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3100165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9BC9412-2452-4BED-A324-9D8C115361AD}" type="datetime1">
              <a:rPr lang="en-US" smtClean="0"/>
              <a:t>11/17/2025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471061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5318F62-D251-40E8-A23C-F4CFE9FEAB41}" type="datetime1">
              <a:rPr lang="en-US" smtClean="0"/>
              <a:t>11/17/2025</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2131711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4F76144-149E-4874-93A5-554A0357CF82}" type="datetime1">
              <a:rPr lang="en-US" smtClean="0"/>
              <a:t>11/17/2025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4822029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BA65D8-0540-4835-AE5C-25D29DBA01BE}" type="datetime1">
              <a:rPr lang="en-US" smtClean="0"/>
              <a:t>11/17/2025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9154274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3C8B9C-477D-492A-96AD-1FC2CC997A73}" type="datetime1">
              <a:rPr lang="en-US" smtClean="0"/>
              <a:t>11/17/2025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77415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D3AED5-E26D-4E29-B1B3-7847B6779594}" type="datetime1">
              <a:rPr lang="en-US" smtClean="0"/>
              <a:t>11/17/2025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6543894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31BA835-12AC-4E8F-955A-EA3F4DE2791F}" type="datetime1">
              <a:rPr lang="en-US" smtClean="0"/>
              <a:t>11/17/2025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7E7843D-FF13-4365-9478-9625B70A2705}" type="slidenum">
              <a:rPr lang="en-US" smtClean="0"/>
              <a:t>‹#›</a:t>
            </a:fld>
            <a:endParaRPr lang="en-US"/>
          </a:p>
        </p:txBody>
      </p:sp>
    </p:spTree>
    <p:extLst>
      <p:ext uri="{BB962C8B-B14F-4D97-AF65-F5344CB8AC3E}">
        <p14:creationId xmlns:p14="http://schemas.microsoft.com/office/powerpoint/2010/main" val="2870689041"/>
      </p:ext>
    </p:extLst>
  </p:cSld>
  <p:clrMap bg1="dk1" tx1="lt1" bg2="dk2" tx2="lt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png"/><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hyperlink" Target="https://www.bbc.co.uk/programmes/w3ct1x8t" TargetMode="External"/><Relationship Id="rId2" Type="http://schemas.openxmlformats.org/officeDocument/2006/relationships/hyperlink" Target="https://doi-org.ezproxy.uwtsd.ac.uk/10.1177/0098628316636290" TargetMode="External"/><Relationship Id="rId1" Type="http://schemas.openxmlformats.org/officeDocument/2006/relationships/slideLayout" Target="../slideLayouts/slideLayout1.xml"/><Relationship Id="rId6" Type="http://schemas.openxmlformats.org/officeDocument/2006/relationships/hyperlink" Target="https://stanfordmag.org/contents/the-menace-within#:~:text=In%201973%2C%20an%20investigation%20by,in%20America%2C%22%20Zimbardo%20says" TargetMode="External"/><Relationship Id="rId5" Type="http://schemas.openxmlformats.org/officeDocument/2006/relationships/hyperlink" Target="https://news.sky.com/story/philip-zimbardo-psychologist-behind-controversial-stanford-prison-experiment-dies-aged-91-13236490" TargetMode="External"/><Relationship Id="rId4" Type="http://schemas.openxmlformats.org/officeDocument/2006/relationships/hyperlink" Target="https://doi.org/10.1051/shsconf/20231580102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6A0EDD7-22E6-E4F6-B41C-AE15496DD2FC}"/>
              </a:ext>
            </a:extLst>
          </p:cNvPr>
          <p:cNvSpPr txBox="1"/>
          <p:nvPr/>
        </p:nvSpPr>
        <p:spPr>
          <a:xfrm>
            <a:off x="1270000" y="914400"/>
            <a:ext cx="8463280" cy="2031325"/>
          </a:xfrm>
          <a:prstGeom prst="rect">
            <a:avLst/>
          </a:prstGeom>
          <a:noFill/>
        </p:spPr>
        <p:txBody>
          <a:bodyPr wrap="square" rtlCol="0">
            <a:spAutoFit/>
          </a:bodyPr>
          <a:lstStyle/>
          <a:p>
            <a:pPr algn="ctr"/>
            <a:r>
              <a:rPr lang="en-GB" u="sng" dirty="0">
                <a:latin typeface="Times New Roman" panose="02020603050405020304" pitchFamily="18" charset="0"/>
                <a:cs typeface="Times New Roman" panose="02020603050405020304" pitchFamily="18" charset="0"/>
              </a:rPr>
              <a:t>AI acknowledgement</a:t>
            </a:r>
          </a:p>
          <a:p>
            <a:pPr algn="ctr"/>
            <a:endParaRPr lang="en-GB" dirty="0">
              <a:latin typeface="Times New Roman" panose="02020603050405020304" pitchFamily="18" charset="0"/>
              <a:cs typeface="Times New Roman" panose="02020603050405020304" pitchFamily="18" charset="0"/>
            </a:endParaRPr>
          </a:p>
          <a:p>
            <a:pPr algn="ct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I confirm that I have not used any AI tools in the research and creation of this</a:t>
            </a:r>
          </a:p>
          <a:p>
            <a:r>
              <a:rPr lang="en-GB" dirty="0">
                <a:latin typeface="Times New Roman" panose="02020603050405020304" pitchFamily="18" charset="0"/>
                <a:cs typeface="Times New Roman" panose="02020603050405020304" pitchFamily="18" charset="0"/>
              </a:rPr>
              <a:t>assignment. I confirm that I have not presented any AI-generated materials as my own</a:t>
            </a:r>
          </a:p>
          <a:p>
            <a:r>
              <a:rPr lang="en-GB" dirty="0">
                <a:latin typeface="Times New Roman" panose="02020603050405020304" pitchFamily="18" charset="0"/>
                <a:cs typeface="Times New Roman" panose="02020603050405020304" pitchFamily="18" charset="0"/>
              </a:rPr>
              <a:t>work. I confirm I have copies of my drafts, notes, and other resources I used, which I</a:t>
            </a:r>
          </a:p>
          <a:p>
            <a:r>
              <a:rPr lang="en-GB" dirty="0">
                <a:latin typeface="Times New Roman" panose="02020603050405020304" pitchFamily="18" charset="0"/>
                <a:cs typeface="Times New Roman" panose="02020603050405020304" pitchFamily="18" charset="0"/>
              </a:rPr>
              <a:t>may be asked to provide in evidence.</a:t>
            </a:r>
          </a:p>
        </p:txBody>
      </p:sp>
    </p:spTree>
    <p:extLst>
      <p:ext uri="{BB962C8B-B14F-4D97-AF65-F5344CB8AC3E}">
        <p14:creationId xmlns:p14="http://schemas.microsoft.com/office/powerpoint/2010/main" val="17084242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74F6763-021D-B93C-C960-DC65E69ABBE3}"/>
              </a:ext>
            </a:extLst>
          </p:cNvPr>
          <p:cNvPicPr>
            <a:picLocks noChangeAspect="1"/>
          </p:cNvPicPr>
          <p:nvPr/>
        </p:nvPicPr>
        <p:blipFill>
          <a:blip r:embed="rId4"/>
          <a:stretch>
            <a:fillRect/>
          </a:stretch>
        </p:blipFill>
        <p:spPr>
          <a:xfrm>
            <a:off x="116129" y="104010"/>
            <a:ext cx="4849161" cy="3474931"/>
          </a:xfrm>
          <a:prstGeom prst="rect">
            <a:avLst/>
          </a:prstGeom>
        </p:spPr>
      </p:pic>
      <p:sp>
        <p:nvSpPr>
          <p:cNvPr id="5" name="TextBox 4">
            <a:extLst>
              <a:ext uri="{FF2B5EF4-FFF2-40B4-BE49-F238E27FC236}">
                <a16:creationId xmlns:a16="http://schemas.microsoft.com/office/drawing/2014/main" id="{134D58A1-E017-5C4F-4459-4E9837DDE43A}"/>
              </a:ext>
            </a:extLst>
          </p:cNvPr>
          <p:cNvSpPr txBox="1"/>
          <p:nvPr/>
        </p:nvSpPr>
        <p:spPr>
          <a:xfrm>
            <a:off x="6096000" y="726141"/>
            <a:ext cx="5358581" cy="3894015"/>
          </a:xfrm>
          <a:prstGeom prst="rect">
            <a:avLst/>
          </a:prstGeom>
          <a:noFill/>
        </p:spPr>
        <p:txBody>
          <a:bodyPr wrap="square" rtlCol="0">
            <a:spAutoFit/>
          </a:bodyPr>
          <a:lstStyle/>
          <a:p>
            <a:pPr>
              <a:lnSpc>
                <a:spcPct val="200000"/>
              </a:lnSpc>
            </a:pPr>
            <a:r>
              <a:rPr lang="en-GB" sz="3200" b="1" dirty="0">
                <a:latin typeface="Times New Roman" panose="02020603050405020304" pitchFamily="18" charset="0"/>
                <a:cs typeface="Times New Roman" panose="02020603050405020304" pitchFamily="18" charset="0"/>
              </a:rPr>
              <a:t>Phillip Zimbardo conducted one of the most famous and controversial studies in 1971, and here is why…</a:t>
            </a:r>
          </a:p>
        </p:txBody>
      </p:sp>
      <p:sp>
        <p:nvSpPr>
          <p:cNvPr id="6" name="TextBox 5">
            <a:extLst>
              <a:ext uri="{FF2B5EF4-FFF2-40B4-BE49-F238E27FC236}">
                <a16:creationId xmlns:a16="http://schemas.microsoft.com/office/drawing/2014/main" id="{D0E0F52B-7E37-132C-AF47-499879FCF8EE}"/>
              </a:ext>
            </a:extLst>
          </p:cNvPr>
          <p:cNvSpPr txBox="1"/>
          <p:nvPr/>
        </p:nvSpPr>
        <p:spPr>
          <a:xfrm>
            <a:off x="234116" y="3773129"/>
            <a:ext cx="3246503" cy="369332"/>
          </a:xfrm>
          <a:prstGeom prst="rect">
            <a:avLst/>
          </a:prstGeom>
          <a:noFill/>
        </p:spPr>
        <p:txBody>
          <a:bodyPr wrap="square" rtlCol="0">
            <a:spAutoFit/>
          </a:bodyPr>
          <a:lstStyle/>
          <a:p>
            <a:r>
              <a:rPr lang="it-IT" b="0" i="0" dirty="0">
                <a:solidFill>
                  <a:srgbClr val="707070"/>
                </a:solidFill>
                <a:effectLst/>
                <a:latin typeface="Sky Text"/>
              </a:rPr>
              <a:t>Philip Zimbardo in 2015. Pic: AP</a:t>
            </a:r>
            <a:endParaRPr lang="en-GB" dirty="0"/>
          </a:p>
        </p:txBody>
      </p:sp>
      <p:pic>
        <p:nvPicPr>
          <p:cNvPr id="104" name="Video 103">
            <a:hlinkClick r:id="" action="ppaction://media"/>
            <a:extLst>
              <a:ext uri="{FF2B5EF4-FFF2-40B4-BE49-F238E27FC236}">
                <a16:creationId xmlns:a16="http://schemas.microsoft.com/office/drawing/2014/main" id="{8DA06E79-CD9D-2FB5-39D8-F2DE3490859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pic>
        <p:nvPicPr>
          <p:cNvPr id="105" name="Video 104">
            <a:hlinkClick r:id="" action="ppaction://media"/>
            <a:extLst>
              <a:ext uri="{FF2B5EF4-FFF2-40B4-BE49-F238E27FC236}">
                <a16:creationId xmlns:a16="http://schemas.microsoft.com/office/drawing/2014/main" id="{1CE961F4-159B-DDAE-5859-398A1C9BAC8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61160924"/>
      </p:ext>
    </p:extLst>
  </p:cSld>
  <p:clrMapOvr>
    <a:masterClrMapping/>
  </p:clrMapOvr>
  <p:transition spd="slow" advTm="11100">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5"/>
                                        </p:tgtEl>
                                      </p:cBhvr>
                                    </p:cmd>
                                  </p:childTnLst>
                                </p:cTn>
                              </p:par>
                            </p:childTnLst>
                          </p:cTn>
                        </p:par>
                        <p:par>
                          <p:cTn id="7" fill="hold">
                            <p:stCondLst>
                              <p:cond delay="1"/>
                            </p:stCondLst>
                            <p:childTnLst>
                              <p:par>
                                <p:cTn id="8" presetID="1" presetClass="mediacall" presetSubtype="0" fill="hold" nodeType="afterEffect">
                                  <p:stCondLst>
                                    <p:cond delay="0"/>
                                  </p:stCondLst>
                                  <p:childTnLst>
                                    <p:cmd type="call" cmd="playFrom(0.0)">
                                      <p:cBhvr>
                                        <p:cTn id="9" dur="1" fill="hold"/>
                                        <p:tgtEl>
                                          <p:spTgt spid="10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104"/>
                </p:tgtEl>
              </p:cMediaNode>
            </p:video>
            <p:seq concurrent="1" nextAc="seek">
              <p:cTn id="11" restart="whenNotActive" fill="hold" evtFilter="cancelBubble" nodeType="interactiveSeq">
                <p:stCondLst>
                  <p:cond evt="onClick" delay="0">
                    <p:tgtEl>
                      <p:spTgt spid="104"/>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104"/>
                                        </p:tgtEl>
                                      </p:cBhvr>
                                    </p:cmd>
                                  </p:childTnLst>
                                </p:cTn>
                              </p:par>
                            </p:childTnLst>
                          </p:cTn>
                        </p:par>
                      </p:childTnLst>
                    </p:cTn>
                  </p:par>
                </p:childTnLst>
              </p:cTn>
              <p:nextCondLst>
                <p:cond evt="onClick" delay="0">
                  <p:tgtEl>
                    <p:spTgt spid="104"/>
                  </p:tgtEl>
                </p:cond>
              </p:nextCondLst>
            </p:seq>
            <p:video>
              <p:cMediaNode vol="80000">
                <p:cTn id="16" fill="hold" display="0">
                  <p:stCondLst>
                    <p:cond delay="indefinite"/>
                  </p:stCondLst>
                </p:cTn>
                <p:tgtEl>
                  <p:spTgt spid="105"/>
                </p:tgtEl>
              </p:cMediaNode>
            </p:video>
            <p:seq concurrent="1" nextAc="seek">
              <p:cTn id="17" restart="whenNotActive" fill="hold" evtFilter="cancelBubble" nodeType="interactiveSeq">
                <p:stCondLst>
                  <p:cond evt="onClick" delay="0">
                    <p:tgtEl>
                      <p:spTgt spid="105"/>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105"/>
                                        </p:tgtEl>
                                      </p:cBhvr>
                                    </p:cmd>
                                  </p:childTnLst>
                                </p:cTn>
                              </p:par>
                            </p:childTnLst>
                          </p:cTn>
                        </p:par>
                      </p:childTnLst>
                    </p:cTn>
                  </p:par>
                </p:childTnLst>
              </p:cTn>
              <p:nextCondLst>
                <p:cond evt="onClick" delay="0">
                  <p:tgtEl>
                    <p:spTgt spid="105"/>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83081-033A-25FC-C031-1A74FD9EC343}"/>
              </a:ext>
            </a:extLst>
          </p:cNvPr>
          <p:cNvSpPr>
            <a:spLocks noGrp="1"/>
          </p:cNvSpPr>
          <p:nvPr>
            <p:ph type="ctrTitle"/>
          </p:nvPr>
        </p:nvSpPr>
        <p:spPr>
          <a:xfrm>
            <a:off x="566117" y="1441034"/>
            <a:ext cx="4291018" cy="3914947"/>
          </a:xfrm>
        </p:spPr>
        <p:txBody>
          <a:bodyPr>
            <a:noAutofit/>
          </a:bodyPr>
          <a:lstStyle/>
          <a:p>
            <a:pPr>
              <a:lnSpc>
                <a:spcPct val="200000"/>
              </a:lnSpc>
            </a:pPr>
            <a:r>
              <a:rPr lang="en-GB" sz="3600" b="1" dirty="0">
                <a:latin typeface="Times New Roman" panose="02020603050405020304" pitchFamily="18" charset="0"/>
                <a:cs typeface="Times New Roman" panose="02020603050405020304" pitchFamily="18" charset="0"/>
              </a:rPr>
              <a:t>Strengths and weaknesses of the Stanford prison experiment </a:t>
            </a:r>
          </a:p>
        </p:txBody>
      </p:sp>
      <p:pic>
        <p:nvPicPr>
          <p:cNvPr id="8" name="Picture 7">
            <a:extLst>
              <a:ext uri="{FF2B5EF4-FFF2-40B4-BE49-F238E27FC236}">
                <a16:creationId xmlns:a16="http://schemas.microsoft.com/office/drawing/2014/main" id="{1011B241-13B2-8D64-148F-FF1F4A7389F9}"/>
              </a:ext>
            </a:extLst>
          </p:cNvPr>
          <p:cNvPicPr>
            <a:picLocks noChangeAspect="1"/>
          </p:cNvPicPr>
          <p:nvPr/>
        </p:nvPicPr>
        <p:blipFill>
          <a:blip r:embed="rId4"/>
          <a:srcRect r="-1" b="17897"/>
          <a:stretch>
            <a:fillRect/>
          </a:stretch>
        </p:blipFill>
        <p:spPr>
          <a:xfrm>
            <a:off x="5447071" y="503183"/>
            <a:ext cx="5741886" cy="4570262"/>
          </a:xfrm>
          <a:prstGeom prst="rect">
            <a:avLst/>
          </a:prstGeom>
        </p:spPr>
      </p:pic>
      <p:sp>
        <p:nvSpPr>
          <p:cNvPr id="11" name="TextBox 10">
            <a:extLst>
              <a:ext uri="{FF2B5EF4-FFF2-40B4-BE49-F238E27FC236}">
                <a16:creationId xmlns:a16="http://schemas.microsoft.com/office/drawing/2014/main" id="{1662C036-676E-9726-3B1F-1B3ECB831781}"/>
              </a:ext>
            </a:extLst>
          </p:cNvPr>
          <p:cNvSpPr txBox="1"/>
          <p:nvPr/>
        </p:nvSpPr>
        <p:spPr>
          <a:xfrm>
            <a:off x="5427407" y="5355981"/>
            <a:ext cx="6555953" cy="646331"/>
          </a:xfrm>
          <a:prstGeom prst="rect">
            <a:avLst/>
          </a:prstGeom>
          <a:noFill/>
        </p:spPr>
        <p:txBody>
          <a:bodyPr wrap="square" rtlCol="0">
            <a:spAutoFit/>
          </a:bodyPr>
          <a:lstStyle/>
          <a:p>
            <a:r>
              <a:rPr lang="en-US" b="0" i="0" dirty="0">
                <a:solidFill>
                  <a:srgbClr val="545658"/>
                </a:solidFill>
                <a:effectLst/>
                <a:latin typeface="ReithSans"/>
              </a:rPr>
              <a:t>Picture: prisoner with guard in the Stanford Prison Experiment (credit: Duke Downey/San Francisco Chronicle via Getty Images)</a:t>
            </a:r>
            <a:endParaRPr lang="en-GB" dirty="0"/>
          </a:p>
        </p:txBody>
      </p:sp>
      <p:pic>
        <p:nvPicPr>
          <p:cNvPr id="48" name="Video 47">
            <a:hlinkClick r:id="" action="ppaction://media"/>
            <a:extLst>
              <a:ext uri="{FF2B5EF4-FFF2-40B4-BE49-F238E27FC236}">
                <a16:creationId xmlns:a16="http://schemas.microsoft.com/office/drawing/2014/main" id="{B78140F0-D95D-3FD7-4F62-51987B3C51E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412360" y="5073444"/>
            <a:ext cx="1697343" cy="1702260"/>
          </a:xfrm>
          <a:prstGeom prst="ellipse">
            <a:avLst/>
          </a:prstGeom>
        </p:spPr>
      </p:pic>
      <p:pic>
        <p:nvPicPr>
          <p:cNvPr id="49" name="Video 48">
            <a:hlinkClick r:id="" action="ppaction://media"/>
            <a:extLst>
              <a:ext uri="{FF2B5EF4-FFF2-40B4-BE49-F238E27FC236}">
                <a16:creationId xmlns:a16="http://schemas.microsoft.com/office/drawing/2014/main" id="{E99C1CC8-B1BD-A1C0-5783-B1EC06EC0F8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333702" y="5073444"/>
            <a:ext cx="1776001" cy="1702259"/>
          </a:xfrm>
          <a:prstGeom prst="ellipse">
            <a:avLst/>
          </a:prstGeom>
        </p:spPr>
      </p:pic>
    </p:spTree>
    <p:extLst>
      <p:ext uri="{BB962C8B-B14F-4D97-AF65-F5344CB8AC3E}">
        <p14:creationId xmlns:p14="http://schemas.microsoft.com/office/powerpoint/2010/main" val="2065793010"/>
      </p:ext>
    </p:extLst>
  </p:cSld>
  <p:clrMapOvr>
    <a:masterClrMapping/>
  </p:clrMapOvr>
  <p:transition spd="med" advTm="8148">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9"/>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4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48"/>
                </p:tgtEl>
              </p:cMediaNode>
            </p:video>
            <p:seq concurrent="1" nextAc="seek">
              <p:cTn id="11" restart="whenNotActive" fill="hold" evtFilter="cancelBubble" nodeType="interactiveSeq">
                <p:stCondLst>
                  <p:cond evt="onClick" delay="0">
                    <p:tgtEl>
                      <p:spTgt spid="48"/>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48"/>
                                        </p:tgtEl>
                                      </p:cBhvr>
                                    </p:cmd>
                                  </p:childTnLst>
                                </p:cTn>
                              </p:par>
                            </p:childTnLst>
                          </p:cTn>
                        </p:par>
                      </p:childTnLst>
                    </p:cTn>
                  </p:par>
                </p:childTnLst>
              </p:cTn>
              <p:nextCondLst>
                <p:cond evt="onClick" delay="0">
                  <p:tgtEl>
                    <p:spTgt spid="48"/>
                  </p:tgtEl>
                </p:cond>
              </p:nextCondLst>
            </p:seq>
            <p:video>
              <p:cMediaNode vol="80000">
                <p:cTn id="16" fill="hold" display="0">
                  <p:stCondLst>
                    <p:cond delay="indefinite"/>
                  </p:stCondLst>
                </p:cTn>
                <p:tgtEl>
                  <p:spTgt spid="49"/>
                </p:tgtEl>
              </p:cMediaNode>
            </p:video>
            <p:seq concurrent="1" nextAc="seek">
              <p:cTn id="17" restart="whenNotActive" fill="hold" evtFilter="cancelBubble" nodeType="interactiveSeq">
                <p:stCondLst>
                  <p:cond evt="onClick" delay="0">
                    <p:tgtEl>
                      <p:spTgt spid="49"/>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49"/>
                                        </p:tgtEl>
                                      </p:cBhvr>
                                    </p:cmd>
                                  </p:childTnLst>
                                </p:cTn>
                              </p:par>
                            </p:childTnLst>
                          </p:cTn>
                        </p:par>
                      </p:childTnLst>
                    </p:cTn>
                  </p:par>
                </p:childTnLst>
              </p:cTn>
              <p:nextCondLst>
                <p:cond evt="onClick" delay="0">
                  <p:tgtEl>
                    <p:spTgt spid="49"/>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1BD5D6C-A65A-9D36-78A0-9CEC7F2FC575}"/>
              </a:ext>
            </a:extLst>
          </p:cNvPr>
          <p:cNvSpPr txBox="1"/>
          <p:nvPr/>
        </p:nvSpPr>
        <p:spPr>
          <a:xfrm>
            <a:off x="884903" y="1868130"/>
            <a:ext cx="9960077" cy="4832092"/>
          </a:xfrm>
          <a:prstGeom prst="rect">
            <a:avLst/>
          </a:prstGeom>
          <a:noFill/>
        </p:spPr>
        <p:txBody>
          <a:bodyPr wrap="square" rtlCol="0">
            <a:spAutoFit/>
          </a:bodyPr>
          <a:lstStyle/>
          <a:p>
            <a:pPr marL="342900" indent="-342900">
              <a:lnSpc>
                <a:spcPct val="20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This experiment effectively demonstrated the power of social roles (Liu, 2022). </a:t>
            </a:r>
          </a:p>
          <a:p>
            <a:pPr marL="342900" indent="-342900">
              <a:lnSpc>
                <a:spcPct val="20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It created a realistic prison simulation, so it has high ecological validity.</a:t>
            </a:r>
          </a:p>
          <a:p>
            <a:pPr marL="342900" indent="-342900">
              <a:lnSpc>
                <a:spcPct val="20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This experiment had many influential debates within Society and Psychology. </a:t>
            </a:r>
          </a:p>
          <a:p>
            <a:pPr marL="342900" indent="-342900">
              <a:lnSpc>
                <a:spcPct val="20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This study provided qualitative data due to the nature of the data collected. </a:t>
            </a:r>
          </a:p>
          <a:p>
            <a:pPr marL="342900" indent="-342900">
              <a:buFont typeface="Arial" panose="020B0604020202020204" pitchFamily="34" charset="0"/>
              <a:buChar char="•"/>
            </a:pPr>
            <a:endParaRPr lang="en-GB" sz="2000" dirty="0"/>
          </a:p>
        </p:txBody>
      </p:sp>
      <p:sp>
        <p:nvSpPr>
          <p:cNvPr id="4" name="TextBox 3">
            <a:extLst>
              <a:ext uri="{FF2B5EF4-FFF2-40B4-BE49-F238E27FC236}">
                <a16:creationId xmlns:a16="http://schemas.microsoft.com/office/drawing/2014/main" id="{5F200FC8-041D-8674-4129-A656232C3D1F}"/>
              </a:ext>
            </a:extLst>
          </p:cNvPr>
          <p:cNvSpPr txBox="1"/>
          <p:nvPr/>
        </p:nvSpPr>
        <p:spPr>
          <a:xfrm>
            <a:off x="3726425" y="471948"/>
            <a:ext cx="3313471" cy="769441"/>
          </a:xfrm>
          <a:prstGeom prst="rect">
            <a:avLst/>
          </a:prstGeom>
          <a:noFill/>
        </p:spPr>
        <p:txBody>
          <a:bodyPr wrap="square" rtlCol="0">
            <a:spAutoFit/>
          </a:bodyPr>
          <a:lstStyle/>
          <a:p>
            <a:pPr algn="ctr"/>
            <a:r>
              <a:rPr lang="en-GB" sz="4400" u="sng" dirty="0">
                <a:latin typeface="Times New Roman" panose="02020603050405020304" pitchFamily="18" charset="0"/>
                <a:cs typeface="Times New Roman" panose="02020603050405020304" pitchFamily="18" charset="0"/>
              </a:rPr>
              <a:t>Strengths</a:t>
            </a:r>
          </a:p>
        </p:txBody>
      </p:sp>
      <p:pic>
        <p:nvPicPr>
          <p:cNvPr id="55" name="Video 54">
            <a:hlinkClick r:id="" action="ppaction://media"/>
            <a:extLst>
              <a:ext uri="{FF2B5EF4-FFF2-40B4-BE49-F238E27FC236}">
                <a16:creationId xmlns:a16="http://schemas.microsoft.com/office/drawing/2014/main" id="{E705FB31-E31C-7989-CBDE-11CD13388A6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500852" y="4718304"/>
            <a:ext cx="1608852" cy="2057400"/>
          </a:xfrm>
          <a:prstGeom prst="ellipse">
            <a:avLst/>
          </a:prstGeom>
        </p:spPr>
      </p:pic>
      <p:pic>
        <p:nvPicPr>
          <p:cNvPr id="56" name="Video 55">
            <a:hlinkClick r:id="" action="ppaction://media"/>
            <a:extLst>
              <a:ext uri="{FF2B5EF4-FFF2-40B4-BE49-F238E27FC236}">
                <a16:creationId xmlns:a16="http://schemas.microsoft.com/office/drawing/2014/main" id="{2DD62D66-9EEC-1329-4A0D-BE56D22D6A1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392696" y="4718304"/>
            <a:ext cx="1717007" cy="2057400"/>
          </a:xfrm>
          <a:prstGeom prst="ellipse">
            <a:avLst/>
          </a:prstGeom>
        </p:spPr>
      </p:pic>
    </p:spTree>
    <p:extLst>
      <p:ext uri="{BB962C8B-B14F-4D97-AF65-F5344CB8AC3E}">
        <p14:creationId xmlns:p14="http://schemas.microsoft.com/office/powerpoint/2010/main" val="1690218941"/>
      </p:ext>
    </p:extLst>
  </p:cSld>
  <p:clrMapOvr>
    <a:masterClrMapping/>
  </p:clrMapOvr>
  <p:transition spd="slow" advTm="36397">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6"/>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5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55"/>
                </p:tgtEl>
              </p:cMediaNode>
            </p:video>
            <p:seq concurrent="1" nextAc="seek">
              <p:cTn id="11" restart="whenNotActive" fill="hold" evtFilter="cancelBubble" nodeType="interactiveSeq">
                <p:stCondLst>
                  <p:cond evt="onClick" delay="0">
                    <p:tgtEl>
                      <p:spTgt spid="55"/>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55"/>
                                        </p:tgtEl>
                                      </p:cBhvr>
                                    </p:cmd>
                                  </p:childTnLst>
                                </p:cTn>
                              </p:par>
                            </p:childTnLst>
                          </p:cTn>
                        </p:par>
                      </p:childTnLst>
                    </p:cTn>
                  </p:par>
                </p:childTnLst>
              </p:cTn>
              <p:nextCondLst>
                <p:cond evt="onClick" delay="0">
                  <p:tgtEl>
                    <p:spTgt spid="55"/>
                  </p:tgtEl>
                </p:cond>
              </p:nextCondLst>
            </p:seq>
            <p:video>
              <p:cMediaNode vol="80000">
                <p:cTn id="16" fill="hold" display="0">
                  <p:stCondLst>
                    <p:cond delay="indefinite"/>
                  </p:stCondLst>
                </p:cTn>
                <p:tgtEl>
                  <p:spTgt spid="56"/>
                </p:tgtEl>
              </p:cMediaNode>
            </p:video>
            <p:seq concurrent="1" nextAc="seek">
              <p:cTn id="17" restart="whenNotActive" fill="hold" evtFilter="cancelBubble" nodeType="interactiveSeq">
                <p:stCondLst>
                  <p:cond evt="onClick" delay="0">
                    <p:tgtEl>
                      <p:spTgt spid="56"/>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56"/>
                                        </p:tgtEl>
                                      </p:cBhvr>
                                    </p:cmd>
                                  </p:childTnLst>
                                </p:cTn>
                              </p:par>
                            </p:childTnLst>
                          </p:cTn>
                        </p:par>
                      </p:childTnLst>
                    </p:cTn>
                  </p:par>
                </p:childTnLst>
              </p:cTn>
              <p:nextCondLst>
                <p:cond evt="onClick" delay="0">
                  <p:tgtEl>
                    <p:spTgt spid="56"/>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C6C557E-3717-E708-3188-254BF03CD9B3}"/>
              </a:ext>
            </a:extLst>
          </p:cNvPr>
          <p:cNvSpPr txBox="1"/>
          <p:nvPr/>
        </p:nvSpPr>
        <p:spPr>
          <a:xfrm>
            <a:off x="4245075" y="412955"/>
            <a:ext cx="3991897" cy="584775"/>
          </a:xfrm>
          <a:prstGeom prst="rect">
            <a:avLst/>
          </a:prstGeom>
          <a:noFill/>
        </p:spPr>
        <p:txBody>
          <a:bodyPr wrap="square" rtlCol="0">
            <a:spAutoFit/>
          </a:bodyPr>
          <a:lstStyle/>
          <a:p>
            <a:r>
              <a:rPr lang="en-GB" sz="3200" b="1" u="sng" dirty="0">
                <a:latin typeface="Times New Roman" panose="02020603050405020304" pitchFamily="18" charset="0"/>
                <a:cs typeface="Times New Roman" panose="02020603050405020304" pitchFamily="18" charset="0"/>
              </a:rPr>
              <a:t>Weaknesses</a:t>
            </a:r>
          </a:p>
        </p:txBody>
      </p:sp>
      <p:sp>
        <p:nvSpPr>
          <p:cNvPr id="3" name="TextBox 2">
            <a:extLst>
              <a:ext uri="{FF2B5EF4-FFF2-40B4-BE49-F238E27FC236}">
                <a16:creationId xmlns:a16="http://schemas.microsoft.com/office/drawing/2014/main" id="{C8A2AFED-7596-2619-1893-C95CA8A65519}"/>
              </a:ext>
            </a:extLst>
          </p:cNvPr>
          <p:cNvSpPr txBox="1"/>
          <p:nvPr/>
        </p:nvSpPr>
        <p:spPr>
          <a:xfrm>
            <a:off x="693173" y="1351691"/>
            <a:ext cx="11095703" cy="5293757"/>
          </a:xfrm>
          <a:prstGeom prst="rect">
            <a:avLst/>
          </a:prstGeom>
          <a:noFill/>
        </p:spPr>
        <p:txBody>
          <a:bodyPr wrap="square" rtlCol="0">
            <a:spAutoFit/>
          </a:bodyPr>
          <a:lstStyle/>
          <a:p>
            <a:pPr marL="285750" indent="-285750">
              <a:lnSpc>
                <a:spcPct val="200000"/>
              </a:lnSpc>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Due to the psychological stress and humiliation these participants went through, this caused serious Ethical issues. (Ratnesar, 2011). </a:t>
            </a:r>
          </a:p>
          <a:p>
            <a:pPr marL="285750" indent="-285750">
              <a:lnSpc>
                <a:spcPct val="200000"/>
              </a:lnSpc>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Zimbardo, who was the researcher, became too involved in the experiment. Some of the guards also took their behaviour and role in authority to the extreme. This caused a lack of control and objectivity. (Bartels, Milovich, &amp; Mousier, 2016).</a:t>
            </a:r>
          </a:p>
          <a:p>
            <a:pPr marL="285750" indent="-285750">
              <a:lnSpc>
                <a:spcPct val="200000"/>
              </a:lnSpc>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The study had a small and biased sample, as it consisted of all white males and middle-class college students. </a:t>
            </a:r>
          </a:p>
          <a:p>
            <a:pPr marL="285750" indent="-285750">
              <a:lnSpc>
                <a:spcPct val="200000"/>
              </a:lnSpc>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This study was never repeated to see if the results would be similar</a:t>
            </a:r>
            <a:r>
              <a:rPr lang="en-GB" sz="2000" dirty="0"/>
              <a:t>. </a:t>
            </a:r>
          </a:p>
          <a:p>
            <a:pPr marL="285750" indent="-285750">
              <a:buFont typeface="Arial" panose="020B0604020202020204" pitchFamily="34" charset="0"/>
              <a:buChar char="•"/>
            </a:pPr>
            <a:endParaRPr lang="en-GB" dirty="0"/>
          </a:p>
        </p:txBody>
      </p:sp>
      <p:pic>
        <p:nvPicPr>
          <p:cNvPr id="42" name="Video 41">
            <a:hlinkClick r:id="" action="ppaction://media"/>
            <a:extLst>
              <a:ext uri="{FF2B5EF4-FFF2-40B4-BE49-F238E27FC236}">
                <a16:creationId xmlns:a16="http://schemas.microsoft.com/office/drawing/2014/main" id="{437D82C3-207A-1576-C443-023A6AC28B2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205882" y="5034116"/>
            <a:ext cx="1903821" cy="1741587"/>
          </a:xfrm>
          <a:prstGeom prst="ellipse">
            <a:avLst/>
          </a:prstGeom>
        </p:spPr>
      </p:pic>
      <p:pic>
        <p:nvPicPr>
          <p:cNvPr id="43" name="Video 42">
            <a:hlinkClick r:id="" action="ppaction://media"/>
            <a:extLst>
              <a:ext uri="{FF2B5EF4-FFF2-40B4-BE49-F238E27FC236}">
                <a16:creationId xmlns:a16="http://schemas.microsoft.com/office/drawing/2014/main" id="{155074A4-DBBD-5576-49F9-72BB5AB5946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205884" y="5132438"/>
            <a:ext cx="1903820" cy="1643265"/>
          </a:xfrm>
          <a:prstGeom prst="ellipse">
            <a:avLst/>
          </a:prstGeom>
        </p:spPr>
      </p:pic>
    </p:spTree>
    <p:extLst>
      <p:ext uri="{BB962C8B-B14F-4D97-AF65-F5344CB8AC3E}">
        <p14:creationId xmlns:p14="http://schemas.microsoft.com/office/powerpoint/2010/main" val="198374801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54367">
        <p159:morph option="byObject"/>
      </p:transition>
    </mc:Choice>
    <mc:Fallback xmlns="">
      <p:transition spd="slow" advTm="5436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3"/>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4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42"/>
                </p:tgtEl>
              </p:cMediaNode>
            </p:video>
            <p:seq concurrent="1" nextAc="seek">
              <p:cTn id="11" restart="whenNotActive" fill="hold" evtFilter="cancelBubble" nodeType="interactiveSeq">
                <p:stCondLst>
                  <p:cond evt="onClick" delay="0">
                    <p:tgtEl>
                      <p:spTgt spid="42"/>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42"/>
                                        </p:tgtEl>
                                      </p:cBhvr>
                                    </p:cmd>
                                  </p:childTnLst>
                                </p:cTn>
                              </p:par>
                            </p:childTnLst>
                          </p:cTn>
                        </p:par>
                      </p:childTnLst>
                    </p:cTn>
                  </p:par>
                </p:childTnLst>
              </p:cTn>
              <p:nextCondLst>
                <p:cond evt="onClick" delay="0">
                  <p:tgtEl>
                    <p:spTgt spid="42"/>
                  </p:tgtEl>
                </p:cond>
              </p:nextCondLst>
            </p:seq>
            <p:video>
              <p:cMediaNode vol="80000">
                <p:cTn id="16" fill="hold" display="0">
                  <p:stCondLst>
                    <p:cond delay="indefinite"/>
                  </p:stCondLst>
                </p:cTn>
                <p:tgtEl>
                  <p:spTgt spid="43"/>
                </p:tgtEl>
              </p:cMediaNode>
            </p:video>
            <p:seq concurrent="1" nextAc="seek">
              <p:cTn id="17" restart="whenNotActive" fill="hold" evtFilter="cancelBubble" nodeType="interactiveSeq">
                <p:stCondLst>
                  <p:cond evt="onClick" delay="0">
                    <p:tgtEl>
                      <p:spTgt spid="43"/>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43"/>
                                        </p:tgtEl>
                                      </p:cBhvr>
                                    </p:cmd>
                                  </p:childTnLst>
                                </p:cTn>
                              </p:par>
                            </p:childTnLst>
                          </p:cTn>
                        </p:par>
                      </p:childTnLst>
                    </p:cTn>
                  </p:par>
                </p:childTnLst>
              </p:cTn>
              <p:nextCondLst>
                <p:cond evt="onClick" delay="0">
                  <p:tgtEl>
                    <p:spTgt spid="43"/>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9BBEE5F-4DDA-8472-7E26-877764593487}"/>
              </a:ext>
            </a:extLst>
          </p:cNvPr>
          <p:cNvSpPr txBox="1"/>
          <p:nvPr/>
        </p:nvSpPr>
        <p:spPr>
          <a:xfrm>
            <a:off x="1268361" y="639097"/>
            <a:ext cx="9026013" cy="4955203"/>
          </a:xfrm>
          <a:prstGeom prst="rect">
            <a:avLst/>
          </a:prstGeom>
          <a:noFill/>
        </p:spPr>
        <p:txBody>
          <a:bodyPr wrap="square" rtlCol="0">
            <a:spAutoFit/>
          </a:bodyPr>
          <a:lstStyle/>
          <a:p>
            <a:pPr algn="ctr"/>
            <a:r>
              <a:rPr lang="en-GB" sz="3200" u="sng" dirty="0">
                <a:latin typeface="Times New Roman" panose="02020603050405020304" pitchFamily="18" charset="0"/>
                <a:cs typeface="Times New Roman" panose="02020603050405020304" pitchFamily="18" charset="0"/>
              </a:rPr>
              <a:t>Script</a:t>
            </a:r>
          </a:p>
          <a:p>
            <a:pPr algn="ctr"/>
            <a:endParaRPr lang="en-GB" sz="3200" u="sng" dirty="0">
              <a:latin typeface="Times New Roman" panose="02020603050405020304" pitchFamily="18" charset="0"/>
              <a:cs typeface="Times New Roman" panose="02020603050405020304" pitchFamily="18" charset="0"/>
            </a:endParaRPr>
          </a:p>
          <a:p>
            <a:r>
              <a:rPr lang="en-GB" sz="2800" dirty="0">
                <a:latin typeface="Times New Roman" panose="02020603050405020304" pitchFamily="18" charset="0"/>
                <a:cs typeface="Times New Roman" panose="02020603050405020304" pitchFamily="18" charset="0"/>
              </a:rPr>
              <a:t>Slide 3- Strengths</a:t>
            </a:r>
          </a:p>
          <a:p>
            <a:r>
              <a:rPr lang="en-GB" sz="2800" dirty="0">
                <a:latin typeface="Times New Roman" panose="02020603050405020304" pitchFamily="18" charset="0"/>
                <a:cs typeface="Times New Roman" panose="02020603050405020304" pitchFamily="18" charset="0"/>
              </a:rPr>
              <a:t>Point 1- Not only how authoritative figures can influence, but also reward and punish. </a:t>
            </a:r>
          </a:p>
          <a:p>
            <a:endParaRPr lang="en-GB" sz="2800" dirty="0">
              <a:latin typeface="Times New Roman" panose="02020603050405020304" pitchFamily="18" charset="0"/>
              <a:cs typeface="Times New Roman" panose="02020603050405020304" pitchFamily="18" charset="0"/>
            </a:endParaRPr>
          </a:p>
          <a:p>
            <a:r>
              <a:rPr lang="en-GB" sz="2800" dirty="0">
                <a:latin typeface="Times New Roman" panose="02020603050405020304" pitchFamily="18" charset="0"/>
                <a:cs typeface="Times New Roman" panose="02020603050405020304" pitchFamily="18" charset="0"/>
              </a:rPr>
              <a:t>Slide 4- Weaknesses</a:t>
            </a:r>
          </a:p>
          <a:p>
            <a:r>
              <a:rPr lang="en-GB" sz="2800" dirty="0">
                <a:latin typeface="Times New Roman" panose="02020603050405020304" pitchFamily="18" charset="0"/>
                <a:cs typeface="Times New Roman" panose="02020603050405020304" pitchFamily="18" charset="0"/>
              </a:rPr>
              <a:t>Point 1- Participants were stripped naked, had to use a bucket as a toilet and were sleep-deprived. </a:t>
            </a:r>
          </a:p>
          <a:p>
            <a:r>
              <a:rPr lang="en-GB" sz="2800" dirty="0">
                <a:latin typeface="Times New Roman" panose="02020603050405020304" pitchFamily="18" charset="0"/>
                <a:cs typeface="Times New Roman" panose="02020603050405020304" pitchFamily="18" charset="0"/>
              </a:rPr>
              <a:t>Point 2 - Zimbardo played both the investigator and the prison superintendent, which blurred the lines. </a:t>
            </a:r>
          </a:p>
        </p:txBody>
      </p:sp>
    </p:spTree>
    <p:extLst>
      <p:ext uri="{BB962C8B-B14F-4D97-AF65-F5344CB8AC3E}">
        <p14:creationId xmlns:p14="http://schemas.microsoft.com/office/powerpoint/2010/main" val="5561805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F8CC3C4-C06E-62CD-47B5-EC760CE7788D}"/>
              </a:ext>
            </a:extLst>
          </p:cNvPr>
          <p:cNvSpPr txBox="1"/>
          <p:nvPr/>
        </p:nvSpPr>
        <p:spPr>
          <a:xfrm>
            <a:off x="117987" y="88491"/>
            <a:ext cx="11690555" cy="5570756"/>
          </a:xfrm>
          <a:prstGeom prst="rect">
            <a:avLst/>
          </a:prstGeom>
          <a:noFill/>
        </p:spPr>
        <p:txBody>
          <a:bodyPr wrap="square" rtlCol="0">
            <a:spAutoFit/>
          </a:bodyPr>
          <a:lstStyle/>
          <a:p>
            <a:r>
              <a:rPr lang="en-GB" sz="1600" dirty="0">
                <a:latin typeface="Times New Roman" panose="02020603050405020304" pitchFamily="18" charset="0"/>
                <a:cs typeface="Times New Roman" panose="02020603050405020304" pitchFamily="18" charset="0"/>
              </a:rPr>
              <a:t>Full reference:</a:t>
            </a:r>
          </a:p>
          <a:p>
            <a:endParaRPr lang="en-GB" sz="1600" dirty="0">
              <a:latin typeface="Times New Roman" panose="02020603050405020304" pitchFamily="18" charset="0"/>
              <a:cs typeface="Times New Roman" panose="02020603050405020304" pitchFamily="18" charset="0"/>
            </a:endParaRPr>
          </a:p>
          <a:p>
            <a:pPr marL="447675" indent="-447675" defTabSz="179388">
              <a:lnSpc>
                <a:spcPct val="200000"/>
              </a:lnSpc>
            </a:pPr>
            <a:r>
              <a:rPr lang="en-GB" sz="1400" dirty="0">
                <a:latin typeface="Times New Roman" panose="02020603050405020304" pitchFamily="18" charset="0"/>
                <a:cs typeface="Times New Roman" panose="02020603050405020304" pitchFamily="18" charset="0"/>
              </a:rPr>
              <a:t>Bartels, J. M., Milovich, M. M., &amp; Mousier, S. (2016). Coverage of the Stanford Prison Experiment in introductory Psychology courses: A survey of introductory     Psychology instructors. Teaching of Psychology, 43(2), 136-141. </a:t>
            </a:r>
            <a:r>
              <a:rPr lang="en-GB" sz="1400" dirty="0">
                <a:latin typeface="Times New Roman" panose="02020603050405020304" pitchFamily="18" charset="0"/>
                <a:cs typeface="Times New Roman" panose="02020603050405020304" pitchFamily="18" charset="0"/>
                <a:hlinkClick r:id="rId2"/>
              </a:rPr>
              <a:t>https://doi-org.ezproxy.uwtsd.ac.uk/10.1177/0098628316636290</a:t>
            </a:r>
            <a:r>
              <a:rPr lang="en-GB" sz="1400" dirty="0">
                <a:latin typeface="Times New Roman" panose="02020603050405020304" pitchFamily="18" charset="0"/>
                <a:cs typeface="Times New Roman" panose="02020603050405020304" pitchFamily="18" charset="0"/>
              </a:rPr>
              <a:t>  </a:t>
            </a:r>
          </a:p>
          <a:p>
            <a:pPr marL="457200" indent="-457200" defTabSz="179388">
              <a:lnSpc>
                <a:spcPct val="200000"/>
              </a:lnSpc>
            </a:pPr>
            <a:r>
              <a:rPr lang="en-GB" sz="1400" dirty="0">
                <a:latin typeface="Times New Roman" panose="02020603050405020304" pitchFamily="18" charset="0"/>
                <a:cs typeface="Times New Roman" panose="02020603050405020304" pitchFamily="18" charset="0"/>
              </a:rPr>
              <a:t>Downey, D. (2022</a:t>
            </a:r>
            <a:r>
              <a:rPr lang="en-GB" sz="1400" i="1" dirty="0">
                <a:latin typeface="Times New Roman" panose="02020603050405020304" pitchFamily="18" charset="0"/>
                <a:cs typeface="Times New Roman" panose="02020603050405020304" pitchFamily="18" charset="0"/>
              </a:rPr>
              <a:t>). Prisoner With Guard In The Stanford Prison Experiment</a:t>
            </a:r>
            <a:r>
              <a:rPr lang="en-GB" sz="1400" dirty="0">
                <a:latin typeface="Times New Roman" panose="02020603050405020304" pitchFamily="18" charset="0"/>
                <a:cs typeface="Times New Roman" panose="02020603050405020304" pitchFamily="18" charset="0"/>
              </a:rPr>
              <a:t>. [Photograph]. San Francisco Chronicle. </a:t>
            </a:r>
            <a:r>
              <a:rPr lang="en-GB" sz="1400" dirty="0">
                <a:latin typeface="Times New Roman" panose="02020603050405020304" pitchFamily="18" charset="0"/>
                <a:cs typeface="Times New Roman" panose="02020603050405020304" pitchFamily="18" charset="0"/>
                <a:hlinkClick r:id="rId3"/>
              </a:rPr>
              <a:t>https://www.bbc.co.uk/programmes/w3ct1x8t</a:t>
            </a:r>
            <a:r>
              <a:rPr lang="en-GB" sz="1400" dirty="0">
                <a:latin typeface="Times New Roman" panose="02020603050405020304" pitchFamily="18" charset="0"/>
                <a:cs typeface="Times New Roman" panose="02020603050405020304" pitchFamily="18" charset="0"/>
              </a:rPr>
              <a:t> </a:t>
            </a:r>
          </a:p>
          <a:p>
            <a:pPr marL="447675" indent="-447675" defTabSz="179388">
              <a:lnSpc>
                <a:spcPct val="200000"/>
              </a:lnSpc>
            </a:pPr>
            <a:r>
              <a:rPr lang="en-GB" sz="1400" dirty="0">
                <a:latin typeface="Times New Roman" panose="02020603050405020304" pitchFamily="18" charset="0"/>
                <a:cs typeface="Times New Roman" panose="02020603050405020304" pitchFamily="18" charset="0"/>
              </a:rPr>
              <a:t>Liu, L. (2023, February 13). </a:t>
            </a:r>
            <a:r>
              <a:rPr lang="en-GB" sz="1400" i="1" dirty="0">
                <a:latin typeface="Times New Roman" panose="02020603050405020304" pitchFamily="18" charset="0"/>
                <a:cs typeface="Times New Roman" panose="02020603050405020304" pitchFamily="18" charset="0"/>
              </a:rPr>
              <a:t>What Do Milgram And Zimbardo Experiments Teach Us About The Power Of Organizations To Control People’s </a:t>
            </a:r>
            <a:r>
              <a:rPr lang="en-GB" sz="1400" i="1" dirty="0" err="1">
                <a:latin typeface="Times New Roman" panose="02020603050405020304" pitchFamily="18" charset="0"/>
                <a:cs typeface="Times New Roman" panose="02020603050405020304" pitchFamily="18" charset="0"/>
              </a:rPr>
              <a:t>Behaviors</a:t>
            </a:r>
            <a:r>
              <a:rPr lang="en-GB" sz="1400" i="1" dirty="0">
                <a:latin typeface="Times New Roman" panose="02020603050405020304" pitchFamily="18" charset="0"/>
                <a:cs typeface="Times New Roman" panose="02020603050405020304" pitchFamily="18" charset="0"/>
              </a:rPr>
              <a:t>? </a:t>
            </a:r>
            <a:r>
              <a:rPr lang="en-GB" sz="1400" dirty="0">
                <a:latin typeface="Times New Roman" panose="02020603050405020304" pitchFamily="18" charset="0"/>
                <a:cs typeface="Times New Roman" panose="02020603050405020304" pitchFamily="18" charset="0"/>
              </a:rPr>
              <a:t>[Conference presentation abstract]. Manchester University Oxford road, Manchester. </a:t>
            </a:r>
            <a:r>
              <a:rPr lang="en-GB" sz="1400" dirty="0">
                <a:latin typeface="Times New Roman" panose="02020603050405020304" pitchFamily="18" charset="0"/>
                <a:cs typeface="Times New Roman" panose="02020603050405020304" pitchFamily="18" charset="0"/>
                <a:hlinkClick r:id="rId4"/>
              </a:rPr>
              <a:t>https://doi.org/10.1051/shsconf/202315801023</a:t>
            </a:r>
            <a:r>
              <a:rPr lang="en-GB" sz="1400" dirty="0">
                <a:latin typeface="Times New Roman" panose="02020603050405020304" pitchFamily="18" charset="0"/>
                <a:cs typeface="Times New Roman" panose="02020603050405020304" pitchFamily="18" charset="0"/>
              </a:rPr>
              <a:t> </a:t>
            </a:r>
            <a:endParaRPr lang="en-GB" sz="1400" i="1" dirty="0">
              <a:latin typeface="Times New Roman" panose="02020603050405020304" pitchFamily="18" charset="0"/>
              <a:cs typeface="Times New Roman" panose="02020603050405020304" pitchFamily="18" charset="0"/>
            </a:endParaRPr>
          </a:p>
          <a:p>
            <a:pPr marL="457200" indent="-914400" defTabSz="179388">
              <a:lnSpc>
                <a:spcPct val="200000"/>
              </a:lnSpc>
            </a:pPr>
            <a:r>
              <a:rPr lang="en-GB" sz="1400" dirty="0">
                <a:latin typeface="Times New Roman" panose="02020603050405020304" pitchFamily="18" charset="0"/>
                <a:cs typeface="Times New Roman" panose="02020603050405020304" pitchFamily="18" charset="0"/>
              </a:rPr>
              <a:t>[Photograph of Philip </a:t>
            </a:r>
            <a:r>
              <a:rPr lang="en-GB" sz="1400" dirty="0" err="1">
                <a:latin typeface="Times New Roman" panose="02020603050405020304" pitchFamily="18" charset="0"/>
                <a:cs typeface="Times New Roman" panose="02020603050405020304" pitchFamily="18" charset="0"/>
              </a:rPr>
              <a:t>Zambardo</a:t>
            </a:r>
            <a:r>
              <a:rPr lang="en-GB" sz="1400" dirty="0">
                <a:latin typeface="Times New Roman" panose="02020603050405020304" pitchFamily="18" charset="0"/>
                <a:cs typeface="Times New Roman" panose="02020603050405020304" pitchFamily="18" charset="0"/>
              </a:rPr>
              <a:t>]. (2015). </a:t>
            </a:r>
            <a:r>
              <a:rPr lang="en-GB" sz="1400" dirty="0">
                <a:latin typeface="Times New Roman" panose="02020603050405020304" pitchFamily="18" charset="0"/>
                <a:cs typeface="Times New Roman" panose="02020603050405020304" pitchFamily="18" charset="0"/>
                <a:hlinkClick r:id="rId5"/>
              </a:rPr>
              <a:t>https://news.sky.com/story/philip-zimbardo-psychologist-behind-controversial-stanford-prison-experiment-dies-aged-91-13236490</a:t>
            </a:r>
            <a:r>
              <a:rPr lang="en-GB" sz="1400" dirty="0">
                <a:latin typeface="Times New Roman" panose="02020603050405020304" pitchFamily="18" charset="0"/>
                <a:cs typeface="Times New Roman" panose="02020603050405020304" pitchFamily="18" charset="0"/>
              </a:rPr>
              <a:t> </a:t>
            </a:r>
          </a:p>
          <a:p>
            <a:pPr marL="457200" indent="-457200" defTabSz="179388">
              <a:lnSpc>
                <a:spcPct val="200000"/>
              </a:lnSpc>
            </a:pPr>
            <a:r>
              <a:rPr lang="en-GB" sz="1400" dirty="0">
                <a:latin typeface="Times New Roman" panose="02020603050405020304" pitchFamily="18" charset="0"/>
                <a:cs typeface="Times New Roman" panose="02020603050405020304" pitchFamily="18" charset="0"/>
              </a:rPr>
              <a:t>Ratnesar, R. (2011, July/August). What happened in the basement of the psych building 40 years ago shocked the world. How do the guards, prisoners and researchers in the Stanford Prison Experiment feel about it now? </a:t>
            </a:r>
            <a:r>
              <a:rPr lang="en-GB" sz="1400" i="1" dirty="0">
                <a:latin typeface="Times New Roman" panose="02020603050405020304" pitchFamily="18" charset="0"/>
                <a:cs typeface="Times New Roman" panose="02020603050405020304" pitchFamily="18" charset="0"/>
              </a:rPr>
              <a:t>The Menace Within. </a:t>
            </a:r>
            <a:r>
              <a:rPr lang="en-GB" sz="1400" i="1" dirty="0">
                <a:latin typeface="Times New Roman" panose="02020603050405020304" pitchFamily="18" charset="0"/>
                <a:cs typeface="Times New Roman" panose="02020603050405020304" pitchFamily="18" charset="0"/>
                <a:hlinkClick r:id="rId6"/>
              </a:rPr>
              <a:t>https://stanfordmag.org/contents/the-menace-within#:~:text=In%201973%2C%20an%20investigation%20by,in%20America%2C%22%20Zimbardo%20says</a:t>
            </a:r>
            <a:r>
              <a:rPr lang="en-GB" sz="1400" i="1" dirty="0">
                <a:latin typeface="Times New Roman" panose="02020603050405020304" pitchFamily="18" charset="0"/>
                <a:cs typeface="Times New Roman" panose="02020603050405020304" pitchFamily="18" charset="0"/>
              </a:rPr>
              <a:t> </a:t>
            </a:r>
          </a:p>
          <a:p>
            <a:endParaRPr lang="en-GB" sz="1600" i="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04956565"/>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F46216B-77A9-411A-B9D3-5023FCB70208}"/>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4" ma:contentTypeDescription="Create a new document." ma:contentTypeScope="" ma:versionID="0d9bf89166696011ee482ada066b08b0">
  <xsd:schema xmlns:xsd="http://www.w3.org/2001/XMLSchema" xmlns:xs="http://www.w3.org/2001/XMLSchema" xmlns:p="http://schemas.microsoft.com/office/2006/metadata/properties" xmlns:ns3="b4f9f7ee-5770-4a14-8925-17f3d16e50b7" targetNamespace="http://schemas.microsoft.com/office/2006/metadata/properties" ma:root="true" ma:fieldsID="89789131c3e375cb3bcf354f9f4360ba"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44FD1A7-B709-4A38-9948-BBA1420C92F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f9f7ee-5770-4a14-8925-17f3d16e50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8B323DC-F82C-4139-8517-E1E102C4837D}">
  <ds:schemaRefs>
    <ds:schemaRef ds:uri="http://schemas.microsoft.com/sharepoint/v3/contenttype/forms"/>
  </ds:schemaRefs>
</ds:datastoreItem>
</file>

<file path=customXml/itemProps3.xml><?xml version="1.0" encoding="utf-8"?>
<ds:datastoreItem xmlns:ds="http://schemas.openxmlformats.org/officeDocument/2006/customXml" ds:itemID="{407D02EB-C04B-4324-B687-CD8EFD07B107}">
  <ds:schemaRefs>
    <ds:schemaRef ds:uri="http://purl.org/dc/elements/1.1/"/>
    <ds:schemaRef ds:uri="http://purl.org/dc/terms/"/>
    <ds:schemaRef ds:uri="b4f9f7ee-5770-4a14-8925-17f3d16e50b7"/>
    <ds:schemaRef ds:uri="http://purl.org/dc/dcmitype/"/>
    <ds:schemaRef ds:uri="http://www.w3.org/XML/1998/namespace"/>
    <ds:schemaRef ds:uri="http://schemas.microsoft.com/office/2006/documentManagement/types"/>
    <ds:schemaRef ds:uri="http://schemas.microsoft.com/office/infopath/2007/PartnerControls"/>
    <ds:schemaRef ds:uri="http://schemas.openxmlformats.org/package/2006/metadata/core-propertie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Office 2013 - 2022 Theme</Template>
  <TotalTime>316</TotalTime>
  <Words>592</Words>
  <Application>Microsoft Office PowerPoint</Application>
  <PresentationFormat>Widescreen</PresentationFormat>
  <Paragraphs>36</Paragraphs>
  <Slides>7</Slides>
  <Notes>0</Notes>
  <HiddenSlides>0</HiddenSlides>
  <MMClips>8</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vt:i4>
      </vt:variant>
    </vt:vector>
  </HeadingPairs>
  <TitlesOfParts>
    <vt:vector size="14" baseType="lpstr">
      <vt:lpstr>Arial</vt:lpstr>
      <vt:lpstr>Calibri</vt:lpstr>
      <vt:lpstr>Calibri Light</vt:lpstr>
      <vt:lpstr>ReithSans</vt:lpstr>
      <vt:lpstr>Sky Text</vt:lpstr>
      <vt:lpstr>Times New Roman</vt:lpstr>
      <vt:lpstr>Office 2013 - 2022 Theme</vt:lpstr>
      <vt:lpstr>PowerPoint Presentation</vt:lpstr>
      <vt:lpstr>PowerPoint Presentation</vt:lpstr>
      <vt:lpstr>Strengths and weaknesses of the Stanford prison experiment </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Carrie Llewellyn-Ford (2502339)</dc:creator>
  <cp:lastModifiedBy>Carrie Llewellyn-Ford (2502339)</cp:lastModifiedBy>
  <cp:revision>3</cp:revision>
  <dcterms:created xsi:type="dcterms:W3CDTF">2025-11-05T20:32:31Z</dcterms:created>
  <dcterms:modified xsi:type="dcterms:W3CDTF">2025-11-17T13:37:54Z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