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7" r:id="rId1"/>
    <p:sldMasterId id="2147483679" r:id="rId2"/>
  </p:sldMasterIdLst>
  <p:notesMasterIdLst>
    <p:notesMasterId r:id="rId22"/>
  </p:notesMasterIdLst>
  <p:sldIdLst>
    <p:sldId id="308" r:id="rId3"/>
    <p:sldId id="309" r:id="rId4"/>
    <p:sldId id="310" r:id="rId5"/>
    <p:sldId id="311" r:id="rId6"/>
    <p:sldId id="312" r:id="rId7"/>
    <p:sldId id="313" r:id="rId8"/>
    <p:sldId id="314" r:id="rId9"/>
    <p:sldId id="315" r:id="rId10"/>
    <p:sldId id="316" r:id="rId11"/>
    <p:sldId id="317" r:id="rId12"/>
    <p:sldId id="318" r:id="rId13"/>
    <p:sldId id="319" r:id="rId14"/>
    <p:sldId id="320" r:id="rId15"/>
    <p:sldId id="321" r:id="rId16"/>
    <p:sldId id="322" r:id="rId17"/>
    <p:sldId id="323" r:id="rId18"/>
    <p:sldId id="324" r:id="rId19"/>
    <p:sldId id="325" r:id="rId20"/>
    <p:sldId id="327" r:id="rId21"/>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modifyVerifier cryptProviderType="rsaAES" cryptAlgorithmClass="hash" cryptAlgorithmType="typeAny" cryptAlgorithmSid="14" spinCount="100000" saltData="aV5SGoRkb08q1Tdsifj3YA==" hashData="aWJ2WBIa6qIXkVLBg+/8ZvV5PCLiCmjK07xthMPVjuhqtmf/Soh8QP+hdi2YbYJaXbG4CuVt9Z/t0x452NpZHQ=="/>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CFFCC"/>
    <a:srgbClr val="99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568" autoAdjust="0"/>
    <p:restoredTop sz="52600" autoAdjust="0"/>
  </p:normalViewPr>
  <p:slideViewPr>
    <p:cSldViewPr>
      <p:cViewPr varScale="1">
        <p:scale>
          <a:sx n="60" d="100"/>
          <a:sy n="60" d="100"/>
        </p:scale>
        <p:origin x="270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150" d="100"/>
          <a:sy n="150" d="100"/>
        </p:scale>
        <p:origin x="810" y="-18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7520"/>
          </a:xfrm>
          <a:prstGeom prst="rect">
            <a:avLst/>
          </a:prstGeom>
        </p:spPr>
        <p:txBody>
          <a:bodyPr vert="horz" lIns="91429" tIns="45715" rIns="91429" bIns="45715" rtlCol="0"/>
          <a:lstStyle>
            <a:lvl1pPr algn="l" eaLnBrk="1" hangingPunct="1">
              <a:defRPr sz="1200">
                <a:latin typeface="Arial" charset="0"/>
                <a:cs typeface="Arial" charset="0"/>
              </a:defRPr>
            </a:lvl1pPr>
          </a:lstStyle>
          <a:p>
            <a:pPr>
              <a:defRPr/>
            </a:pPr>
            <a:endParaRPr lang="en-GB"/>
          </a:p>
        </p:txBody>
      </p:sp>
      <p:sp>
        <p:nvSpPr>
          <p:cNvPr id="3" name="Date Placeholder 2"/>
          <p:cNvSpPr>
            <a:spLocks noGrp="1"/>
          </p:cNvSpPr>
          <p:nvPr>
            <p:ph type="dt" idx="1"/>
          </p:nvPr>
        </p:nvSpPr>
        <p:spPr>
          <a:xfrm>
            <a:off x="3850443" y="1"/>
            <a:ext cx="2945659" cy="497520"/>
          </a:xfrm>
          <a:prstGeom prst="rect">
            <a:avLst/>
          </a:prstGeom>
        </p:spPr>
        <p:txBody>
          <a:bodyPr vert="horz" lIns="91429" tIns="45715" rIns="91429" bIns="45715" rtlCol="0"/>
          <a:lstStyle>
            <a:lvl1pPr algn="r" eaLnBrk="1" hangingPunct="1">
              <a:defRPr sz="1200">
                <a:latin typeface="Arial" charset="0"/>
                <a:cs typeface="Arial" charset="0"/>
              </a:defRPr>
            </a:lvl1pPr>
          </a:lstStyle>
          <a:p>
            <a:pPr>
              <a:defRPr/>
            </a:pPr>
            <a:fld id="{57B62323-A79F-4B89-8469-5B96AF4B6AE7}" type="datetimeFigureOut">
              <a:rPr lang="en-GB"/>
              <a:pPr>
                <a:defRPr/>
              </a:pPr>
              <a:t>20/02/2019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29" tIns="45715" rIns="91429" bIns="45715" rtlCol="0" anchor="ctr"/>
          <a:lstStyle/>
          <a:p>
            <a:pPr lvl="0"/>
            <a:endParaRPr lang="en-GB" noProof="0" smtClean="0"/>
          </a:p>
        </p:txBody>
      </p:sp>
      <p:sp>
        <p:nvSpPr>
          <p:cNvPr id="5" name="Notes Placeholder 4"/>
          <p:cNvSpPr>
            <a:spLocks noGrp="1"/>
          </p:cNvSpPr>
          <p:nvPr>
            <p:ph type="body" sz="quarter" idx="3"/>
          </p:nvPr>
        </p:nvSpPr>
        <p:spPr>
          <a:xfrm>
            <a:off x="679768" y="4715351"/>
            <a:ext cx="5438140" cy="4466591"/>
          </a:xfrm>
          <a:prstGeom prst="rect">
            <a:avLst/>
          </a:prstGeom>
        </p:spPr>
        <p:txBody>
          <a:bodyPr vert="horz" lIns="91429" tIns="45715" rIns="91429" bIns="45715"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427533"/>
            <a:ext cx="2945659" cy="497520"/>
          </a:xfrm>
          <a:prstGeom prst="rect">
            <a:avLst/>
          </a:prstGeom>
        </p:spPr>
        <p:txBody>
          <a:bodyPr vert="horz" lIns="91429" tIns="45715" rIns="91429" bIns="45715" rtlCol="0" anchor="b"/>
          <a:lstStyle>
            <a:lvl1pPr algn="l" eaLnBrk="1" hangingPunct="1">
              <a:defRPr sz="1200">
                <a:latin typeface="Arial" charset="0"/>
                <a:cs typeface="Arial" charset="0"/>
              </a:defRPr>
            </a:lvl1pPr>
          </a:lstStyle>
          <a:p>
            <a:pPr>
              <a:defRPr/>
            </a:pPr>
            <a:endParaRPr lang="en-GB"/>
          </a:p>
        </p:txBody>
      </p:sp>
      <p:sp>
        <p:nvSpPr>
          <p:cNvPr id="7" name="Slide Number Placeholder 6"/>
          <p:cNvSpPr>
            <a:spLocks noGrp="1"/>
          </p:cNvSpPr>
          <p:nvPr>
            <p:ph type="sldNum" sz="quarter" idx="5"/>
          </p:nvPr>
        </p:nvSpPr>
        <p:spPr>
          <a:xfrm>
            <a:off x="3850443" y="9427533"/>
            <a:ext cx="2945659" cy="497520"/>
          </a:xfrm>
          <a:prstGeom prst="rect">
            <a:avLst/>
          </a:prstGeom>
        </p:spPr>
        <p:txBody>
          <a:bodyPr vert="horz" wrap="square" lIns="91429" tIns="45715" rIns="91429" bIns="45715" numCol="1" anchor="b" anchorCtr="0" compatLnSpc="1">
            <a:prstTxWarp prst="textNoShape">
              <a:avLst/>
            </a:prstTxWarp>
          </a:bodyPr>
          <a:lstStyle>
            <a:lvl1pPr algn="r" eaLnBrk="1" hangingPunct="1">
              <a:defRPr sz="1200"/>
            </a:lvl1pPr>
          </a:lstStyle>
          <a:p>
            <a:pPr>
              <a:defRPr/>
            </a:pPr>
            <a:fld id="{89C5E1AB-7BFB-4274-BAB4-D7DDF56D85BE}" type="slidenum">
              <a:rPr lang="en-GB" altLang="en-US"/>
              <a:pPr>
                <a:defRPr/>
              </a:pPr>
              <a:t>‹#›</a:t>
            </a:fld>
            <a:endParaRPr lang="en-GB" altLang="en-US"/>
          </a:p>
        </p:txBody>
      </p:sp>
    </p:spTree>
    <p:extLst>
      <p:ext uri="{BB962C8B-B14F-4D97-AF65-F5344CB8AC3E}">
        <p14:creationId xmlns:p14="http://schemas.microsoft.com/office/powerpoint/2010/main" val="292073388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ocmanager.pnld.co.uk/content/C3577.htm"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sz="110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endParaRPr lang="en-GB" altLang="en-US" sz="1100" b="1" dirty="0" smtClean="0">
              <a:latin typeface="Arial" panose="020B0604020202020204" pitchFamily="34" charset="0"/>
              <a:cs typeface="Arial" panose="020B0604020202020204" pitchFamily="34" charset="0"/>
            </a:endParaRPr>
          </a:p>
          <a:p>
            <a:pPr eaLnBrk="1" hangingPunct="1">
              <a:spcBef>
                <a:spcPct val="0"/>
              </a:spcBef>
            </a:pPr>
            <a:endParaRPr lang="en-GB" altLang="en-US" sz="1100" b="1" dirty="0" smtClean="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1. Explain the offence of Handling Stolen Goods contrary to Section 22 Theft Act 1968</a:t>
            </a:r>
          </a:p>
          <a:p>
            <a:pPr eaLnBrk="1" hangingPunct="1">
              <a:spcBef>
                <a:spcPct val="0"/>
              </a:spcBef>
            </a:pPr>
            <a:endParaRPr lang="en-GB" altLang="en-US" sz="1100" b="1" dirty="0" smtClean="0">
              <a:latin typeface="Arial" panose="020B0604020202020204" pitchFamily="34" charset="0"/>
              <a:cs typeface="Arial" panose="020B0604020202020204" pitchFamily="34" charset="0"/>
            </a:endParaRPr>
          </a:p>
          <a:p>
            <a:pPr eaLnBrk="1" hangingPunct="1">
              <a:spcBef>
                <a:spcPct val="0"/>
              </a:spcBef>
            </a:pPr>
            <a:endParaRPr lang="en-GB" altLang="en-US" sz="1100" b="1"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latin typeface="Arial" panose="020B0604020202020204" pitchFamily="34" charset="0"/>
                <a:cs typeface="Arial" panose="020B0604020202020204" pitchFamily="34" charset="0"/>
              </a:rPr>
              <a:t>Often when people steal something, their purpose is to make a profit…</a:t>
            </a:r>
          </a:p>
          <a:p>
            <a:pPr eaLnBrk="1" hangingPunct="1">
              <a:spcBef>
                <a:spcPct val="0"/>
              </a:spcBef>
            </a:pPr>
            <a:r>
              <a:rPr lang="en-GB" altLang="en-US" sz="1100" dirty="0" smtClean="0">
                <a:latin typeface="Arial" panose="020B0604020202020204" pitchFamily="34" charset="0"/>
                <a:cs typeface="Arial" panose="020B0604020202020204" pitchFamily="34" charset="0"/>
              </a:rPr>
              <a:t>This may be a pre-planned theft, or an opportunistic theft, but to profit from the act, they need to convert the stolen ‘goods’ into something ‘valuable’ to them…</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latin typeface="Arial" panose="020B0604020202020204" pitchFamily="34" charset="0"/>
                <a:cs typeface="Arial" panose="020B0604020202020204" pitchFamily="34" charset="0"/>
              </a:rPr>
              <a:t>Whether that thing they convert it into is money, or some other valuable item, you have to consider – what’s the point of stealing something if you don’t make a profit from it.</a:t>
            </a:r>
          </a:p>
          <a:p>
            <a:pPr eaLnBrk="1" hangingPunct="1">
              <a:spcBef>
                <a:spcPct val="0"/>
              </a:spcBef>
            </a:pPr>
            <a:r>
              <a:rPr lang="en-GB" altLang="en-US" sz="1100" dirty="0" smtClean="0">
                <a:latin typeface="Arial" panose="020B0604020202020204" pitchFamily="34" charset="0"/>
                <a:cs typeface="Arial" panose="020B0604020202020204" pitchFamily="34" charset="0"/>
              </a:rPr>
              <a:t>When the thief manages to steal money, then generally there’s no problem – no complications, they can just spend the money as they please…</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latin typeface="Arial" panose="020B0604020202020204" pitchFamily="34" charset="0"/>
                <a:cs typeface="Arial" panose="020B0604020202020204" pitchFamily="34" charset="0"/>
              </a:rPr>
              <a:t>But what if they steal something else? Attractive items like jewellery, mobile phones or other valuable items? How does the ‘thief’ realise a profit from their theft?</a:t>
            </a:r>
          </a:p>
          <a:p>
            <a:pPr eaLnBrk="1" hangingPunct="1">
              <a:spcBef>
                <a:spcPct val="0"/>
              </a:spcBef>
            </a:pPr>
            <a:r>
              <a:rPr lang="en-GB" altLang="en-US" sz="1100" dirty="0" smtClean="0">
                <a:latin typeface="Arial" panose="020B0604020202020204" pitchFamily="34" charset="0"/>
                <a:cs typeface="Arial" panose="020B0604020202020204" pitchFamily="34" charset="0"/>
              </a:rPr>
              <a:t>Most seasoned criminals will have a ‘handler’ or a ‘fence’ that they know they can go on to sell the goods for monetary gain.</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latin typeface="Arial" panose="020B0604020202020204" pitchFamily="34" charset="0"/>
                <a:cs typeface="Arial" panose="020B0604020202020204" pitchFamily="34" charset="0"/>
              </a:rPr>
              <a:t>We are looking at the ‘handler’, as opposed to the ‘thief’.</a:t>
            </a:r>
          </a:p>
          <a:p>
            <a:pPr eaLnBrk="1" hangingPunct="1">
              <a:spcBef>
                <a:spcPct val="0"/>
              </a:spcBef>
            </a:pPr>
            <a:r>
              <a:rPr lang="en-GB" altLang="en-US" sz="1100" dirty="0" smtClean="0">
                <a:latin typeface="Arial" panose="020B0604020202020204" pitchFamily="34" charset="0"/>
                <a:cs typeface="Arial" panose="020B0604020202020204" pitchFamily="34" charset="0"/>
              </a:rPr>
              <a:t>What if goods are offered to a ‘buyer’ at a price far below the asking price?</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latin typeface="Arial" panose="020B0604020202020204" pitchFamily="34" charset="0"/>
                <a:cs typeface="Arial" panose="020B0604020202020204" pitchFamily="34" charset="0"/>
              </a:rPr>
              <a:t>The ‘buyer’ may consider themselves as an honest citizen – </a:t>
            </a: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“Officer – they must have ‘fallen off the back of a lorry’!”</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latin typeface="Arial" panose="020B0604020202020204" pitchFamily="34" charset="0"/>
                <a:cs typeface="Arial" panose="020B0604020202020204" pitchFamily="34" charset="0"/>
              </a:rPr>
              <a:t>By using this phrase, are they admitting that they </a:t>
            </a:r>
            <a:r>
              <a:rPr lang="en-GB" altLang="en-US" sz="1100" b="1" u="sng" dirty="0" smtClean="0">
                <a:latin typeface="Arial" panose="020B0604020202020204" pitchFamily="34" charset="0"/>
                <a:cs typeface="Arial" panose="020B0604020202020204" pitchFamily="34" charset="0"/>
              </a:rPr>
              <a:t>knew</a:t>
            </a:r>
            <a:r>
              <a:rPr lang="en-GB" altLang="en-US" sz="1100" b="1" dirty="0" smtClean="0">
                <a:latin typeface="Arial" panose="020B0604020202020204" pitchFamily="34" charset="0"/>
                <a:cs typeface="Arial" panose="020B0604020202020204" pitchFamily="34" charset="0"/>
              </a:rPr>
              <a:t> the items were stolen when they handled them?</a:t>
            </a:r>
          </a:p>
          <a:p>
            <a:pPr eaLnBrk="1" hangingPunct="1">
              <a:spcBef>
                <a:spcPct val="0"/>
              </a:spcBef>
            </a:pPr>
            <a:r>
              <a:rPr lang="en-GB" altLang="en-US" sz="1100" dirty="0" smtClean="0">
                <a:latin typeface="Arial" panose="020B0604020202020204" pitchFamily="34" charset="0"/>
                <a:cs typeface="Arial" panose="020B0604020202020204" pitchFamily="34" charset="0"/>
              </a:rPr>
              <a:t>The ‘lorry’ may well be the Internet today, or car boot sales – but moving on stolen goods is still a lucrative business….unless you get caught…</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latin typeface="Arial" panose="020B0604020202020204" pitchFamily="34" charset="0"/>
                <a:cs typeface="Arial" panose="020B0604020202020204" pitchFamily="34" charset="0"/>
              </a:rPr>
              <a:t>So what do ‘handlers’ or ‘fences’ look like?.....</a:t>
            </a:r>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a:t>
            </a:fld>
            <a:endParaRPr lang="en-GB" altLang="en-US"/>
          </a:p>
        </p:txBody>
      </p:sp>
    </p:spTree>
    <p:extLst>
      <p:ext uri="{BB962C8B-B14F-4D97-AF65-F5344CB8AC3E}">
        <p14:creationId xmlns:p14="http://schemas.microsoft.com/office/powerpoint/2010/main" val="4152892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Some people whose conduct does not amount to receiving but nevertheless they help or facilitate in dealing with the goods:</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b="1" dirty="0" smtClean="0">
                <a:latin typeface="Arial" panose="020B0604020202020204" pitchFamily="34" charset="0"/>
                <a:cs typeface="Arial" panose="020B0604020202020204" pitchFamily="34" charset="0"/>
              </a:rPr>
              <a:t>For example:</a:t>
            </a:r>
          </a:p>
          <a:p>
            <a:pPr marL="171429" indent="-171429"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the goods need to be stored somewhere before being given to the receiver</a:t>
            </a:r>
          </a:p>
          <a:p>
            <a:pPr marL="171429" indent="-171429"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the goods need to be moved by some form of transport to the receiver</a:t>
            </a:r>
          </a:p>
          <a:p>
            <a:pPr marL="171429" indent="-171429"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goods may need to be altered before being given to the receiver e.g. remove identification</a:t>
            </a:r>
          </a:p>
          <a:p>
            <a:pPr marL="171429" indent="-171429"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people need to be found who are willing to receive the goods</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Act seeks to make sure that people who help in dealings with stolen goods will commit an offence also</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The offender can not be charged with several different offences of handling the same stolen goods…such action has been ruled as being bad for ‘duplicity’ (a legal term for attempting to double an offenders  liability before a court based on one set of facts)</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The charge will specify which type of handling is alleged</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Can see that there are many ways of handling stolen goods… 18 ways in fact…we will see later how it amounts to 18 times!</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2</a:t>
            </a:fld>
            <a:endParaRPr lang="en-GB" altLang="en-US"/>
          </a:p>
        </p:txBody>
      </p:sp>
    </p:spTree>
    <p:extLst>
      <p:ext uri="{BB962C8B-B14F-4D97-AF65-F5344CB8AC3E}">
        <p14:creationId xmlns:p14="http://schemas.microsoft.com/office/powerpoint/2010/main" val="2507094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To prove an offence of handling stolen goods, it must be proven that an offence of theft has been completed.  Obvious that the thief does ‘handle’ the goods…</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…but no intention to punish the person twice for the same offence…two bites of the cherry</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won’t charge the thief with theft and handling… only charge with the theft</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Therefore any active participant in the act of stealing cannot be guilty of handling in relation to his contact with the stolen goods at the time of the theft…consider whether or not the actions of the suspect formed an on-going part of the theft.</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The thief can </a:t>
            </a:r>
            <a:r>
              <a:rPr lang="en-GB" altLang="en-US" sz="1100" b="1" dirty="0" smtClean="0">
                <a:latin typeface="Arial" panose="020B0604020202020204" pitchFamily="34" charset="0"/>
                <a:cs typeface="Arial" panose="020B0604020202020204" pitchFamily="34" charset="0"/>
              </a:rPr>
              <a:t>only</a:t>
            </a:r>
            <a:r>
              <a:rPr lang="en-GB" altLang="en-US" sz="1100" dirty="0" smtClean="0">
                <a:latin typeface="Arial" panose="020B0604020202020204" pitchFamily="34" charset="0"/>
                <a:cs typeface="Arial" panose="020B0604020202020204" pitchFamily="34" charset="0"/>
              </a:rPr>
              <a:t> become handler once they have severed control over the property and later decide to have dealings with property again</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3</a:t>
            </a:fld>
            <a:endParaRPr lang="en-GB" altLang="en-US"/>
          </a:p>
        </p:txBody>
      </p:sp>
    </p:spTree>
    <p:extLst>
      <p:ext uri="{BB962C8B-B14F-4D97-AF65-F5344CB8AC3E}">
        <p14:creationId xmlns:p14="http://schemas.microsoft.com/office/powerpoint/2010/main" val="1221716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The mental element  ‘</a:t>
            </a:r>
            <a:r>
              <a:rPr lang="en-GB" altLang="en-US" sz="1100" i="1" dirty="0" err="1" smtClean="0">
                <a:latin typeface="Arial" panose="020B0604020202020204" pitchFamily="34" charset="0"/>
                <a:cs typeface="Arial" panose="020B0604020202020204" pitchFamily="34" charset="0"/>
              </a:rPr>
              <a:t>mens</a:t>
            </a:r>
            <a:r>
              <a:rPr lang="en-GB" altLang="en-US" sz="1100" i="1" dirty="0" smtClean="0">
                <a:latin typeface="Arial" panose="020B0604020202020204" pitchFamily="34" charset="0"/>
                <a:cs typeface="Arial" panose="020B0604020202020204" pitchFamily="34" charset="0"/>
              </a:rPr>
              <a:t> rea</a:t>
            </a:r>
            <a:r>
              <a:rPr lang="en-GB" altLang="en-US" sz="1100" dirty="0" smtClean="0">
                <a:latin typeface="Arial" panose="020B0604020202020204" pitchFamily="34" charset="0"/>
                <a:cs typeface="Arial" panose="020B0604020202020204" pitchFamily="34" charset="0"/>
              </a:rPr>
              <a:t>’…always difficult to prove what was in the persons mind at the time of the offence</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The person must:</a:t>
            </a:r>
          </a:p>
          <a:p>
            <a:pPr eaLnBrk="1" hangingPunct="1">
              <a:spcBef>
                <a:spcPct val="0"/>
              </a:spcBef>
            </a:pPr>
            <a:r>
              <a:rPr lang="en-GB" altLang="en-US" sz="1100" dirty="0" smtClean="0">
                <a:latin typeface="Arial" panose="020B0604020202020204" pitchFamily="34" charset="0"/>
                <a:cs typeface="Arial" panose="020B0604020202020204" pitchFamily="34" charset="0"/>
              </a:rPr>
              <a:t>-either know or believe that the goods are stolen </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Therefore at the time a person handles the stolen goods, they must know of the theft or believe that the goods are stolen </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The terms knowing and believing were defined in ***R V HALL  1985 as:</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latin typeface="Arial" panose="020B0604020202020204" pitchFamily="34" charset="0"/>
                <a:cs typeface="Arial" panose="020B0604020202020204" pitchFamily="34" charset="0"/>
              </a:rPr>
              <a:t>Knowing</a:t>
            </a:r>
            <a:r>
              <a:rPr lang="en-GB" altLang="en-US" sz="1100" dirty="0" smtClean="0">
                <a:latin typeface="Arial" panose="020B0604020202020204" pitchFamily="34" charset="0"/>
                <a:cs typeface="Arial" panose="020B0604020202020204" pitchFamily="34" charset="0"/>
              </a:rPr>
              <a:t> – means having actually been told that the goods are stolen, by someone with first hand knowledge, such as the thief</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The term ‘knowing’ means by reason of fact i.e. the person taking possession of the goods knows for a fact that they are stolen. May be that they are told by the person producing the goods that they are stolen or they have another reason for knowing </a:t>
            </a:r>
            <a:r>
              <a:rPr lang="en-GB" altLang="en-US" sz="1100" dirty="0" err="1" smtClean="0">
                <a:latin typeface="Arial" panose="020B0604020202020204" pitchFamily="34" charset="0"/>
                <a:cs typeface="Arial" panose="020B0604020202020204" pitchFamily="34" charset="0"/>
              </a:rPr>
              <a:t>eg</a:t>
            </a:r>
            <a:r>
              <a:rPr lang="en-GB" altLang="en-US" sz="1100" dirty="0" smtClean="0">
                <a:latin typeface="Arial" panose="020B0604020202020204" pitchFamily="34" charset="0"/>
                <a:cs typeface="Arial" panose="020B0604020202020204" pitchFamily="34" charset="0"/>
              </a:rPr>
              <a:t> highly advertised as stolen in media</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4</a:t>
            </a:fld>
            <a:endParaRPr lang="en-GB" altLang="en-US"/>
          </a:p>
        </p:txBody>
      </p:sp>
    </p:spTree>
    <p:extLst>
      <p:ext uri="{BB962C8B-B14F-4D97-AF65-F5344CB8AC3E}">
        <p14:creationId xmlns:p14="http://schemas.microsoft.com/office/powerpoint/2010/main" val="1402711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b="1" dirty="0" smtClean="0">
                <a:latin typeface="Arial" panose="020B0604020202020204" pitchFamily="34" charset="0"/>
                <a:cs typeface="Arial" panose="020B0604020202020204" pitchFamily="34" charset="0"/>
              </a:rPr>
              <a:t>Belief</a:t>
            </a:r>
            <a:r>
              <a:rPr lang="en-GB" sz="1100" dirty="0" smtClean="0">
                <a:latin typeface="Arial" panose="020B0604020202020204" pitchFamily="34" charset="0"/>
                <a:cs typeface="Arial" panose="020B0604020202020204" pitchFamily="34" charset="0"/>
              </a:rPr>
              <a:t> – Means the state of mind of a person who says to himself that he could not be certain that the goods are stolen, but there could be no other reasonable conclusion in the light of all the circumstances</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‘Believing’ means as it says i.e. that the person who receives the goods believes them to be stolen, however there must be reasons why a person receiving the goods would have reason to believe that they are stolen. </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There must be some obvious clues that the goods are stolen e.g. identification marks removed. </a:t>
            </a: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It may be that you can only establish the belief from the receiver by means of questioning them about their thoughts at the time of coming into contact with the property .….</a:t>
            </a:r>
          </a:p>
          <a:p>
            <a:pPr marL="284378" indent="-284378"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Depends on thorough questioning in interview…</a:t>
            </a:r>
          </a:p>
          <a:p>
            <a:pPr marL="284378" indent="-284378"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What were they thinking when they bought the goods?</a:t>
            </a:r>
          </a:p>
          <a:p>
            <a:pPr marL="284378" indent="-284378"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What did they think of the very low price they paid?</a:t>
            </a:r>
          </a:p>
          <a:p>
            <a:pPr marL="284378" indent="-284378"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What would any person offered a very cheap item think?</a:t>
            </a:r>
          </a:p>
          <a:p>
            <a:pPr marL="284378" indent="-284378"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Bought in unusual circumstances? Back of pub?</a:t>
            </a:r>
          </a:p>
          <a:p>
            <a:pPr marL="284378" indent="-284378"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Where would a normal person buy that type of goods?</a:t>
            </a:r>
          </a:p>
          <a:p>
            <a:pPr marL="284378" indent="-284378"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What did they know about the person selling the goods?</a:t>
            </a:r>
          </a:p>
          <a:p>
            <a:pPr marL="284378" indent="-284378"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Know them to be a thief? Burglar?</a:t>
            </a:r>
          </a:p>
          <a:p>
            <a:pPr marL="284378" indent="-284378" eaLnBrk="1" fontAlgn="auto" hangingPunct="1">
              <a:spcBef>
                <a:spcPts val="0"/>
              </a:spcBef>
              <a:spcAft>
                <a:spcPts val="0"/>
              </a:spcAft>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Was item advertised as stolen in media … e.g. unusual jewellery purchaser must know? Who can they sell it to? Keep in a private collection? Very private collection!!</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b="1" dirty="0" smtClean="0">
                <a:latin typeface="Arial" panose="020B0604020202020204" pitchFamily="34" charset="0"/>
                <a:cs typeface="Arial" panose="020B0604020202020204" pitchFamily="34" charset="0"/>
              </a:rPr>
              <a:t>Mere suspicion? </a:t>
            </a:r>
            <a:r>
              <a:rPr lang="en-GB" sz="1100" dirty="0" smtClean="0">
                <a:latin typeface="Arial" panose="020B0604020202020204" pitchFamily="34" charset="0"/>
                <a:cs typeface="Arial" panose="020B0604020202020204" pitchFamily="34" charset="0"/>
              </a:rPr>
              <a:t>Not enough…but may be considered by a jury together with other evidence e.g. no receipts, bought off known thief, low price, id marks removed</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But deliberate blindness to the true identity of the goods </a:t>
            </a:r>
            <a:r>
              <a:rPr lang="en-GB" sz="1100" b="1" dirty="0" smtClean="0">
                <a:latin typeface="Arial" panose="020B0604020202020204" pitchFamily="34" charset="0"/>
                <a:cs typeface="Arial" panose="020B0604020202020204" pitchFamily="34" charset="0"/>
              </a:rPr>
              <a:t>will</a:t>
            </a:r>
            <a:r>
              <a:rPr lang="en-GB" sz="1100" dirty="0" smtClean="0">
                <a:latin typeface="Arial" panose="020B0604020202020204" pitchFamily="34" charset="0"/>
                <a:cs typeface="Arial" panose="020B0604020202020204" pitchFamily="34" charset="0"/>
              </a:rPr>
              <a:t> suffice</a:t>
            </a:r>
          </a:p>
          <a:p>
            <a:pPr eaLnBrk="1" fontAlgn="auto" hangingPunct="1">
              <a:spcBef>
                <a:spcPts val="0"/>
              </a:spcBef>
              <a:spcAft>
                <a:spcPts val="0"/>
              </a:spcAft>
              <a:defRPr/>
            </a:pPr>
            <a:endParaRPr lang="en-GB" b="1" dirty="0" smtClean="0"/>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5</a:t>
            </a:fld>
            <a:endParaRPr lang="en-GB" altLang="en-US"/>
          </a:p>
        </p:txBody>
      </p:sp>
    </p:spTree>
    <p:extLst>
      <p:ext uri="{BB962C8B-B14F-4D97-AF65-F5344CB8AC3E}">
        <p14:creationId xmlns:p14="http://schemas.microsoft.com/office/powerpoint/2010/main" val="19103315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b="1" dirty="0" smtClean="0">
                <a:latin typeface="Arial" panose="020B0604020202020204" pitchFamily="34" charset="0"/>
                <a:cs typeface="Arial" panose="020B0604020202020204" pitchFamily="34" charset="0"/>
              </a:rPr>
              <a:t>Goods must be stolen goods</a:t>
            </a:r>
            <a:r>
              <a:rPr lang="en-GB" sz="1100" dirty="0" smtClean="0">
                <a:latin typeface="Arial" panose="020B0604020202020204" pitchFamily="34" charset="0"/>
                <a:cs typeface="Arial" panose="020B0604020202020204" pitchFamily="34" charset="0"/>
              </a:rPr>
              <a:t>…must</a:t>
            </a:r>
            <a:r>
              <a:rPr lang="en-GB" sz="1100" b="1"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be able to prove this. So what offences are the goods from?</a:t>
            </a: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Theft, Robbery, Burglary, Fraud, Blackmail</a:t>
            </a: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 </a:t>
            </a: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Goods include money and every other description of property except land…remember what is included in ‘property’ for the theft act…not possible to steal land…</a:t>
            </a: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 </a:t>
            </a:r>
          </a:p>
          <a:p>
            <a:pPr eaLnBrk="1" fontAlgn="auto" hangingPunct="1">
              <a:spcBef>
                <a:spcPts val="0"/>
              </a:spcBef>
              <a:spcAft>
                <a:spcPts val="0"/>
              </a:spcAft>
              <a:defRPr/>
            </a:pPr>
            <a:r>
              <a:rPr lang="en-GB" sz="1100" b="1" dirty="0" smtClean="0">
                <a:latin typeface="Arial" panose="020B0604020202020204" pitchFamily="34" charset="0"/>
                <a:cs typeface="Arial" panose="020B0604020202020204" pitchFamily="34" charset="0"/>
              </a:rPr>
              <a:t>Includes</a:t>
            </a:r>
            <a:r>
              <a:rPr lang="en-GB" sz="1100" dirty="0" smtClean="0">
                <a:latin typeface="Arial" panose="020B0604020202020204" pitchFamily="34" charset="0"/>
                <a:cs typeface="Arial" panose="020B0604020202020204" pitchFamily="34" charset="0"/>
              </a:rPr>
              <a:t> goods which have been stolen abroad, contrary to the law of that land and in circumstances which would, in England and Wales, have amounted to theft, deception or blackmail – e.g. painting stolen in France and transported to art dealer in England</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Goods are also classed as stolen goods if at some time they have represented the proceeds of the stolen property</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Stolen goods includes not only items that have been stolen… but also relates to anything else for which the thief has exchanged them, and further to anything for which the handler exchanges them…</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Therefore if an iPhone is stolen, and sold to an unsuspecting party who then part-exchanges it for a new one at a high street retailer, the first iPhone will be ‘stolen’ goods, the new one will not. </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But if the first person buying the original iPhone knew or believed that it was stolen (say they were a regular handler), the new iPhone will be treated as stolen goods </a:t>
            </a:r>
            <a:r>
              <a:rPr lang="en-GB" sz="1100" dirty="0" err="1" smtClean="0">
                <a:latin typeface="Arial" panose="020B0604020202020204" pitchFamily="34" charset="0"/>
                <a:cs typeface="Arial" panose="020B0604020202020204" pitchFamily="34" charset="0"/>
              </a:rPr>
              <a:t>aswell</a:t>
            </a:r>
            <a:r>
              <a:rPr lang="en-GB" sz="1100" dirty="0" smtClean="0">
                <a:latin typeface="Arial" panose="020B0604020202020204" pitchFamily="34" charset="0"/>
                <a:cs typeface="Arial" panose="020B0604020202020204" pitchFamily="34" charset="0"/>
              </a:rPr>
              <a:t>!</a:t>
            </a:r>
          </a:p>
          <a:p>
            <a:pPr eaLnBrk="1" fontAlgn="auto" hangingPunct="1">
              <a:spcBef>
                <a:spcPts val="0"/>
              </a:spcBef>
              <a:spcAft>
                <a:spcPts val="0"/>
              </a:spcAft>
              <a:defRPr/>
            </a:pP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6</a:t>
            </a:fld>
            <a:endParaRPr lang="en-GB" altLang="en-US"/>
          </a:p>
        </p:txBody>
      </p:sp>
    </p:spTree>
    <p:extLst>
      <p:ext uri="{BB962C8B-B14F-4D97-AF65-F5344CB8AC3E}">
        <p14:creationId xmlns:p14="http://schemas.microsoft.com/office/powerpoint/2010/main" val="742037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smtClean="0">
                <a:latin typeface="Arial" panose="020B0604020202020204" pitchFamily="34" charset="0"/>
                <a:cs typeface="Arial" panose="020B0604020202020204" pitchFamily="34" charset="0"/>
              </a:rPr>
              <a:t>An important point to note here is that on some occasions police will find unattended goods which are stolen and may wish to keep them under observation, waiting for the thief or the handler to turn up. This is a lawful form of police entrapment.</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May cause legal problems for police in situations where wanting to set trap in order to arrest a handler of stolen goods </a:t>
            </a:r>
          </a:p>
          <a:p>
            <a:pPr eaLnBrk="1" hangingPunct="1">
              <a:spcBef>
                <a:spcPct val="0"/>
              </a:spcBef>
            </a:pPr>
            <a:r>
              <a:rPr lang="en-GB" altLang="en-US" sz="1100" dirty="0" smtClean="0">
                <a:latin typeface="Arial" panose="020B0604020202020204" pitchFamily="34" charset="0"/>
                <a:cs typeface="Arial" panose="020B0604020202020204" pitchFamily="34" charset="0"/>
              </a:rPr>
              <a:t>e.g. the police find a warehouse full of stolen goods and decide to place observation / surveillance on warehouse and wait for the handler to turn up… </a:t>
            </a:r>
          </a:p>
          <a:p>
            <a:pPr eaLnBrk="1" hangingPunct="1">
              <a:spcBef>
                <a:spcPct val="0"/>
              </a:spcBef>
            </a:pPr>
            <a:endParaRPr lang="en-GB" altLang="en-US" sz="1100" b="1"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latin typeface="Arial" panose="020B0604020202020204" pitchFamily="34" charset="0"/>
                <a:cs typeface="Arial" panose="020B0604020202020204" pitchFamily="34" charset="0"/>
              </a:rPr>
              <a:t>When they are found by the police, the goods are now in police possession so anyone who turns up cannot be guilty of handling as the goods are no longer stolen goods…</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Criminal Attempts Act ensures states that in a police trap an ‘attempt’ will almost inevitably be committed even if the full commission of the offence is impossible.  Exactly the same punishment possible as for full offence. Reminder of attempts!...</a:t>
            </a:r>
          </a:p>
          <a:p>
            <a:pPr eaLnBrk="1" hangingPunct="1">
              <a:spcBef>
                <a:spcPct val="0"/>
              </a:spcBef>
            </a:pPr>
            <a:endParaRPr lang="en-GB" altLang="en-US" sz="1100" b="1"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latin typeface="Arial" panose="020B0604020202020204" pitchFamily="34" charset="0"/>
                <a:cs typeface="Arial" panose="020B0604020202020204" pitchFamily="34" charset="0"/>
              </a:rPr>
              <a:t>The courts are not mindful of stopping the police from setting a trap the mere keeping of stolen goods under observation does not mean automatically that the goods would be regarded as having been restored to lawful possession. </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It is accepted that the police, in keeping the goods under observation, are keeping an open mind as to whether or not they will actually seize the stolen goods, and are keeping observation merely to enable them to question the suspected handler when that person arrives…</a:t>
            </a:r>
          </a:p>
          <a:p>
            <a:pPr eaLnBrk="1" hangingPunct="1">
              <a:spcBef>
                <a:spcPct val="0"/>
              </a:spcBef>
            </a:pPr>
            <a:endParaRPr lang="en-GB" altLang="en-US" sz="1100" b="1"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latin typeface="Arial" panose="020B0604020202020204" pitchFamily="34" charset="0"/>
                <a:cs typeface="Arial" panose="020B0604020202020204" pitchFamily="34" charset="0"/>
              </a:rPr>
              <a:t>Nobody wants the police to manage operations with one hand tied behind their backs!</a:t>
            </a:r>
          </a:p>
          <a:p>
            <a:pPr eaLnBrk="1" hangingPunct="1">
              <a:spcBef>
                <a:spcPct val="0"/>
              </a:spcBef>
            </a:pPr>
            <a:endParaRPr lang="en-GB" altLang="en-US" dirty="0" smtClean="0"/>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7</a:t>
            </a:fld>
            <a:endParaRPr lang="en-GB" altLang="en-US"/>
          </a:p>
        </p:txBody>
      </p:sp>
    </p:spTree>
    <p:extLst>
      <p:ext uri="{BB962C8B-B14F-4D97-AF65-F5344CB8AC3E}">
        <p14:creationId xmlns:p14="http://schemas.microsoft.com/office/powerpoint/2010/main" val="1098501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b="1" dirty="0" smtClean="0">
                <a:latin typeface="Arial" panose="020B0604020202020204" pitchFamily="34" charset="0"/>
                <a:cs typeface="Arial" panose="020B0604020202020204" pitchFamily="34" charset="0"/>
              </a:rPr>
              <a:t>DISHONESTY</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eaLnBrk="1" fontAlgn="auto" hangingPunct="1">
              <a:spcBef>
                <a:spcPts val="0"/>
              </a:spcBef>
              <a:spcAft>
                <a:spcPts val="0"/>
              </a:spcAft>
              <a:defRPr/>
            </a:pPr>
            <a:r>
              <a:rPr lang="en-GB" sz="1100" dirty="0" smtClean="0">
                <a:latin typeface="Arial" panose="020B0604020202020204" pitchFamily="34" charset="0"/>
                <a:cs typeface="Arial" panose="020B0604020202020204" pitchFamily="34" charset="0"/>
              </a:rPr>
              <a:t>Only one test –</a:t>
            </a:r>
          </a:p>
          <a:p>
            <a:pPr eaLnBrk="1" fontAlgn="auto" hangingPunct="1">
              <a:spcBef>
                <a:spcPts val="0"/>
              </a:spcBef>
              <a:spcAft>
                <a:spcPts val="0"/>
              </a:spcAft>
              <a:defRPr/>
            </a:pPr>
            <a:endParaRPr lang="en-GB" sz="1100" dirty="0" smtClean="0">
              <a:latin typeface="Arial" panose="020B0604020202020204" pitchFamily="34" charset="0"/>
              <a:cs typeface="Arial" panose="020B0604020202020204" pitchFamily="34" charset="0"/>
            </a:endParaRPr>
          </a:p>
          <a:p>
            <a:pPr marL="284378" indent="-284378" eaLnBrk="1" fontAlgn="auto" hangingPunct="1">
              <a:spcBef>
                <a:spcPts val="0"/>
              </a:spcBef>
              <a:spcAft>
                <a:spcPts val="0"/>
              </a:spcAft>
              <a:buFont typeface="Arial" panose="020B0604020202020204" pitchFamily="34" charset="0"/>
              <a:buChar char="•"/>
              <a:defRPr/>
            </a:pPr>
            <a:r>
              <a:rPr lang="en-GB" sz="1100" i="1" dirty="0" smtClean="0">
                <a:latin typeface="Arial" panose="020B0604020202020204" pitchFamily="34" charset="0"/>
                <a:cs typeface="Arial" panose="020B0604020202020204" pitchFamily="34" charset="0"/>
              </a:rPr>
              <a:t>R</a:t>
            </a:r>
            <a:r>
              <a:rPr lang="en-GB" sz="1100" dirty="0" smtClean="0">
                <a:latin typeface="Arial" panose="020B0604020202020204" pitchFamily="34" charset="0"/>
                <a:cs typeface="Arial" panose="020B0604020202020204" pitchFamily="34" charset="0"/>
              </a:rPr>
              <a:t> v </a:t>
            </a:r>
            <a:r>
              <a:rPr lang="en-GB" sz="1100" i="1" dirty="0" smtClean="0">
                <a:latin typeface="Arial" panose="020B0604020202020204" pitchFamily="34" charset="0"/>
                <a:cs typeface="Arial" panose="020B0604020202020204" pitchFamily="34" charset="0"/>
              </a:rPr>
              <a:t>GHOSH</a:t>
            </a:r>
            <a:r>
              <a:rPr lang="en-GB" sz="1100" dirty="0" smtClean="0">
                <a:latin typeface="Arial" panose="020B0604020202020204" pitchFamily="34" charset="0"/>
                <a:cs typeface="Arial" panose="020B0604020202020204" pitchFamily="34" charset="0"/>
              </a:rPr>
              <a:t> 1982 (Twofold test)</a:t>
            </a:r>
          </a:p>
          <a:p>
            <a:pPr marL="284378" indent="-284378" eaLnBrk="1" fontAlgn="auto" hangingPunct="1">
              <a:spcBef>
                <a:spcPts val="0"/>
              </a:spcBef>
              <a:spcAft>
                <a:spcPts val="0"/>
              </a:spcAft>
              <a:buFont typeface="Arial" panose="020B0604020202020204" pitchFamily="34" charset="0"/>
              <a:buChar char="•"/>
              <a:defRPr/>
            </a:pPr>
            <a:endParaRPr lang="en-GB" sz="1100" dirty="0" smtClean="0">
              <a:latin typeface="Arial" panose="020B0604020202020204" pitchFamily="34" charset="0"/>
              <a:cs typeface="Arial" panose="020B0604020202020204" pitchFamily="34" charset="0"/>
            </a:endParaRPr>
          </a:p>
          <a:p>
            <a:r>
              <a:rPr lang="en-GB" sz="1100" dirty="0" smtClean="0">
                <a:effectLst/>
                <a:latin typeface="Arial" panose="020B0604020202020204" pitchFamily="34" charset="0"/>
                <a:cs typeface="Arial" panose="020B0604020202020204" pitchFamily="34" charset="0"/>
              </a:rPr>
              <a:t>G, a surgeon, who had been acting as a locum at a hospital, was charged with attempting to obtain and obtaining money by deception contrary to section 15(1) of the Theft Act 1968 (</a:t>
            </a:r>
            <a:r>
              <a:rPr lang="en-GB" sz="1100" i="1" dirty="0" smtClean="0">
                <a:effectLst/>
                <a:latin typeface="Arial" panose="020B0604020202020204" pitchFamily="34" charset="0"/>
                <a:cs typeface="Arial" panose="020B0604020202020204" pitchFamily="34" charset="0"/>
              </a:rPr>
              <a:t>now repealed)</a:t>
            </a:r>
            <a:r>
              <a:rPr lang="en-GB" sz="1100" dirty="0" smtClean="0">
                <a:effectLst/>
                <a:latin typeface="Arial" panose="020B0604020202020204" pitchFamily="34" charset="0"/>
                <a:cs typeface="Arial" panose="020B0604020202020204" pitchFamily="34" charset="0"/>
              </a:rPr>
              <a:t> by falsely pretending that money was due to him for work that had in fact been carried out by someone else.</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His defence was that he had not acted dishonestly because the money was due to him as consultation fees. The jury was directed that it was for them to decide by applying their own standards of honesty, whether G had acted 'dishonestly'. He was convicted and appealed.</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
            </a:r>
            <a:br>
              <a:rPr lang="en-GB" sz="1100" dirty="0" smtClean="0">
                <a:effectLst/>
                <a:latin typeface="Arial" panose="020B0604020202020204" pitchFamily="34" charset="0"/>
                <a:cs typeface="Arial" panose="020B0604020202020204" pitchFamily="34" charset="0"/>
              </a:rPr>
            </a:br>
            <a:r>
              <a:rPr lang="en-GB" sz="1100" b="1" dirty="0" smtClean="0">
                <a:effectLst/>
                <a:latin typeface="Arial" panose="020B0604020202020204" pitchFamily="34" charset="0"/>
                <a:cs typeface="Arial" panose="020B0604020202020204" pitchFamily="34" charset="0"/>
              </a:rPr>
              <a:t>Held</a:t>
            </a:r>
            <a:r>
              <a:rPr lang="en-GB" sz="1100" dirty="0" smtClean="0">
                <a:effectLst/>
                <a:latin typeface="Arial" panose="020B0604020202020204" pitchFamily="34" charset="0"/>
                <a:cs typeface="Arial" panose="020B0604020202020204" pitchFamily="34" charset="0"/>
              </a:rPr>
              <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Appeal dismissed, conviction upheld</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Where a person is charged with dishonesty the jury must decide as to his guilt in the following manner – </a:t>
            </a:r>
          </a:p>
          <a:p>
            <a:r>
              <a:rPr lang="en-GB" sz="1100" dirty="0" smtClean="0">
                <a:effectLst/>
                <a:latin typeface="Arial" panose="020B0604020202020204" pitchFamily="34" charset="0"/>
                <a:cs typeface="Arial" panose="020B0604020202020204" pitchFamily="34" charset="0"/>
              </a:rPr>
              <a:t>1. Whether, according to the ordinary standards of reasonable and honest people, what was done was dishonest. If it was not, then that was the end of the matter - acquit.</a:t>
            </a:r>
            <a:br>
              <a:rPr lang="en-GB" sz="1100" dirty="0" smtClean="0">
                <a:effectLst/>
                <a:latin typeface="Arial" panose="020B0604020202020204" pitchFamily="34" charset="0"/>
                <a:cs typeface="Arial" panose="020B0604020202020204" pitchFamily="34" charset="0"/>
              </a:rPr>
            </a:br>
            <a:r>
              <a:rPr lang="en-GB" sz="1100" dirty="0" smtClean="0">
                <a:effectLst/>
                <a:latin typeface="Arial" panose="020B0604020202020204" pitchFamily="34" charset="0"/>
                <a:cs typeface="Arial" panose="020B0604020202020204" pitchFamily="34" charset="0"/>
              </a:rPr>
              <a:t>2. However, if it was dishonest by those standards, then the jury must decide whether the person realised that what he was doing was by those standards, dishonest. (</a:t>
            </a:r>
            <a:r>
              <a:rPr lang="en-GB" sz="1100" i="1" dirty="0" smtClean="0">
                <a:effectLst/>
                <a:latin typeface="Arial" panose="020B0604020202020204" pitchFamily="34" charset="0"/>
                <a:cs typeface="Arial" panose="020B0604020202020204" pitchFamily="34" charset="0"/>
              </a:rPr>
              <a:t>see note below</a:t>
            </a:r>
            <a:r>
              <a:rPr lang="en-GB" sz="1100" dirty="0" smtClean="0">
                <a:effectLst/>
                <a:latin typeface="Arial" panose="020B0604020202020204" pitchFamily="34" charset="0"/>
                <a:cs typeface="Arial" panose="020B0604020202020204" pitchFamily="34" charset="0"/>
              </a:rPr>
              <a:t>)</a:t>
            </a:r>
          </a:p>
          <a:p>
            <a:r>
              <a:rPr lang="en-GB" sz="1100" dirty="0" smtClean="0">
                <a:effectLst/>
                <a:latin typeface="Arial" panose="020B0604020202020204" pitchFamily="34" charset="0"/>
                <a:cs typeface="Arial" panose="020B0604020202020204" pitchFamily="34" charset="0"/>
              </a:rPr>
              <a:t>In this case there was no misdirection; the jury had rejected G's evidence on all counts and therefore dishonesty had to be found.</a:t>
            </a:r>
          </a:p>
          <a:p>
            <a:endParaRPr lang="en-GB" sz="1100" b="1" dirty="0" smtClean="0">
              <a:effectLst/>
              <a:latin typeface="Arial" panose="020B0604020202020204" pitchFamily="34" charset="0"/>
              <a:cs typeface="Arial" panose="020B0604020202020204" pitchFamily="34" charset="0"/>
            </a:endParaRPr>
          </a:p>
          <a:p>
            <a:endParaRPr lang="en-GB" sz="1100" b="1" dirty="0" smtClean="0">
              <a:effectLst/>
              <a:latin typeface="Arial" panose="020B0604020202020204" pitchFamily="34" charset="0"/>
              <a:cs typeface="Arial" panose="020B0604020202020204" pitchFamily="34" charset="0"/>
            </a:endParaRPr>
          </a:p>
          <a:p>
            <a:r>
              <a:rPr lang="en-GB" sz="1100" b="1" dirty="0" smtClean="0">
                <a:effectLst/>
                <a:latin typeface="Arial" panose="020B0604020202020204" pitchFamily="34" charset="0"/>
                <a:cs typeface="Arial" panose="020B0604020202020204" pitchFamily="34" charset="0"/>
              </a:rPr>
              <a:t>Please Note</a:t>
            </a:r>
            <a:br>
              <a:rPr lang="en-GB" sz="1100" b="1" dirty="0" smtClean="0">
                <a:effectLst/>
                <a:latin typeface="Arial" panose="020B0604020202020204" pitchFamily="34" charset="0"/>
                <a:cs typeface="Arial" panose="020B0604020202020204" pitchFamily="34" charset="0"/>
              </a:rPr>
            </a:br>
            <a:r>
              <a:rPr lang="en-GB" sz="1100" i="1" dirty="0" smtClean="0">
                <a:effectLst/>
                <a:latin typeface="Arial" panose="020B0604020202020204" pitchFamily="34" charset="0"/>
                <a:cs typeface="Arial" panose="020B0604020202020204" pitchFamily="34" charset="0"/>
              </a:rPr>
              <a:t>The case of </a:t>
            </a:r>
            <a:r>
              <a:rPr lang="en-GB" sz="1100" i="1" dirty="0" smtClean="0">
                <a:effectLst/>
                <a:latin typeface="Arial" panose="020B0604020202020204" pitchFamily="34" charset="0"/>
                <a:cs typeface="Arial" panose="020B0604020202020204" pitchFamily="34" charset="0"/>
                <a:hlinkClick r:id="rId3"/>
              </a:rPr>
              <a:t>Ivey v Genting Casinos (UK) Ltd (trading as </a:t>
            </a:r>
            <a:r>
              <a:rPr lang="en-GB" sz="1100" i="1" dirty="0" err="1" smtClean="0">
                <a:effectLst/>
                <a:latin typeface="Arial" panose="020B0604020202020204" pitchFamily="34" charset="0"/>
                <a:cs typeface="Arial" panose="020B0604020202020204" pitchFamily="34" charset="0"/>
                <a:hlinkClick r:id="rId3"/>
              </a:rPr>
              <a:t>Crockfords</a:t>
            </a:r>
            <a:r>
              <a:rPr lang="en-GB" sz="1100" i="1" dirty="0" smtClean="0">
                <a:effectLst/>
                <a:latin typeface="Arial" panose="020B0604020202020204" pitchFamily="34" charset="0"/>
                <a:cs typeface="Arial" panose="020B0604020202020204" pitchFamily="34" charset="0"/>
                <a:hlinkClick r:id="rId3"/>
              </a:rPr>
              <a:t>) 2017</a:t>
            </a:r>
            <a:r>
              <a:rPr lang="en-GB" sz="1100" i="1" dirty="0" smtClean="0">
                <a:effectLst/>
                <a:latin typeface="Arial" panose="020B0604020202020204" pitchFamily="34" charset="0"/>
                <a:cs typeface="Arial" panose="020B0604020202020204" pitchFamily="34" charset="0"/>
              </a:rPr>
              <a:t>, has held that the test for dishonesty should be objective and has partly overruled the test outlined in Ghosh (above). It was held that the subjective element of the test for dishonesty in Ghosh did not correctly represent the law and as such, directions based upon it ought no longer to be given. </a:t>
            </a:r>
          </a:p>
          <a:p>
            <a:r>
              <a:rPr lang="en-GB" sz="1100" i="1" dirty="0" smtClean="0">
                <a:effectLst/>
                <a:latin typeface="Arial" panose="020B0604020202020204" pitchFamily="34" charset="0"/>
                <a:cs typeface="Arial" panose="020B0604020202020204" pitchFamily="34" charset="0"/>
              </a:rPr>
              <a:t>The principal objection to the second leg of the rule was that the less the defendant's standards conformed to what society in general expected, the less likely he was to be held criminally responsible for his behaviour.</a:t>
            </a:r>
            <a:endParaRPr lang="en-GB" sz="1100" dirty="0" smtClean="0">
              <a:effectLst/>
              <a:latin typeface="Arial" panose="020B0604020202020204" pitchFamily="34" charset="0"/>
              <a:cs typeface="Arial" panose="020B0604020202020204" pitchFamily="34" charset="0"/>
            </a:endParaRPr>
          </a:p>
          <a:p>
            <a:pPr marL="0" indent="0" eaLnBrk="1" fontAlgn="auto" hangingPunct="1">
              <a:spcBef>
                <a:spcPts val="0"/>
              </a:spcBef>
              <a:spcAft>
                <a:spcPts val="0"/>
              </a:spcAft>
              <a:buFont typeface="Arial" panose="020B0604020202020204" pitchFamily="34" charset="0"/>
              <a:buNone/>
              <a:defRPr/>
            </a:pP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8</a:t>
            </a:fld>
            <a:endParaRPr lang="en-GB" altLang="en-US"/>
          </a:p>
        </p:txBody>
      </p:sp>
    </p:spTree>
    <p:extLst>
      <p:ext uri="{BB962C8B-B14F-4D97-AF65-F5344CB8AC3E}">
        <p14:creationId xmlns:p14="http://schemas.microsoft.com/office/powerpoint/2010/main" val="2511665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Receives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284378" marR="0" lvl="0" indent="-28437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Includes – to take possession of something (means taking physical possession of item),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and</a:t>
            </a:r>
          </a:p>
          <a:p>
            <a:pPr marL="284378" marR="0" lvl="0" indent="-284378"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the context of this legislation can mean to have control of something…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Receiving does not necessarily require the physical reception of goods or even touching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e.g. the thief leaves stolen goods in lock up garage belonging to the receiver from where the receiver will collect and dispose of the goods… as soon as the goods are in the garage then the receiver has control of them…so has received them.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Includes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joint</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possession or control…</a:t>
            </a: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9</a:t>
            </a:fld>
            <a:endParaRPr lang="en-GB" altLang="en-US"/>
          </a:p>
        </p:txBody>
      </p:sp>
    </p:spTree>
    <p:extLst>
      <p:ext uri="{BB962C8B-B14F-4D97-AF65-F5344CB8AC3E}">
        <p14:creationId xmlns:p14="http://schemas.microsoft.com/office/powerpoint/2010/main" val="10676281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smtClean="0">
                <a:latin typeface="Arial" panose="020B0604020202020204" pitchFamily="34" charset="0"/>
                <a:cs typeface="Arial" panose="020B0604020202020204" pitchFamily="34" charset="0"/>
              </a:rPr>
              <a:t>UNDERTAKE</a:t>
            </a:r>
          </a:p>
          <a:p>
            <a:pPr eaLnBrk="1" hangingPunct="1">
              <a:spcBef>
                <a:spcPct val="0"/>
              </a:spcBef>
            </a:pPr>
            <a:r>
              <a:rPr lang="en-GB" altLang="en-US" sz="1100" b="1" dirty="0" smtClean="0">
                <a:latin typeface="Arial" panose="020B0604020202020204" pitchFamily="34" charset="0"/>
                <a:cs typeface="Arial" panose="020B0604020202020204" pitchFamily="34" charset="0"/>
              </a:rPr>
              <a:t> </a:t>
            </a:r>
          </a:p>
          <a:p>
            <a:pPr eaLnBrk="1" hangingPunct="1">
              <a:spcBef>
                <a:spcPct val="0"/>
              </a:spcBef>
            </a:pPr>
            <a:r>
              <a:rPr lang="en-GB" altLang="en-US" sz="1100" dirty="0" smtClean="0">
                <a:latin typeface="Arial" panose="020B0604020202020204" pitchFamily="34" charset="0"/>
                <a:cs typeface="Arial" panose="020B0604020202020204" pitchFamily="34" charset="0"/>
              </a:rPr>
              <a:t>To agree or promise to do something for someone</a:t>
            </a:r>
          </a:p>
          <a:p>
            <a:pPr eaLnBrk="1" hangingPunct="1">
              <a:spcBef>
                <a:spcPct val="0"/>
              </a:spcBef>
            </a:pPr>
            <a:r>
              <a:rPr lang="en-GB" altLang="en-US" sz="1100" b="1" dirty="0" smtClean="0">
                <a:latin typeface="Arial" panose="020B0604020202020204" pitchFamily="34" charset="0"/>
                <a:cs typeface="Arial" panose="020B0604020202020204" pitchFamily="34" charset="0"/>
              </a:rPr>
              <a:t> </a:t>
            </a:r>
          </a:p>
          <a:p>
            <a:pPr eaLnBrk="1" hangingPunct="1">
              <a:spcBef>
                <a:spcPct val="0"/>
              </a:spcBef>
            </a:pPr>
            <a:r>
              <a:rPr lang="en-GB" altLang="en-US" sz="1100" b="1" dirty="0" smtClean="0">
                <a:latin typeface="Arial" panose="020B0604020202020204" pitchFamily="34" charset="0"/>
                <a:cs typeface="Arial" panose="020B0604020202020204" pitchFamily="34" charset="0"/>
              </a:rPr>
              <a:t> </a:t>
            </a:r>
          </a:p>
          <a:p>
            <a:pPr eaLnBrk="1" hangingPunct="1">
              <a:spcBef>
                <a:spcPct val="0"/>
              </a:spcBef>
            </a:pPr>
            <a:r>
              <a:rPr lang="en-GB" altLang="en-US" sz="1100" b="1" dirty="0" smtClean="0">
                <a:latin typeface="Arial" panose="020B0604020202020204" pitchFamily="34" charset="0"/>
                <a:cs typeface="Arial" panose="020B0604020202020204" pitchFamily="34" charset="0"/>
              </a:rPr>
              <a:t>ASSISTS</a:t>
            </a:r>
          </a:p>
          <a:p>
            <a:pPr eaLnBrk="1" hangingPunct="1">
              <a:spcBef>
                <a:spcPct val="0"/>
              </a:spcBef>
            </a:pPr>
            <a:r>
              <a:rPr lang="en-GB" altLang="en-US" sz="1100" dirty="0" smtClean="0">
                <a:latin typeface="Arial" panose="020B0604020202020204" pitchFamily="34" charset="0"/>
                <a:cs typeface="Arial" panose="020B0604020202020204" pitchFamily="34" charset="0"/>
              </a:rPr>
              <a:t> </a:t>
            </a:r>
          </a:p>
          <a:p>
            <a:pPr eaLnBrk="1" hangingPunct="1">
              <a:spcBef>
                <a:spcPct val="0"/>
              </a:spcBef>
            </a:pPr>
            <a:r>
              <a:rPr lang="en-GB" altLang="en-US" sz="1100" dirty="0" smtClean="0">
                <a:latin typeface="Arial" panose="020B0604020202020204" pitchFamily="34" charset="0"/>
                <a:cs typeface="Arial" panose="020B0604020202020204" pitchFamily="34" charset="0"/>
              </a:rPr>
              <a:t>To physically aid someone to do something</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10</a:t>
            </a:fld>
            <a:endParaRPr lang="en-GB" altLang="en-US"/>
          </a:p>
        </p:txBody>
      </p:sp>
    </p:spTree>
    <p:extLst>
      <p:ext uri="{BB962C8B-B14F-4D97-AF65-F5344CB8AC3E}">
        <p14:creationId xmlns:p14="http://schemas.microsoft.com/office/powerpoint/2010/main" val="2910192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smtClean="0">
                <a:latin typeface="Arial" panose="020B0604020202020204" pitchFamily="34" charset="0"/>
                <a:cs typeface="Arial" panose="020B0604020202020204" pitchFamily="34" charset="0"/>
              </a:rPr>
              <a:t>RETENTION</a:t>
            </a:r>
          </a:p>
          <a:p>
            <a:pPr eaLnBrk="1" hangingPunct="1">
              <a:spcBef>
                <a:spcPct val="0"/>
              </a:spcBef>
            </a:pPr>
            <a:r>
              <a:rPr lang="en-GB" altLang="en-US" sz="1100" b="1" dirty="0" smtClean="0">
                <a:latin typeface="Arial" panose="020B0604020202020204" pitchFamily="34" charset="0"/>
                <a:cs typeface="Arial" panose="020B0604020202020204" pitchFamily="34" charset="0"/>
              </a:rPr>
              <a:t> </a:t>
            </a:r>
          </a:p>
          <a:p>
            <a:pPr eaLnBrk="1" hangingPunct="1">
              <a:spcBef>
                <a:spcPct val="0"/>
              </a:spcBef>
            </a:pPr>
            <a:r>
              <a:rPr lang="en-GB" altLang="en-US" sz="1100" dirty="0" smtClean="0">
                <a:latin typeface="Arial" panose="020B0604020202020204" pitchFamily="34" charset="0"/>
                <a:cs typeface="Arial" panose="020B0604020202020204" pitchFamily="34" charset="0"/>
              </a:rPr>
              <a:t>Definition of retention is: </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‘to keep possession of,</a:t>
            </a:r>
          </a:p>
          <a:p>
            <a:pPr eaLnBrk="1" hangingPunct="1">
              <a:spcBef>
                <a:spcPct val="0"/>
              </a:spcBef>
            </a:pPr>
            <a:r>
              <a:rPr lang="en-GB" altLang="en-US" sz="1100" dirty="0" smtClean="0">
                <a:latin typeface="Arial" panose="020B0604020202020204" pitchFamily="34" charset="0"/>
                <a:cs typeface="Arial" panose="020B0604020202020204" pitchFamily="34" charset="0"/>
              </a:rPr>
              <a:t>not lose,</a:t>
            </a:r>
          </a:p>
          <a:p>
            <a:pPr eaLnBrk="1" hangingPunct="1">
              <a:spcBef>
                <a:spcPct val="0"/>
              </a:spcBef>
            </a:pPr>
            <a:r>
              <a:rPr lang="en-GB" altLang="en-US" sz="1100" dirty="0" smtClean="0">
                <a:latin typeface="Arial" panose="020B0604020202020204" pitchFamily="34" charset="0"/>
                <a:cs typeface="Arial" panose="020B0604020202020204" pitchFamily="34" charset="0"/>
              </a:rPr>
              <a:t>continue to have’…i.e.  to retain</a:t>
            </a:r>
          </a:p>
          <a:p>
            <a:pPr eaLnBrk="1" hangingPunct="1">
              <a:spcBef>
                <a:spcPct val="0"/>
              </a:spcBef>
            </a:pPr>
            <a:r>
              <a:rPr lang="en-GB" altLang="en-US" sz="1100" dirty="0" smtClean="0">
                <a:latin typeface="Arial" panose="020B0604020202020204" pitchFamily="34" charset="0"/>
                <a:cs typeface="Arial" panose="020B0604020202020204" pitchFamily="34" charset="0"/>
              </a:rPr>
              <a:t> </a:t>
            </a:r>
          </a:p>
          <a:p>
            <a:pPr eaLnBrk="1" hangingPunct="1">
              <a:spcBef>
                <a:spcPct val="0"/>
              </a:spcBef>
            </a:pPr>
            <a:r>
              <a:rPr lang="en-GB" altLang="en-US" sz="1100" dirty="0" smtClean="0">
                <a:latin typeface="Arial" panose="020B0604020202020204" pitchFamily="34" charset="0"/>
                <a:cs typeface="Arial" panose="020B0604020202020204" pitchFamily="34" charset="0"/>
              </a:rPr>
              <a:t>Assist in the retention…a person looks after what they know to be stolen goods for another person, not receiving themselves, but looking after the goods</a:t>
            </a:r>
          </a:p>
          <a:p>
            <a:pPr eaLnBrk="1" hangingPunct="1">
              <a:spcBef>
                <a:spcPct val="0"/>
              </a:spcBef>
            </a:pPr>
            <a:r>
              <a:rPr lang="en-GB" altLang="en-US" sz="1100" dirty="0" smtClean="0">
                <a:latin typeface="Arial" panose="020B0604020202020204" pitchFamily="34" charset="0"/>
                <a:cs typeface="Arial" panose="020B0604020202020204" pitchFamily="34" charset="0"/>
              </a:rPr>
              <a:t> </a:t>
            </a:r>
          </a:p>
          <a:p>
            <a:pPr eaLnBrk="1" hangingPunct="1">
              <a:spcBef>
                <a:spcPct val="0"/>
              </a:spcBef>
            </a:pPr>
            <a:r>
              <a:rPr lang="en-GB" altLang="en-US" sz="1100" dirty="0" smtClean="0">
                <a:latin typeface="Arial" panose="020B0604020202020204" pitchFamily="34" charset="0"/>
                <a:cs typeface="Arial" panose="020B0604020202020204" pitchFamily="34" charset="0"/>
              </a:rPr>
              <a:t>E.g. a parent who knows their child has stolen a bike but lets them keep it and tells the police there is no cycle in the house or gives the child a tin of paint to disguise the bike</a:t>
            </a:r>
            <a:r>
              <a:rPr lang="en-GB" altLang="en-US" dirty="0" smtClean="0">
                <a:latin typeface="Arial" panose="020B0604020202020204" pitchFamily="34" charset="0"/>
                <a:cs typeface="Arial" panose="020B0604020202020204" pitchFamily="34" charset="0"/>
              </a:rPr>
              <a:t>.</a:t>
            </a:r>
          </a:p>
          <a:p>
            <a:pPr eaLnBrk="1" hangingPunct="1">
              <a:spcBef>
                <a:spcPct val="0"/>
              </a:spcBef>
            </a:pPr>
            <a:endParaRPr lang="en-GB" altLang="en-US" sz="1800" b="1" dirty="0" smtClean="0"/>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11</a:t>
            </a:fld>
            <a:endParaRPr lang="en-GB" altLang="en-US"/>
          </a:p>
        </p:txBody>
      </p:sp>
    </p:spTree>
    <p:extLst>
      <p:ext uri="{BB962C8B-B14F-4D97-AF65-F5344CB8AC3E}">
        <p14:creationId xmlns:p14="http://schemas.microsoft.com/office/powerpoint/2010/main" val="19360571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b="1" dirty="0" smtClean="0">
                <a:latin typeface="Arial" panose="020B0604020202020204" pitchFamily="34" charset="0"/>
                <a:cs typeface="Arial" panose="020B0604020202020204" pitchFamily="34" charset="0"/>
              </a:rPr>
              <a:t>REMOVAL</a:t>
            </a:r>
          </a:p>
          <a:p>
            <a:pPr>
              <a:defRPr/>
            </a:pPr>
            <a:endParaRPr lang="en-GB" altLang="en-US" sz="1100" dirty="0" smtClean="0">
              <a:latin typeface="Arial" panose="020B0604020202020204" pitchFamily="34" charset="0"/>
              <a:cs typeface="Arial" panose="020B0604020202020204" pitchFamily="34" charset="0"/>
            </a:endParaRPr>
          </a:p>
          <a:p>
            <a:pPr>
              <a:defRPr/>
            </a:pPr>
            <a:r>
              <a:rPr lang="en-GB" altLang="en-US" sz="1100" dirty="0" smtClean="0">
                <a:latin typeface="Arial" panose="020B0604020202020204" pitchFamily="34" charset="0"/>
                <a:cs typeface="Arial" panose="020B0604020202020204" pitchFamily="34" charset="0"/>
              </a:rPr>
              <a:t>Means to:</a:t>
            </a:r>
          </a:p>
          <a:p>
            <a:pPr marL="284378" indent="-284378">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carry or</a:t>
            </a:r>
          </a:p>
          <a:p>
            <a:pPr marL="284378" indent="-284378">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transport, and for the purpose of this legislation means any person who carries, transports or</a:t>
            </a:r>
          </a:p>
          <a:p>
            <a:pPr marL="284378" indent="-284378">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helps to do so in relation to stolen goods</a:t>
            </a:r>
          </a:p>
          <a:p>
            <a:pPr>
              <a:defRPr/>
            </a:pPr>
            <a:r>
              <a:rPr lang="en-GB" altLang="en-US" sz="1100" dirty="0" smtClean="0">
                <a:latin typeface="Arial" panose="020B0604020202020204" pitchFamily="34" charset="0"/>
                <a:cs typeface="Arial" panose="020B0604020202020204" pitchFamily="34" charset="0"/>
              </a:rPr>
              <a:t> </a:t>
            </a:r>
          </a:p>
          <a:p>
            <a:pPr>
              <a:defRPr/>
            </a:pPr>
            <a:r>
              <a:rPr lang="en-GB" altLang="en-US" sz="1100" dirty="0" smtClean="0">
                <a:latin typeface="Arial" panose="020B0604020202020204" pitchFamily="34" charset="0"/>
                <a:cs typeface="Arial" panose="020B0604020202020204" pitchFamily="34" charset="0"/>
              </a:rPr>
              <a:t>Person who drives the van and the passenger who sits next to them … if they both know the goods are stolen then they are guilty</a:t>
            </a:r>
          </a:p>
          <a:p>
            <a:pPr>
              <a:defRPr/>
            </a:pPr>
            <a:r>
              <a:rPr lang="en-GB" altLang="en-US" sz="1100" dirty="0" smtClean="0">
                <a:latin typeface="Arial" panose="020B0604020202020204" pitchFamily="34" charset="0"/>
                <a:cs typeface="Arial" panose="020B0604020202020204" pitchFamily="34" charset="0"/>
              </a:rPr>
              <a:t> </a:t>
            </a:r>
          </a:p>
          <a:p>
            <a:pPr>
              <a:defRPr/>
            </a:pPr>
            <a:r>
              <a:rPr lang="en-GB" altLang="en-US" sz="1100" dirty="0" smtClean="0">
                <a:latin typeface="Arial" panose="020B0604020202020204" pitchFamily="34" charset="0"/>
                <a:cs typeface="Arial" panose="020B0604020202020204" pitchFamily="34" charset="0"/>
              </a:rPr>
              <a:t>Person who helps take the property in and out of the van is also guilty (if they have the guilty knowledge)</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12</a:t>
            </a:fld>
            <a:endParaRPr lang="en-GB" altLang="en-US"/>
          </a:p>
        </p:txBody>
      </p:sp>
    </p:spTree>
    <p:extLst>
      <p:ext uri="{BB962C8B-B14F-4D97-AF65-F5344CB8AC3E}">
        <p14:creationId xmlns:p14="http://schemas.microsoft.com/office/powerpoint/2010/main" val="20037986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b="1" dirty="0" smtClean="0">
                <a:latin typeface="Arial" panose="020B0604020202020204" pitchFamily="34" charset="0"/>
                <a:cs typeface="Arial" panose="020B0604020202020204" pitchFamily="34" charset="0"/>
              </a:rPr>
              <a:t>DISPOSAL</a:t>
            </a:r>
            <a:endParaRPr lang="en-GB" altLang="en-US" sz="1100" dirty="0" smtClean="0">
              <a:latin typeface="Arial" panose="020B0604020202020204" pitchFamily="34" charset="0"/>
              <a:cs typeface="Arial" panose="020B0604020202020204" pitchFamily="34" charset="0"/>
            </a:endParaRPr>
          </a:p>
          <a:p>
            <a:pPr>
              <a:defRPr/>
            </a:pPr>
            <a:r>
              <a:rPr lang="en-GB" altLang="en-US" sz="1100" b="1" dirty="0" smtClean="0">
                <a:latin typeface="Arial" panose="020B0604020202020204" pitchFamily="34" charset="0"/>
                <a:cs typeface="Arial" panose="020B0604020202020204" pitchFamily="34" charset="0"/>
              </a:rPr>
              <a:t>DESTRUCTION</a:t>
            </a:r>
            <a:r>
              <a:rPr lang="en-GB" altLang="en-US" sz="1100" dirty="0" smtClean="0">
                <a:latin typeface="Arial" panose="020B0604020202020204" pitchFamily="34" charset="0"/>
                <a:cs typeface="Arial" panose="020B0604020202020204" pitchFamily="34" charset="0"/>
              </a:rPr>
              <a:t> – destroy in any way </a:t>
            </a:r>
            <a:r>
              <a:rPr lang="en-GB" altLang="en-US" sz="1100" dirty="0" err="1" smtClean="0">
                <a:latin typeface="Arial" panose="020B0604020202020204" pitchFamily="34" charset="0"/>
                <a:cs typeface="Arial" panose="020B0604020202020204" pitchFamily="34" charset="0"/>
              </a:rPr>
              <a:t>eg</a:t>
            </a:r>
            <a:r>
              <a:rPr lang="en-GB" altLang="en-US" sz="1100" dirty="0" smtClean="0">
                <a:latin typeface="Arial" panose="020B0604020202020204" pitchFamily="34" charset="0"/>
                <a:cs typeface="Arial" panose="020B0604020202020204" pitchFamily="34" charset="0"/>
              </a:rPr>
              <a:t> scrap yard buy stolen car and crush it</a:t>
            </a:r>
          </a:p>
          <a:p>
            <a:pPr>
              <a:defRPr/>
            </a:pPr>
            <a:r>
              <a:rPr lang="en-GB" altLang="en-US" sz="1100" b="1" dirty="0" smtClean="0">
                <a:latin typeface="Arial" panose="020B0604020202020204" pitchFamily="34" charset="0"/>
                <a:cs typeface="Arial" panose="020B0604020202020204" pitchFamily="34" charset="0"/>
              </a:rPr>
              <a:t>DUMPING</a:t>
            </a:r>
            <a:r>
              <a:rPr lang="en-GB" altLang="en-US" sz="1100" dirty="0" smtClean="0">
                <a:latin typeface="Arial" panose="020B0604020202020204" pitchFamily="34" charset="0"/>
                <a:cs typeface="Arial" panose="020B0604020202020204" pitchFamily="34" charset="0"/>
              </a:rPr>
              <a:t> – buys goods, finds that they are stolen and dumps in bin</a:t>
            </a:r>
          </a:p>
          <a:p>
            <a:pPr>
              <a:defRPr/>
            </a:pPr>
            <a:r>
              <a:rPr lang="en-GB" altLang="en-US" sz="1100" dirty="0" smtClean="0">
                <a:latin typeface="Arial" panose="020B0604020202020204" pitchFamily="34" charset="0"/>
                <a:cs typeface="Arial" panose="020B0604020202020204" pitchFamily="34" charset="0"/>
              </a:rPr>
              <a:t>Assist dumping e.g. 2</a:t>
            </a:r>
            <a:r>
              <a:rPr lang="en-GB" altLang="en-US" sz="1100" baseline="30000" dirty="0" smtClean="0">
                <a:latin typeface="Arial" panose="020B0604020202020204" pitchFamily="34" charset="0"/>
                <a:cs typeface="Arial" panose="020B0604020202020204" pitchFamily="34" charset="0"/>
              </a:rPr>
              <a:t>nd</a:t>
            </a:r>
            <a:r>
              <a:rPr lang="en-GB" altLang="en-US" sz="1100" dirty="0" smtClean="0">
                <a:latin typeface="Arial" panose="020B0604020202020204" pitchFamily="34" charset="0"/>
                <a:cs typeface="Arial" panose="020B0604020202020204" pitchFamily="34" charset="0"/>
              </a:rPr>
              <a:t> hand jeweller finds goods are stolen and helps person bin them</a:t>
            </a:r>
          </a:p>
          <a:p>
            <a:pPr>
              <a:defRPr/>
            </a:pPr>
            <a:r>
              <a:rPr lang="en-GB" altLang="en-US" sz="1100" b="1" dirty="0" smtClean="0">
                <a:latin typeface="Arial" panose="020B0604020202020204" pitchFamily="34" charset="0"/>
                <a:cs typeface="Arial" panose="020B0604020202020204" pitchFamily="34" charset="0"/>
              </a:rPr>
              <a:t>TRANSFORMING</a:t>
            </a:r>
            <a:r>
              <a:rPr lang="en-GB" altLang="en-US" sz="1100" dirty="0" smtClean="0">
                <a:latin typeface="Arial" panose="020B0604020202020204" pitchFamily="34" charset="0"/>
                <a:cs typeface="Arial" panose="020B0604020202020204" pitchFamily="34" charset="0"/>
              </a:rPr>
              <a:t> – Transform by heat or chemical. Alter so can not be identified</a:t>
            </a:r>
          </a:p>
          <a:p>
            <a:pPr marL="284378" indent="-284378">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Smelt down gold</a:t>
            </a:r>
          </a:p>
          <a:p>
            <a:pPr marL="284378" indent="-284378">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Remove number plates of vehicles</a:t>
            </a:r>
          </a:p>
          <a:p>
            <a:pPr>
              <a:defRPr/>
            </a:pPr>
            <a:endParaRPr lang="en-GB" altLang="en-US" sz="1100" dirty="0" smtClean="0">
              <a:latin typeface="Arial" panose="020B0604020202020204" pitchFamily="34" charset="0"/>
              <a:cs typeface="Arial" panose="020B0604020202020204" pitchFamily="34" charset="0"/>
            </a:endParaRPr>
          </a:p>
          <a:p>
            <a:pPr>
              <a:defRPr/>
            </a:pPr>
            <a:r>
              <a:rPr lang="en-GB" altLang="en-US" sz="1100" b="1" dirty="0" smtClean="0">
                <a:latin typeface="Arial" panose="020B0604020202020204" pitchFamily="34" charset="0"/>
                <a:cs typeface="Arial" panose="020B0604020202020204" pitchFamily="34" charset="0"/>
              </a:rPr>
              <a:t>DISTRIBUTE BY WAY OF GIFT</a:t>
            </a:r>
            <a:r>
              <a:rPr lang="en-GB" altLang="en-US" sz="1100" dirty="0" smtClean="0">
                <a:latin typeface="Arial" panose="020B0604020202020204" pitchFamily="34" charset="0"/>
                <a:cs typeface="Arial" panose="020B0604020202020204" pitchFamily="34" charset="0"/>
              </a:rPr>
              <a:t> – gives stolen jewellery as gift (and the receiver is guilty if they knew the item was stolen)</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13</a:t>
            </a:fld>
            <a:endParaRPr lang="en-GB" altLang="en-US"/>
          </a:p>
        </p:txBody>
      </p:sp>
    </p:spTree>
    <p:extLst>
      <p:ext uri="{BB962C8B-B14F-4D97-AF65-F5344CB8AC3E}">
        <p14:creationId xmlns:p14="http://schemas.microsoft.com/office/powerpoint/2010/main" val="35789840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REALISATION</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 </a:t>
            </a:r>
          </a:p>
          <a:p>
            <a:r>
              <a:rPr lang="en-GB" altLang="en-US" sz="1100" dirty="0" smtClean="0">
                <a:latin typeface="Arial" panose="020B0604020202020204" pitchFamily="34" charset="0"/>
                <a:cs typeface="Arial" panose="020B0604020202020204" pitchFamily="34" charset="0"/>
              </a:rPr>
              <a:t>To exchange for money or anything else of value…</a:t>
            </a:r>
          </a:p>
          <a:p>
            <a:r>
              <a:rPr lang="en-GB" altLang="en-US" sz="1100" dirty="0" smtClean="0">
                <a:latin typeface="Arial" panose="020B0604020202020204" pitchFamily="34" charset="0"/>
                <a:cs typeface="Arial" panose="020B0604020202020204" pitchFamily="34" charset="0"/>
              </a:rPr>
              <a:t> </a:t>
            </a:r>
          </a:p>
          <a:p>
            <a:r>
              <a:rPr lang="en-GB" altLang="en-US" sz="1100" dirty="0" smtClean="0">
                <a:latin typeface="Arial" panose="020B0604020202020204" pitchFamily="34" charset="0"/>
                <a:cs typeface="Arial" panose="020B0604020202020204" pitchFamily="34" charset="0"/>
              </a:rPr>
              <a:t>E.g. receiver of shoplifted goods sells for half retail price</a:t>
            </a:r>
          </a:p>
          <a:p>
            <a:r>
              <a:rPr lang="en-GB" altLang="en-US" sz="1100" dirty="0" smtClean="0">
                <a:latin typeface="Arial" panose="020B0604020202020204" pitchFamily="34" charset="0"/>
                <a:cs typeface="Arial" panose="020B0604020202020204" pitchFamily="34" charset="0"/>
              </a:rPr>
              <a:t> </a:t>
            </a:r>
          </a:p>
          <a:p>
            <a:r>
              <a:rPr lang="en-GB" altLang="en-US" sz="1100" dirty="0" smtClean="0">
                <a:latin typeface="Arial" panose="020B0604020202020204" pitchFamily="34" charset="0"/>
                <a:cs typeface="Arial" panose="020B0604020202020204" pitchFamily="34" charset="0"/>
              </a:rPr>
              <a:t>E.g. stolen goods exchanged for cash or drugs</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14</a:t>
            </a:fld>
            <a:endParaRPr lang="en-GB" altLang="en-US"/>
          </a:p>
        </p:txBody>
      </p:sp>
    </p:spTree>
    <p:extLst>
      <p:ext uri="{BB962C8B-B14F-4D97-AF65-F5344CB8AC3E}">
        <p14:creationId xmlns:p14="http://schemas.microsoft.com/office/powerpoint/2010/main" val="39757708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b="1" dirty="0" smtClean="0">
                <a:latin typeface="Arial" panose="020B0604020202020204" pitchFamily="34" charset="0"/>
                <a:cs typeface="Arial" panose="020B0604020202020204" pitchFamily="34" charset="0"/>
              </a:rPr>
              <a:t>Or dishonestly undertakes / assists in their retention, removal, disposal or realisation by or for the benefit of another</a:t>
            </a:r>
          </a:p>
          <a:p>
            <a:pPr>
              <a:defRPr/>
            </a:pPr>
            <a:endParaRPr lang="en-GB" altLang="en-US" sz="1100" b="1" dirty="0" smtClean="0">
              <a:latin typeface="Arial" panose="020B0604020202020204" pitchFamily="34" charset="0"/>
              <a:cs typeface="Arial" panose="020B0604020202020204" pitchFamily="34" charset="0"/>
            </a:endParaRPr>
          </a:p>
          <a:p>
            <a:pPr>
              <a:defRPr/>
            </a:pPr>
            <a:r>
              <a:rPr lang="en-GB" altLang="en-US" sz="1100" dirty="0" smtClean="0">
                <a:latin typeface="Arial" panose="020B0604020202020204" pitchFamily="34" charset="0"/>
                <a:cs typeface="Arial" panose="020B0604020202020204" pitchFamily="34" charset="0"/>
              </a:rPr>
              <a:t>So the person committing the offence can either:</a:t>
            </a:r>
          </a:p>
          <a:p>
            <a:pPr marL="284378" indent="-284378">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dishonestly receive the goods themselves, or </a:t>
            </a:r>
          </a:p>
          <a:p>
            <a:pPr marL="284378" indent="-284378">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dishonestly undertake or assist in them being retained etc. by another person, or</a:t>
            </a:r>
          </a:p>
          <a:p>
            <a:pPr marL="284378" indent="-284378">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dishonestly undertake or assist in them being retained etc. for the benefit of another person</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15</a:t>
            </a:fld>
            <a:endParaRPr lang="en-GB" altLang="en-US"/>
          </a:p>
        </p:txBody>
      </p:sp>
    </p:spTree>
    <p:extLst>
      <p:ext uri="{BB962C8B-B14F-4D97-AF65-F5344CB8AC3E}">
        <p14:creationId xmlns:p14="http://schemas.microsoft.com/office/powerpoint/2010/main" val="34911930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b="1" dirty="0" smtClean="0">
                <a:latin typeface="Arial" panose="020B0604020202020204" pitchFamily="34" charset="0"/>
                <a:cs typeface="Arial" panose="020B0604020202020204" pitchFamily="34" charset="0"/>
              </a:rPr>
              <a:t>Arranges</a:t>
            </a:r>
            <a:r>
              <a:rPr lang="en-GB" altLang="en-US" sz="1100" dirty="0" smtClean="0">
                <a:latin typeface="Arial" panose="020B0604020202020204" pitchFamily="34" charset="0"/>
                <a:cs typeface="Arial" panose="020B0604020202020204" pitchFamily="34" charset="0"/>
              </a:rPr>
              <a:t>?</a:t>
            </a:r>
          </a:p>
          <a:p>
            <a:pPr>
              <a:defRPr/>
            </a:pPr>
            <a:endParaRPr lang="en-GB" altLang="en-US" sz="1100" dirty="0" smtClean="0">
              <a:latin typeface="Arial" panose="020B0604020202020204" pitchFamily="34" charset="0"/>
              <a:cs typeface="Arial" panose="020B0604020202020204" pitchFamily="34" charset="0"/>
            </a:endParaRPr>
          </a:p>
          <a:p>
            <a:pPr>
              <a:defRPr/>
            </a:pPr>
            <a:r>
              <a:rPr lang="en-GB" altLang="en-US" sz="1100" dirty="0" smtClean="0">
                <a:latin typeface="Arial" panose="020B0604020202020204" pitchFamily="34" charset="0"/>
                <a:cs typeface="Arial" panose="020B0604020202020204" pitchFamily="34" charset="0"/>
              </a:rPr>
              <a:t>Completes the many ways in which the offence may be committed…</a:t>
            </a:r>
          </a:p>
          <a:p>
            <a:pPr>
              <a:defRPr/>
            </a:pPr>
            <a:endParaRPr lang="en-GB" altLang="en-US" sz="1100" dirty="0" smtClean="0">
              <a:latin typeface="Arial" panose="020B0604020202020204" pitchFamily="34" charset="0"/>
              <a:cs typeface="Arial" panose="020B0604020202020204" pitchFamily="34" charset="0"/>
            </a:endParaRPr>
          </a:p>
          <a:p>
            <a:pPr marL="284378" indent="-284378">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Covers the actions of a person who takes no physical part in the transit of the stolen property.</a:t>
            </a:r>
          </a:p>
          <a:p>
            <a:pPr marL="284378" indent="-284378">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Includes making phone calls, loaning transport etc.</a:t>
            </a:r>
          </a:p>
          <a:p>
            <a:pPr marL="284378" indent="-284378">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Person must know or believe that the arrangements are for stolen goods.</a:t>
            </a:r>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16</a:t>
            </a:fld>
            <a:endParaRPr lang="en-GB" altLang="en-US"/>
          </a:p>
        </p:txBody>
      </p:sp>
    </p:spTree>
    <p:extLst>
      <p:ext uri="{BB962C8B-B14F-4D97-AF65-F5344CB8AC3E}">
        <p14:creationId xmlns:p14="http://schemas.microsoft.com/office/powerpoint/2010/main" val="23976162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17</a:t>
            </a:fld>
            <a:endParaRPr lang="en-GB" altLang="en-US"/>
          </a:p>
        </p:txBody>
      </p:sp>
    </p:spTree>
    <p:extLst>
      <p:ext uri="{BB962C8B-B14F-4D97-AF65-F5344CB8AC3E}">
        <p14:creationId xmlns:p14="http://schemas.microsoft.com/office/powerpoint/2010/main" val="27807431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b="1" dirty="0" smtClean="0">
                <a:latin typeface="Arial" panose="020B0604020202020204" pitchFamily="34" charset="0"/>
                <a:cs typeface="Arial" panose="020B0604020202020204" pitchFamily="34" charset="0"/>
              </a:rPr>
              <a:t>N</a:t>
            </a:r>
            <a:r>
              <a:rPr lang="en-GB" altLang="en-US" sz="1100" b="1" dirty="0" smtClean="0">
                <a:latin typeface="Arial" panose="020B0604020202020204" pitchFamily="34" charset="0"/>
                <a:cs typeface="Arial" panose="020B0604020202020204" pitchFamily="34" charset="0"/>
              </a:rPr>
              <a:t>ote</a:t>
            </a:r>
            <a:r>
              <a:rPr lang="en-GB" altLang="en-US" sz="1100" dirty="0" smtClean="0">
                <a:latin typeface="Arial" panose="020B0604020202020204" pitchFamily="34" charset="0"/>
                <a:cs typeface="Arial" panose="020B0604020202020204" pitchFamily="34" charset="0"/>
              </a:rPr>
              <a:t> – this is only applicable in handling cases</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Must show both aspects – i.e. stolen property was in the hands of the accused in the last 12 months </a:t>
            </a:r>
          </a:p>
          <a:p>
            <a:pPr eaLnBrk="1" hangingPunct="1"/>
            <a:r>
              <a:rPr lang="en-GB" altLang="en-US" sz="1100" b="1" dirty="0" smtClean="0">
                <a:latin typeface="Arial" panose="020B0604020202020204" pitchFamily="34" charset="0"/>
                <a:cs typeface="Arial" panose="020B0604020202020204" pitchFamily="34" charset="0"/>
              </a:rPr>
              <a:t>And </a:t>
            </a:r>
          </a:p>
          <a:p>
            <a:pPr eaLnBrk="1" hangingPunct="1"/>
            <a:r>
              <a:rPr lang="en-GB" altLang="en-US" sz="1100" dirty="0" smtClean="0">
                <a:latin typeface="Arial" panose="020B0604020202020204" pitchFamily="34" charset="0"/>
                <a:cs typeface="Arial" panose="020B0604020202020204" pitchFamily="34" charset="0"/>
              </a:rPr>
              <a:t>they had a conviction in the preceding 5 years for handling</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Why this rule? Because the </a:t>
            </a:r>
            <a:r>
              <a:rPr lang="en-GB" altLang="en-US" sz="1100" dirty="0" err="1" smtClean="0">
                <a:latin typeface="Arial" panose="020B0604020202020204" pitchFamily="34" charset="0"/>
                <a:cs typeface="Arial" panose="020B0604020202020204" pitchFamily="34" charset="0"/>
              </a:rPr>
              <a:t>mens</a:t>
            </a:r>
            <a:r>
              <a:rPr lang="en-GB" altLang="en-US" sz="1100" dirty="0" smtClean="0">
                <a:latin typeface="Arial" panose="020B0604020202020204" pitchFamily="34" charset="0"/>
                <a:cs typeface="Arial" panose="020B0604020202020204" pitchFamily="34" charset="0"/>
              </a:rPr>
              <a:t> rea is difficult to prove when the person does not admit they knew or believed the goods to be stolen.</a:t>
            </a:r>
          </a:p>
          <a:p>
            <a:pPr eaLnBrk="1" hangingPunct="1"/>
            <a:r>
              <a:rPr lang="en-GB" altLang="en-US" sz="1100" b="1" dirty="0" smtClean="0">
                <a:latin typeface="Arial" panose="020B0604020202020204" pitchFamily="34" charset="0"/>
                <a:cs typeface="Arial" panose="020B0604020202020204" pitchFamily="34" charset="0"/>
              </a:rPr>
              <a:t>But if the person is a convicted handler (and has been found with stolen property recently) this evidence can show the court that he/she has a tendency towards dishonesty and </a:t>
            </a:r>
            <a:r>
              <a:rPr lang="en-GB" altLang="en-US" sz="1100" b="1" u="sng" dirty="0" smtClean="0">
                <a:latin typeface="Arial" panose="020B0604020202020204" pitchFamily="34" charset="0"/>
                <a:cs typeface="Arial" panose="020B0604020202020204" pitchFamily="34" charset="0"/>
              </a:rPr>
              <a:t>should</a:t>
            </a:r>
            <a:r>
              <a:rPr lang="en-GB" altLang="en-US" sz="1100" b="1" dirty="0" smtClean="0">
                <a:latin typeface="Arial" panose="020B0604020202020204" pitchFamily="34" charset="0"/>
                <a:cs typeface="Arial" panose="020B0604020202020204" pitchFamily="34" charset="0"/>
              </a:rPr>
              <a:t> have known that the goods in the current case were stolen…</a:t>
            </a:r>
          </a:p>
          <a:p>
            <a:pPr eaLnBrk="1" hangingPunct="1"/>
            <a:endParaRPr lang="en-GB" altLang="en-US" sz="1100" b="1" dirty="0" smtClean="0">
              <a:latin typeface="Arial" panose="020B0604020202020204" pitchFamily="34" charset="0"/>
              <a:cs typeface="Arial" panose="020B0604020202020204" pitchFamily="34" charset="0"/>
            </a:endParaRPr>
          </a:p>
          <a:p>
            <a:pPr eaLnBrk="1" hangingPunct="1"/>
            <a:endParaRPr lang="en-GB" altLang="en-US" sz="1100" b="1"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If the prosecution intends introducing this evidence, they must give 7 days notice to defence in writing before the case is heard in court…</a:t>
            </a:r>
          </a:p>
          <a:p>
            <a:pPr eaLnBrk="1" hangingPunct="1">
              <a:spcBef>
                <a:spcPct val="0"/>
              </a:spcBef>
            </a:pPr>
            <a:endParaRPr lang="en-US" altLang="en-US" dirty="0" smtClean="0"/>
          </a:p>
          <a:p>
            <a:endParaRPr lang="en-GB" dirty="0"/>
          </a:p>
        </p:txBody>
      </p:sp>
      <p:sp>
        <p:nvSpPr>
          <p:cNvPr id="4" name="Slide Number Placeholder 3"/>
          <p:cNvSpPr>
            <a:spLocks noGrp="1"/>
          </p:cNvSpPr>
          <p:nvPr>
            <p:ph type="sldNum" sz="quarter" idx="10"/>
          </p:nvPr>
        </p:nvSpPr>
        <p:spPr/>
        <p:txBody>
          <a:bodyPr/>
          <a:lstStyle/>
          <a:p>
            <a:pPr>
              <a:defRPr/>
            </a:pPr>
            <a:fld id="{89C5E1AB-7BFB-4274-BAB4-D7DDF56D85BE}" type="slidenum">
              <a:rPr lang="en-GB" altLang="en-US" smtClean="0"/>
              <a:pPr>
                <a:defRPr/>
              </a:pPr>
              <a:t>18</a:t>
            </a:fld>
            <a:endParaRPr lang="en-GB" altLang="en-US"/>
          </a:p>
        </p:txBody>
      </p:sp>
    </p:spTree>
    <p:extLst>
      <p:ext uri="{BB962C8B-B14F-4D97-AF65-F5344CB8AC3E}">
        <p14:creationId xmlns:p14="http://schemas.microsoft.com/office/powerpoint/2010/main" val="34199378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00263" y="152400"/>
            <a:ext cx="2265362" cy="16986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p:txBody>
          <a:bodyPr/>
          <a:lstStyle/>
          <a:p>
            <a:endParaRPr lang="en-GB" dirty="0"/>
          </a:p>
        </p:txBody>
      </p:sp>
    </p:spTree>
    <p:extLst>
      <p:ext uri="{BB962C8B-B14F-4D97-AF65-F5344CB8AC3E}">
        <p14:creationId xmlns:p14="http://schemas.microsoft.com/office/powerpoint/2010/main" val="732600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51343463"/>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03180500"/>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84423449"/>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37906788"/>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92673118"/>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22375533"/>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115890"/>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53501606"/>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30191147"/>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66322764"/>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51139044"/>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30564856"/>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02846225"/>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10933701"/>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81617470"/>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52075417"/>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13294582"/>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5022462"/>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54698873"/>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09132492"/>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5715992"/>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2705922"/>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66739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1809752916"/>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18.xml"/><Relationship Id="rId4" Type="http://schemas.openxmlformats.org/officeDocument/2006/relationships/image" Target="../media/image15.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0352" y="2348880"/>
            <a:ext cx="3413927" cy="1246495"/>
          </a:xfrm>
          <a:prstGeom prst="rect">
            <a:avLst/>
          </a:prstGeom>
          <a:noFill/>
        </p:spPr>
        <p:txBody>
          <a:bodyPr wrap="square" rtlCol="0">
            <a:spAutoFit/>
          </a:bodyPr>
          <a:lstStyle/>
          <a:p>
            <a:pPr algn="ctr" defTabSz="685800" eaLnBrk="1" fontAlgn="auto" hangingPunct="1">
              <a:spcBef>
                <a:spcPts val="0"/>
              </a:spcBef>
              <a:spcAft>
                <a:spcPts val="0"/>
              </a:spcAft>
            </a:pPr>
            <a:r>
              <a:rPr lang="en-GB" sz="3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Handling Stolen Goods</a:t>
            </a:r>
            <a:endParaRPr lang="en-GB" sz="3000" b="1" dirty="0">
              <a:solidFill>
                <a:srgbClr val="CD1141"/>
              </a:solidFill>
              <a:latin typeface="Tahoma" panose="020B060403050404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79512" y="188640"/>
            <a:ext cx="594412" cy="717866"/>
          </a:xfrm>
          <a:prstGeom prst="rect">
            <a:avLst/>
          </a:prstGeom>
        </p:spPr>
      </p:pic>
    </p:spTree>
    <p:extLst>
      <p:ext uri="{BB962C8B-B14F-4D97-AF65-F5344CB8AC3E}">
        <p14:creationId xmlns:p14="http://schemas.microsoft.com/office/powerpoint/2010/main" val="3635025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2492595" y="5097378"/>
            <a:ext cx="4104457" cy="647477"/>
          </a:xfrm>
          <a:prstGeom prst="rect">
            <a:avLst/>
          </a:prstGeom>
          <a:solidFill>
            <a:schemeClr val="accent1">
              <a:lumMod val="20000"/>
              <a:lumOff val="80000"/>
            </a:schemeClr>
          </a:solidFill>
          <a:ln>
            <a:noFill/>
          </a:ln>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a:lstStyle>
          <a:p>
            <a:pPr>
              <a:defRPr/>
            </a:pPr>
            <a:r>
              <a:rPr lang="en-GB" sz="2400" b="1" kern="0" dirty="0" smtClean="0">
                <a:solidFill>
                  <a:srgbClr val="002060"/>
                </a:solidFill>
                <a:latin typeface="Arial"/>
                <a:cs typeface="Arial"/>
              </a:rPr>
              <a:t>Section 22 Theft Act 1968</a:t>
            </a:r>
            <a:endParaRPr lang="en-GB" sz="2400" kern="0" dirty="0">
              <a:solidFill>
                <a:srgbClr val="002060"/>
              </a:solidFill>
              <a:latin typeface="Arial"/>
              <a:cs typeface="Arial"/>
            </a:endParaRPr>
          </a:p>
        </p:txBody>
      </p:sp>
      <p:sp>
        <p:nvSpPr>
          <p:cNvPr id="5" name="TextBox 4"/>
          <p:cNvSpPr txBox="1"/>
          <p:nvPr/>
        </p:nvSpPr>
        <p:spPr>
          <a:xfrm>
            <a:off x="430025" y="351542"/>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Handling Stolen Goods</a:t>
            </a:r>
            <a:endParaRPr lang="en-GB" sz="4000" b="1" dirty="0">
              <a:solidFill>
                <a:schemeClr val="bg1"/>
              </a:solidFill>
            </a:endParaRPr>
          </a:p>
        </p:txBody>
      </p:sp>
      <p:sp>
        <p:nvSpPr>
          <p:cNvPr id="6" name="Rectangle 3"/>
          <p:cNvSpPr txBox="1">
            <a:spLocks noChangeArrowheads="1"/>
          </p:cNvSpPr>
          <p:nvPr/>
        </p:nvSpPr>
        <p:spPr>
          <a:xfrm>
            <a:off x="430026" y="1352962"/>
            <a:ext cx="8229599" cy="3744416"/>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lnSpc>
                <a:spcPct val="100000"/>
              </a:lnSpc>
              <a:spcAft>
                <a:spcPts val="0"/>
              </a:spcAft>
              <a:buNone/>
              <a:defRPr/>
            </a:pPr>
            <a:r>
              <a:rPr lang="en-GB" altLang="en-US" sz="3200" b="1" dirty="0" smtClean="0"/>
              <a:t>Otherwise than in the course of stealing</a:t>
            </a:r>
            <a:r>
              <a:rPr lang="en-GB" altLang="en-US" sz="3200" dirty="0" smtClean="0"/>
              <a:t>, </a:t>
            </a:r>
            <a:r>
              <a:rPr lang="en-GB" altLang="en-US" sz="3200" b="1" dirty="0"/>
              <a:t>k</a:t>
            </a:r>
            <a:r>
              <a:rPr lang="en-GB" altLang="en-US" sz="3200" b="1" dirty="0" smtClean="0"/>
              <a:t>nowing</a:t>
            </a:r>
            <a:r>
              <a:rPr lang="en-GB" altLang="en-US" sz="3200" dirty="0" smtClean="0"/>
              <a:t> or </a:t>
            </a:r>
            <a:r>
              <a:rPr lang="en-GB" altLang="en-US" sz="3200" b="1" dirty="0" smtClean="0"/>
              <a:t>believing</a:t>
            </a:r>
            <a:r>
              <a:rPr lang="en-GB" altLang="en-US" sz="3200" dirty="0" smtClean="0"/>
              <a:t> them to be </a:t>
            </a:r>
            <a:r>
              <a:rPr lang="en-GB" altLang="en-US" sz="3200" b="1" dirty="0" smtClean="0"/>
              <a:t>stolen goods</a:t>
            </a:r>
            <a:r>
              <a:rPr lang="en-GB" altLang="en-US" sz="3200" dirty="0" smtClean="0"/>
              <a:t>,</a:t>
            </a:r>
            <a:r>
              <a:rPr lang="en-GB" altLang="en-US" sz="3200" dirty="0"/>
              <a:t> </a:t>
            </a:r>
            <a:r>
              <a:rPr lang="en-GB" altLang="en-US" sz="3200" b="1" dirty="0" smtClean="0"/>
              <a:t>dishonestly</a:t>
            </a:r>
            <a:r>
              <a:rPr lang="en-GB" altLang="en-US" sz="3200" dirty="0"/>
              <a:t> </a:t>
            </a:r>
            <a:r>
              <a:rPr lang="en-GB" altLang="en-US" sz="3200" b="1" dirty="0" smtClean="0"/>
              <a:t>receives the goods </a:t>
            </a:r>
            <a:r>
              <a:rPr lang="en-GB" altLang="en-US" sz="3200" dirty="0" smtClean="0"/>
              <a:t>or dishonestly </a:t>
            </a:r>
            <a:r>
              <a:rPr lang="en-GB" altLang="en-US" sz="3200" b="1" dirty="0" smtClean="0"/>
              <a:t>undertakes or </a:t>
            </a:r>
            <a:r>
              <a:rPr lang="en-GB" altLang="en-US" sz="3200" b="1" dirty="0"/>
              <a:t>assists </a:t>
            </a:r>
            <a:r>
              <a:rPr lang="en-GB" altLang="en-US" sz="3200" dirty="0" smtClean="0"/>
              <a:t>in their </a:t>
            </a:r>
            <a:r>
              <a:rPr lang="en-GB" altLang="en-US" sz="3200" b="1" dirty="0" smtClean="0"/>
              <a:t>retention</a:t>
            </a:r>
            <a:r>
              <a:rPr lang="en-GB" altLang="en-US" sz="3200" dirty="0" smtClean="0"/>
              <a:t>, </a:t>
            </a:r>
            <a:r>
              <a:rPr lang="en-GB" altLang="en-US" sz="3200" b="1" dirty="0" smtClean="0"/>
              <a:t>removal</a:t>
            </a:r>
            <a:r>
              <a:rPr lang="en-GB" altLang="en-US" sz="3200" dirty="0" smtClean="0"/>
              <a:t>, </a:t>
            </a:r>
            <a:r>
              <a:rPr lang="en-GB" altLang="en-US" sz="3200" b="1" dirty="0" smtClean="0"/>
              <a:t>disposal</a:t>
            </a:r>
            <a:r>
              <a:rPr lang="en-GB" altLang="en-US" sz="3200" dirty="0" smtClean="0"/>
              <a:t> or </a:t>
            </a:r>
            <a:r>
              <a:rPr lang="en-GB" altLang="en-US" sz="3200" b="1" dirty="0" smtClean="0"/>
              <a:t>realisation</a:t>
            </a:r>
            <a:r>
              <a:rPr lang="en-GB" altLang="en-US" sz="3200" dirty="0" smtClean="0"/>
              <a:t>, by or for the </a:t>
            </a:r>
            <a:r>
              <a:rPr lang="en-GB" altLang="en-US" sz="3200" b="1" dirty="0" smtClean="0"/>
              <a:t>benefit of another </a:t>
            </a:r>
            <a:r>
              <a:rPr lang="en-GB" altLang="en-US" sz="3200" dirty="0" smtClean="0"/>
              <a:t>or </a:t>
            </a:r>
            <a:r>
              <a:rPr lang="en-GB" altLang="en-US" sz="3200" b="1" dirty="0" smtClean="0"/>
              <a:t>arranges to do any of the above</a:t>
            </a:r>
            <a:r>
              <a:rPr lang="en-GB" altLang="en-US" sz="3200" dirty="0" smtClean="0"/>
              <a:t>.</a:t>
            </a:r>
          </a:p>
        </p:txBody>
      </p:sp>
    </p:spTree>
    <p:extLst>
      <p:ext uri="{BB962C8B-B14F-4D97-AF65-F5344CB8AC3E}">
        <p14:creationId xmlns:p14="http://schemas.microsoft.com/office/powerpoint/2010/main" val="1981262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a:xfrm>
            <a:off x="539552" y="908720"/>
            <a:ext cx="5040560" cy="4530279"/>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2800" b="1" u="sng" dirty="0" smtClean="0">
                <a:solidFill>
                  <a:srgbClr val="C00000"/>
                </a:solidFill>
              </a:rPr>
              <a:t>Otherwise than in the course of stealing</a:t>
            </a:r>
          </a:p>
          <a:p>
            <a:pPr marL="0" indent="0" algn="ctr" fontAlgn="auto">
              <a:spcAft>
                <a:spcPts val="0"/>
              </a:spcAft>
              <a:buNone/>
              <a:defRPr/>
            </a:pPr>
            <a:endParaRPr lang="en-GB" altLang="en-US" sz="2800" u="sng" dirty="0" smtClean="0">
              <a:solidFill>
                <a:srgbClr val="C00000"/>
              </a:solidFill>
            </a:endParaRPr>
          </a:p>
          <a:p>
            <a:pPr marL="0" indent="0" algn="ctr" fontAlgn="auto">
              <a:spcAft>
                <a:spcPts val="0"/>
              </a:spcAft>
              <a:buNone/>
              <a:defRPr/>
            </a:pPr>
            <a:r>
              <a:rPr lang="en-GB" altLang="en-US" sz="2800" dirty="0" smtClean="0"/>
              <a:t>knowing or believing them to be stolen goods,</a:t>
            </a:r>
            <a:r>
              <a:rPr lang="en-GB" altLang="en-US" sz="2800" dirty="0"/>
              <a:t> </a:t>
            </a:r>
            <a:r>
              <a:rPr lang="en-GB" altLang="en-US" sz="2800" dirty="0" smtClean="0"/>
              <a:t>dishonestly</a:t>
            </a:r>
            <a:r>
              <a:rPr lang="en-GB" altLang="en-US" sz="2800" dirty="0"/>
              <a:t> </a:t>
            </a:r>
            <a:r>
              <a:rPr lang="en-GB" altLang="en-US" sz="2800" dirty="0" smtClean="0"/>
              <a:t>receives the goods or dishonestly undertakes or assists in their retention, removal, disposal or realisation by or for the benefit of another or arranges to do any of the above.</a:t>
            </a:r>
          </a:p>
        </p:txBody>
      </p:sp>
      <p:pic>
        <p:nvPicPr>
          <p:cNvPr id="3" name="Picture 2"/>
          <p:cNvPicPr>
            <a:picLocks noChangeAspect="1"/>
          </p:cNvPicPr>
          <p:nvPr/>
        </p:nvPicPr>
        <p:blipFill>
          <a:blip r:embed="rId4"/>
          <a:stretch>
            <a:fillRect/>
          </a:stretch>
        </p:blipFill>
        <p:spPr>
          <a:xfrm>
            <a:off x="5940152" y="764704"/>
            <a:ext cx="2504352" cy="4530279"/>
          </a:xfrm>
          <a:prstGeom prst="rect">
            <a:avLst/>
          </a:prstGeom>
        </p:spPr>
      </p:pic>
    </p:spTree>
    <p:extLst>
      <p:ext uri="{BB962C8B-B14F-4D97-AF65-F5344CB8AC3E}">
        <p14:creationId xmlns:p14="http://schemas.microsoft.com/office/powerpoint/2010/main" val="122854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611560" y="908720"/>
            <a:ext cx="2448272" cy="4530279"/>
          </a:xfrm>
          <a:prstGeom prst="rect">
            <a:avLst/>
          </a:prstGeom>
        </p:spPr>
      </p:pic>
      <p:sp>
        <p:nvSpPr>
          <p:cNvPr id="5" name="Rectangle 3"/>
          <p:cNvSpPr txBox="1">
            <a:spLocks noChangeArrowheads="1"/>
          </p:cNvSpPr>
          <p:nvPr/>
        </p:nvSpPr>
        <p:spPr>
          <a:xfrm>
            <a:off x="3275856" y="908720"/>
            <a:ext cx="5472608" cy="4530279"/>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3200" dirty="0" smtClean="0"/>
              <a:t>Otherwise than in the course of stealing, </a:t>
            </a:r>
            <a:r>
              <a:rPr lang="en-GB" altLang="en-US" sz="3200" b="1" u="sng" dirty="0" smtClean="0">
                <a:solidFill>
                  <a:srgbClr val="C00000"/>
                </a:solidFill>
              </a:rPr>
              <a:t>knowing </a:t>
            </a:r>
            <a:r>
              <a:rPr lang="en-GB" altLang="en-US" sz="3200" dirty="0" smtClean="0">
                <a:solidFill>
                  <a:srgbClr val="C00000"/>
                </a:solidFill>
              </a:rPr>
              <a:t>or believing them to be stolen goods</a:t>
            </a:r>
            <a:r>
              <a:rPr lang="en-GB" altLang="en-US" sz="3200" dirty="0" smtClean="0"/>
              <a:t>,</a:t>
            </a:r>
            <a:r>
              <a:rPr lang="en-GB" altLang="en-US" sz="3200" dirty="0"/>
              <a:t> </a:t>
            </a:r>
            <a:r>
              <a:rPr lang="en-GB" altLang="en-US" sz="3200" dirty="0" smtClean="0"/>
              <a:t>dishonestly</a:t>
            </a:r>
            <a:r>
              <a:rPr lang="en-GB" altLang="en-US" sz="3200" dirty="0"/>
              <a:t> </a:t>
            </a:r>
            <a:r>
              <a:rPr lang="en-GB" altLang="en-US" sz="3200" dirty="0" smtClean="0"/>
              <a:t>receives the goods or dishonestly undertakes or assists in their retention, removal, disposal or realisation by or for the benefit of another or arranges to do any of the above.</a:t>
            </a:r>
          </a:p>
        </p:txBody>
      </p:sp>
    </p:spTree>
    <p:extLst>
      <p:ext uri="{BB962C8B-B14F-4D97-AF65-F5344CB8AC3E}">
        <p14:creationId xmlns:p14="http://schemas.microsoft.com/office/powerpoint/2010/main" val="38086329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566866" y="911832"/>
            <a:ext cx="2564974" cy="4530279"/>
          </a:xfrm>
          <a:prstGeom prst="rect">
            <a:avLst/>
          </a:prstGeom>
        </p:spPr>
      </p:pic>
      <p:sp>
        <p:nvSpPr>
          <p:cNvPr id="5" name="Rectangle 3"/>
          <p:cNvSpPr txBox="1">
            <a:spLocks noChangeArrowheads="1"/>
          </p:cNvSpPr>
          <p:nvPr/>
        </p:nvSpPr>
        <p:spPr>
          <a:xfrm>
            <a:off x="3419872" y="911832"/>
            <a:ext cx="5472608" cy="4530279"/>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3200" dirty="0" smtClean="0"/>
              <a:t>Otherwise than in the course of stealing, </a:t>
            </a:r>
            <a:r>
              <a:rPr lang="en-GB" altLang="en-US" sz="3200" dirty="0" smtClean="0">
                <a:solidFill>
                  <a:srgbClr val="C00000"/>
                </a:solidFill>
              </a:rPr>
              <a:t>knowing or </a:t>
            </a:r>
            <a:r>
              <a:rPr lang="en-GB" altLang="en-US" sz="3200" b="1" u="sng" dirty="0" smtClean="0">
                <a:solidFill>
                  <a:srgbClr val="C00000"/>
                </a:solidFill>
              </a:rPr>
              <a:t>believing</a:t>
            </a:r>
            <a:r>
              <a:rPr lang="en-GB" altLang="en-US" sz="3200" dirty="0" smtClean="0">
                <a:solidFill>
                  <a:srgbClr val="C00000"/>
                </a:solidFill>
              </a:rPr>
              <a:t> them to be stolen goods</a:t>
            </a:r>
            <a:r>
              <a:rPr lang="en-GB" altLang="en-US" sz="3200" dirty="0" smtClean="0"/>
              <a:t>,</a:t>
            </a:r>
            <a:r>
              <a:rPr lang="en-GB" altLang="en-US" sz="3200" dirty="0"/>
              <a:t> </a:t>
            </a:r>
            <a:r>
              <a:rPr lang="en-GB" altLang="en-US" sz="3200" dirty="0" smtClean="0"/>
              <a:t>dishonestly</a:t>
            </a:r>
            <a:r>
              <a:rPr lang="en-GB" altLang="en-US" sz="3200" dirty="0"/>
              <a:t> </a:t>
            </a:r>
            <a:r>
              <a:rPr lang="en-GB" altLang="en-US" sz="3200" dirty="0" smtClean="0"/>
              <a:t>receives the goods or dishonestly undertakes or assists in their retention, removal, disposal or realisation by or for the benefit of another or arranges to do any of the above.</a:t>
            </a:r>
          </a:p>
        </p:txBody>
      </p:sp>
    </p:spTree>
    <p:extLst>
      <p:ext uri="{BB962C8B-B14F-4D97-AF65-F5344CB8AC3E}">
        <p14:creationId xmlns:p14="http://schemas.microsoft.com/office/powerpoint/2010/main" val="4206063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6084168" y="1340768"/>
            <a:ext cx="2448272" cy="3672408"/>
          </a:xfrm>
          <a:prstGeom prst="rect">
            <a:avLst/>
          </a:prstGeom>
        </p:spPr>
      </p:pic>
      <p:sp>
        <p:nvSpPr>
          <p:cNvPr id="5" name="Rectangle 3"/>
          <p:cNvSpPr txBox="1">
            <a:spLocks noChangeArrowheads="1"/>
          </p:cNvSpPr>
          <p:nvPr/>
        </p:nvSpPr>
        <p:spPr>
          <a:xfrm>
            <a:off x="467544" y="1052736"/>
            <a:ext cx="5472608" cy="4530279"/>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2800" dirty="0" smtClean="0"/>
              <a:t>Otherwise than in the course of stealing, </a:t>
            </a:r>
          </a:p>
          <a:p>
            <a:pPr marL="0" indent="0" algn="ctr" fontAlgn="auto">
              <a:spcAft>
                <a:spcPts val="0"/>
              </a:spcAft>
              <a:buNone/>
              <a:defRPr/>
            </a:pPr>
            <a:r>
              <a:rPr lang="en-GB" altLang="en-US" sz="2800" dirty="0" smtClean="0">
                <a:solidFill>
                  <a:srgbClr val="C00000"/>
                </a:solidFill>
              </a:rPr>
              <a:t>knowing or believing them to be </a:t>
            </a:r>
            <a:r>
              <a:rPr lang="en-GB" altLang="en-US" sz="2800" b="1" u="sng" dirty="0" smtClean="0">
                <a:solidFill>
                  <a:srgbClr val="C00000"/>
                </a:solidFill>
              </a:rPr>
              <a:t>stolen goods</a:t>
            </a:r>
            <a:r>
              <a:rPr lang="en-GB" altLang="en-US" sz="2800" dirty="0" smtClean="0"/>
              <a:t>,</a:t>
            </a:r>
            <a:r>
              <a:rPr lang="en-GB" altLang="en-US" sz="2800" dirty="0"/>
              <a:t> </a:t>
            </a:r>
            <a:endParaRPr lang="en-GB" altLang="en-US" sz="2800" dirty="0" smtClean="0"/>
          </a:p>
          <a:p>
            <a:pPr marL="0" indent="0" algn="ctr" fontAlgn="auto">
              <a:spcAft>
                <a:spcPts val="0"/>
              </a:spcAft>
              <a:buNone/>
              <a:defRPr/>
            </a:pPr>
            <a:r>
              <a:rPr lang="en-GB" altLang="en-US" sz="2800" dirty="0" smtClean="0"/>
              <a:t>dishonestly receives the goods or dishonestly undertakes or assists in their retention, removal, disposal or realisation by or for the benefit of another or arranges to do any of the above.</a:t>
            </a:r>
          </a:p>
        </p:txBody>
      </p:sp>
    </p:spTree>
    <p:extLst>
      <p:ext uri="{BB962C8B-B14F-4D97-AF65-F5344CB8AC3E}">
        <p14:creationId xmlns:p14="http://schemas.microsoft.com/office/powerpoint/2010/main" val="42185978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txBox="1">
            <a:spLocks noChangeArrowheads="1"/>
          </p:cNvSpPr>
          <p:nvPr/>
        </p:nvSpPr>
        <p:spPr>
          <a:xfrm>
            <a:off x="584385" y="1772816"/>
            <a:ext cx="7920880" cy="3816424"/>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3600" dirty="0" smtClean="0"/>
              <a:t>Ot</a:t>
            </a:r>
            <a:r>
              <a:rPr lang="en-GB" altLang="en-US" sz="3200" dirty="0" smtClean="0"/>
              <a:t>herwise than in the course of stealing, </a:t>
            </a:r>
            <a:r>
              <a:rPr lang="en-GB" altLang="en-US" sz="3200" dirty="0" smtClean="0">
                <a:solidFill>
                  <a:srgbClr val="C00000"/>
                </a:solidFill>
              </a:rPr>
              <a:t>knowing or believing them to be </a:t>
            </a:r>
          </a:p>
          <a:p>
            <a:pPr marL="0" indent="0" algn="ctr" fontAlgn="auto">
              <a:spcAft>
                <a:spcPts val="0"/>
              </a:spcAft>
              <a:buNone/>
              <a:defRPr/>
            </a:pPr>
            <a:r>
              <a:rPr lang="en-GB" altLang="en-US" sz="3200" b="1" u="sng" dirty="0" smtClean="0">
                <a:solidFill>
                  <a:srgbClr val="C00000"/>
                </a:solidFill>
              </a:rPr>
              <a:t>stolen goods</a:t>
            </a:r>
            <a:r>
              <a:rPr lang="en-GB" altLang="en-US" sz="3200" dirty="0" smtClean="0"/>
              <a:t> </a:t>
            </a:r>
          </a:p>
          <a:p>
            <a:pPr marL="0" indent="0" algn="ctr" fontAlgn="auto">
              <a:spcAft>
                <a:spcPts val="0"/>
              </a:spcAft>
              <a:buNone/>
              <a:defRPr/>
            </a:pPr>
            <a:r>
              <a:rPr lang="en-GB" altLang="en-US" sz="3200" dirty="0" smtClean="0"/>
              <a:t>dishonestly receives the goods or dishonestly undertakes or assists in their retention, removal, disposal or realisation by or for the benefit of another or arranges to do any of the above.</a:t>
            </a:r>
          </a:p>
        </p:txBody>
      </p:sp>
      <p:sp>
        <p:nvSpPr>
          <p:cNvPr id="5" name="TextBox 4"/>
          <p:cNvSpPr txBox="1"/>
          <p:nvPr/>
        </p:nvSpPr>
        <p:spPr>
          <a:xfrm>
            <a:off x="430025" y="476672"/>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Handling Stolen Goods</a:t>
            </a:r>
            <a:endParaRPr lang="en-GB" sz="4000" b="1" dirty="0">
              <a:solidFill>
                <a:schemeClr val="bg1"/>
              </a:solidFill>
            </a:endParaRPr>
          </a:p>
        </p:txBody>
      </p:sp>
    </p:spTree>
    <p:extLst>
      <p:ext uri="{BB962C8B-B14F-4D97-AF65-F5344CB8AC3E}">
        <p14:creationId xmlns:p14="http://schemas.microsoft.com/office/powerpoint/2010/main" val="35769958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467544" y="1052736"/>
            <a:ext cx="2664296" cy="4176463"/>
          </a:xfrm>
          <a:prstGeom prst="rect">
            <a:avLst/>
          </a:prstGeom>
        </p:spPr>
      </p:pic>
      <p:sp>
        <p:nvSpPr>
          <p:cNvPr id="5" name="Rectangle 3"/>
          <p:cNvSpPr txBox="1">
            <a:spLocks noChangeArrowheads="1"/>
          </p:cNvSpPr>
          <p:nvPr/>
        </p:nvSpPr>
        <p:spPr>
          <a:xfrm>
            <a:off x="3347864" y="1268760"/>
            <a:ext cx="5472608" cy="4530279"/>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2800" dirty="0" smtClean="0"/>
              <a:t>Otherwise than in the course of stealing, knowing or believing them to be stolen goods,</a:t>
            </a:r>
            <a:r>
              <a:rPr lang="en-GB" altLang="en-US" sz="2800" dirty="0"/>
              <a:t> </a:t>
            </a:r>
            <a:r>
              <a:rPr lang="en-GB" altLang="en-US" sz="2800" b="1" u="sng" dirty="0" smtClean="0">
                <a:solidFill>
                  <a:srgbClr val="C00000"/>
                </a:solidFill>
              </a:rPr>
              <a:t>dishonestly</a:t>
            </a:r>
            <a:r>
              <a:rPr lang="en-GB" altLang="en-US" sz="2800" b="1" u="sng" dirty="0">
                <a:solidFill>
                  <a:srgbClr val="C00000"/>
                </a:solidFill>
              </a:rPr>
              <a:t> </a:t>
            </a:r>
            <a:endParaRPr lang="en-GB" altLang="en-US" sz="2800" b="1" u="sng" dirty="0" smtClean="0">
              <a:solidFill>
                <a:srgbClr val="C00000"/>
              </a:solidFill>
            </a:endParaRPr>
          </a:p>
          <a:p>
            <a:pPr marL="0" indent="0" algn="ctr" fontAlgn="auto">
              <a:spcAft>
                <a:spcPts val="0"/>
              </a:spcAft>
              <a:buNone/>
              <a:defRPr/>
            </a:pPr>
            <a:r>
              <a:rPr lang="en-GB" altLang="en-US" sz="2800" dirty="0" smtClean="0"/>
              <a:t>receives the goods or dishonestly undertakes or assists in their retention, removal, disposal or realisation by or for the benefit of another or arranges to do any of the above.</a:t>
            </a:r>
          </a:p>
        </p:txBody>
      </p:sp>
    </p:spTree>
    <p:extLst>
      <p:ext uri="{BB962C8B-B14F-4D97-AF65-F5344CB8AC3E}">
        <p14:creationId xmlns:p14="http://schemas.microsoft.com/office/powerpoint/2010/main" val="33048441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6012160" y="1124744"/>
            <a:ext cx="2563206" cy="4104456"/>
          </a:xfrm>
          <a:prstGeom prst="rect">
            <a:avLst/>
          </a:prstGeom>
        </p:spPr>
      </p:pic>
      <p:sp>
        <p:nvSpPr>
          <p:cNvPr id="5" name="Rectangle 3"/>
          <p:cNvSpPr txBox="1">
            <a:spLocks noChangeArrowheads="1"/>
          </p:cNvSpPr>
          <p:nvPr/>
        </p:nvSpPr>
        <p:spPr>
          <a:xfrm>
            <a:off x="539552" y="1268760"/>
            <a:ext cx="5256584" cy="4530279"/>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2800" dirty="0" smtClean="0"/>
              <a:t>Otherwise than in the course of stealing, knowing or believing them to be stolen goods,</a:t>
            </a:r>
            <a:r>
              <a:rPr lang="en-GB" altLang="en-US" sz="2800" dirty="0"/>
              <a:t> </a:t>
            </a:r>
            <a:r>
              <a:rPr lang="en-GB" altLang="en-US" sz="2800" dirty="0" smtClean="0"/>
              <a:t>dishonestly</a:t>
            </a:r>
            <a:r>
              <a:rPr lang="en-GB" altLang="en-US" sz="2800" dirty="0"/>
              <a:t> </a:t>
            </a:r>
            <a:endParaRPr lang="en-GB" altLang="en-US" sz="2800" dirty="0" smtClean="0"/>
          </a:p>
          <a:p>
            <a:pPr marL="0" indent="0" algn="ctr" fontAlgn="auto">
              <a:spcAft>
                <a:spcPts val="0"/>
              </a:spcAft>
              <a:buNone/>
              <a:defRPr/>
            </a:pPr>
            <a:r>
              <a:rPr lang="en-GB" altLang="en-US" sz="2800" b="1" u="sng" dirty="0" smtClean="0">
                <a:solidFill>
                  <a:srgbClr val="C00000"/>
                </a:solidFill>
              </a:rPr>
              <a:t>receives the goods</a:t>
            </a:r>
            <a:r>
              <a:rPr lang="en-GB" altLang="en-US" sz="2800" dirty="0" smtClean="0"/>
              <a:t> </a:t>
            </a:r>
          </a:p>
          <a:p>
            <a:pPr marL="0" indent="0" algn="ctr" fontAlgn="auto">
              <a:spcAft>
                <a:spcPts val="0"/>
              </a:spcAft>
              <a:buNone/>
              <a:defRPr/>
            </a:pPr>
            <a:r>
              <a:rPr lang="en-GB" altLang="en-US" sz="2800" dirty="0" smtClean="0"/>
              <a:t>or dishonestly undertakes or assists in their retention, removal, disposal or realisation by or for the benefit of another or arranges to do any of the above.</a:t>
            </a:r>
          </a:p>
        </p:txBody>
      </p:sp>
    </p:spTree>
    <p:extLst>
      <p:ext uri="{BB962C8B-B14F-4D97-AF65-F5344CB8AC3E}">
        <p14:creationId xmlns:p14="http://schemas.microsoft.com/office/powerpoint/2010/main" val="15032927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467545" y="947835"/>
            <a:ext cx="2592288" cy="4281365"/>
          </a:xfrm>
          <a:prstGeom prst="rect">
            <a:avLst/>
          </a:prstGeom>
        </p:spPr>
      </p:pic>
      <p:sp>
        <p:nvSpPr>
          <p:cNvPr id="5" name="Rectangle 3"/>
          <p:cNvSpPr txBox="1">
            <a:spLocks noChangeArrowheads="1"/>
          </p:cNvSpPr>
          <p:nvPr/>
        </p:nvSpPr>
        <p:spPr>
          <a:xfrm>
            <a:off x="3275856" y="1340768"/>
            <a:ext cx="5472608" cy="4530279"/>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2800" dirty="0" smtClean="0"/>
              <a:t>Otherwise than in the course of stealing, knowing or believing them to be stolen goods,</a:t>
            </a:r>
            <a:r>
              <a:rPr lang="en-GB" altLang="en-US" sz="2800" dirty="0"/>
              <a:t> </a:t>
            </a:r>
            <a:r>
              <a:rPr lang="en-GB" altLang="en-US" sz="2800" dirty="0" smtClean="0"/>
              <a:t>dishonestly</a:t>
            </a:r>
            <a:r>
              <a:rPr lang="en-GB" altLang="en-US" sz="2800" dirty="0"/>
              <a:t> </a:t>
            </a:r>
            <a:r>
              <a:rPr lang="en-GB" altLang="en-US" sz="2800" dirty="0" smtClean="0"/>
              <a:t>receives the goods or </a:t>
            </a:r>
            <a:endParaRPr lang="en-GB" altLang="en-US" sz="2800" b="1" u="sng" dirty="0" smtClean="0">
              <a:solidFill>
                <a:srgbClr val="C00000"/>
              </a:solidFill>
            </a:endParaRPr>
          </a:p>
          <a:p>
            <a:pPr marL="0" indent="0" algn="ctr" fontAlgn="auto">
              <a:spcAft>
                <a:spcPts val="0"/>
              </a:spcAft>
              <a:buNone/>
              <a:defRPr/>
            </a:pPr>
            <a:r>
              <a:rPr lang="en-GB" altLang="en-US" sz="2800" b="1" u="sng" dirty="0" smtClean="0">
                <a:solidFill>
                  <a:srgbClr val="C00000"/>
                </a:solidFill>
              </a:rPr>
              <a:t>dishonestly undertakes or assists</a:t>
            </a:r>
            <a:r>
              <a:rPr lang="en-GB" altLang="en-US" sz="2800" dirty="0" smtClean="0">
                <a:solidFill>
                  <a:srgbClr val="C00000"/>
                </a:solidFill>
              </a:rPr>
              <a:t> </a:t>
            </a:r>
          </a:p>
          <a:p>
            <a:pPr marL="0" indent="0" algn="ctr" fontAlgn="auto">
              <a:spcAft>
                <a:spcPts val="0"/>
              </a:spcAft>
              <a:buNone/>
              <a:defRPr/>
            </a:pPr>
            <a:r>
              <a:rPr lang="en-GB" altLang="en-US" sz="2800" dirty="0" smtClean="0"/>
              <a:t>in their retention, removal, disposal or realisation by or for the benefit of another or arranges to do any of the above.</a:t>
            </a:r>
          </a:p>
        </p:txBody>
      </p:sp>
    </p:spTree>
    <p:extLst>
      <p:ext uri="{BB962C8B-B14F-4D97-AF65-F5344CB8AC3E}">
        <p14:creationId xmlns:p14="http://schemas.microsoft.com/office/powerpoint/2010/main" val="29531938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5940152" y="835477"/>
            <a:ext cx="2840247" cy="4530279"/>
          </a:xfrm>
          <a:prstGeom prst="rect">
            <a:avLst/>
          </a:prstGeom>
        </p:spPr>
      </p:pic>
      <p:sp>
        <p:nvSpPr>
          <p:cNvPr id="5" name="Rectangle 3"/>
          <p:cNvSpPr txBox="1">
            <a:spLocks noChangeArrowheads="1"/>
          </p:cNvSpPr>
          <p:nvPr/>
        </p:nvSpPr>
        <p:spPr>
          <a:xfrm>
            <a:off x="611560" y="836712"/>
            <a:ext cx="5040560" cy="4530279"/>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2800" dirty="0" smtClean="0"/>
              <a:t>Otherwise than in the course of stealing, knowing or believing them to be stolen goods,</a:t>
            </a:r>
            <a:r>
              <a:rPr lang="en-GB" altLang="en-US" sz="2800" dirty="0"/>
              <a:t> </a:t>
            </a:r>
            <a:r>
              <a:rPr lang="en-GB" altLang="en-US" sz="2800" dirty="0" smtClean="0"/>
              <a:t>dishonestly</a:t>
            </a:r>
            <a:r>
              <a:rPr lang="en-GB" altLang="en-US" sz="2800" dirty="0"/>
              <a:t> </a:t>
            </a:r>
            <a:r>
              <a:rPr lang="en-GB" altLang="en-US" sz="2800" dirty="0" smtClean="0"/>
              <a:t>receives the goods or </a:t>
            </a:r>
          </a:p>
          <a:p>
            <a:pPr marL="0" indent="0" algn="ctr" fontAlgn="auto">
              <a:spcAft>
                <a:spcPts val="0"/>
              </a:spcAft>
              <a:buNone/>
              <a:defRPr/>
            </a:pPr>
            <a:r>
              <a:rPr lang="en-GB" altLang="en-US" sz="2800" dirty="0" smtClean="0">
                <a:solidFill>
                  <a:srgbClr val="C00000"/>
                </a:solidFill>
              </a:rPr>
              <a:t>dishonestly undertakes or assists in their </a:t>
            </a:r>
            <a:r>
              <a:rPr lang="en-GB" altLang="en-US" sz="2800" b="1" u="sng" dirty="0" smtClean="0">
                <a:solidFill>
                  <a:srgbClr val="C00000"/>
                </a:solidFill>
              </a:rPr>
              <a:t>retention</a:t>
            </a:r>
            <a:r>
              <a:rPr lang="en-GB" altLang="en-US" sz="2800" dirty="0" smtClean="0">
                <a:solidFill>
                  <a:srgbClr val="C00000"/>
                </a:solidFill>
              </a:rPr>
              <a:t>, removal, disposal or realisation </a:t>
            </a:r>
          </a:p>
          <a:p>
            <a:pPr marL="0" indent="0" algn="ctr" fontAlgn="auto">
              <a:spcAft>
                <a:spcPts val="0"/>
              </a:spcAft>
              <a:buNone/>
              <a:defRPr/>
            </a:pPr>
            <a:r>
              <a:rPr lang="en-GB" altLang="en-US" sz="2800" dirty="0" smtClean="0"/>
              <a:t>by or for the benefit of another or arranges to do any of the above.</a:t>
            </a:r>
          </a:p>
        </p:txBody>
      </p:sp>
    </p:spTree>
    <p:extLst>
      <p:ext uri="{BB962C8B-B14F-4D97-AF65-F5344CB8AC3E}">
        <p14:creationId xmlns:p14="http://schemas.microsoft.com/office/powerpoint/2010/main" val="26739748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539551" y="836712"/>
            <a:ext cx="2736305" cy="4320480"/>
          </a:xfrm>
          <a:prstGeom prst="rect">
            <a:avLst/>
          </a:prstGeom>
        </p:spPr>
      </p:pic>
      <p:sp>
        <p:nvSpPr>
          <p:cNvPr id="4" name="Rectangle 3"/>
          <p:cNvSpPr txBox="1">
            <a:spLocks noChangeArrowheads="1"/>
          </p:cNvSpPr>
          <p:nvPr/>
        </p:nvSpPr>
        <p:spPr>
          <a:xfrm>
            <a:off x="3419872" y="836712"/>
            <a:ext cx="5472608" cy="4530279"/>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2800" dirty="0" smtClean="0"/>
              <a:t>Otherwise than in the course of stealing, knowing or believing them to be stolen goods,</a:t>
            </a:r>
            <a:r>
              <a:rPr lang="en-GB" altLang="en-US" sz="2800" dirty="0"/>
              <a:t> </a:t>
            </a:r>
            <a:r>
              <a:rPr lang="en-GB" altLang="en-US" sz="2800" dirty="0" smtClean="0"/>
              <a:t>dishonestly</a:t>
            </a:r>
            <a:r>
              <a:rPr lang="en-GB" altLang="en-US" sz="2800" dirty="0"/>
              <a:t> </a:t>
            </a:r>
            <a:r>
              <a:rPr lang="en-GB" altLang="en-US" sz="2800" dirty="0" smtClean="0"/>
              <a:t>receives the goods or </a:t>
            </a:r>
          </a:p>
          <a:p>
            <a:pPr marL="0" indent="0" algn="ctr" fontAlgn="auto">
              <a:spcAft>
                <a:spcPts val="0"/>
              </a:spcAft>
              <a:buNone/>
              <a:defRPr/>
            </a:pPr>
            <a:r>
              <a:rPr lang="en-GB" altLang="en-US" sz="2800" dirty="0" smtClean="0">
                <a:solidFill>
                  <a:srgbClr val="C00000"/>
                </a:solidFill>
              </a:rPr>
              <a:t>dishonestly undertakes or assists in their retention, </a:t>
            </a:r>
            <a:r>
              <a:rPr lang="en-GB" altLang="en-US" sz="2800" b="1" u="sng" dirty="0" smtClean="0">
                <a:solidFill>
                  <a:srgbClr val="C00000"/>
                </a:solidFill>
              </a:rPr>
              <a:t>removal</a:t>
            </a:r>
            <a:r>
              <a:rPr lang="en-GB" altLang="en-US" sz="2800" dirty="0" smtClean="0">
                <a:solidFill>
                  <a:srgbClr val="C00000"/>
                </a:solidFill>
              </a:rPr>
              <a:t>, disposal or realisation </a:t>
            </a:r>
          </a:p>
          <a:p>
            <a:pPr marL="0" indent="0" algn="ctr" fontAlgn="auto">
              <a:spcAft>
                <a:spcPts val="0"/>
              </a:spcAft>
              <a:buNone/>
              <a:defRPr/>
            </a:pPr>
            <a:r>
              <a:rPr lang="en-GB" altLang="en-US" sz="2800" dirty="0" smtClean="0"/>
              <a:t>by or for the benefit of another or arranges to do any of the above.</a:t>
            </a:r>
          </a:p>
        </p:txBody>
      </p:sp>
    </p:spTree>
    <p:extLst>
      <p:ext uri="{BB962C8B-B14F-4D97-AF65-F5344CB8AC3E}">
        <p14:creationId xmlns:p14="http://schemas.microsoft.com/office/powerpoint/2010/main" val="12518178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5940152" y="1160742"/>
            <a:ext cx="2834304" cy="3492394"/>
          </a:xfrm>
          <a:prstGeom prst="rect">
            <a:avLst/>
          </a:prstGeom>
        </p:spPr>
      </p:pic>
      <p:sp>
        <p:nvSpPr>
          <p:cNvPr id="6" name="Rectangle 3"/>
          <p:cNvSpPr txBox="1">
            <a:spLocks noChangeArrowheads="1"/>
          </p:cNvSpPr>
          <p:nvPr/>
        </p:nvSpPr>
        <p:spPr>
          <a:xfrm>
            <a:off x="467544" y="764704"/>
            <a:ext cx="5184576" cy="4530279"/>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2800" dirty="0" smtClean="0"/>
              <a:t>Otherwise than in the course of stealing, knowing or believing them to be stolen goods,</a:t>
            </a:r>
            <a:r>
              <a:rPr lang="en-GB" altLang="en-US" sz="2800" dirty="0"/>
              <a:t> </a:t>
            </a:r>
            <a:r>
              <a:rPr lang="en-GB" altLang="en-US" sz="2800" dirty="0" smtClean="0"/>
              <a:t>dishonestly</a:t>
            </a:r>
            <a:r>
              <a:rPr lang="en-GB" altLang="en-US" sz="2800" dirty="0"/>
              <a:t> </a:t>
            </a:r>
            <a:r>
              <a:rPr lang="en-GB" altLang="en-US" sz="2800" dirty="0" smtClean="0"/>
              <a:t>receives the goods or </a:t>
            </a:r>
          </a:p>
          <a:p>
            <a:pPr marL="0" indent="0" algn="ctr" fontAlgn="auto">
              <a:spcAft>
                <a:spcPts val="0"/>
              </a:spcAft>
              <a:buNone/>
              <a:defRPr/>
            </a:pPr>
            <a:r>
              <a:rPr lang="en-GB" altLang="en-US" sz="2800" dirty="0" smtClean="0">
                <a:solidFill>
                  <a:srgbClr val="C00000"/>
                </a:solidFill>
              </a:rPr>
              <a:t>dishonestly undertakes or assists in their retention, removal, </a:t>
            </a:r>
            <a:r>
              <a:rPr lang="en-GB" altLang="en-US" sz="2800" b="1" u="sng" dirty="0" smtClean="0">
                <a:solidFill>
                  <a:srgbClr val="C00000"/>
                </a:solidFill>
              </a:rPr>
              <a:t>disposal</a:t>
            </a:r>
            <a:r>
              <a:rPr lang="en-GB" altLang="en-US" sz="2800" dirty="0" smtClean="0">
                <a:solidFill>
                  <a:srgbClr val="C00000"/>
                </a:solidFill>
              </a:rPr>
              <a:t> or realisation </a:t>
            </a:r>
          </a:p>
          <a:p>
            <a:pPr marL="0" indent="0" algn="ctr" fontAlgn="auto">
              <a:spcAft>
                <a:spcPts val="0"/>
              </a:spcAft>
              <a:buNone/>
              <a:defRPr/>
            </a:pPr>
            <a:r>
              <a:rPr lang="en-GB" altLang="en-US" sz="2800" dirty="0" smtClean="0"/>
              <a:t>by or for the benefit of another or arranges to do any of the above.</a:t>
            </a:r>
          </a:p>
        </p:txBody>
      </p:sp>
    </p:spTree>
    <p:extLst>
      <p:ext uri="{BB962C8B-B14F-4D97-AF65-F5344CB8AC3E}">
        <p14:creationId xmlns:p14="http://schemas.microsoft.com/office/powerpoint/2010/main" val="114811068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683568" y="1268760"/>
            <a:ext cx="2592288" cy="3600400"/>
          </a:xfrm>
          <a:prstGeom prst="rect">
            <a:avLst/>
          </a:prstGeom>
        </p:spPr>
      </p:pic>
      <p:sp>
        <p:nvSpPr>
          <p:cNvPr id="4" name="Rectangle 3"/>
          <p:cNvSpPr txBox="1">
            <a:spLocks noChangeArrowheads="1"/>
          </p:cNvSpPr>
          <p:nvPr/>
        </p:nvSpPr>
        <p:spPr>
          <a:xfrm>
            <a:off x="3419872" y="1273265"/>
            <a:ext cx="5472608" cy="4530279"/>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2800" dirty="0" smtClean="0"/>
              <a:t>Otherwise than in the course of stealing, </a:t>
            </a:r>
            <a:r>
              <a:rPr lang="en-GB" altLang="en-US" sz="2800" dirty="0" smtClean="0">
                <a:solidFill>
                  <a:srgbClr val="C00000"/>
                </a:solidFill>
              </a:rPr>
              <a:t>kn</a:t>
            </a:r>
            <a:r>
              <a:rPr lang="en-GB" altLang="en-US" sz="2800" dirty="0" smtClean="0"/>
              <a:t>owing or believing them to be stolen goods,</a:t>
            </a:r>
            <a:r>
              <a:rPr lang="en-GB" altLang="en-US" sz="2800" dirty="0"/>
              <a:t> </a:t>
            </a:r>
            <a:r>
              <a:rPr lang="en-GB" altLang="en-US" sz="2800" dirty="0" smtClean="0"/>
              <a:t>dishonestly</a:t>
            </a:r>
            <a:r>
              <a:rPr lang="en-GB" altLang="en-US" sz="2800" dirty="0"/>
              <a:t> </a:t>
            </a:r>
            <a:r>
              <a:rPr lang="en-GB" altLang="en-US" sz="2800" dirty="0" smtClean="0"/>
              <a:t>receives the goods or </a:t>
            </a:r>
          </a:p>
          <a:p>
            <a:pPr marL="0" indent="0" algn="ctr" fontAlgn="auto">
              <a:spcAft>
                <a:spcPts val="0"/>
              </a:spcAft>
              <a:buNone/>
              <a:defRPr/>
            </a:pPr>
            <a:r>
              <a:rPr lang="en-GB" altLang="en-US" sz="2800" dirty="0" smtClean="0">
                <a:solidFill>
                  <a:srgbClr val="C00000"/>
                </a:solidFill>
              </a:rPr>
              <a:t>dishonestly undertakes or assists in their retention, removal, disposal or </a:t>
            </a:r>
            <a:r>
              <a:rPr lang="en-GB" altLang="en-US" sz="2800" b="1" u="sng" dirty="0" smtClean="0">
                <a:solidFill>
                  <a:srgbClr val="C00000"/>
                </a:solidFill>
              </a:rPr>
              <a:t>realisation</a:t>
            </a:r>
            <a:r>
              <a:rPr lang="en-GB" altLang="en-US" sz="2800" dirty="0" smtClean="0">
                <a:solidFill>
                  <a:srgbClr val="C00000"/>
                </a:solidFill>
              </a:rPr>
              <a:t> </a:t>
            </a:r>
          </a:p>
          <a:p>
            <a:pPr marL="0" indent="0" algn="ctr" fontAlgn="auto">
              <a:spcAft>
                <a:spcPts val="0"/>
              </a:spcAft>
              <a:buNone/>
              <a:defRPr/>
            </a:pPr>
            <a:r>
              <a:rPr lang="en-GB" altLang="en-US" sz="2800" dirty="0" smtClean="0"/>
              <a:t>by or for the benefit of another or arranges to do any of the above.</a:t>
            </a:r>
          </a:p>
        </p:txBody>
      </p:sp>
    </p:spTree>
    <p:extLst>
      <p:ext uri="{BB962C8B-B14F-4D97-AF65-F5344CB8AC3E}">
        <p14:creationId xmlns:p14="http://schemas.microsoft.com/office/powerpoint/2010/main" val="50877396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683568" y="1412776"/>
            <a:ext cx="2520280" cy="3456384"/>
          </a:xfrm>
          <a:prstGeom prst="rect">
            <a:avLst/>
          </a:prstGeom>
        </p:spPr>
      </p:pic>
      <p:sp>
        <p:nvSpPr>
          <p:cNvPr id="4" name="Rectangle 3"/>
          <p:cNvSpPr txBox="1">
            <a:spLocks noChangeArrowheads="1"/>
          </p:cNvSpPr>
          <p:nvPr/>
        </p:nvSpPr>
        <p:spPr>
          <a:xfrm>
            <a:off x="3419872" y="1196752"/>
            <a:ext cx="5472608" cy="4530279"/>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2800" dirty="0" smtClean="0"/>
              <a:t>Otherwise than in the course of stealing, knowing or believing them to be stolen goods,</a:t>
            </a:r>
            <a:r>
              <a:rPr lang="en-GB" altLang="en-US" sz="2800" dirty="0"/>
              <a:t> </a:t>
            </a:r>
            <a:r>
              <a:rPr lang="en-GB" altLang="en-US" sz="2800" dirty="0" smtClean="0"/>
              <a:t>dishonestly</a:t>
            </a:r>
            <a:r>
              <a:rPr lang="en-GB" altLang="en-US" sz="2800" dirty="0"/>
              <a:t> </a:t>
            </a:r>
            <a:r>
              <a:rPr lang="en-GB" altLang="en-US" sz="2800" dirty="0" smtClean="0"/>
              <a:t>receives the goods or </a:t>
            </a:r>
          </a:p>
          <a:p>
            <a:pPr marL="0" indent="0" algn="ctr" fontAlgn="auto">
              <a:spcAft>
                <a:spcPts val="0"/>
              </a:spcAft>
              <a:buNone/>
              <a:defRPr/>
            </a:pPr>
            <a:r>
              <a:rPr lang="en-GB" altLang="en-US" sz="2800" dirty="0" smtClean="0">
                <a:solidFill>
                  <a:srgbClr val="C00000"/>
                </a:solidFill>
              </a:rPr>
              <a:t>dishonestly undertakes or assists in their retention, removal, disposal or realisation </a:t>
            </a:r>
            <a:r>
              <a:rPr lang="en-GB" altLang="en-US" sz="2800" b="1" u="sng" dirty="0" smtClean="0">
                <a:solidFill>
                  <a:srgbClr val="C00000"/>
                </a:solidFill>
              </a:rPr>
              <a:t>by or for the benefit of another </a:t>
            </a:r>
          </a:p>
          <a:p>
            <a:pPr marL="0" indent="0" algn="ctr" fontAlgn="auto">
              <a:spcAft>
                <a:spcPts val="0"/>
              </a:spcAft>
              <a:buNone/>
              <a:defRPr/>
            </a:pPr>
            <a:r>
              <a:rPr lang="en-GB" altLang="en-US" sz="2800" dirty="0" smtClean="0"/>
              <a:t>or arranges to do any of the above.</a:t>
            </a:r>
          </a:p>
        </p:txBody>
      </p:sp>
    </p:spTree>
    <p:extLst>
      <p:ext uri="{BB962C8B-B14F-4D97-AF65-F5344CB8AC3E}">
        <p14:creationId xmlns:p14="http://schemas.microsoft.com/office/powerpoint/2010/main" val="7356121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txBox="1">
            <a:spLocks noChangeArrowheads="1"/>
          </p:cNvSpPr>
          <p:nvPr/>
        </p:nvSpPr>
        <p:spPr>
          <a:xfrm>
            <a:off x="716152" y="1628800"/>
            <a:ext cx="7920880" cy="3816424"/>
          </a:xfrm>
          <a:prstGeom prst="rect">
            <a:avLst/>
          </a:prstGeom>
        </p:spPr>
        <p:txBody>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fontAlgn="auto">
              <a:spcAft>
                <a:spcPts val="0"/>
              </a:spcAft>
              <a:buNone/>
              <a:defRPr/>
            </a:pPr>
            <a:r>
              <a:rPr lang="en-GB" altLang="en-US" sz="3200" dirty="0" smtClean="0"/>
              <a:t>Otherwise than in the course of stealing, knowing or believing them to be stolen goods,</a:t>
            </a:r>
            <a:r>
              <a:rPr lang="en-GB" altLang="en-US" sz="3200" dirty="0"/>
              <a:t> </a:t>
            </a:r>
            <a:r>
              <a:rPr lang="en-GB" altLang="en-US" sz="3200" dirty="0" smtClean="0"/>
              <a:t>dishonestly</a:t>
            </a:r>
            <a:r>
              <a:rPr lang="en-GB" altLang="en-US" sz="3200" dirty="0"/>
              <a:t> </a:t>
            </a:r>
            <a:r>
              <a:rPr lang="en-GB" altLang="en-US" sz="3200" dirty="0" smtClean="0"/>
              <a:t>receives the goods or dishonestly undertakes or assists in their retention, removal, disposal or realisation by or for the benefit of another </a:t>
            </a:r>
          </a:p>
          <a:p>
            <a:pPr marL="0" indent="0" algn="ctr" fontAlgn="auto">
              <a:spcAft>
                <a:spcPts val="0"/>
              </a:spcAft>
              <a:buNone/>
              <a:defRPr/>
            </a:pPr>
            <a:r>
              <a:rPr lang="en-GB" altLang="en-US" sz="3200" b="1" u="sng" dirty="0" smtClean="0">
                <a:solidFill>
                  <a:srgbClr val="C00000"/>
                </a:solidFill>
              </a:rPr>
              <a:t>or arranges to do any of the above</a:t>
            </a:r>
            <a:r>
              <a:rPr lang="en-GB" altLang="en-US" sz="3200" dirty="0" smtClean="0"/>
              <a:t>.</a:t>
            </a:r>
          </a:p>
        </p:txBody>
      </p:sp>
      <p:sp>
        <p:nvSpPr>
          <p:cNvPr id="5" name="TextBox 4"/>
          <p:cNvSpPr txBox="1"/>
          <p:nvPr/>
        </p:nvSpPr>
        <p:spPr>
          <a:xfrm>
            <a:off x="467544" y="404664"/>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Handling Stolen Goods</a:t>
            </a:r>
            <a:endParaRPr lang="en-GB" sz="4000" b="1" dirty="0">
              <a:solidFill>
                <a:schemeClr val="bg1"/>
              </a:solidFill>
            </a:endParaRPr>
          </a:p>
        </p:txBody>
      </p:sp>
    </p:spTree>
    <p:extLst>
      <p:ext uri="{BB962C8B-B14F-4D97-AF65-F5344CB8AC3E}">
        <p14:creationId xmlns:p14="http://schemas.microsoft.com/office/powerpoint/2010/main" val="1462990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899591" y="1340768"/>
            <a:ext cx="7272809"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514350" marR="0" lvl="0" indent="-514350" algn="l" defTabSz="914400" rtl="0" eaLnBrk="1" fontAlgn="base" latinLnBrk="0" hangingPunct="1">
              <a:lnSpc>
                <a:spcPct val="90000"/>
              </a:lnSpc>
              <a:spcBef>
                <a:spcPct val="20000"/>
              </a:spcBef>
              <a:spcAft>
                <a:spcPct val="0"/>
              </a:spcAft>
              <a:buClrTx/>
              <a:buSzTx/>
              <a:buFont typeface="+mj-lt"/>
              <a:buAutoNum type="arabicPeriod"/>
              <a:tabLst/>
              <a:defRPr/>
            </a:pPr>
            <a:r>
              <a:rPr kumimoji="0" lang="en-GB" altLang="en-US" sz="2800" b="0" i="0" u="none" strike="noStrike" kern="0" cap="none" spc="0" normalizeH="0" baseline="0" noProof="0" dirty="0" smtClean="0">
                <a:ln>
                  <a:noFill/>
                </a:ln>
                <a:effectLst/>
                <a:uLnTx/>
                <a:uFillTx/>
                <a:latin typeface="Arial"/>
                <a:ea typeface="+mn-ea"/>
                <a:cs typeface="Arial"/>
              </a:rPr>
              <a:t>That the goods were </a:t>
            </a:r>
            <a:r>
              <a:rPr kumimoji="0" lang="en-GB" altLang="en-US" sz="2800" b="1" i="0" u="sng" strike="noStrike" kern="0" cap="none" spc="0" normalizeH="0" baseline="0" noProof="0" dirty="0" smtClean="0">
                <a:ln>
                  <a:noFill/>
                </a:ln>
                <a:effectLst/>
                <a:uLnTx/>
                <a:uFillTx/>
                <a:latin typeface="Arial"/>
                <a:ea typeface="+mn-ea"/>
                <a:cs typeface="Arial"/>
              </a:rPr>
              <a:t>stolen</a:t>
            </a:r>
            <a:r>
              <a:rPr kumimoji="0" lang="en-GB" altLang="en-US" sz="2800" b="0" i="0" u="none" strike="noStrike" kern="0" cap="none" spc="0" normalizeH="0" baseline="0" noProof="0" dirty="0" smtClean="0">
                <a:ln>
                  <a:noFill/>
                </a:ln>
                <a:effectLst/>
                <a:uLnTx/>
                <a:uFillTx/>
                <a:latin typeface="Arial"/>
                <a:ea typeface="+mn-ea"/>
                <a:cs typeface="Arial"/>
              </a:rPr>
              <a:t> goods</a:t>
            </a:r>
          </a:p>
          <a:p>
            <a:pPr marL="514350" marR="0" lvl="0" indent="-514350" algn="l" defTabSz="914400" rtl="0" eaLnBrk="1" fontAlgn="base" latinLnBrk="0" hangingPunct="1">
              <a:lnSpc>
                <a:spcPct val="90000"/>
              </a:lnSpc>
              <a:spcBef>
                <a:spcPct val="20000"/>
              </a:spcBef>
              <a:spcAft>
                <a:spcPct val="0"/>
              </a:spcAft>
              <a:buClrTx/>
              <a:buSzTx/>
              <a:buFont typeface="+mj-lt"/>
              <a:buAutoNum type="arabicPeriod"/>
              <a:tabLst/>
              <a:defRPr/>
            </a:pPr>
            <a:r>
              <a:rPr kumimoji="0" lang="en-GB" altLang="en-US" sz="2800" b="0" i="0" u="none" strike="noStrike" kern="0" cap="none" spc="0" normalizeH="0" baseline="0" noProof="0" dirty="0" smtClean="0">
                <a:ln>
                  <a:noFill/>
                </a:ln>
                <a:effectLst/>
                <a:uLnTx/>
                <a:uFillTx/>
                <a:latin typeface="Arial"/>
                <a:ea typeface="+mn-ea"/>
                <a:cs typeface="Arial"/>
              </a:rPr>
              <a:t>That the goods were </a:t>
            </a:r>
            <a:r>
              <a:rPr kumimoji="0" lang="en-GB" altLang="en-US" sz="2800" b="1" i="0" u="sng" strike="noStrike" kern="0" cap="none" spc="0" normalizeH="0" baseline="0" noProof="0" dirty="0" smtClean="0">
                <a:ln>
                  <a:noFill/>
                </a:ln>
                <a:effectLst/>
                <a:uLnTx/>
                <a:uFillTx/>
                <a:latin typeface="Arial"/>
                <a:ea typeface="+mn-ea"/>
                <a:cs typeface="Arial"/>
              </a:rPr>
              <a:t>still</a:t>
            </a:r>
            <a:r>
              <a:rPr kumimoji="0" lang="en-GB" altLang="en-US" sz="2800" b="0" i="0" u="none" strike="noStrike" kern="0" cap="none" spc="0" normalizeH="0" baseline="0" noProof="0" dirty="0" smtClean="0">
                <a:ln>
                  <a:noFill/>
                </a:ln>
                <a:effectLst/>
                <a:uLnTx/>
                <a:uFillTx/>
                <a:latin typeface="Arial"/>
                <a:ea typeface="+mn-ea"/>
                <a:cs typeface="Arial"/>
              </a:rPr>
              <a:t> stolen goods at the time of the alleged handling</a:t>
            </a:r>
          </a:p>
          <a:p>
            <a:pPr marL="514350" marR="0" lvl="0" indent="-514350" algn="l" defTabSz="914400" rtl="0" eaLnBrk="1" fontAlgn="base" latinLnBrk="0" hangingPunct="1">
              <a:lnSpc>
                <a:spcPct val="90000"/>
              </a:lnSpc>
              <a:spcBef>
                <a:spcPct val="20000"/>
              </a:spcBef>
              <a:spcAft>
                <a:spcPct val="0"/>
              </a:spcAft>
              <a:buClrTx/>
              <a:buSzTx/>
              <a:buFont typeface="+mj-lt"/>
              <a:buAutoNum type="arabicPeriod"/>
              <a:tabLst/>
              <a:defRPr/>
            </a:pPr>
            <a:r>
              <a:rPr kumimoji="0" lang="en-GB" altLang="en-US" sz="2800" b="1" i="0" u="sng" strike="noStrike" kern="0" cap="none" spc="0" normalizeH="0" baseline="0" noProof="0" dirty="0" err="1" smtClean="0">
                <a:ln>
                  <a:noFill/>
                </a:ln>
                <a:effectLst/>
                <a:uLnTx/>
                <a:uFillTx/>
                <a:latin typeface="Arial"/>
                <a:ea typeface="+mn-ea"/>
                <a:cs typeface="Arial"/>
              </a:rPr>
              <a:t>Actus</a:t>
            </a:r>
            <a:r>
              <a:rPr kumimoji="0" lang="en-GB" altLang="en-US" sz="2800" b="1" i="0" u="sng" strike="noStrike" kern="0" cap="none" spc="0" normalizeH="0" baseline="0" noProof="0" dirty="0" smtClean="0">
                <a:ln>
                  <a:noFill/>
                </a:ln>
                <a:effectLst/>
                <a:uLnTx/>
                <a:uFillTx/>
                <a:latin typeface="Arial"/>
                <a:ea typeface="+mn-ea"/>
                <a:cs typeface="Arial"/>
              </a:rPr>
              <a:t> Reus</a:t>
            </a:r>
            <a:r>
              <a:rPr kumimoji="0" lang="en-GB" altLang="en-US" sz="2800" b="1" i="0" u="none" strike="noStrike" kern="0" cap="none" spc="0" normalizeH="0" baseline="0" noProof="0" dirty="0" smtClean="0">
                <a:ln>
                  <a:noFill/>
                </a:ln>
                <a:effectLst/>
                <a:uLnTx/>
                <a:uFillTx/>
                <a:latin typeface="Arial"/>
                <a:ea typeface="+mn-ea"/>
                <a:cs typeface="Arial"/>
              </a:rPr>
              <a:t> </a:t>
            </a:r>
            <a:r>
              <a:rPr kumimoji="0" lang="en-GB" altLang="en-US" sz="2800" b="0" i="0" u="none" strike="noStrike" kern="0" cap="none" spc="0" normalizeH="0" baseline="0" noProof="0" dirty="0" smtClean="0">
                <a:ln>
                  <a:noFill/>
                </a:ln>
                <a:effectLst/>
                <a:uLnTx/>
                <a:uFillTx/>
                <a:latin typeface="Arial"/>
                <a:ea typeface="+mn-ea"/>
                <a:cs typeface="Arial"/>
              </a:rPr>
              <a:t>– the accused received, or undertook / assisted in the removal, retention, realisation, disposal of the property or arranged any of above</a:t>
            </a:r>
          </a:p>
          <a:p>
            <a:pPr marL="514350" marR="0" lvl="0" indent="-514350" algn="l" defTabSz="914400" rtl="0" eaLnBrk="1" fontAlgn="base" latinLnBrk="0" hangingPunct="1">
              <a:lnSpc>
                <a:spcPct val="90000"/>
              </a:lnSpc>
              <a:spcBef>
                <a:spcPct val="20000"/>
              </a:spcBef>
              <a:spcAft>
                <a:spcPct val="0"/>
              </a:spcAft>
              <a:buClrTx/>
              <a:buSzTx/>
              <a:buFont typeface="+mj-lt"/>
              <a:buAutoNum type="arabicPeriod"/>
              <a:tabLst/>
              <a:defRPr/>
            </a:pPr>
            <a:r>
              <a:rPr kumimoji="0" lang="en-GB" altLang="en-US" sz="2800" b="1" i="0" u="sng" strike="noStrike" kern="0" cap="none" spc="0" normalizeH="0" baseline="0" noProof="0" dirty="0" err="1" smtClean="0">
                <a:ln>
                  <a:noFill/>
                </a:ln>
                <a:effectLst/>
                <a:uLnTx/>
                <a:uFillTx/>
                <a:latin typeface="Arial"/>
                <a:ea typeface="+mn-ea"/>
                <a:cs typeface="Arial"/>
              </a:rPr>
              <a:t>Mens</a:t>
            </a:r>
            <a:r>
              <a:rPr kumimoji="0" lang="en-GB" altLang="en-US" sz="2800" b="1" i="0" u="sng" strike="noStrike" kern="0" cap="none" spc="0" normalizeH="0" baseline="0" noProof="0" dirty="0" smtClean="0">
                <a:ln>
                  <a:noFill/>
                </a:ln>
                <a:effectLst/>
                <a:uLnTx/>
                <a:uFillTx/>
                <a:latin typeface="Arial"/>
                <a:ea typeface="+mn-ea"/>
                <a:cs typeface="Arial"/>
              </a:rPr>
              <a:t> Rea</a:t>
            </a:r>
            <a:r>
              <a:rPr kumimoji="0" lang="en-GB" altLang="en-US" sz="2800" b="1" i="0" u="none" strike="noStrike" kern="0" cap="none" spc="0" normalizeH="0" baseline="0" noProof="0" dirty="0" smtClean="0">
                <a:ln>
                  <a:noFill/>
                </a:ln>
                <a:effectLst/>
                <a:uLnTx/>
                <a:uFillTx/>
                <a:latin typeface="Arial"/>
                <a:ea typeface="+mn-ea"/>
                <a:cs typeface="Arial"/>
              </a:rPr>
              <a:t> </a:t>
            </a:r>
            <a:r>
              <a:rPr kumimoji="0" lang="en-GB" altLang="en-US" sz="2800" b="0" i="0" u="none" strike="noStrike" kern="0" cap="none" spc="0" normalizeH="0" baseline="0" noProof="0" dirty="0" smtClean="0">
                <a:ln>
                  <a:noFill/>
                </a:ln>
                <a:effectLst/>
                <a:uLnTx/>
                <a:uFillTx/>
                <a:latin typeface="Arial"/>
                <a:ea typeface="+mn-ea"/>
                <a:cs typeface="Arial"/>
              </a:rPr>
              <a:t>– the accused knew or believed them to be stolen goods</a:t>
            </a:r>
          </a:p>
          <a:p>
            <a:pPr marL="609600" marR="0" lvl="0" indent="-609600" algn="l" defTabSz="914400" rtl="0" eaLnBrk="1" fontAlgn="base" latinLnBrk="0" hangingPunct="1">
              <a:lnSpc>
                <a:spcPct val="90000"/>
              </a:lnSpc>
              <a:spcBef>
                <a:spcPct val="20000"/>
              </a:spcBef>
              <a:spcAft>
                <a:spcPct val="0"/>
              </a:spcAft>
              <a:buClrTx/>
              <a:buSzTx/>
              <a:buFontTx/>
              <a:buAutoNum type="arabicParenR"/>
              <a:tabLst/>
              <a:defRPr/>
            </a:pPr>
            <a:endParaRPr kumimoji="0" lang="en-GB" altLang="en-US" sz="3200" b="0" i="0" u="none" strike="noStrike" kern="0" cap="none" spc="0" normalizeH="0" baseline="0" noProof="0" dirty="0" smtClean="0">
              <a:ln>
                <a:noFill/>
              </a:ln>
              <a:solidFill>
                <a:srgbClr val="000000"/>
              </a:solidFill>
              <a:effectLst/>
              <a:uLnTx/>
              <a:uFillTx/>
              <a:latin typeface="Arial"/>
              <a:ea typeface="+mn-ea"/>
              <a:cs typeface="Arial"/>
            </a:endParaRPr>
          </a:p>
        </p:txBody>
      </p:sp>
      <p:sp>
        <p:nvSpPr>
          <p:cNvPr id="4" name="TextBox 3"/>
          <p:cNvSpPr txBox="1"/>
          <p:nvPr/>
        </p:nvSpPr>
        <p:spPr>
          <a:xfrm>
            <a:off x="430025" y="188640"/>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Points to Prove</a:t>
            </a:r>
            <a:endParaRPr lang="en-GB" sz="4000" b="1" dirty="0">
              <a:solidFill>
                <a:schemeClr val="bg1"/>
              </a:solidFill>
            </a:endParaRPr>
          </a:p>
        </p:txBody>
      </p:sp>
    </p:spTree>
    <p:extLst>
      <p:ext uri="{BB962C8B-B14F-4D97-AF65-F5344CB8AC3E}">
        <p14:creationId xmlns:p14="http://schemas.microsoft.com/office/powerpoint/2010/main" val="1968344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30025" y="1196752"/>
            <a:ext cx="8229600" cy="5196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altLang="en-US" sz="2400" b="0" i="0" u="none" strike="noStrike" kern="0" cap="none" spc="0" normalizeH="0" baseline="0" noProof="0" dirty="0" smtClean="0">
                <a:ln>
                  <a:noFill/>
                </a:ln>
                <a:effectLst/>
                <a:uLnTx/>
                <a:uFillTx/>
                <a:latin typeface="Arial"/>
                <a:cs typeface="Arial"/>
              </a:rPr>
              <a:t>The prosecution can prove ‘guilty knowledge’ in handling cases by introducing:</a:t>
            </a:r>
          </a:p>
          <a:p>
            <a:pPr marL="0" marR="0" lvl="0" indent="0" algn="l" defTabSz="914400" rtl="0" eaLnBrk="1" fontAlgn="base" latinLnBrk="0" hangingPunct="1">
              <a:lnSpc>
                <a:spcPct val="100000"/>
              </a:lnSpc>
              <a:spcBef>
                <a:spcPct val="20000"/>
              </a:spcBef>
              <a:spcAft>
                <a:spcPct val="0"/>
              </a:spcAft>
              <a:buClrTx/>
              <a:buSzTx/>
              <a:buFontTx/>
              <a:buNone/>
              <a:tabLst/>
              <a:defRPr/>
            </a:pPr>
            <a:endParaRPr kumimoji="0" lang="en-GB" altLang="en-US" sz="2400" b="0" i="0" u="none" strike="noStrike" kern="0" cap="none" spc="0" normalizeH="0" baseline="0" noProof="0" dirty="0" smtClean="0">
              <a:ln>
                <a:noFill/>
              </a:ln>
              <a:effectLst/>
              <a:uLnTx/>
              <a:uFillTx/>
              <a:latin typeface="Arial"/>
              <a:cs typeface="Arial"/>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GB" altLang="en-US" sz="2400" b="1" i="0" u="none" strike="noStrike" kern="0" cap="none" spc="0" normalizeH="0" baseline="0" noProof="0" dirty="0" smtClean="0">
                <a:ln>
                  <a:noFill/>
                </a:ln>
                <a:effectLst/>
                <a:uLnTx/>
                <a:uFillTx/>
                <a:latin typeface="Arial"/>
                <a:cs typeface="Arial"/>
              </a:rPr>
              <a:t>Evidence that the accused:</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GB" altLang="en-US" sz="2400" b="0" i="0" u="none" strike="noStrike" kern="0" cap="none" spc="0" normalizeH="0" baseline="0" noProof="0" dirty="0" smtClean="0">
                <a:ln>
                  <a:noFill/>
                </a:ln>
                <a:effectLst/>
                <a:uLnTx/>
                <a:uFillTx/>
                <a:latin typeface="Arial"/>
                <a:cs typeface="Arial"/>
              </a:rPr>
              <a:t>has had in their possession or has undertaken or assisted in the retention, removal, disposal or realisation of any goods stolen </a:t>
            </a:r>
            <a:r>
              <a:rPr kumimoji="0" lang="en-GB" altLang="en-US" sz="2400" b="1" i="0" u="none" strike="noStrike" kern="0" cap="none" spc="0" normalizeH="0" baseline="0" noProof="0" dirty="0" smtClean="0">
                <a:ln>
                  <a:noFill/>
                </a:ln>
                <a:effectLst/>
                <a:uLnTx/>
                <a:uFillTx/>
                <a:latin typeface="Arial"/>
                <a:cs typeface="Arial"/>
              </a:rPr>
              <a:t>within the last 12 months prior to offence charged </a:t>
            </a:r>
          </a:p>
          <a:p>
            <a:pPr marL="742950" marR="0" lvl="1" indent="-285750" algn="l" defTabSz="914400" rtl="0" eaLnBrk="1" fontAlgn="base" latinLnBrk="0" hangingPunct="1">
              <a:lnSpc>
                <a:spcPct val="100000"/>
              </a:lnSpc>
              <a:spcBef>
                <a:spcPct val="20000"/>
              </a:spcBef>
              <a:spcAft>
                <a:spcPct val="0"/>
              </a:spcAft>
              <a:buClrTx/>
              <a:buSzTx/>
              <a:buFontTx/>
              <a:buNone/>
              <a:tabLst/>
              <a:defRPr/>
            </a:pPr>
            <a:r>
              <a:rPr kumimoji="0" lang="en-GB" altLang="en-US" sz="2400" b="1" i="0" u="none" strike="noStrike" kern="0" cap="none" spc="0" normalizeH="0" baseline="0" noProof="0" dirty="0" smtClean="0">
                <a:ln>
                  <a:noFill/>
                </a:ln>
                <a:effectLst/>
                <a:uLnTx/>
                <a:uFillTx/>
                <a:latin typeface="Arial"/>
                <a:cs typeface="Arial"/>
              </a:rPr>
              <a:t>                                    AND</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GB" altLang="en-US" sz="2400" b="1" i="0" u="none" strike="noStrike" kern="0" cap="none" spc="0" normalizeH="0" baseline="0" noProof="0" dirty="0" smtClean="0">
                <a:ln>
                  <a:noFill/>
                </a:ln>
                <a:effectLst/>
                <a:uLnTx/>
                <a:uFillTx/>
                <a:latin typeface="Arial"/>
                <a:cs typeface="Arial"/>
              </a:rPr>
              <a:t>in the preceding 5 years of offence charged</a:t>
            </a:r>
            <a:r>
              <a:rPr kumimoji="0" lang="en-GB" altLang="en-US" sz="2400" b="0" i="0" u="none" strike="noStrike" kern="0" cap="none" spc="0" normalizeH="0" baseline="0" noProof="0" dirty="0" smtClean="0">
                <a:ln>
                  <a:noFill/>
                </a:ln>
                <a:effectLst/>
                <a:uLnTx/>
                <a:uFillTx/>
                <a:latin typeface="Arial"/>
                <a:cs typeface="Arial"/>
              </a:rPr>
              <a:t>, had been convicted of theft or handling stolen goods.</a:t>
            </a:r>
          </a:p>
        </p:txBody>
      </p:sp>
      <p:sp>
        <p:nvSpPr>
          <p:cNvPr id="4" name="TextBox 3"/>
          <p:cNvSpPr txBox="1"/>
          <p:nvPr/>
        </p:nvSpPr>
        <p:spPr>
          <a:xfrm>
            <a:off x="430025" y="188640"/>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Special Evidence</a:t>
            </a:r>
            <a:endParaRPr lang="en-GB" sz="4000" b="1" dirty="0">
              <a:solidFill>
                <a:schemeClr val="bg1"/>
              </a:solidFill>
            </a:endParaRPr>
          </a:p>
        </p:txBody>
      </p:sp>
    </p:spTree>
    <p:extLst>
      <p:ext uri="{BB962C8B-B14F-4D97-AF65-F5344CB8AC3E}">
        <p14:creationId xmlns:p14="http://schemas.microsoft.com/office/powerpoint/2010/main" val="350932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07704" y="1196752"/>
            <a:ext cx="5628981" cy="3565380"/>
          </a:xfrm>
          <a:prstGeom prst="rect">
            <a:avLst/>
          </a:prstGeom>
        </p:spPr>
      </p:pic>
    </p:spTree>
    <p:extLst>
      <p:ext uri="{BB962C8B-B14F-4D97-AF65-F5344CB8AC3E}">
        <p14:creationId xmlns:p14="http://schemas.microsoft.com/office/powerpoint/2010/main" val="312651616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2228</TotalTime>
  <Words>2807</Words>
  <Application>Microsoft Office PowerPoint</Application>
  <PresentationFormat>On-screen Show (4:3)</PresentationFormat>
  <Paragraphs>272</Paragraphs>
  <Slides>19</Slides>
  <Notes>19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19</vt:i4>
      </vt:variant>
    </vt:vector>
  </HeadingPairs>
  <TitlesOfParts>
    <vt:vector size="26" baseType="lpstr">
      <vt:lpstr>Arial</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HANDLING STOLEN GOODS</dc:title>
  <dc:creator>nagle</dc:creator>
  <cp:lastModifiedBy>Jones,Sarah swp5354</cp:lastModifiedBy>
  <cp:revision>94</cp:revision>
  <cp:lastPrinted>2016-02-15T12:01:21Z</cp:lastPrinted>
  <dcterms:created xsi:type="dcterms:W3CDTF">2004-10-24T11:18:38Z</dcterms:created>
  <dcterms:modified xsi:type="dcterms:W3CDTF">2019-02-20T14:55:25Z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0d3b321e-c753-4c2f-9eae-5bf2db7cae93</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ies>
</file>