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14"/>
  </p:notesMasterIdLst>
  <p:sldIdLst>
    <p:sldId id="256" r:id="rId2"/>
    <p:sldId id="257" r:id="rId3"/>
    <p:sldId id="268" r:id="rId4"/>
    <p:sldId id="269" r:id="rId5"/>
    <p:sldId id="276" r:id="rId6"/>
    <p:sldId id="271" r:id="rId7"/>
    <p:sldId id="273" r:id="rId8"/>
    <p:sldId id="275" r:id="rId9"/>
    <p:sldId id="277" r:id="rId10"/>
    <p:sldId id="270" r:id="rId11"/>
    <p:sldId id="262" r:id="rId12"/>
    <p:sldId id="261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860"/>
    <p:restoredTop sz="94484" autoAdjust="0"/>
  </p:normalViewPr>
  <p:slideViewPr>
    <p:cSldViewPr snapToGrid="0" snapToObjects="1">
      <p:cViewPr>
        <p:scale>
          <a:sx n="72" d="100"/>
          <a:sy n="72" d="100"/>
        </p:scale>
        <p:origin x="744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7737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8921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698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192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299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0378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744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91404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6765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4529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1659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2048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45FEC9-8563-4013-BFAA-01C62513A0DB}" type="datetimeFigureOut">
              <a:rPr lang="en-GB" smtClean="0"/>
              <a:t>10/12/2018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545D-68D3-498F-A347-EF3162297D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6766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12/10/2018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290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  <p:sldLayoutId id="2147483663" r:id="rId14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learning.gov.wales/docs/learningwales/publications/181025-statutory-assessment-arrangements-cy.pdf" TargetMode="Externa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beta.llyw.cymru/sites/default/files/publications/2018-03/llawlyfr-proffil-y-cyfnod-sylfaen-diwygiwyd-medi-2017.pdf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beta.llyw.cymru/proffil-y-cyfnod-sylfaen-canllawiau-i-ymarferwyr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783126" y="365126"/>
            <a:ext cx="3732223" cy="1325563"/>
          </a:xfrm>
        </p:spPr>
        <p:txBody>
          <a:bodyPr>
            <a:normAutofit/>
          </a:bodyPr>
          <a:lstStyle/>
          <a:p>
            <a:r>
              <a:rPr lang="en-GB" sz="4400" dirty="0" smtClean="0"/>
              <a:t>Session objectives</a:t>
            </a:r>
            <a:endParaRPr lang="en-GB" sz="4400" dirty="0"/>
          </a:p>
        </p:txBody>
      </p:sp>
      <p:sp>
        <p:nvSpPr>
          <p:cNvPr id="6" name="TextBox 5"/>
          <p:cNvSpPr txBox="1"/>
          <p:nvPr/>
        </p:nvSpPr>
        <p:spPr>
          <a:xfrm>
            <a:off x="4471101" y="1955550"/>
            <a:ext cx="40442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to understand and explore statutory assessment requirements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to evaluate learners’ work in relation to national expectations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to critically evaluate the process of assessment  </a:t>
            </a:r>
            <a:endParaRPr lang="en-GB" sz="2400" dirty="0"/>
          </a:p>
        </p:txBody>
      </p:sp>
      <p:sp>
        <p:nvSpPr>
          <p:cNvPr id="4" name="Title 4"/>
          <p:cNvSpPr txBox="1">
            <a:spLocks/>
          </p:cNvSpPr>
          <p:nvPr/>
        </p:nvSpPr>
        <p:spPr>
          <a:xfrm>
            <a:off x="738877" y="365126"/>
            <a:ext cx="404424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Amcanion</a:t>
            </a:r>
            <a:r>
              <a:rPr lang="en-GB" dirty="0" smtClean="0"/>
              <a:t> y </a:t>
            </a:r>
            <a:r>
              <a:rPr lang="en-GB" dirty="0" err="1" smtClean="0"/>
              <a:t>sesiwn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43383" y="1955550"/>
            <a:ext cx="403492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 smtClean="0"/>
              <a:t>Deall</a:t>
            </a:r>
            <a:r>
              <a:rPr lang="en-GB" sz="2400" dirty="0" smtClean="0"/>
              <a:t> ac </a:t>
            </a:r>
            <a:r>
              <a:rPr lang="en-GB" sz="2400" dirty="0" err="1" smtClean="0"/>
              <a:t>ymchwilio</a:t>
            </a:r>
            <a:r>
              <a:rPr lang="en-GB" sz="2400" dirty="0" smtClean="0"/>
              <a:t> </a:t>
            </a:r>
            <a:r>
              <a:rPr lang="en-GB" sz="2400" dirty="0" err="1" smtClean="0"/>
              <a:t>beth</a:t>
            </a:r>
            <a:r>
              <a:rPr lang="en-GB" sz="2400" dirty="0" smtClean="0"/>
              <a:t> </a:t>
            </a:r>
            <a:r>
              <a:rPr lang="en-GB" sz="2400" dirty="0" err="1" smtClean="0"/>
              <a:t>yw’r</a:t>
            </a:r>
            <a:r>
              <a:rPr lang="en-GB" sz="2400" dirty="0" smtClean="0"/>
              <a:t> </a:t>
            </a:r>
            <a:r>
              <a:rPr lang="en-GB" sz="2400" dirty="0" err="1" smtClean="0"/>
              <a:t>gofynion</a:t>
            </a:r>
            <a:r>
              <a:rPr lang="en-GB" sz="2400" dirty="0" smtClean="0"/>
              <a:t> </a:t>
            </a:r>
            <a:r>
              <a:rPr lang="en-GB" sz="2400" dirty="0" err="1" smtClean="0"/>
              <a:t>asesu</a:t>
            </a:r>
            <a:r>
              <a:rPr lang="en-GB" sz="2400" dirty="0" smtClean="0"/>
              <a:t> </a:t>
            </a:r>
            <a:r>
              <a:rPr lang="en-GB" sz="2400" dirty="0" err="1" smtClean="0"/>
              <a:t>statudol</a:t>
            </a:r>
            <a:endParaRPr lang="en-GB" sz="2400" dirty="0" smtClean="0"/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 smtClean="0"/>
              <a:t>Gwerthuso</a:t>
            </a:r>
            <a:r>
              <a:rPr lang="en-GB" sz="2400" dirty="0" smtClean="0"/>
              <a:t> </a:t>
            </a:r>
            <a:r>
              <a:rPr lang="en-GB" sz="2400" dirty="0" err="1" smtClean="0"/>
              <a:t>gwaith</a:t>
            </a:r>
            <a:r>
              <a:rPr lang="en-GB" sz="2400" dirty="0" smtClean="0"/>
              <a:t> </a:t>
            </a:r>
            <a:r>
              <a:rPr lang="en-GB" sz="2400" dirty="0" err="1" smtClean="0"/>
              <a:t>disgyblion</a:t>
            </a:r>
            <a:r>
              <a:rPr lang="en-GB" sz="2400" dirty="0" smtClean="0"/>
              <a:t> </a:t>
            </a:r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perthynas</a:t>
            </a:r>
            <a:r>
              <a:rPr lang="en-GB" sz="2400" dirty="0" smtClean="0"/>
              <a:t> </a:t>
            </a:r>
            <a:r>
              <a:rPr lang="en-GB" sz="2400" dirty="0" err="1" smtClean="0"/>
              <a:t>â’r</a:t>
            </a:r>
            <a:r>
              <a:rPr lang="en-GB" sz="2400" dirty="0" smtClean="0"/>
              <a:t> </a:t>
            </a:r>
            <a:r>
              <a:rPr lang="en-GB" sz="2400" dirty="0" err="1" smtClean="0"/>
              <a:t>disgwyliadau</a:t>
            </a:r>
            <a:r>
              <a:rPr lang="en-GB" sz="2400" dirty="0" smtClean="0"/>
              <a:t> </a:t>
            </a:r>
            <a:r>
              <a:rPr lang="en-GB" sz="2400" dirty="0" err="1" smtClean="0"/>
              <a:t>cenedlaethol</a:t>
            </a: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 smtClean="0"/>
              <a:t>Gwerthuso</a:t>
            </a:r>
            <a:r>
              <a:rPr lang="en-GB" sz="2400" dirty="0" smtClean="0"/>
              <a:t> y broses </a:t>
            </a:r>
            <a:r>
              <a:rPr lang="en-GB" sz="2400" dirty="0" err="1" smtClean="0"/>
              <a:t>asesu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feirniadol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Gofynion</a:t>
            </a:r>
            <a:r>
              <a:rPr lang="en-GB" dirty="0" smtClean="0"/>
              <a:t> </a:t>
            </a:r>
            <a:r>
              <a:rPr lang="en-GB" dirty="0" err="1" smtClean="0"/>
              <a:t>Statudol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088602" y="2051784"/>
            <a:ext cx="4689638" cy="2608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 (2018) </a:t>
            </a:r>
            <a:r>
              <a:rPr lang="en-GB" i="1" dirty="0" err="1" smtClean="0"/>
              <a:t>Trefniadau</a:t>
            </a:r>
            <a:r>
              <a:rPr lang="en-GB" i="1" dirty="0" smtClean="0"/>
              <a:t> </a:t>
            </a:r>
            <a:r>
              <a:rPr lang="en-GB" i="1" dirty="0" err="1" smtClean="0"/>
              <a:t>asesu</a:t>
            </a:r>
            <a:r>
              <a:rPr lang="en-GB" i="1" dirty="0" smtClean="0"/>
              <a:t> </a:t>
            </a:r>
            <a:r>
              <a:rPr lang="en-GB" i="1" dirty="0" err="1" smtClean="0"/>
              <a:t>statudol</a:t>
            </a:r>
            <a:r>
              <a:rPr lang="en-GB" i="1" dirty="0" smtClean="0"/>
              <a:t> </a:t>
            </a:r>
            <a:r>
              <a:rPr lang="en-GB" i="1" dirty="0" err="1" smtClean="0"/>
              <a:t>ar</a:t>
            </a:r>
            <a:r>
              <a:rPr lang="en-GB" i="1" dirty="0" smtClean="0"/>
              <a:t> </a:t>
            </a:r>
            <a:r>
              <a:rPr lang="en-GB" i="1" dirty="0" err="1" smtClean="0"/>
              <a:t>gyfer</a:t>
            </a:r>
            <a:r>
              <a:rPr lang="en-GB" i="1" dirty="0" smtClean="0"/>
              <a:t> y </a:t>
            </a:r>
            <a:r>
              <a:rPr lang="en-GB" i="1" dirty="0" err="1" smtClean="0"/>
              <a:t>Cyfnod</a:t>
            </a:r>
            <a:r>
              <a:rPr lang="en-GB" i="1" dirty="0" smtClean="0"/>
              <a:t> Sylfaen a </a:t>
            </a:r>
            <a:r>
              <a:rPr lang="en-GB" i="1" dirty="0" err="1" smtClean="0"/>
              <a:t>diwedd</a:t>
            </a:r>
            <a:r>
              <a:rPr lang="en-GB" i="1" dirty="0" smtClean="0"/>
              <a:t> </a:t>
            </a:r>
            <a:r>
              <a:rPr lang="en-GB" i="1" dirty="0" err="1" smtClean="0"/>
              <a:t>Cyfnodau</a:t>
            </a:r>
            <a:r>
              <a:rPr lang="en-GB" i="1" dirty="0" smtClean="0"/>
              <a:t> </a:t>
            </a:r>
            <a:r>
              <a:rPr lang="en-GB" i="1" dirty="0" err="1" smtClean="0"/>
              <a:t>Allweddol</a:t>
            </a:r>
            <a:r>
              <a:rPr lang="en-GB" i="1" dirty="0" smtClean="0"/>
              <a:t> 2 a 3</a:t>
            </a:r>
            <a:r>
              <a:rPr lang="en-GB" dirty="0" smtClean="0"/>
              <a:t>. </a:t>
            </a:r>
            <a:r>
              <a:rPr lang="en-GB" dirty="0" err="1" smtClean="0"/>
              <a:t>Caerdydd</a:t>
            </a:r>
            <a:r>
              <a:rPr lang="en-GB" dirty="0" smtClean="0"/>
              <a:t>: </a:t>
            </a:r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200" dirty="0" smtClean="0">
                <a:hlinkClick r:id="rId2"/>
              </a:rPr>
              <a:t>http://learning.gov.wales/docs/learningwales/publications/181025-statutory-assessment-arrangements-cy.pdf</a:t>
            </a:r>
            <a:r>
              <a:rPr lang="en-GB" sz="1200" dirty="0" smtClean="0"/>
              <a:t> </a:t>
            </a:r>
            <a:endParaRPr lang="en-GB" sz="1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6406" y="1690689"/>
            <a:ext cx="2544439" cy="3567918"/>
          </a:xfrm>
          <a:prstGeom prst="rect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869464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58553" y="908095"/>
            <a:ext cx="8560677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 </a:t>
            </a:r>
            <a:r>
              <a:rPr lang="en-GB" sz="2200" dirty="0" err="1" smtClean="0"/>
              <a:t>Cafodd</a:t>
            </a:r>
            <a:r>
              <a:rPr lang="en-GB" sz="2200" dirty="0" smtClean="0"/>
              <a:t> </a:t>
            </a:r>
            <a:r>
              <a:rPr lang="en-GB" sz="2200" dirty="0" err="1" smtClean="0"/>
              <a:t>Proffil</a:t>
            </a:r>
            <a:r>
              <a:rPr lang="en-GB" sz="2200" dirty="0" smtClean="0"/>
              <a:t> y </a:t>
            </a:r>
            <a:r>
              <a:rPr lang="en-GB" sz="2200" dirty="0" err="1" smtClean="0"/>
              <a:t>Cyfnod</a:t>
            </a:r>
            <a:r>
              <a:rPr lang="en-GB" sz="2200" dirty="0" smtClean="0"/>
              <a:t> Sylfaen (‘y </a:t>
            </a:r>
            <a:r>
              <a:rPr lang="en-GB" sz="2200" dirty="0" err="1" smtClean="0"/>
              <a:t>proffil</a:t>
            </a:r>
            <a:r>
              <a:rPr lang="en-GB" sz="2200" dirty="0" smtClean="0"/>
              <a:t>’) </a:t>
            </a:r>
            <a:r>
              <a:rPr lang="en-GB" sz="2200" dirty="0" err="1" smtClean="0"/>
              <a:t>ei</a:t>
            </a:r>
            <a:r>
              <a:rPr lang="en-GB" sz="2200" dirty="0" smtClean="0"/>
              <a:t> </a:t>
            </a:r>
            <a:r>
              <a:rPr lang="en-GB" sz="2200" dirty="0" err="1" smtClean="0"/>
              <a:t>ddatblygu</a:t>
            </a:r>
            <a:r>
              <a:rPr lang="en-GB" sz="2200" dirty="0" smtClean="0"/>
              <a:t> </a:t>
            </a:r>
            <a:r>
              <a:rPr lang="en-GB" sz="2200" dirty="0" err="1" smtClean="0"/>
              <a:t>i</a:t>
            </a:r>
            <a:r>
              <a:rPr lang="en-GB" sz="2200" dirty="0" smtClean="0"/>
              <a:t> </a:t>
            </a:r>
            <a:r>
              <a:rPr lang="en-GB" sz="2200" dirty="0" err="1" smtClean="0"/>
              <a:t>helpu</a:t>
            </a:r>
            <a:r>
              <a:rPr lang="en-GB" sz="2200" dirty="0" smtClean="0"/>
              <a:t> </a:t>
            </a:r>
            <a:r>
              <a:rPr lang="en-GB" sz="2200" dirty="0" err="1" smtClean="0"/>
              <a:t>i</a:t>
            </a:r>
            <a:r>
              <a:rPr lang="en-GB" sz="2200" dirty="0" smtClean="0"/>
              <a:t> </a:t>
            </a:r>
            <a:r>
              <a:rPr lang="en-GB" sz="2200" dirty="0" err="1" smtClean="0"/>
              <a:t>asesu’r</a:t>
            </a:r>
            <a:r>
              <a:rPr lang="en-GB" sz="2200" dirty="0" smtClean="0"/>
              <a:t> </a:t>
            </a:r>
            <a:r>
              <a:rPr lang="en-GB" sz="2200" dirty="0" err="1" smtClean="0"/>
              <a:t>ffordd</a:t>
            </a:r>
            <a:r>
              <a:rPr lang="en-GB" sz="2200" dirty="0" smtClean="0"/>
              <a:t> y </a:t>
            </a:r>
            <a:r>
              <a:rPr lang="en-GB" sz="2200" dirty="0" err="1" smtClean="0"/>
              <a:t>mae</a:t>
            </a:r>
            <a:r>
              <a:rPr lang="en-GB" sz="2200" dirty="0" smtClean="0"/>
              <a:t> plant </a:t>
            </a:r>
            <a:r>
              <a:rPr lang="en-GB" sz="2200" dirty="0" err="1" smtClean="0"/>
              <a:t>yn</a:t>
            </a:r>
            <a:r>
              <a:rPr lang="en-GB" sz="2200" dirty="0" smtClean="0"/>
              <a:t> </a:t>
            </a:r>
            <a:r>
              <a:rPr lang="en-GB" sz="2200" dirty="0" err="1" smtClean="0"/>
              <a:t>dysgu</a:t>
            </a:r>
            <a:r>
              <a:rPr lang="en-GB" sz="2200" dirty="0" smtClean="0"/>
              <a:t> ac </a:t>
            </a:r>
            <a:r>
              <a:rPr lang="en-GB" sz="2200" dirty="0" err="1" smtClean="0"/>
              <a:t>yn</a:t>
            </a:r>
            <a:r>
              <a:rPr lang="en-GB" sz="2200" dirty="0" smtClean="0"/>
              <a:t> </a:t>
            </a:r>
            <a:r>
              <a:rPr lang="en-GB" sz="2200" dirty="0" err="1" smtClean="0"/>
              <a:t>datblygu</a:t>
            </a:r>
            <a:r>
              <a:rPr lang="en-GB" sz="2200" dirty="0" smtClean="0"/>
              <a:t> </a:t>
            </a:r>
            <a:r>
              <a:rPr lang="en-GB" sz="2200" dirty="0" err="1" smtClean="0"/>
              <a:t>gydol</a:t>
            </a:r>
            <a:r>
              <a:rPr lang="en-GB" sz="2200" dirty="0" smtClean="0"/>
              <a:t> </a:t>
            </a:r>
            <a:r>
              <a:rPr lang="en-GB" sz="2200" dirty="0" err="1" smtClean="0"/>
              <a:t>eu</a:t>
            </a:r>
            <a:r>
              <a:rPr lang="en-GB" sz="2200" dirty="0" smtClean="0"/>
              <a:t> </a:t>
            </a:r>
            <a:r>
              <a:rPr lang="en-GB" sz="2200" dirty="0" err="1" smtClean="0"/>
              <a:t>hamser</a:t>
            </a:r>
            <a:r>
              <a:rPr lang="en-GB" sz="2200" dirty="0" smtClean="0"/>
              <a:t> </a:t>
            </a:r>
            <a:r>
              <a:rPr lang="en-GB" sz="2200" dirty="0" err="1" smtClean="0"/>
              <a:t>yn</a:t>
            </a:r>
            <a:r>
              <a:rPr lang="en-GB" sz="2200" dirty="0" smtClean="0"/>
              <a:t> y </a:t>
            </a:r>
            <a:r>
              <a:rPr lang="en-GB" sz="2200" dirty="0" err="1" smtClean="0"/>
              <a:t>Cyfnod</a:t>
            </a:r>
            <a:r>
              <a:rPr lang="en-GB" sz="2200" dirty="0" smtClean="0"/>
              <a:t> Sylfaen </a:t>
            </a:r>
            <a:r>
              <a:rPr lang="en-GB" sz="2200" dirty="0" err="1" smtClean="0"/>
              <a:t>hyd</a:t>
            </a:r>
            <a:r>
              <a:rPr lang="en-GB" sz="2200" dirty="0" smtClean="0"/>
              <a:t> at </a:t>
            </a:r>
            <a:r>
              <a:rPr lang="en-GB" sz="2200" dirty="0" err="1" smtClean="0"/>
              <a:t>ddiwedd</a:t>
            </a:r>
            <a:r>
              <a:rPr lang="en-GB" sz="2200" dirty="0" smtClean="0"/>
              <a:t> y </a:t>
            </a:r>
            <a:r>
              <a:rPr lang="en-GB" sz="2200" dirty="0" err="1" smtClean="0"/>
              <a:t>cyfnod</a:t>
            </a:r>
            <a:r>
              <a:rPr lang="en-GB" sz="2200" dirty="0" smtClean="0"/>
              <a:t> </a:t>
            </a:r>
            <a:r>
              <a:rPr lang="en-GB" sz="2200" dirty="0" err="1" smtClean="0"/>
              <a:t>hwn</a:t>
            </a:r>
            <a:r>
              <a:rPr lang="en-GB" sz="2200" dirty="0" smtClean="0"/>
              <a:t>. </a:t>
            </a:r>
            <a:r>
              <a:rPr lang="en-GB" sz="2200" dirty="0" err="1" smtClean="0"/>
              <a:t>Drwy</a:t>
            </a:r>
            <a:r>
              <a:rPr lang="en-GB" sz="2200" dirty="0" smtClean="0"/>
              <a:t> </a:t>
            </a:r>
            <a:r>
              <a:rPr lang="en-GB" sz="2200" dirty="0" err="1" smtClean="0"/>
              <a:t>ddefnyddio</a:t>
            </a:r>
            <a:r>
              <a:rPr lang="en-GB" sz="2200" dirty="0" smtClean="0"/>
              <a:t> </a:t>
            </a:r>
            <a:r>
              <a:rPr lang="en-GB" sz="2200" dirty="0" err="1" smtClean="0"/>
              <a:t>dulliau</a:t>
            </a:r>
            <a:r>
              <a:rPr lang="en-GB" sz="2200" dirty="0" smtClean="0"/>
              <a:t> </a:t>
            </a:r>
            <a:r>
              <a:rPr lang="en-GB" sz="2200" dirty="0" err="1" smtClean="0"/>
              <a:t>arsylwi</a:t>
            </a:r>
            <a:r>
              <a:rPr lang="en-GB" sz="2200" dirty="0" smtClean="0"/>
              <a:t> ac </a:t>
            </a:r>
            <a:r>
              <a:rPr lang="en-GB" sz="2200" dirty="0" err="1" smtClean="0"/>
              <a:t>asesu</a:t>
            </a:r>
            <a:r>
              <a:rPr lang="en-GB" sz="2200" dirty="0" smtClean="0"/>
              <a:t> </a:t>
            </a:r>
            <a:r>
              <a:rPr lang="en-GB" sz="2200" dirty="0" err="1" smtClean="0"/>
              <a:t>ffurfiannol</a:t>
            </a:r>
            <a:r>
              <a:rPr lang="en-GB" sz="2200" dirty="0" smtClean="0"/>
              <a:t>, </a:t>
            </a:r>
            <a:r>
              <a:rPr lang="en-GB" sz="2200" dirty="0" err="1" smtClean="0"/>
              <a:t>mae’r</a:t>
            </a:r>
            <a:r>
              <a:rPr lang="en-GB" sz="2200" dirty="0" smtClean="0"/>
              <a:t> </a:t>
            </a:r>
            <a:r>
              <a:rPr lang="en-GB" sz="2200" dirty="0" err="1" smtClean="0"/>
              <a:t>proffil</a:t>
            </a:r>
            <a:r>
              <a:rPr lang="en-GB" sz="2200" dirty="0" smtClean="0"/>
              <a:t> </a:t>
            </a:r>
            <a:r>
              <a:rPr lang="en-GB" sz="2200" dirty="0" err="1" smtClean="0"/>
              <a:t>yn</a:t>
            </a:r>
            <a:r>
              <a:rPr lang="en-GB" sz="2200" dirty="0" smtClean="0"/>
              <a:t> </a:t>
            </a:r>
            <a:r>
              <a:rPr lang="en-GB" sz="2200" dirty="0" err="1" smtClean="0"/>
              <a:t>cefnogi</a:t>
            </a:r>
            <a:r>
              <a:rPr lang="en-GB" sz="2200" dirty="0" smtClean="0"/>
              <a:t> </a:t>
            </a:r>
            <a:r>
              <a:rPr lang="en-GB" sz="2200" dirty="0" err="1" smtClean="0"/>
              <a:t>ymarferwyr</a:t>
            </a:r>
            <a:r>
              <a:rPr lang="en-GB" sz="2200" dirty="0" smtClean="0"/>
              <a:t> </a:t>
            </a:r>
            <a:r>
              <a:rPr lang="en-GB" sz="2200" dirty="0" err="1" smtClean="0"/>
              <a:t>i</a:t>
            </a:r>
            <a:r>
              <a:rPr lang="en-GB" sz="2200" dirty="0" smtClean="0"/>
              <a:t> </a:t>
            </a:r>
            <a:r>
              <a:rPr lang="en-GB" sz="2200" dirty="0" err="1" smtClean="0"/>
              <a:t>ddarparu</a:t>
            </a:r>
            <a:r>
              <a:rPr lang="en-GB" sz="2200" dirty="0" smtClean="0"/>
              <a:t> </a:t>
            </a:r>
            <a:r>
              <a:rPr lang="en-GB" sz="2200" dirty="0" err="1" smtClean="0"/>
              <a:t>cwricwlwm</a:t>
            </a:r>
            <a:r>
              <a:rPr lang="en-GB" sz="2200" dirty="0" smtClean="0"/>
              <a:t> </a:t>
            </a:r>
            <a:r>
              <a:rPr lang="en-GB" sz="2200" dirty="0" err="1" smtClean="0"/>
              <a:t>cyfannol</a:t>
            </a:r>
            <a:r>
              <a:rPr lang="en-GB" sz="2200" dirty="0" smtClean="0"/>
              <a:t> </a:t>
            </a:r>
            <a:r>
              <a:rPr lang="en-GB" sz="2200" dirty="0" err="1" smtClean="0"/>
              <a:t>sy’n</a:t>
            </a:r>
            <a:r>
              <a:rPr lang="en-GB" sz="2200" dirty="0" smtClean="0"/>
              <a:t> </a:t>
            </a:r>
            <a:r>
              <a:rPr lang="en-GB" sz="2200" dirty="0" err="1" smtClean="0"/>
              <a:t>briodol</a:t>
            </a:r>
            <a:r>
              <a:rPr lang="en-GB" sz="2200" dirty="0" smtClean="0"/>
              <a:t> o ran </a:t>
            </a:r>
            <a:r>
              <a:rPr lang="en-GB" sz="2200" dirty="0" err="1" smtClean="0"/>
              <a:t>datblygiad</a:t>
            </a:r>
            <a:r>
              <a:rPr lang="en-GB" sz="2200" dirty="0" smtClean="0"/>
              <a:t> </a:t>
            </a:r>
            <a:r>
              <a:rPr lang="en-GB" sz="2200" dirty="0" err="1" smtClean="0"/>
              <a:t>ar</a:t>
            </a:r>
            <a:r>
              <a:rPr lang="en-GB" sz="2200" dirty="0" smtClean="0"/>
              <a:t> </a:t>
            </a:r>
            <a:r>
              <a:rPr lang="en-GB" sz="2200" dirty="0" err="1" smtClean="0"/>
              <a:t>gyfer</a:t>
            </a:r>
            <a:r>
              <a:rPr lang="en-GB" sz="2200" dirty="0" smtClean="0"/>
              <a:t> </a:t>
            </a:r>
            <a:r>
              <a:rPr lang="en-GB" sz="2200" dirty="0" err="1" smtClean="0"/>
              <a:t>pob</a:t>
            </a:r>
            <a:r>
              <a:rPr lang="en-GB" sz="2200" dirty="0" smtClean="0"/>
              <a:t> </a:t>
            </a:r>
            <a:r>
              <a:rPr lang="en-GB" sz="2200" dirty="0" err="1" smtClean="0"/>
              <a:t>plentyn</a:t>
            </a:r>
            <a:r>
              <a:rPr lang="en-GB" sz="2200" dirty="0" smtClean="0"/>
              <a:t>. </a:t>
            </a:r>
            <a:r>
              <a:rPr lang="en-GB" sz="2200" dirty="0" err="1" smtClean="0"/>
              <a:t>Mae’r</a:t>
            </a:r>
            <a:r>
              <a:rPr lang="en-GB" sz="2200" dirty="0" smtClean="0"/>
              <a:t> </a:t>
            </a:r>
            <a:r>
              <a:rPr lang="en-GB" sz="2200" dirty="0" err="1" smtClean="0"/>
              <a:t>proffil</a:t>
            </a:r>
            <a:r>
              <a:rPr lang="en-GB" sz="2200" dirty="0" smtClean="0"/>
              <a:t> </a:t>
            </a:r>
            <a:r>
              <a:rPr lang="en-GB" sz="2200" dirty="0" err="1" smtClean="0"/>
              <a:t>yn</a:t>
            </a:r>
            <a:r>
              <a:rPr lang="en-GB" sz="2200" dirty="0" smtClean="0"/>
              <a:t> </a:t>
            </a:r>
            <a:r>
              <a:rPr lang="en-GB" sz="2200" dirty="0" err="1" smtClean="0"/>
              <a:t>cynnwys</a:t>
            </a:r>
            <a:r>
              <a:rPr lang="en-GB" sz="2200" dirty="0" smtClean="0"/>
              <a:t> </a:t>
            </a:r>
            <a:r>
              <a:rPr lang="en-GB" sz="2200" dirty="0" err="1" smtClean="0"/>
              <a:t>fframiau</a:t>
            </a:r>
            <a:r>
              <a:rPr lang="en-GB" sz="2200" dirty="0" smtClean="0"/>
              <a:t> </a:t>
            </a:r>
            <a:r>
              <a:rPr lang="en-GB" sz="2200" dirty="0" err="1" smtClean="0"/>
              <a:t>sgil</a:t>
            </a:r>
            <a:r>
              <a:rPr lang="en-GB" sz="2200" dirty="0" smtClean="0"/>
              <a:t> </a:t>
            </a:r>
            <a:r>
              <a:rPr lang="en-GB" sz="2200" dirty="0" err="1" smtClean="0"/>
              <a:t>manwl</a:t>
            </a:r>
            <a:r>
              <a:rPr lang="en-GB" sz="2200" dirty="0" smtClean="0"/>
              <a:t> </a:t>
            </a:r>
            <a:r>
              <a:rPr lang="en-GB" sz="2200" dirty="0" err="1" smtClean="0"/>
              <a:t>mewn</a:t>
            </a:r>
            <a:r>
              <a:rPr lang="en-GB" sz="2200" dirty="0" smtClean="0"/>
              <a:t> </a:t>
            </a:r>
            <a:r>
              <a:rPr lang="en-GB" sz="2200" dirty="0" err="1" smtClean="0"/>
              <a:t>pedwar</a:t>
            </a:r>
            <a:r>
              <a:rPr lang="en-GB" sz="2200" dirty="0" smtClean="0"/>
              <a:t> </a:t>
            </a:r>
            <a:r>
              <a:rPr lang="en-GB" sz="2200" dirty="0" err="1" smtClean="0"/>
              <a:t>Maes</a:t>
            </a:r>
            <a:r>
              <a:rPr lang="en-GB" sz="2200" dirty="0" smtClean="0"/>
              <a:t> </a:t>
            </a:r>
            <a:r>
              <a:rPr lang="en-GB" sz="2200" dirty="0" err="1" smtClean="0"/>
              <a:t>Dysgu</a:t>
            </a:r>
            <a:r>
              <a:rPr lang="en-GB" sz="2200" dirty="0" smtClean="0"/>
              <a:t> y </a:t>
            </a:r>
            <a:r>
              <a:rPr lang="en-GB" sz="2200" dirty="0" err="1" smtClean="0"/>
              <a:t>Cyfnod</a:t>
            </a:r>
            <a:r>
              <a:rPr lang="en-GB" sz="2200" dirty="0" smtClean="0"/>
              <a:t> Sylfaen </a:t>
            </a:r>
            <a:r>
              <a:rPr lang="en-GB" sz="2200" dirty="0" err="1" smtClean="0"/>
              <a:t>sy’n</a:t>
            </a:r>
            <a:r>
              <a:rPr lang="en-GB" sz="2200" dirty="0" smtClean="0"/>
              <a:t> </a:t>
            </a:r>
            <a:r>
              <a:rPr lang="en-GB" sz="2200" dirty="0" err="1" smtClean="0"/>
              <a:t>helpu</a:t>
            </a:r>
            <a:r>
              <a:rPr lang="en-GB" sz="2200" dirty="0" smtClean="0"/>
              <a:t> </a:t>
            </a:r>
            <a:r>
              <a:rPr lang="en-GB" sz="2200" dirty="0" err="1" smtClean="0"/>
              <a:t>i</a:t>
            </a:r>
            <a:r>
              <a:rPr lang="en-GB" sz="2200" dirty="0" smtClean="0"/>
              <a:t> </a:t>
            </a:r>
            <a:r>
              <a:rPr lang="en-GB" sz="2200" dirty="0" err="1" smtClean="0"/>
              <a:t>sicrhau</a:t>
            </a:r>
            <a:r>
              <a:rPr lang="en-GB" sz="2200" dirty="0" smtClean="0"/>
              <a:t> </a:t>
            </a:r>
            <a:r>
              <a:rPr lang="en-GB" sz="2200" dirty="0" err="1" smtClean="0"/>
              <a:t>cysondeb</a:t>
            </a:r>
            <a:r>
              <a:rPr lang="en-GB" sz="2200" dirty="0" smtClean="0"/>
              <a:t> </a:t>
            </a:r>
            <a:r>
              <a:rPr lang="en-GB" sz="2200" dirty="0" err="1" smtClean="0"/>
              <a:t>rhwng</a:t>
            </a:r>
            <a:r>
              <a:rPr lang="en-GB" sz="2200" dirty="0" smtClean="0"/>
              <a:t> y barn a </a:t>
            </a:r>
            <a:r>
              <a:rPr lang="en-GB" sz="2200" dirty="0" err="1" smtClean="0"/>
              <a:t>lunnir</a:t>
            </a:r>
            <a:r>
              <a:rPr lang="en-GB" sz="2200" dirty="0" smtClean="0"/>
              <a:t> </a:t>
            </a:r>
            <a:r>
              <a:rPr lang="en-GB" sz="2200" dirty="0" err="1" smtClean="0"/>
              <a:t>yn</a:t>
            </a:r>
            <a:r>
              <a:rPr lang="en-GB" sz="2200" dirty="0" smtClean="0"/>
              <a:t> </a:t>
            </a:r>
            <a:r>
              <a:rPr lang="en-GB" sz="2200" dirty="0" err="1" smtClean="0"/>
              <a:t>erbyn</a:t>
            </a:r>
            <a:r>
              <a:rPr lang="en-GB" sz="2200" dirty="0" smtClean="0"/>
              <a:t> </a:t>
            </a:r>
            <a:r>
              <a:rPr lang="en-GB" sz="2200" dirty="0" err="1" smtClean="0"/>
              <a:t>deilliannau</a:t>
            </a:r>
            <a:r>
              <a:rPr lang="en-GB" sz="2200" dirty="0" smtClean="0"/>
              <a:t> </a:t>
            </a:r>
            <a:r>
              <a:rPr lang="en-GB" sz="2200" dirty="0" err="1" smtClean="0"/>
              <a:t>cysylltiedig</a:t>
            </a:r>
            <a:r>
              <a:rPr lang="en-GB" sz="2200" dirty="0" smtClean="0"/>
              <a:t> y </a:t>
            </a:r>
            <a:r>
              <a:rPr lang="en-GB" sz="2200" dirty="0" err="1" smtClean="0"/>
              <a:t>Cyfnod</a:t>
            </a:r>
            <a:r>
              <a:rPr lang="en-GB" sz="2200" dirty="0" smtClean="0"/>
              <a:t> Sylfaen. </a:t>
            </a:r>
          </a:p>
          <a:p>
            <a:r>
              <a:rPr lang="en-GB" sz="2200" dirty="0" smtClean="0"/>
              <a:t> </a:t>
            </a:r>
          </a:p>
          <a:p>
            <a:r>
              <a:rPr lang="en-GB" sz="2200" b="1" dirty="0" smtClean="0"/>
              <a:t>O </a:t>
            </a:r>
            <a:r>
              <a:rPr lang="en-GB" sz="2200" b="1" dirty="0" err="1" smtClean="0"/>
              <a:t>fis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Medi</a:t>
            </a:r>
            <a:r>
              <a:rPr lang="en-GB" sz="2200" b="1" dirty="0" smtClean="0"/>
              <a:t> 2015 </a:t>
            </a:r>
            <a:r>
              <a:rPr lang="en-GB" sz="2200" b="1" dirty="0" err="1" smtClean="0"/>
              <a:t>ymlaen</a:t>
            </a:r>
            <a:r>
              <a:rPr lang="en-GB" sz="2200" b="1" dirty="0" smtClean="0"/>
              <a:t>, </a:t>
            </a:r>
            <a:r>
              <a:rPr lang="en-GB" sz="2200" b="1" dirty="0" err="1" smtClean="0"/>
              <a:t>mae’n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ofynnol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i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athrawon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ddefnyddio’r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proffil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i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gynnal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asesiad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sylfaenol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statudol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yn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ystod</a:t>
            </a:r>
            <a:r>
              <a:rPr lang="en-GB" sz="2200" b="1" dirty="0" smtClean="0"/>
              <a:t> y </a:t>
            </a:r>
            <a:r>
              <a:rPr lang="en-GB" sz="2200" b="1" dirty="0" err="1" smtClean="0"/>
              <a:t>chwe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wythnos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gyntaf</a:t>
            </a:r>
            <a:r>
              <a:rPr lang="en-GB" sz="2200" b="1" dirty="0" smtClean="0"/>
              <a:t> pan </a:t>
            </a:r>
            <a:r>
              <a:rPr lang="en-GB" sz="2200" b="1" dirty="0" err="1" smtClean="0"/>
              <a:t>fydd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plentyn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yn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dechrau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ym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mlwyddyn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Derbyn</a:t>
            </a:r>
            <a:r>
              <a:rPr lang="en-GB" sz="2200" b="1" dirty="0" smtClean="0"/>
              <a:t>. </a:t>
            </a:r>
            <a:r>
              <a:rPr lang="en-GB" sz="2200" b="1" dirty="0" err="1" smtClean="0"/>
              <a:t>Bydd</a:t>
            </a:r>
            <a:r>
              <a:rPr lang="en-GB" sz="2200" b="1" dirty="0" smtClean="0"/>
              <a:t> y </a:t>
            </a:r>
            <a:r>
              <a:rPr lang="en-GB" sz="2200" b="1" dirty="0" err="1" smtClean="0"/>
              <a:t>proffil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yn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gymorth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pellach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ar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gyfer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asesu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hyd</a:t>
            </a:r>
            <a:r>
              <a:rPr lang="en-GB" sz="2200" b="1" dirty="0" smtClean="0"/>
              <a:t> at </a:t>
            </a:r>
            <a:r>
              <a:rPr lang="en-GB" sz="2200" b="1" dirty="0" err="1" smtClean="0"/>
              <a:t>ddiwedd</a:t>
            </a:r>
            <a:r>
              <a:rPr lang="en-GB" sz="2200" b="1" dirty="0" smtClean="0"/>
              <a:t> y </a:t>
            </a:r>
            <a:r>
              <a:rPr lang="en-GB" sz="2200" b="1" dirty="0" err="1" smtClean="0"/>
              <a:t>Cyfnod</a:t>
            </a:r>
            <a:r>
              <a:rPr lang="en-GB" sz="2200" b="1" dirty="0" smtClean="0"/>
              <a:t> Sylfaen (</a:t>
            </a:r>
            <a:r>
              <a:rPr lang="en-GB" sz="2200" b="1" dirty="0" err="1" smtClean="0"/>
              <a:t>diwedd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Blwyddyn</a:t>
            </a:r>
            <a:r>
              <a:rPr lang="en-GB" sz="2200" b="1" dirty="0" smtClean="0"/>
              <a:t> 2). </a:t>
            </a:r>
            <a:endParaRPr lang="en-GB" sz="2200" b="1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24769" y="81982"/>
            <a:ext cx="7886700" cy="908094"/>
          </a:xfrm>
        </p:spPr>
        <p:txBody>
          <a:bodyPr/>
          <a:lstStyle/>
          <a:p>
            <a:r>
              <a:rPr lang="en-GB" dirty="0" err="1" smtClean="0"/>
              <a:t>Proffil</a:t>
            </a:r>
            <a:r>
              <a:rPr lang="en-GB" dirty="0" smtClean="0"/>
              <a:t> y </a:t>
            </a:r>
            <a:r>
              <a:rPr lang="en-GB" dirty="0" err="1" smtClean="0"/>
              <a:t>Cyfnod</a:t>
            </a:r>
            <a:r>
              <a:rPr lang="en-GB" dirty="0" smtClean="0"/>
              <a:t> Sylfaen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1295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27766" y="5289824"/>
            <a:ext cx="8405949" cy="7637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 smtClean="0">
                <a:hlinkClick r:id="rId2"/>
              </a:rPr>
              <a:t>https://beta.llyw.cymru/sites/default/files/publications/2018-03/llawlyfr-proffil-y-cyfnod-sylfaen-diwygiwyd-medi-2017.pdf</a:t>
            </a:r>
            <a:endParaRPr lang="en-GB" sz="1200" dirty="0" smtClean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127" y="365126"/>
            <a:ext cx="3410656" cy="4826726"/>
          </a:xfrm>
          <a:prstGeom prst="rect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4697292" y="1419132"/>
            <a:ext cx="3773971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 smtClean="0"/>
          </a:p>
          <a:p>
            <a:pPr marL="0" indent="0" algn="just">
              <a:buNone/>
            </a:pPr>
            <a:r>
              <a:rPr lang="en-GB" sz="2800" b="1" dirty="0" err="1" smtClean="0"/>
              <a:t>Proffil</a:t>
            </a:r>
            <a:r>
              <a:rPr lang="en-GB" sz="2800" b="1" dirty="0" smtClean="0"/>
              <a:t> y </a:t>
            </a:r>
            <a:r>
              <a:rPr lang="en-GB" sz="2800" b="1" dirty="0" err="1" smtClean="0"/>
              <a:t>Cyfnod</a:t>
            </a:r>
            <a:r>
              <a:rPr lang="en-GB" sz="2800" b="1" dirty="0" smtClean="0"/>
              <a:t> Sylfaen: </a:t>
            </a:r>
            <a:r>
              <a:rPr lang="en-GB" sz="2800" b="1" dirty="0" err="1" smtClean="0"/>
              <a:t>canllawiau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i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ymarferwyr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ar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gael</a:t>
            </a:r>
            <a:r>
              <a:rPr lang="en-GB" sz="2800" b="1" dirty="0" smtClean="0"/>
              <a:t> o:</a:t>
            </a:r>
          </a:p>
          <a:p>
            <a:pPr marL="0" indent="0">
              <a:buNone/>
            </a:pPr>
            <a:r>
              <a:rPr lang="en-GB" b="1" dirty="0" smtClean="0">
                <a:hlinkClick r:id="rId4"/>
              </a:rPr>
              <a:t>https://beta.llyw.cymru/proffil-y-cyfnod-sylfaen-canllawiau-i-ymarferwyr</a:t>
            </a:r>
            <a:r>
              <a:rPr lang="en-GB" b="1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70158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4989" y="685802"/>
            <a:ext cx="7886700" cy="529680"/>
          </a:xfrm>
        </p:spPr>
        <p:txBody>
          <a:bodyPr>
            <a:noAutofit/>
          </a:bodyPr>
          <a:lstStyle/>
          <a:p>
            <a:pPr marL="0" indent="0"/>
            <a:r>
              <a:rPr lang="en-GB" sz="3600" dirty="0" err="1" smtClean="0"/>
              <a:t>Gofynion</a:t>
            </a:r>
            <a:r>
              <a:rPr lang="en-GB" sz="3600" dirty="0" smtClean="0"/>
              <a:t> y </a:t>
            </a:r>
            <a:r>
              <a:rPr lang="en-GB" sz="3600" dirty="0" err="1" smtClean="0"/>
              <a:t>Cyfnod</a:t>
            </a:r>
            <a:r>
              <a:rPr lang="en-GB" sz="3600" dirty="0" smtClean="0"/>
              <a:t> Sylfaen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24989" y="1613266"/>
            <a:ext cx="7752805" cy="30893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b="1" dirty="0" err="1" smtClean="0"/>
              <a:t>Mae’n</a:t>
            </a:r>
            <a:r>
              <a:rPr lang="en-GB" sz="2600" b="1" dirty="0" smtClean="0"/>
              <a:t> </a:t>
            </a:r>
            <a:r>
              <a:rPr lang="en-GB" sz="2600" b="1" dirty="0" err="1" smtClean="0"/>
              <a:t>ofynnol</a:t>
            </a:r>
            <a:r>
              <a:rPr lang="en-GB" sz="2600" b="1" dirty="0" smtClean="0"/>
              <a:t> </a:t>
            </a:r>
            <a:r>
              <a:rPr lang="en-GB" sz="2600" b="1" dirty="0" err="1" smtClean="0"/>
              <a:t>i</a:t>
            </a:r>
            <a:r>
              <a:rPr lang="en-GB" sz="2600" b="1" dirty="0" smtClean="0"/>
              <a:t> </a:t>
            </a:r>
            <a:r>
              <a:rPr lang="en-GB" sz="2600" b="1" dirty="0" err="1" smtClean="0"/>
              <a:t>athrawon</a:t>
            </a:r>
            <a:r>
              <a:rPr lang="en-GB" sz="2600" b="1" dirty="0" smtClean="0"/>
              <a:t> a/</a:t>
            </a:r>
            <a:r>
              <a:rPr lang="en-GB" sz="2600" b="1" dirty="0" err="1" smtClean="0"/>
              <a:t>neu</a:t>
            </a:r>
            <a:r>
              <a:rPr lang="en-GB" sz="2600" b="1" dirty="0" smtClean="0"/>
              <a:t> </a:t>
            </a:r>
            <a:r>
              <a:rPr lang="en-GB" sz="2600" b="1" dirty="0" err="1" smtClean="0"/>
              <a:t>ymarferwyr</a:t>
            </a:r>
            <a:r>
              <a:rPr lang="en-GB" sz="2600" b="1" dirty="0" smtClean="0"/>
              <a:t> </a:t>
            </a:r>
            <a:r>
              <a:rPr lang="en-GB" sz="2600" b="1" dirty="0" err="1" smtClean="0"/>
              <a:t>asesu</a:t>
            </a:r>
            <a:r>
              <a:rPr lang="en-GB" sz="2600" b="1" dirty="0" smtClean="0"/>
              <a:t> plant </a:t>
            </a:r>
            <a:r>
              <a:rPr lang="en-GB" sz="2600" b="1" dirty="0" err="1" smtClean="0"/>
              <a:t>ddwywaith</a:t>
            </a:r>
            <a:r>
              <a:rPr lang="en-GB" sz="2600" b="1" dirty="0" smtClean="0"/>
              <a:t> </a:t>
            </a:r>
            <a:r>
              <a:rPr lang="en-GB" sz="2600" b="1" dirty="0" err="1" smtClean="0"/>
              <a:t>yn</a:t>
            </a:r>
            <a:r>
              <a:rPr lang="en-GB" sz="2600" b="1" dirty="0" smtClean="0"/>
              <a:t> </a:t>
            </a:r>
            <a:r>
              <a:rPr lang="en-GB" sz="2600" b="1" dirty="0" err="1" smtClean="0"/>
              <a:t>ystod</a:t>
            </a:r>
            <a:r>
              <a:rPr lang="en-GB" sz="2600" b="1" dirty="0" smtClean="0"/>
              <a:t> y </a:t>
            </a:r>
            <a:r>
              <a:rPr lang="en-GB" sz="2600" b="1" dirty="0" err="1" smtClean="0"/>
              <a:t>Cyfnod</a:t>
            </a:r>
            <a:r>
              <a:rPr lang="en-GB" sz="2600" b="1" dirty="0" smtClean="0"/>
              <a:t> Sylfaen</a:t>
            </a:r>
            <a:r>
              <a:rPr lang="en-GB" dirty="0" smtClean="0"/>
              <a:t> –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 err="1"/>
              <a:t>a</a:t>
            </a:r>
            <a:r>
              <a:rPr lang="en-GB" sz="2800" dirty="0" err="1" smtClean="0"/>
              <a:t>sesiad</a:t>
            </a:r>
            <a:r>
              <a:rPr lang="en-GB" sz="2800" dirty="0" smtClean="0"/>
              <a:t> </a:t>
            </a:r>
            <a:r>
              <a:rPr lang="en-GB" sz="2800" dirty="0" err="1" smtClean="0"/>
              <a:t>sylfaenol</a:t>
            </a:r>
            <a:r>
              <a:rPr lang="en-GB" sz="2800" dirty="0" smtClean="0"/>
              <a:t> </a:t>
            </a:r>
            <a:r>
              <a:rPr lang="en-GB" sz="2800" dirty="0" err="1" smtClean="0"/>
              <a:t>statudol</a:t>
            </a:r>
            <a:r>
              <a:rPr lang="en-GB" sz="2800" dirty="0" smtClean="0"/>
              <a:t>, a </a:t>
            </a:r>
            <a:r>
              <a:rPr lang="en-GB" sz="2800" dirty="0" err="1" smtClean="0"/>
              <a:t>gynhelir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ystod</a:t>
            </a:r>
            <a:r>
              <a:rPr lang="en-GB" sz="2800" dirty="0" smtClean="0"/>
              <a:t> </a:t>
            </a:r>
            <a:r>
              <a:rPr lang="en-GB" sz="2800" dirty="0" err="1" smtClean="0"/>
              <a:t>chwe</a:t>
            </a:r>
            <a:r>
              <a:rPr lang="en-GB" sz="2800" dirty="0" smtClean="0"/>
              <a:t> </a:t>
            </a:r>
            <a:r>
              <a:rPr lang="en-GB" sz="2800" dirty="0" err="1" smtClean="0"/>
              <a:t>wythnos</a:t>
            </a:r>
            <a:r>
              <a:rPr lang="en-GB" sz="2800" dirty="0" smtClean="0"/>
              <a:t> </a:t>
            </a:r>
            <a:r>
              <a:rPr lang="en-GB" sz="2800" dirty="0" err="1" smtClean="0"/>
              <a:t>gyntaf</a:t>
            </a:r>
            <a:r>
              <a:rPr lang="en-GB" sz="2800" dirty="0" smtClean="0"/>
              <a:t> pan </a:t>
            </a:r>
            <a:r>
              <a:rPr lang="en-GB" sz="2800" dirty="0" err="1" smtClean="0"/>
              <a:t>fydd</a:t>
            </a:r>
            <a:r>
              <a:rPr lang="en-GB" sz="2800" dirty="0" smtClean="0"/>
              <a:t> </a:t>
            </a:r>
            <a:r>
              <a:rPr lang="en-GB" sz="2800" dirty="0" err="1" smtClean="0"/>
              <a:t>plentyn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dechrau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y </a:t>
            </a:r>
            <a:r>
              <a:rPr lang="en-GB" sz="2800" dirty="0" err="1" smtClean="0"/>
              <a:t>flwyddyn</a:t>
            </a:r>
            <a:r>
              <a:rPr lang="en-GB" sz="2800" dirty="0" smtClean="0"/>
              <a:t> </a:t>
            </a:r>
            <a:r>
              <a:rPr lang="en-GB" sz="2800" dirty="0" err="1" smtClean="0"/>
              <a:t>Derbyn</a:t>
            </a:r>
            <a:endParaRPr lang="en-GB" sz="2800" dirty="0" smtClean="0"/>
          </a:p>
          <a:p>
            <a:pPr marL="457200" indent="-457200">
              <a:buFont typeface="+mj-lt"/>
              <a:buAutoNum type="arabicPeriod"/>
            </a:pPr>
            <a:r>
              <a:rPr lang="en-GB" sz="2800" dirty="0" err="1" smtClean="0"/>
              <a:t>asesiad</a:t>
            </a:r>
            <a:r>
              <a:rPr lang="en-GB" sz="2800" dirty="0" smtClean="0"/>
              <a:t> </a:t>
            </a:r>
            <a:r>
              <a:rPr lang="en-GB" sz="2800" dirty="0" err="1" smtClean="0"/>
              <a:t>diwedd</a:t>
            </a:r>
            <a:r>
              <a:rPr lang="en-GB" sz="2800" dirty="0" smtClean="0"/>
              <a:t> y </a:t>
            </a:r>
            <a:r>
              <a:rPr lang="en-GB" sz="2800" dirty="0" err="1" smtClean="0"/>
              <a:t>Cyfnod</a:t>
            </a:r>
            <a:r>
              <a:rPr lang="en-GB" sz="2800" dirty="0" smtClean="0"/>
              <a:t> Sylfaen. </a:t>
            </a:r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60680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88" y="162021"/>
            <a:ext cx="7886700" cy="529680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dirty="0" err="1" smtClean="0"/>
              <a:t>Gofynion</a:t>
            </a:r>
            <a:r>
              <a:rPr lang="en-GB" dirty="0" smtClean="0"/>
              <a:t> y </a:t>
            </a:r>
            <a:r>
              <a:rPr lang="en-GB" dirty="0" err="1" smtClean="0"/>
              <a:t>Cyfnod</a:t>
            </a:r>
            <a:r>
              <a:rPr lang="en-GB" dirty="0" smtClean="0"/>
              <a:t> Sylfaen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74766" y="862149"/>
            <a:ext cx="7942217" cy="47940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 err="1"/>
              <a:t>A</a:t>
            </a:r>
            <a:r>
              <a:rPr lang="en-GB" sz="2400" b="1" dirty="0" err="1" smtClean="0"/>
              <a:t>sesiad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sylfaenol</a:t>
            </a:r>
            <a:r>
              <a:rPr lang="en-GB" b="1" dirty="0"/>
              <a:t>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2200" dirty="0" err="1" smtClean="0"/>
              <a:t>Mae’n</a:t>
            </a:r>
            <a:r>
              <a:rPr lang="en-GB" sz="2200" dirty="0" smtClean="0"/>
              <a:t> </a:t>
            </a:r>
            <a:r>
              <a:rPr lang="en-GB" sz="2200" dirty="0" err="1" smtClean="0"/>
              <a:t>ofynnol</a:t>
            </a:r>
            <a:r>
              <a:rPr lang="en-GB" sz="2200" dirty="0" smtClean="0"/>
              <a:t> </a:t>
            </a:r>
            <a:r>
              <a:rPr lang="en-GB" sz="2200" dirty="0" err="1" smtClean="0"/>
              <a:t>i</a:t>
            </a:r>
            <a:r>
              <a:rPr lang="en-GB" sz="2200" dirty="0" smtClean="0"/>
              <a:t> </a:t>
            </a:r>
            <a:r>
              <a:rPr lang="en-GB" sz="2200" dirty="0" err="1" smtClean="0"/>
              <a:t>athrawon</a:t>
            </a:r>
            <a:r>
              <a:rPr lang="en-GB" sz="2200" dirty="0" smtClean="0"/>
              <a:t> a/</a:t>
            </a:r>
            <a:r>
              <a:rPr lang="en-GB" sz="2200" dirty="0" err="1" smtClean="0"/>
              <a:t>neu</a:t>
            </a:r>
            <a:r>
              <a:rPr lang="en-GB" sz="2200" dirty="0" smtClean="0"/>
              <a:t> </a:t>
            </a:r>
            <a:r>
              <a:rPr lang="en-GB" sz="2200" dirty="0" err="1" smtClean="0"/>
              <a:t>ymarferwyr</a:t>
            </a:r>
            <a:r>
              <a:rPr lang="en-GB" sz="2200" dirty="0" smtClean="0"/>
              <a:t> </a:t>
            </a:r>
            <a:r>
              <a:rPr lang="en-GB" sz="2200" dirty="0" err="1" smtClean="0"/>
              <a:t>wneud</a:t>
            </a:r>
            <a:r>
              <a:rPr lang="en-GB" sz="2200" dirty="0" smtClean="0"/>
              <a:t> </a:t>
            </a:r>
            <a:r>
              <a:rPr lang="en-GB" sz="2200" dirty="0" err="1" smtClean="0"/>
              <a:t>eu</a:t>
            </a:r>
            <a:r>
              <a:rPr lang="en-GB" sz="2200" dirty="0" smtClean="0"/>
              <a:t> </a:t>
            </a:r>
            <a:r>
              <a:rPr lang="en-GB" sz="2200" dirty="0" err="1" smtClean="0"/>
              <a:t>hasesiadau</a:t>
            </a:r>
            <a:r>
              <a:rPr lang="en-GB" sz="2200" dirty="0" smtClean="0"/>
              <a:t> </a:t>
            </a:r>
            <a:r>
              <a:rPr lang="en-GB" sz="2200" dirty="0" err="1" smtClean="0"/>
              <a:t>sylfaenol</a:t>
            </a:r>
            <a:r>
              <a:rPr lang="en-GB" sz="2200" dirty="0" smtClean="0"/>
              <a:t> </a:t>
            </a:r>
            <a:r>
              <a:rPr lang="en-GB" sz="2200" dirty="0" err="1" smtClean="0"/>
              <a:t>statudol</a:t>
            </a:r>
            <a:r>
              <a:rPr lang="en-GB" sz="2200" dirty="0" smtClean="0"/>
              <a:t> </a:t>
            </a:r>
            <a:r>
              <a:rPr lang="en-GB" sz="2200" dirty="0" err="1" smtClean="0"/>
              <a:t>yn</a:t>
            </a:r>
            <a:r>
              <a:rPr lang="en-GB" sz="2200" dirty="0" smtClean="0"/>
              <a:t> </a:t>
            </a:r>
            <a:r>
              <a:rPr lang="en-GB" sz="2200" dirty="0" err="1" smtClean="0"/>
              <a:t>erbyn</a:t>
            </a:r>
            <a:r>
              <a:rPr lang="en-GB" sz="2200" dirty="0" smtClean="0"/>
              <a:t> </a:t>
            </a:r>
            <a:r>
              <a:rPr lang="en-GB" sz="2200" dirty="0" err="1" smtClean="0"/>
              <a:t>pedwar</a:t>
            </a:r>
            <a:r>
              <a:rPr lang="en-GB" sz="2200" dirty="0" smtClean="0"/>
              <a:t> </a:t>
            </a:r>
            <a:r>
              <a:rPr lang="en-GB" sz="2200" dirty="0" err="1" smtClean="0"/>
              <a:t>Maes</a:t>
            </a:r>
            <a:r>
              <a:rPr lang="en-GB" sz="2200" dirty="0" smtClean="0"/>
              <a:t> </a:t>
            </a:r>
            <a:r>
              <a:rPr lang="en-GB" sz="2200" dirty="0" err="1" smtClean="0"/>
              <a:t>Dysgu</a:t>
            </a:r>
            <a:r>
              <a:rPr lang="en-GB" sz="2200" dirty="0" smtClean="0"/>
              <a:t> y </a:t>
            </a:r>
            <a:r>
              <a:rPr lang="en-GB" sz="2200" dirty="0" err="1" smtClean="0"/>
              <a:t>Cyfnod</a:t>
            </a:r>
            <a:r>
              <a:rPr lang="en-GB" sz="2200" dirty="0" smtClean="0"/>
              <a:t> Sylfaen. </a:t>
            </a:r>
          </a:p>
          <a:p>
            <a:pPr marL="0" indent="0">
              <a:buNone/>
            </a:pPr>
            <a:r>
              <a:rPr lang="en-GB" sz="2200" dirty="0" smtClean="0"/>
              <a:t> </a:t>
            </a:r>
          </a:p>
          <a:p>
            <a:r>
              <a:rPr lang="en-GB" sz="2200" dirty="0" smtClean="0"/>
              <a:t> </a:t>
            </a:r>
            <a:r>
              <a:rPr lang="en-GB" sz="2200" dirty="0" err="1" smtClean="0"/>
              <a:t>Datblygiad</a:t>
            </a:r>
            <a:r>
              <a:rPr lang="en-GB" sz="2200" dirty="0" smtClean="0"/>
              <a:t> </a:t>
            </a:r>
            <a:r>
              <a:rPr lang="en-GB" sz="2200" dirty="0" err="1" smtClean="0"/>
              <a:t>Personol</a:t>
            </a:r>
            <a:r>
              <a:rPr lang="en-GB" sz="2200" dirty="0" smtClean="0"/>
              <a:t> a </a:t>
            </a:r>
            <a:r>
              <a:rPr lang="en-GB" sz="2200" dirty="0" err="1" smtClean="0"/>
              <a:t>Chymdeithasol</a:t>
            </a:r>
            <a:r>
              <a:rPr lang="en-GB" sz="2200" dirty="0" smtClean="0"/>
              <a:t>, </a:t>
            </a:r>
            <a:r>
              <a:rPr lang="en-GB" sz="2200" dirty="0" err="1" smtClean="0"/>
              <a:t>Lles</a:t>
            </a:r>
            <a:r>
              <a:rPr lang="en-GB" sz="2200" dirty="0" smtClean="0"/>
              <a:t> ac </a:t>
            </a:r>
            <a:r>
              <a:rPr lang="en-GB" sz="2200" dirty="0" err="1" smtClean="0"/>
              <a:t>Amrywiaeth</a:t>
            </a:r>
            <a:r>
              <a:rPr lang="en-GB" sz="2200" dirty="0" smtClean="0"/>
              <a:t> </a:t>
            </a:r>
            <a:r>
              <a:rPr lang="en-GB" sz="2200" dirty="0" err="1" smtClean="0"/>
              <a:t>Ddiwylliannol</a:t>
            </a:r>
            <a:r>
              <a:rPr lang="en-GB" sz="2200" dirty="0" smtClean="0"/>
              <a:t>.</a:t>
            </a:r>
          </a:p>
          <a:p>
            <a:r>
              <a:rPr lang="en-GB" sz="2200" dirty="0" smtClean="0"/>
              <a:t> </a:t>
            </a:r>
            <a:r>
              <a:rPr lang="en-GB" sz="2200" dirty="0" err="1" smtClean="0"/>
              <a:t>Sgiliau</a:t>
            </a:r>
            <a:r>
              <a:rPr lang="en-GB" sz="2200" dirty="0" smtClean="0"/>
              <a:t> </a:t>
            </a:r>
            <a:r>
              <a:rPr lang="en-GB" sz="2200" dirty="0" err="1" smtClean="0"/>
              <a:t>Iaith</a:t>
            </a:r>
            <a:r>
              <a:rPr lang="en-GB" sz="2200" dirty="0" smtClean="0"/>
              <a:t>, </a:t>
            </a:r>
            <a:r>
              <a:rPr lang="en-GB" sz="2200" dirty="0" err="1" smtClean="0"/>
              <a:t>Llythrennedd</a:t>
            </a:r>
            <a:r>
              <a:rPr lang="en-GB" sz="2200" dirty="0" smtClean="0"/>
              <a:t> a </a:t>
            </a:r>
            <a:r>
              <a:rPr lang="en-GB" sz="2200" dirty="0" err="1" smtClean="0"/>
              <a:t>Chyfathrebu</a:t>
            </a:r>
            <a:r>
              <a:rPr lang="en-GB" sz="2200" dirty="0" smtClean="0"/>
              <a:t> (</a:t>
            </a:r>
            <a:r>
              <a:rPr lang="en-GB" sz="2200" dirty="0" err="1" smtClean="0"/>
              <a:t>diwygiwyd</a:t>
            </a:r>
            <a:r>
              <a:rPr lang="en-GB" sz="2200" dirty="0" smtClean="0"/>
              <a:t> </a:t>
            </a:r>
            <a:r>
              <a:rPr lang="en-GB" sz="2200" dirty="0" err="1" smtClean="0"/>
              <a:t>ym</a:t>
            </a:r>
            <a:r>
              <a:rPr lang="en-GB" sz="2200" dirty="0" smtClean="0"/>
              <a:t> </a:t>
            </a:r>
            <a:r>
              <a:rPr lang="en-GB" sz="2200" dirty="0" err="1" smtClean="0"/>
              <a:t>mis</a:t>
            </a:r>
            <a:r>
              <a:rPr lang="en-GB" sz="2200" dirty="0" smtClean="0"/>
              <a:t> </a:t>
            </a:r>
            <a:r>
              <a:rPr lang="en-GB" sz="2200" dirty="0" err="1" smtClean="0"/>
              <a:t>Awst</a:t>
            </a:r>
            <a:r>
              <a:rPr lang="en-GB" sz="2200" dirty="0" smtClean="0"/>
              <a:t> 2015). </a:t>
            </a:r>
            <a:endParaRPr lang="en-GB" sz="2200" dirty="0"/>
          </a:p>
          <a:p>
            <a:r>
              <a:rPr lang="en-GB" sz="2200" dirty="0" err="1" smtClean="0"/>
              <a:t>Datblygiad</a:t>
            </a:r>
            <a:r>
              <a:rPr lang="en-GB" sz="2200" dirty="0" smtClean="0"/>
              <a:t> </a:t>
            </a:r>
            <a:r>
              <a:rPr lang="en-GB" sz="2200" dirty="0" err="1" smtClean="0"/>
              <a:t>Mathemategol</a:t>
            </a:r>
            <a:r>
              <a:rPr lang="en-GB" sz="2200" dirty="0" smtClean="0"/>
              <a:t> (</a:t>
            </a:r>
            <a:r>
              <a:rPr lang="en-GB" sz="2200" dirty="0" err="1" smtClean="0"/>
              <a:t>diwygiwyd</a:t>
            </a:r>
            <a:r>
              <a:rPr lang="en-GB" sz="2200" dirty="0" smtClean="0"/>
              <a:t> </a:t>
            </a:r>
            <a:r>
              <a:rPr lang="en-GB" sz="2200" dirty="0" err="1" smtClean="0"/>
              <a:t>ym</a:t>
            </a:r>
            <a:r>
              <a:rPr lang="en-GB" sz="2200" dirty="0" smtClean="0"/>
              <a:t> </a:t>
            </a:r>
            <a:r>
              <a:rPr lang="en-GB" sz="2200" dirty="0" err="1" smtClean="0"/>
              <a:t>mis</a:t>
            </a:r>
            <a:r>
              <a:rPr lang="en-GB" sz="2200" dirty="0" smtClean="0"/>
              <a:t> </a:t>
            </a:r>
            <a:r>
              <a:rPr lang="en-GB" sz="2200" dirty="0" err="1" smtClean="0"/>
              <a:t>Awst</a:t>
            </a:r>
            <a:r>
              <a:rPr lang="en-GB" sz="2200" dirty="0" smtClean="0"/>
              <a:t> 2015). </a:t>
            </a:r>
            <a:endParaRPr lang="en-GB" sz="2200" dirty="0"/>
          </a:p>
          <a:p>
            <a:r>
              <a:rPr lang="en-GB" sz="2200" dirty="0" err="1" smtClean="0"/>
              <a:t>Datblygiad</a:t>
            </a:r>
            <a:r>
              <a:rPr lang="en-GB" sz="2200" dirty="0" smtClean="0"/>
              <a:t> </a:t>
            </a:r>
            <a:r>
              <a:rPr lang="en-GB" sz="2200" dirty="0" err="1" smtClean="0"/>
              <a:t>Corfforol</a:t>
            </a:r>
            <a:r>
              <a:rPr lang="en-GB" sz="2200" dirty="0" smtClean="0"/>
              <a:t>. </a:t>
            </a:r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87197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943" y="160756"/>
            <a:ext cx="7886700" cy="529680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dirty="0" err="1" smtClean="0"/>
              <a:t>Gofynion</a:t>
            </a:r>
            <a:r>
              <a:rPr lang="en-GB" dirty="0" smtClean="0"/>
              <a:t> y </a:t>
            </a:r>
            <a:r>
              <a:rPr lang="en-GB" dirty="0" err="1" smtClean="0"/>
              <a:t>Cyfnod</a:t>
            </a:r>
            <a:r>
              <a:rPr lang="en-GB" dirty="0" smtClean="0"/>
              <a:t> Sylfaen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95943" y="947058"/>
            <a:ext cx="8660673" cy="479406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b="1" dirty="0" err="1" smtClean="0"/>
              <a:t>Asesiadau</a:t>
            </a:r>
            <a:r>
              <a:rPr lang="en-GB" sz="2200" b="1" dirty="0" smtClean="0"/>
              <a:t> </a:t>
            </a:r>
            <a:r>
              <a:rPr lang="en-GB" sz="2200" b="1" dirty="0" err="1" smtClean="0"/>
              <a:t>diwedd</a:t>
            </a:r>
            <a:r>
              <a:rPr lang="en-GB" sz="2200" b="1" dirty="0" smtClean="0"/>
              <a:t> y </a:t>
            </a:r>
            <a:r>
              <a:rPr lang="en-GB" sz="2200" b="1" dirty="0" err="1" smtClean="0"/>
              <a:t>Cyfnod</a:t>
            </a:r>
            <a:r>
              <a:rPr lang="en-GB" sz="2200" b="1" dirty="0" smtClean="0"/>
              <a:t> Sylfaen:</a:t>
            </a:r>
          </a:p>
          <a:p>
            <a:pPr marL="0" indent="0">
              <a:buNone/>
            </a:pPr>
            <a:r>
              <a:rPr lang="en-GB" sz="2200" dirty="0" err="1" smtClean="0"/>
              <a:t>Mae’n</a:t>
            </a:r>
            <a:r>
              <a:rPr lang="en-GB" sz="2200" dirty="0" smtClean="0"/>
              <a:t> </a:t>
            </a:r>
            <a:r>
              <a:rPr lang="en-GB" sz="2200" dirty="0" err="1" smtClean="0"/>
              <a:t>ofynnol</a:t>
            </a:r>
            <a:r>
              <a:rPr lang="en-GB" sz="2200" dirty="0" smtClean="0"/>
              <a:t> </a:t>
            </a:r>
            <a:r>
              <a:rPr lang="en-GB" sz="2200" dirty="0" err="1" smtClean="0"/>
              <a:t>i</a:t>
            </a:r>
            <a:r>
              <a:rPr lang="en-GB" sz="2200" dirty="0" smtClean="0"/>
              <a:t> </a:t>
            </a:r>
            <a:r>
              <a:rPr lang="en-GB" sz="2200" dirty="0" err="1" smtClean="0"/>
              <a:t>athrawon</a:t>
            </a:r>
            <a:r>
              <a:rPr lang="en-GB" sz="2200" dirty="0" smtClean="0"/>
              <a:t> a/</a:t>
            </a:r>
            <a:r>
              <a:rPr lang="en-GB" sz="2200" dirty="0" err="1" smtClean="0"/>
              <a:t>neu</a:t>
            </a:r>
            <a:r>
              <a:rPr lang="en-GB" sz="2200" dirty="0" smtClean="0"/>
              <a:t> </a:t>
            </a:r>
            <a:r>
              <a:rPr lang="en-GB" sz="2200" dirty="0" err="1" smtClean="0"/>
              <a:t>ymarferwyr</a:t>
            </a:r>
            <a:r>
              <a:rPr lang="en-GB" sz="2200" dirty="0" smtClean="0"/>
              <a:t> </a:t>
            </a:r>
            <a:r>
              <a:rPr lang="en-GB" sz="2200" dirty="0" err="1" smtClean="0"/>
              <a:t>wneud</a:t>
            </a:r>
            <a:r>
              <a:rPr lang="en-GB" sz="2200" dirty="0" smtClean="0"/>
              <a:t> </a:t>
            </a:r>
            <a:r>
              <a:rPr lang="en-GB" sz="2200" dirty="0" err="1" smtClean="0"/>
              <a:t>eu</a:t>
            </a:r>
            <a:r>
              <a:rPr lang="en-GB" sz="2200" dirty="0" smtClean="0"/>
              <a:t> </a:t>
            </a:r>
            <a:r>
              <a:rPr lang="en-GB" sz="2200" dirty="0" err="1" smtClean="0"/>
              <a:t>hasesiadau</a:t>
            </a:r>
            <a:r>
              <a:rPr lang="en-GB" sz="2200" dirty="0" smtClean="0"/>
              <a:t> </a:t>
            </a:r>
            <a:r>
              <a:rPr lang="en-GB" sz="2200" dirty="0" err="1" smtClean="0"/>
              <a:t>athrawon</a:t>
            </a:r>
            <a:r>
              <a:rPr lang="en-GB" sz="2200" dirty="0" smtClean="0"/>
              <a:t> </a:t>
            </a:r>
            <a:r>
              <a:rPr lang="en-GB" sz="2200" dirty="0" err="1" smtClean="0"/>
              <a:t>statudol</a:t>
            </a:r>
            <a:r>
              <a:rPr lang="en-GB" sz="2200" dirty="0" smtClean="0"/>
              <a:t> </a:t>
            </a:r>
            <a:r>
              <a:rPr lang="en-GB" sz="2200" dirty="0" err="1" smtClean="0"/>
              <a:t>diwedd</a:t>
            </a:r>
            <a:r>
              <a:rPr lang="en-GB" sz="2200" dirty="0" smtClean="0"/>
              <a:t> y </a:t>
            </a:r>
            <a:r>
              <a:rPr lang="en-GB" sz="2200" dirty="0" err="1" smtClean="0"/>
              <a:t>Cyfnod</a:t>
            </a:r>
            <a:r>
              <a:rPr lang="en-GB" sz="2200" dirty="0" smtClean="0"/>
              <a:t> Sylfaen </a:t>
            </a:r>
            <a:r>
              <a:rPr lang="en-GB" sz="2200" dirty="0" err="1" smtClean="0"/>
              <a:t>yn</a:t>
            </a:r>
            <a:r>
              <a:rPr lang="en-GB" sz="2200" dirty="0" smtClean="0"/>
              <a:t> </a:t>
            </a:r>
            <a:r>
              <a:rPr lang="en-GB" sz="2200" dirty="0" err="1" smtClean="0"/>
              <a:t>erbyn</a:t>
            </a:r>
            <a:r>
              <a:rPr lang="en-GB" sz="2200" dirty="0" smtClean="0"/>
              <a:t> tri </a:t>
            </a:r>
            <a:r>
              <a:rPr lang="en-GB" sz="2200" dirty="0" err="1" smtClean="0"/>
              <a:t>o’r</a:t>
            </a:r>
            <a:r>
              <a:rPr lang="en-GB" sz="2200" dirty="0" smtClean="0"/>
              <a:t> </a:t>
            </a:r>
            <a:r>
              <a:rPr lang="en-GB" sz="2200" dirty="0" err="1" smtClean="0"/>
              <a:t>Meysydd</a:t>
            </a:r>
            <a:r>
              <a:rPr lang="en-GB" sz="2200" dirty="0" smtClean="0"/>
              <a:t> </a:t>
            </a:r>
            <a:r>
              <a:rPr lang="en-GB" sz="2200" dirty="0" err="1" smtClean="0"/>
              <a:t>Dysgu</a:t>
            </a:r>
            <a:r>
              <a:rPr lang="en-GB" sz="2200" dirty="0" smtClean="0"/>
              <a:t>. </a:t>
            </a:r>
          </a:p>
          <a:p>
            <a:r>
              <a:rPr lang="en-GB" sz="2200" dirty="0" err="1" smtClean="0"/>
              <a:t>Datblygiad</a:t>
            </a:r>
            <a:r>
              <a:rPr lang="en-GB" sz="2200" dirty="0" smtClean="0"/>
              <a:t> </a:t>
            </a:r>
            <a:r>
              <a:rPr lang="en-GB" sz="2200" dirty="0" err="1" smtClean="0"/>
              <a:t>Personol</a:t>
            </a:r>
            <a:r>
              <a:rPr lang="en-GB" sz="2200" dirty="0" smtClean="0"/>
              <a:t> a </a:t>
            </a:r>
            <a:r>
              <a:rPr lang="en-GB" sz="2200" dirty="0" err="1" smtClean="0"/>
              <a:t>Chymdeithasol</a:t>
            </a:r>
            <a:r>
              <a:rPr lang="en-GB" sz="2200" dirty="0" smtClean="0"/>
              <a:t>, </a:t>
            </a:r>
            <a:r>
              <a:rPr lang="en-GB" sz="2200" dirty="0" err="1" smtClean="0"/>
              <a:t>Lles</a:t>
            </a:r>
            <a:r>
              <a:rPr lang="en-GB" sz="2200" dirty="0" smtClean="0"/>
              <a:t> ac </a:t>
            </a:r>
            <a:r>
              <a:rPr lang="en-GB" sz="2200" dirty="0" err="1" smtClean="0"/>
              <a:t>Amrywiaeth</a:t>
            </a:r>
            <a:r>
              <a:rPr lang="en-GB" sz="2200" dirty="0" smtClean="0"/>
              <a:t> </a:t>
            </a:r>
            <a:r>
              <a:rPr lang="en-GB" sz="2200" dirty="0" err="1" smtClean="0"/>
              <a:t>Ddiwylliannol</a:t>
            </a:r>
            <a:r>
              <a:rPr lang="en-GB" sz="2200" dirty="0" smtClean="0"/>
              <a:t>. </a:t>
            </a:r>
          </a:p>
          <a:p>
            <a:r>
              <a:rPr lang="en-GB" sz="2200" dirty="0" err="1" smtClean="0"/>
              <a:t>Sgiliau</a:t>
            </a:r>
            <a:r>
              <a:rPr lang="en-GB" sz="2200" dirty="0" smtClean="0"/>
              <a:t> </a:t>
            </a:r>
            <a:r>
              <a:rPr lang="en-GB" sz="2200" dirty="0" err="1" smtClean="0"/>
              <a:t>Iaith</a:t>
            </a:r>
            <a:r>
              <a:rPr lang="en-GB" sz="2200" dirty="0" smtClean="0"/>
              <a:t>, </a:t>
            </a:r>
            <a:r>
              <a:rPr lang="en-GB" sz="2200" dirty="0" err="1" smtClean="0"/>
              <a:t>Llythrennedd</a:t>
            </a:r>
            <a:r>
              <a:rPr lang="en-GB" sz="2200" dirty="0" smtClean="0"/>
              <a:t> a </a:t>
            </a:r>
            <a:r>
              <a:rPr lang="en-GB" sz="2200" dirty="0" err="1" smtClean="0"/>
              <a:t>Chyfathrebu</a:t>
            </a:r>
            <a:r>
              <a:rPr lang="en-GB" sz="2200" dirty="0" smtClean="0"/>
              <a:t> (</a:t>
            </a:r>
            <a:r>
              <a:rPr lang="en-GB" sz="2200" dirty="0" err="1" smtClean="0"/>
              <a:t>diwygiwyd</a:t>
            </a:r>
            <a:r>
              <a:rPr lang="en-GB" sz="2200" dirty="0" smtClean="0"/>
              <a:t> </a:t>
            </a:r>
            <a:r>
              <a:rPr lang="en-GB" sz="2200" dirty="0" err="1" smtClean="0"/>
              <a:t>ym</a:t>
            </a:r>
            <a:r>
              <a:rPr lang="en-GB" sz="2200" dirty="0" smtClean="0"/>
              <a:t> </a:t>
            </a:r>
            <a:r>
              <a:rPr lang="en-GB" sz="2200" dirty="0" err="1" smtClean="0"/>
              <a:t>mis</a:t>
            </a:r>
            <a:r>
              <a:rPr lang="en-GB" sz="2200" dirty="0" smtClean="0"/>
              <a:t> </a:t>
            </a:r>
            <a:r>
              <a:rPr lang="en-GB" sz="2200" dirty="0" err="1" smtClean="0"/>
              <a:t>Awst</a:t>
            </a:r>
            <a:r>
              <a:rPr lang="en-GB" sz="2200" dirty="0" smtClean="0"/>
              <a:t> 2015). </a:t>
            </a:r>
          </a:p>
          <a:p>
            <a:r>
              <a:rPr lang="en-GB" sz="2200" dirty="0" err="1" smtClean="0"/>
              <a:t>Datblygiad</a:t>
            </a:r>
            <a:r>
              <a:rPr lang="en-GB" sz="2200" dirty="0" smtClean="0"/>
              <a:t> </a:t>
            </a:r>
            <a:r>
              <a:rPr lang="en-GB" sz="2200" dirty="0" err="1" smtClean="0"/>
              <a:t>Mathemategol</a:t>
            </a:r>
            <a:r>
              <a:rPr lang="en-GB" sz="2200" dirty="0" smtClean="0"/>
              <a:t> (</a:t>
            </a:r>
            <a:r>
              <a:rPr lang="en-GB" sz="2200" dirty="0" err="1" smtClean="0"/>
              <a:t>diwygiwyd</a:t>
            </a:r>
            <a:r>
              <a:rPr lang="en-GB" sz="2200" dirty="0" smtClean="0"/>
              <a:t> </a:t>
            </a:r>
            <a:r>
              <a:rPr lang="en-GB" sz="2200" dirty="0" err="1" smtClean="0"/>
              <a:t>ym</a:t>
            </a:r>
            <a:r>
              <a:rPr lang="en-GB" sz="2200" dirty="0" smtClean="0"/>
              <a:t> </a:t>
            </a:r>
            <a:r>
              <a:rPr lang="en-GB" sz="2200" dirty="0" err="1" smtClean="0"/>
              <a:t>mis</a:t>
            </a:r>
            <a:r>
              <a:rPr lang="en-GB" sz="2200" dirty="0" smtClean="0"/>
              <a:t> </a:t>
            </a:r>
            <a:r>
              <a:rPr lang="en-GB" sz="2200" dirty="0" err="1" smtClean="0"/>
              <a:t>Awst</a:t>
            </a:r>
            <a:r>
              <a:rPr lang="en-GB" sz="2200" dirty="0" smtClean="0"/>
              <a:t> 2015). </a:t>
            </a:r>
          </a:p>
          <a:p>
            <a:pPr marL="0" indent="0">
              <a:buNone/>
            </a:pPr>
            <a:r>
              <a:rPr lang="en-GB" sz="2200" dirty="0" smtClean="0"/>
              <a:t> </a:t>
            </a:r>
          </a:p>
          <a:p>
            <a:pPr marL="0" indent="0">
              <a:buNone/>
            </a:pPr>
            <a:r>
              <a:rPr lang="en-GB" sz="2200" dirty="0" err="1" smtClean="0"/>
              <a:t>Ar</a:t>
            </a:r>
            <a:r>
              <a:rPr lang="en-GB" sz="2200" dirty="0" smtClean="0"/>
              <a:t> </a:t>
            </a:r>
            <a:r>
              <a:rPr lang="en-GB" sz="2200" dirty="0" err="1" smtClean="0"/>
              <a:t>hyn</a:t>
            </a:r>
            <a:r>
              <a:rPr lang="en-GB" sz="2200" dirty="0" smtClean="0"/>
              <a:t> o </a:t>
            </a:r>
            <a:r>
              <a:rPr lang="en-GB" sz="2200" dirty="0" err="1" smtClean="0"/>
              <a:t>bryd</a:t>
            </a:r>
            <a:r>
              <a:rPr lang="en-GB" sz="2200" dirty="0" smtClean="0"/>
              <a:t> </a:t>
            </a:r>
            <a:r>
              <a:rPr lang="en-GB" sz="2200" dirty="0" err="1" smtClean="0"/>
              <a:t>nid</a:t>
            </a:r>
            <a:r>
              <a:rPr lang="en-GB" sz="2200" dirty="0" smtClean="0"/>
              <a:t> </a:t>
            </a:r>
            <a:r>
              <a:rPr lang="en-GB" sz="2200" dirty="0" err="1" smtClean="0"/>
              <a:t>oes</a:t>
            </a:r>
            <a:r>
              <a:rPr lang="en-GB" sz="2200" dirty="0" smtClean="0"/>
              <a:t> </a:t>
            </a:r>
            <a:r>
              <a:rPr lang="en-GB" sz="2200" dirty="0" err="1" smtClean="0"/>
              <a:t>unrhyw</a:t>
            </a:r>
            <a:r>
              <a:rPr lang="en-GB" sz="2200" dirty="0" smtClean="0"/>
              <a:t> </a:t>
            </a:r>
            <a:r>
              <a:rPr lang="en-GB" sz="2200" dirty="0" err="1" smtClean="0"/>
              <a:t>ofyniad</a:t>
            </a:r>
            <a:r>
              <a:rPr lang="en-GB" sz="2200" dirty="0" smtClean="0"/>
              <a:t> </a:t>
            </a:r>
            <a:r>
              <a:rPr lang="en-GB" sz="2200" dirty="0" err="1" smtClean="0"/>
              <a:t>statudol</a:t>
            </a:r>
            <a:r>
              <a:rPr lang="en-GB" sz="2200" dirty="0" smtClean="0"/>
              <a:t> </a:t>
            </a:r>
            <a:r>
              <a:rPr lang="en-GB" sz="2200" dirty="0" err="1" smtClean="0"/>
              <a:t>ar</a:t>
            </a:r>
            <a:r>
              <a:rPr lang="en-GB" sz="2200" dirty="0" smtClean="0"/>
              <a:t> </a:t>
            </a:r>
            <a:r>
              <a:rPr lang="en-GB" sz="2200" dirty="0" err="1" smtClean="0"/>
              <a:t>ddiwedd</a:t>
            </a:r>
            <a:r>
              <a:rPr lang="en-GB" sz="2200" dirty="0" smtClean="0"/>
              <a:t> y </a:t>
            </a:r>
            <a:r>
              <a:rPr lang="en-GB" sz="2200" dirty="0" err="1" smtClean="0"/>
              <a:t>Meithrin</a:t>
            </a:r>
            <a:r>
              <a:rPr lang="en-GB" sz="2200" dirty="0" smtClean="0"/>
              <a:t> </a:t>
            </a:r>
            <a:r>
              <a:rPr lang="en-GB" sz="2200" dirty="0" err="1" smtClean="0"/>
              <a:t>neu</a:t>
            </a:r>
            <a:r>
              <a:rPr lang="en-GB" sz="2200" dirty="0" smtClean="0"/>
              <a:t> </a:t>
            </a:r>
            <a:r>
              <a:rPr lang="en-GB" sz="2200" dirty="0" err="1" smtClean="0"/>
              <a:t>Flwyddyn</a:t>
            </a:r>
            <a:r>
              <a:rPr lang="en-GB" sz="2200" dirty="0" smtClean="0"/>
              <a:t> 1. </a:t>
            </a:r>
            <a:r>
              <a:rPr lang="en-GB" sz="2200" dirty="0" err="1" smtClean="0"/>
              <a:t>Fodd</a:t>
            </a:r>
            <a:r>
              <a:rPr lang="en-GB" sz="2200" dirty="0" smtClean="0"/>
              <a:t> </a:t>
            </a:r>
            <a:r>
              <a:rPr lang="en-GB" sz="2200" dirty="0" err="1" smtClean="0"/>
              <a:t>bynnag</a:t>
            </a:r>
            <a:r>
              <a:rPr lang="en-GB" sz="2200" dirty="0" smtClean="0"/>
              <a:t>, </a:t>
            </a:r>
            <a:r>
              <a:rPr lang="en-GB" sz="2200" dirty="0" err="1" smtClean="0"/>
              <a:t>dylai</a:t>
            </a:r>
            <a:r>
              <a:rPr lang="en-GB" sz="2200" dirty="0" smtClean="0"/>
              <a:t> </a:t>
            </a:r>
            <a:r>
              <a:rPr lang="en-GB" sz="2200" dirty="0" err="1" smtClean="0"/>
              <a:t>arweinwyr</a:t>
            </a:r>
            <a:r>
              <a:rPr lang="en-GB" sz="2200" dirty="0" smtClean="0"/>
              <a:t>/</a:t>
            </a:r>
            <a:r>
              <a:rPr lang="en-GB" sz="2200" dirty="0" err="1" smtClean="0"/>
              <a:t>penaethiaid</a:t>
            </a:r>
            <a:r>
              <a:rPr lang="en-GB" sz="2200" dirty="0" smtClean="0"/>
              <a:t>, </a:t>
            </a:r>
            <a:r>
              <a:rPr lang="en-GB" sz="2200" dirty="0" err="1" smtClean="0"/>
              <a:t>lle</a:t>
            </a:r>
            <a:r>
              <a:rPr lang="en-GB" sz="2200" dirty="0" smtClean="0"/>
              <a:t> y </a:t>
            </a:r>
            <a:r>
              <a:rPr lang="en-GB" sz="2200" dirty="0" err="1" smtClean="0"/>
              <a:t>bo’n</a:t>
            </a:r>
            <a:r>
              <a:rPr lang="en-GB" sz="2200" dirty="0" smtClean="0"/>
              <a:t> </a:t>
            </a:r>
            <a:r>
              <a:rPr lang="en-GB" sz="2200" dirty="0" err="1" smtClean="0"/>
              <a:t>briodol</a:t>
            </a:r>
            <a:r>
              <a:rPr lang="en-GB" sz="2200" dirty="0" smtClean="0"/>
              <a:t>, </a:t>
            </a:r>
            <a:r>
              <a:rPr lang="en-GB" sz="2200" dirty="0" err="1" smtClean="0"/>
              <a:t>sicrhau</a:t>
            </a:r>
            <a:r>
              <a:rPr lang="en-GB" sz="2200" dirty="0" smtClean="0"/>
              <a:t> bod </a:t>
            </a:r>
            <a:r>
              <a:rPr lang="en-GB" sz="2200" dirty="0" err="1" smtClean="0"/>
              <a:t>pob</a:t>
            </a:r>
            <a:r>
              <a:rPr lang="en-GB" sz="2200" dirty="0" smtClean="0"/>
              <a:t> </a:t>
            </a:r>
            <a:r>
              <a:rPr lang="en-GB" sz="2200" dirty="0" err="1" smtClean="0"/>
              <a:t>ymarferydd</a:t>
            </a:r>
            <a:r>
              <a:rPr lang="en-GB" sz="2200" dirty="0" smtClean="0"/>
              <a:t> </a:t>
            </a:r>
            <a:r>
              <a:rPr lang="en-GB" sz="2200" dirty="0" err="1" smtClean="0"/>
              <a:t>yn</a:t>
            </a:r>
            <a:r>
              <a:rPr lang="en-GB" sz="2200" dirty="0" smtClean="0"/>
              <a:t> </a:t>
            </a:r>
            <a:r>
              <a:rPr lang="en-GB" sz="2200" dirty="0" err="1" smtClean="0"/>
              <a:t>casglu</a:t>
            </a:r>
            <a:r>
              <a:rPr lang="en-GB" sz="2200" dirty="0" smtClean="0"/>
              <a:t> </a:t>
            </a:r>
            <a:r>
              <a:rPr lang="en-GB" sz="2200" dirty="0" err="1" smtClean="0"/>
              <a:t>tystiolaeth</a:t>
            </a:r>
            <a:r>
              <a:rPr lang="en-GB" sz="2200" dirty="0" smtClean="0"/>
              <a:t> </a:t>
            </a:r>
            <a:r>
              <a:rPr lang="en-GB" sz="2200" dirty="0" err="1" smtClean="0"/>
              <a:t>i</a:t>
            </a:r>
            <a:r>
              <a:rPr lang="en-GB" sz="2200" dirty="0" smtClean="0"/>
              <a:t> </a:t>
            </a:r>
            <a:r>
              <a:rPr lang="en-GB" sz="2200" dirty="0" err="1" smtClean="0"/>
              <a:t>lywio</a:t>
            </a:r>
            <a:r>
              <a:rPr lang="en-GB" sz="2200" dirty="0" smtClean="0"/>
              <a:t> barn </a:t>
            </a:r>
            <a:r>
              <a:rPr lang="en-GB" sz="2200" dirty="0" err="1" smtClean="0"/>
              <a:t>ar</a:t>
            </a:r>
            <a:r>
              <a:rPr lang="en-GB" sz="2200" dirty="0" smtClean="0"/>
              <a:t> </a:t>
            </a:r>
            <a:r>
              <a:rPr lang="en-GB" sz="2200" dirty="0" err="1" smtClean="0"/>
              <a:t>gynnydd</a:t>
            </a:r>
            <a:r>
              <a:rPr lang="en-GB" sz="2200" dirty="0" smtClean="0"/>
              <a:t> </a:t>
            </a:r>
            <a:r>
              <a:rPr lang="en-GB" sz="2200" dirty="0" err="1" smtClean="0"/>
              <a:t>pob</a:t>
            </a:r>
            <a:r>
              <a:rPr lang="en-GB" sz="2200" dirty="0" smtClean="0"/>
              <a:t> </a:t>
            </a:r>
            <a:r>
              <a:rPr lang="en-GB" sz="2200" dirty="0" err="1" smtClean="0"/>
              <a:t>plentyn</a:t>
            </a:r>
            <a:r>
              <a:rPr lang="en-GB" sz="2200" dirty="0" smtClean="0"/>
              <a:t> </a:t>
            </a:r>
            <a:r>
              <a:rPr lang="en-GB" sz="2200" dirty="0" err="1" smtClean="0"/>
              <a:t>ym</a:t>
            </a:r>
            <a:r>
              <a:rPr lang="en-GB" sz="2200" dirty="0" smtClean="0"/>
              <a:t> </a:t>
            </a:r>
            <a:r>
              <a:rPr lang="en-GB" sz="2200" dirty="0" err="1" smtClean="0"/>
              <a:t>mhob</a:t>
            </a:r>
            <a:r>
              <a:rPr lang="en-GB" sz="2200" dirty="0" smtClean="0"/>
              <a:t> </a:t>
            </a:r>
            <a:r>
              <a:rPr lang="en-GB" sz="2200" dirty="0" err="1" smtClean="0"/>
              <a:t>Maes</a:t>
            </a:r>
            <a:r>
              <a:rPr lang="en-GB" sz="2200" dirty="0" smtClean="0"/>
              <a:t> </a:t>
            </a:r>
            <a:r>
              <a:rPr lang="en-GB" sz="2200" dirty="0" err="1" smtClean="0"/>
              <a:t>Dysgu</a:t>
            </a:r>
            <a:r>
              <a:rPr lang="en-GB" sz="2200" dirty="0" smtClean="0"/>
              <a:t>. </a:t>
            </a:r>
            <a:r>
              <a:rPr lang="en-GB" sz="2200" dirty="0" err="1" smtClean="0"/>
              <a:t>Gellir</a:t>
            </a:r>
            <a:r>
              <a:rPr lang="en-GB" sz="2200" dirty="0" smtClean="0"/>
              <a:t> </a:t>
            </a:r>
            <a:r>
              <a:rPr lang="en-GB" sz="2200" dirty="0" err="1" smtClean="0"/>
              <a:t>defnyddio</a:t>
            </a:r>
            <a:r>
              <a:rPr lang="en-GB" sz="2200" dirty="0" smtClean="0"/>
              <a:t> </a:t>
            </a:r>
            <a:r>
              <a:rPr lang="en-GB" sz="2200" dirty="0" err="1" smtClean="0"/>
              <a:t>Proffil</a:t>
            </a:r>
            <a:r>
              <a:rPr lang="en-GB" sz="2200" dirty="0" smtClean="0"/>
              <a:t> y </a:t>
            </a:r>
            <a:r>
              <a:rPr lang="en-GB" sz="2200" dirty="0" err="1" smtClean="0"/>
              <a:t>Cyfnod</a:t>
            </a:r>
            <a:r>
              <a:rPr lang="en-GB" sz="2200" dirty="0" smtClean="0"/>
              <a:t> Sylfaen </a:t>
            </a:r>
            <a:r>
              <a:rPr lang="en-GB" sz="2200" dirty="0" err="1" smtClean="0"/>
              <a:t>i</a:t>
            </a:r>
            <a:r>
              <a:rPr lang="en-GB" sz="2200" dirty="0" smtClean="0"/>
              <a:t> </a:t>
            </a:r>
            <a:r>
              <a:rPr lang="en-GB" sz="2200" dirty="0" err="1" smtClean="0"/>
              <a:t>gefnogi’r</a:t>
            </a:r>
            <a:r>
              <a:rPr lang="en-GB" sz="2200" dirty="0" smtClean="0"/>
              <a:t> </a:t>
            </a:r>
            <a:r>
              <a:rPr lang="en-GB" sz="2200" dirty="0" err="1" smtClean="0"/>
              <a:t>asesiadau</a:t>
            </a:r>
            <a:r>
              <a:rPr lang="en-GB" sz="2200" dirty="0" smtClean="0"/>
              <a:t> </a:t>
            </a:r>
            <a:r>
              <a:rPr lang="en-GB" sz="2200" dirty="0" err="1" smtClean="0"/>
              <a:t>hyn</a:t>
            </a:r>
            <a:r>
              <a:rPr lang="en-GB" sz="2200" dirty="0" smtClean="0"/>
              <a:t>.  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7147885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977" y="0"/>
            <a:ext cx="7886700" cy="764811"/>
          </a:xfrm>
        </p:spPr>
        <p:txBody>
          <a:bodyPr/>
          <a:lstStyle/>
          <a:p>
            <a:r>
              <a:rPr lang="en-GB" dirty="0" err="1" smtClean="0"/>
              <a:t>Cyfnod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06977" y="685800"/>
            <a:ext cx="8151223" cy="519248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 err="1" smtClean="0"/>
              <a:t>Asesiadau</a:t>
            </a:r>
            <a:r>
              <a:rPr lang="en-GB" b="1" dirty="0" smtClean="0"/>
              <a:t> </a:t>
            </a:r>
            <a:r>
              <a:rPr lang="en-GB" b="1" dirty="0" err="1" smtClean="0"/>
              <a:t>athrawon</a:t>
            </a:r>
            <a:r>
              <a:rPr lang="en-GB" b="1" dirty="0" smtClean="0"/>
              <a:t> </a:t>
            </a:r>
            <a:r>
              <a:rPr lang="en-GB" b="1" dirty="0" err="1" smtClean="0"/>
              <a:t>diwedd</a:t>
            </a:r>
            <a:r>
              <a:rPr lang="en-GB" b="1" dirty="0" smtClean="0"/>
              <a:t> </a:t>
            </a:r>
            <a:r>
              <a:rPr lang="en-GB" b="1" dirty="0" err="1" smtClean="0"/>
              <a:t>cyfnod</a:t>
            </a:r>
            <a:r>
              <a:rPr lang="en-GB" b="1" dirty="0" smtClean="0"/>
              <a:t> </a:t>
            </a:r>
            <a:r>
              <a:rPr lang="en-GB" b="1" dirty="0" err="1" smtClean="0"/>
              <a:t>allweddol</a:t>
            </a:r>
            <a:r>
              <a:rPr lang="en-GB" b="1" dirty="0" smtClean="0"/>
              <a:t> </a:t>
            </a: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Rhaid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benaethiaid</a:t>
            </a:r>
            <a:r>
              <a:rPr lang="en-GB" dirty="0" smtClean="0"/>
              <a:t>: </a:t>
            </a:r>
          </a:p>
          <a:p>
            <a:r>
              <a:rPr lang="en-GB" dirty="0" err="1" smtClean="0"/>
              <a:t>atgoffa</a:t>
            </a:r>
            <a:r>
              <a:rPr lang="en-GB" dirty="0" smtClean="0"/>
              <a:t> </a:t>
            </a:r>
            <a:r>
              <a:rPr lang="en-GB" dirty="0" err="1" smtClean="0"/>
              <a:t>athrawon</a:t>
            </a:r>
            <a:r>
              <a:rPr lang="en-GB" dirty="0" smtClean="0"/>
              <a:t> </a:t>
            </a:r>
            <a:r>
              <a:rPr lang="en-GB" dirty="0" err="1" smtClean="0"/>
              <a:t>o’u</a:t>
            </a:r>
            <a:r>
              <a:rPr lang="en-GB" dirty="0" smtClean="0"/>
              <a:t> </a:t>
            </a:r>
            <a:r>
              <a:rPr lang="en-GB" dirty="0" err="1" smtClean="0"/>
              <a:t>dyletswydd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weinyddu’r</a:t>
            </a:r>
            <a:r>
              <a:rPr lang="en-GB" dirty="0" smtClean="0"/>
              <a:t> </a:t>
            </a:r>
            <a:r>
              <a:rPr lang="en-GB" dirty="0" err="1" smtClean="0"/>
              <a:t>trefniadau</a:t>
            </a:r>
            <a:r>
              <a:rPr lang="en-GB" dirty="0" smtClean="0"/>
              <a:t> </a:t>
            </a:r>
            <a:r>
              <a:rPr lang="en-GB" dirty="0" err="1" smtClean="0"/>
              <a:t>asesu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nodi</a:t>
            </a:r>
            <a:r>
              <a:rPr lang="en-GB" dirty="0" smtClean="0"/>
              <a:t> pa </a:t>
            </a:r>
            <a:r>
              <a:rPr lang="en-GB" dirty="0" err="1" smtClean="0"/>
              <a:t>ddysgwyr</a:t>
            </a:r>
            <a:r>
              <a:rPr lang="en-GB" dirty="0" smtClean="0"/>
              <a:t> </a:t>
            </a:r>
            <a:r>
              <a:rPr lang="en-GB" dirty="0" err="1" smtClean="0"/>
              <a:t>ddylai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hasesu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ddiwedd</a:t>
            </a:r>
            <a:r>
              <a:rPr lang="en-GB" dirty="0" smtClean="0"/>
              <a:t> </a:t>
            </a:r>
            <a:r>
              <a:rPr lang="en-GB" dirty="0" err="1" smtClean="0"/>
              <a:t>pob</a:t>
            </a:r>
            <a:r>
              <a:rPr lang="en-GB" dirty="0" smtClean="0"/>
              <a:t> </a:t>
            </a:r>
            <a:r>
              <a:rPr lang="en-GB" dirty="0" err="1" smtClean="0"/>
              <a:t>cyfnod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sicrhau</a:t>
            </a:r>
            <a:r>
              <a:rPr lang="en-GB" dirty="0" smtClean="0"/>
              <a:t> bod </a:t>
            </a:r>
            <a:r>
              <a:rPr lang="en-GB" dirty="0" err="1" smtClean="0"/>
              <a:t>lefelau</a:t>
            </a:r>
            <a:r>
              <a:rPr lang="en-GB" dirty="0" smtClean="0"/>
              <a:t> </a:t>
            </a:r>
            <a:r>
              <a:rPr lang="en-GB" dirty="0" err="1" smtClean="0"/>
              <a:t>asesiad</a:t>
            </a:r>
            <a:r>
              <a:rPr lang="en-GB" dirty="0" smtClean="0"/>
              <a:t> </a:t>
            </a:r>
            <a:r>
              <a:rPr lang="en-GB" dirty="0" err="1" smtClean="0"/>
              <a:t>athrawon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cofnodi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pob</a:t>
            </a:r>
            <a:r>
              <a:rPr lang="en-GB" dirty="0" smtClean="0"/>
              <a:t> </a:t>
            </a:r>
            <a:r>
              <a:rPr lang="en-GB" dirty="0" err="1" smtClean="0"/>
              <a:t>targed</a:t>
            </a:r>
            <a:r>
              <a:rPr lang="en-GB" dirty="0" smtClean="0"/>
              <a:t> </a:t>
            </a:r>
            <a:r>
              <a:rPr lang="en-GB" dirty="0" err="1" smtClean="0"/>
              <a:t>cyrhaeddiad</a:t>
            </a:r>
            <a:r>
              <a:rPr lang="en-GB" dirty="0" smtClean="0"/>
              <a:t> </a:t>
            </a:r>
            <a:r>
              <a:rPr lang="en-GB" dirty="0" err="1" smtClean="0"/>
              <a:t>ym</a:t>
            </a:r>
            <a:r>
              <a:rPr lang="en-GB" dirty="0" smtClean="0"/>
              <a:t> </a:t>
            </a:r>
            <a:r>
              <a:rPr lang="en-GB" dirty="0" err="1" smtClean="0"/>
              <a:t>mhob</a:t>
            </a:r>
            <a:r>
              <a:rPr lang="en-GB" dirty="0" smtClean="0"/>
              <a:t> </a:t>
            </a:r>
            <a:r>
              <a:rPr lang="en-GB" dirty="0" err="1" smtClean="0"/>
              <a:t>pwnc</a:t>
            </a:r>
            <a:r>
              <a:rPr lang="en-GB" dirty="0" smtClean="0"/>
              <a:t> â </a:t>
            </a:r>
            <a:r>
              <a:rPr lang="en-GB" dirty="0" err="1" smtClean="0"/>
              <a:t>mwy</a:t>
            </a:r>
            <a:r>
              <a:rPr lang="en-GB" dirty="0" smtClean="0"/>
              <a:t> nag un </a:t>
            </a:r>
            <a:r>
              <a:rPr lang="en-GB" dirty="0" err="1" smtClean="0"/>
              <a:t>targed</a:t>
            </a:r>
            <a:r>
              <a:rPr lang="en-GB" dirty="0" smtClean="0"/>
              <a:t> </a:t>
            </a:r>
            <a:r>
              <a:rPr lang="en-GB" dirty="0" err="1" smtClean="0"/>
              <a:t>cyrhaeddiad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sicrhau</a:t>
            </a:r>
            <a:r>
              <a:rPr lang="en-GB" dirty="0" smtClean="0"/>
              <a:t> bod </a:t>
            </a:r>
            <a:r>
              <a:rPr lang="en-GB" dirty="0" err="1" smtClean="0"/>
              <a:t>lefelau</a:t>
            </a:r>
            <a:r>
              <a:rPr lang="en-GB" dirty="0" smtClean="0"/>
              <a:t> </a:t>
            </a:r>
            <a:r>
              <a:rPr lang="en-GB" dirty="0" err="1" smtClean="0"/>
              <a:t>pwnc</a:t>
            </a:r>
            <a:r>
              <a:rPr lang="en-GB" dirty="0" smtClean="0"/>
              <a:t> </a:t>
            </a:r>
            <a:r>
              <a:rPr lang="en-GB" dirty="0" err="1" smtClean="0"/>
              <a:t>cyffredinol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cofnodi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pob</a:t>
            </a:r>
            <a:r>
              <a:rPr lang="en-GB" dirty="0" smtClean="0"/>
              <a:t> </a:t>
            </a:r>
            <a:r>
              <a:rPr lang="en-GB" dirty="0" err="1" smtClean="0"/>
              <a:t>pwnc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sicrhau</a:t>
            </a:r>
            <a:r>
              <a:rPr lang="en-GB" dirty="0" smtClean="0"/>
              <a:t> bod </a:t>
            </a:r>
            <a:r>
              <a:rPr lang="en-GB" dirty="0" err="1" smtClean="0"/>
              <a:t>asesiadau</a:t>
            </a:r>
            <a:r>
              <a:rPr lang="en-GB" dirty="0" smtClean="0"/>
              <a:t> </a:t>
            </a:r>
            <a:r>
              <a:rPr lang="en-GB" dirty="0" err="1" smtClean="0"/>
              <a:t>athrawon</a:t>
            </a:r>
            <a:r>
              <a:rPr lang="en-GB" dirty="0" smtClean="0"/>
              <a:t> </a:t>
            </a:r>
            <a:r>
              <a:rPr lang="en-GB" dirty="0" err="1" smtClean="0"/>
              <a:t>statudol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ddiwedd</a:t>
            </a:r>
            <a:r>
              <a:rPr lang="en-GB" dirty="0" smtClean="0"/>
              <a:t> </a:t>
            </a:r>
            <a:r>
              <a:rPr lang="en-GB" dirty="0" err="1" smtClean="0"/>
              <a:t>cyfnod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cynnal</a:t>
            </a:r>
            <a:r>
              <a:rPr lang="en-GB" dirty="0" smtClean="0"/>
              <a:t> </a:t>
            </a:r>
            <a:r>
              <a:rPr lang="en-GB" dirty="0" err="1" smtClean="0"/>
              <a:t>ddim</a:t>
            </a:r>
            <a:r>
              <a:rPr lang="en-GB" dirty="0" smtClean="0"/>
              <a:t> </a:t>
            </a:r>
            <a:r>
              <a:rPr lang="en-GB" dirty="0" err="1" smtClean="0"/>
              <a:t>hwyrach</a:t>
            </a:r>
            <a:r>
              <a:rPr lang="en-GB" dirty="0" smtClean="0"/>
              <a:t> nag 20 </a:t>
            </a:r>
            <a:r>
              <a:rPr lang="en-GB" dirty="0" err="1" smtClean="0"/>
              <a:t>diwrnod</a:t>
            </a:r>
            <a:r>
              <a:rPr lang="en-GB" dirty="0" smtClean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cyn</a:t>
            </a:r>
            <a:r>
              <a:rPr lang="en-GB" dirty="0" smtClean="0"/>
              <a:t> </a:t>
            </a:r>
            <a:r>
              <a:rPr lang="en-GB" dirty="0" err="1" smtClean="0"/>
              <a:t>diwedd</a:t>
            </a:r>
            <a:r>
              <a:rPr lang="en-GB" dirty="0" smtClean="0"/>
              <a:t> </a:t>
            </a:r>
            <a:r>
              <a:rPr lang="en-GB" dirty="0" err="1" smtClean="0"/>
              <a:t>tymor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haf</a:t>
            </a:r>
            <a:r>
              <a:rPr lang="en-GB" dirty="0" smtClean="0"/>
              <a:t>.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2600" b="1" dirty="0" err="1" smtClean="0"/>
              <a:t>Yn</a:t>
            </a:r>
            <a:r>
              <a:rPr lang="en-GB" sz="2600" b="1" dirty="0" smtClean="0"/>
              <a:t> </a:t>
            </a:r>
            <a:r>
              <a:rPr lang="en-GB" sz="2600" b="1" dirty="0" err="1" smtClean="0"/>
              <a:t>benodol</a:t>
            </a:r>
            <a:r>
              <a:rPr lang="en-GB" sz="2600" b="1" dirty="0" smtClean="0"/>
              <a:t> </a:t>
            </a:r>
            <a:r>
              <a:rPr lang="en-GB" sz="2600" b="1" dirty="0" err="1" smtClean="0"/>
              <a:t>ar</a:t>
            </a:r>
            <a:r>
              <a:rPr lang="en-GB" sz="2600" b="1" dirty="0" smtClean="0"/>
              <a:t> </a:t>
            </a:r>
            <a:r>
              <a:rPr lang="en-GB" sz="2600" b="1" dirty="0" err="1" smtClean="0"/>
              <a:t>gyfer</a:t>
            </a:r>
            <a:r>
              <a:rPr lang="en-GB" sz="2600" b="1" dirty="0" smtClean="0"/>
              <a:t> </a:t>
            </a:r>
            <a:r>
              <a:rPr lang="en-GB" sz="2600" b="1" dirty="0" err="1" smtClean="0"/>
              <a:t>Cyfnod</a:t>
            </a:r>
            <a:r>
              <a:rPr lang="en-GB" sz="2600" b="1" dirty="0" smtClean="0"/>
              <a:t> </a:t>
            </a:r>
            <a:r>
              <a:rPr lang="en-GB" sz="2600" b="1" dirty="0" err="1" smtClean="0"/>
              <a:t>Allweddol</a:t>
            </a:r>
            <a:r>
              <a:rPr lang="en-GB" sz="2600" b="1" dirty="0" smtClean="0"/>
              <a:t> 2 </a:t>
            </a:r>
          </a:p>
          <a:p>
            <a:r>
              <a:rPr lang="en-GB" sz="2600" dirty="0" err="1" smtClean="0"/>
              <a:t>sicrhau</a:t>
            </a:r>
            <a:r>
              <a:rPr lang="en-GB" sz="2600" dirty="0" smtClean="0"/>
              <a:t> bod </a:t>
            </a:r>
            <a:r>
              <a:rPr lang="en-GB" sz="2600" dirty="0" err="1" smtClean="0"/>
              <a:t>asesiadau</a:t>
            </a:r>
            <a:r>
              <a:rPr lang="en-GB" sz="2600" dirty="0" smtClean="0"/>
              <a:t> </a:t>
            </a:r>
            <a:r>
              <a:rPr lang="en-GB" sz="2600" dirty="0" err="1" smtClean="0"/>
              <a:t>athrawon</a:t>
            </a:r>
            <a:r>
              <a:rPr lang="en-GB" sz="2600" dirty="0" smtClean="0"/>
              <a:t> </a:t>
            </a:r>
            <a:r>
              <a:rPr lang="en-GB" sz="2600" dirty="0" err="1" smtClean="0"/>
              <a:t>diwedd</a:t>
            </a:r>
            <a:r>
              <a:rPr lang="en-GB" sz="2600" dirty="0" smtClean="0"/>
              <a:t> </a:t>
            </a:r>
            <a:r>
              <a:rPr lang="en-GB" sz="2600" dirty="0" err="1" smtClean="0"/>
              <a:t>cyfnod</a:t>
            </a:r>
            <a:r>
              <a:rPr lang="en-GB" sz="2600" dirty="0" smtClean="0"/>
              <a:t> </a:t>
            </a:r>
            <a:r>
              <a:rPr lang="en-GB" sz="2600" dirty="0" err="1" smtClean="0"/>
              <a:t>allweddol</a:t>
            </a:r>
            <a:r>
              <a:rPr lang="en-GB" sz="2600" dirty="0" smtClean="0"/>
              <a:t> </a:t>
            </a:r>
            <a:r>
              <a:rPr lang="en-GB" sz="2600" dirty="0" err="1" smtClean="0"/>
              <a:t>yn</a:t>
            </a:r>
            <a:r>
              <a:rPr lang="en-GB" sz="2600" dirty="0" smtClean="0"/>
              <a:t> </a:t>
            </a:r>
            <a:r>
              <a:rPr lang="en-GB" sz="2600" dirty="0" err="1" smtClean="0"/>
              <a:t>cael</a:t>
            </a:r>
            <a:r>
              <a:rPr lang="en-GB" sz="2600" dirty="0" smtClean="0"/>
              <a:t> </a:t>
            </a:r>
            <a:r>
              <a:rPr lang="en-GB" sz="2600" dirty="0" err="1" smtClean="0"/>
              <a:t>eu</a:t>
            </a:r>
            <a:r>
              <a:rPr lang="en-GB" sz="2600" dirty="0" smtClean="0"/>
              <a:t> </a:t>
            </a:r>
            <a:r>
              <a:rPr lang="en-GB" sz="2600" dirty="0" err="1" smtClean="0"/>
              <a:t>cwblhau</a:t>
            </a:r>
            <a:r>
              <a:rPr lang="en-GB" sz="2600" dirty="0" smtClean="0"/>
              <a:t> </a:t>
            </a:r>
            <a:r>
              <a:rPr lang="en-GB" sz="2600" dirty="0" err="1" smtClean="0"/>
              <a:t>a’u</a:t>
            </a:r>
            <a:r>
              <a:rPr lang="en-GB" sz="2600" dirty="0" smtClean="0"/>
              <a:t> </a:t>
            </a:r>
            <a:r>
              <a:rPr lang="en-GB" sz="2600" dirty="0" err="1" smtClean="0"/>
              <a:t>cofnodi</a:t>
            </a:r>
            <a:r>
              <a:rPr lang="en-GB" sz="2600" dirty="0" smtClean="0"/>
              <a:t> </a:t>
            </a:r>
            <a:r>
              <a:rPr lang="en-GB" sz="2600" dirty="0" err="1" smtClean="0"/>
              <a:t>ar</a:t>
            </a:r>
            <a:r>
              <a:rPr lang="en-GB" sz="2600" dirty="0" smtClean="0"/>
              <a:t> </a:t>
            </a:r>
            <a:r>
              <a:rPr lang="en-GB" sz="2600" dirty="0" err="1" smtClean="0"/>
              <a:t>gyfer</a:t>
            </a:r>
            <a:r>
              <a:rPr lang="en-GB" sz="2600" dirty="0" smtClean="0"/>
              <a:t> </a:t>
            </a:r>
            <a:r>
              <a:rPr lang="en-GB" sz="2600" dirty="0" err="1" smtClean="0"/>
              <a:t>Cymraeg</a:t>
            </a:r>
            <a:r>
              <a:rPr lang="en-GB" sz="2600" dirty="0" smtClean="0"/>
              <a:t> (</a:t>
            </a:r>
            <a:r>
              <a:rPr lang="en-GB" sz="2600" dirty="0" err="1" smtClean="0"/>
              <a:t>os</a:t>
            </a:r>
            <a:r>
              <a:rPr lang="en-GB" sz="2600" dirty="0" smtClean="0"/>
              <a:t> </a:t>
            </a:r>
            <a:r>
              <a:rPr lang="en-GB" sz="2600" dirty="0" err="1" smtClean="0"/>
              <a:t>yw’r</a:t>
            </a:r>
            <a:r>
              <a:rPr lang="en-GB" sz="2600" dirty="0" smtClean="0"/>
              <a:t> </a:t>
            </a:r>
            <a:r>
              <a:rPr lang="en-GB" sz="2600" dirty="0" err="1" smtClean="0"/>
              <a:t>dysgwr</a:t>
            </a:r>
            <a:r>
              <a:rPr lang="en-GB" sz="2600" dirty="0" smtClean="0"/>
              <a:t> </a:t>
            </a:r>
            <a:r>
              <a:rPr lang="en-GB" sz="2600" dirty="0" err="1" smtClean="0"/>
              <a:t>wedi</a:t>
            </a:r>
            <a:r>
              <a:rPr lang="en-GB" sz="2600" dirty="0" smtClean="0"/>
              <a:t> </a:t>
            </a:r>
            <a:r>
              <a:rPr lang="en-GB" sz="2600" dirty="0" err="1" smtClean="0"/>
              <a:t>dilyn</a:t>
            </a:r>
            <a:r>
              <a:rPr lang="en-GB" sz="2600" dirty="0" smtClean="0"/>
              <a:t> y </a:t>
            </a:r>
            <a:r>
              <a:rPr lang="en-GB" sz="2600" dirty="0" err="1" smtClean="0"/>
              <a:t>rhaglen</a:t>
            </a:r>
            <a:r>
              <a:rPr lang="en-GB" sz="2600" dirty="0" smtClean="0"/>
              <a:t> </a:t>
            </a:r>
            <a:r>
              <a:rPr lang="en-GB" sz="2600" dirty="0" err="1" smtClean="0"/>
              <a:t>astudio</a:t>
            </a:r>
            <a:r>
              <a:rPr lang="en-GB" sz="2600" dirty="0" smtClean="0"/>
              <a:t> </a:t>
            </a:r>
            <a:r>
              <a:rPr lang="en-GB" sz="2600" dirty="0" err="1" smtClean="0"/>
              <a:t>Cymraeg</a:t>
            </a:r>
            <a:r>
              <a:rPr lang="en-GB" sz="2600" dirty="0" smtClean="0"/>
              <a:t>) </a:t>
            </a:r>
            <a:r>
              <a:rPr lang="en-GB" sz="2600" dirty="0" err="1" smtClean="0"/>
              <a:t>neu</a:t>
            </a:r>
            <a:r>
              <a:rPr lang="en-GB" sz="2600" dirty="0" smtClean="0"/>
              <a:t> </a:t>
            </a:r>
            <a:r>
              <a:rPr lang="en-GB" sz="2600" dirty="0" err="1" smtClean="0"/>
              <a:t>Gymraeg</a:t>
            </a:r>
            <a:r>
              <a:rPr lang="en-GB" sz="2600" dirty="0" smtClean="0"/>
              <a:t> ail </a:t>
            </a:r>
            <a:r>
              <a:rPr lang="en-GB" sz="2600" dirty="0" err="1" smtClean="0"/>
              <a:t>iaith</a:t>
            </a:r>
            <a:r>
              <a:rPr lang="en-GB" sz="2600" dirty="0" smtClean="0"/>
              <a:t>, </a:t>
            </a:r>
            <a:r>
              <a:rPr lang="en-GB" sz="2600" dirty="0" err="1" smtClean="0"/>
              <a:t>Saesneg</a:t>
            </a:r>
            <a:r>
              <a:rPr lang="en-GB" sz="2600" dirty="0" smtClean="0"/>
              <a:t>, </a:t>
            </a:r>
            <a:r>
              <a:rPr lang="en-GB" sz="2600" dirty="0" err="1" smtClean="0"/>
              <a:t>mathemateg</a:t>
            </a:r>
            <a:r>
              <a:rPr lang="en-GB" sz="2600" dirty="0" smtClean="0"/>
              <a:t> a </a:t>
            </a:r>
            <a:r>
              <a:rPr lang="en-GB" sz="2600" dirty="0" err="1" smtClean="0"/>
              <a:t>gwyddoniaeth</a:t>
            </a:r>
            <a:r>
              <a:rPr lang="en-GB" sz="26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70372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142" y="97338"/>
            <a:ext cx="7886700" cy="764811"/>
          </a:xfrm>
        </p:spPr>
        <p:txBody>
          <a:bodyPr/>
          <a:lstStyle/>
          <a:p>
            <a:r>
              <a:rPr lang="en-GB" dirty="0" err="1" smtClean="0"/>
              <a:t>Rhaglenni</a:t>
            </a:r>
            <a:r>
              <a:rPr lang="en-GB" dirty="0" smtClean="0"/>
              <a:t> </a:t>
            </a:r>
            <a:r>
              <a:rPr lang="en-GB" dirty="0" err="1" smtClean="0"/>
              <a:t>Astudio</a:t>
            </a:r>
            <a:r>
              <a:rPr lang="en-GB" dirty="0" smtClean="0"/>
              <a:t> </a:t>
            </a:r>
            <a:r>
              <a:rPr lang="en-GB" dirty="0" err="1" smtClean="0"/>
              <a:t>diwygiedig</a:t>
            </a:r>
            <a:r>
              <a:rPr lang="en-GB" dirty="0" smtClean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5314" y="940527"/>
            <a:ext cx="8941526" cy="46895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 smtClean="0"/>
              <a:t>Ym</a:t>
            </a:r>
            <a:r>
              <a:rPr lang="en-GB" dirty="0" smtClean="0"/>
              <a:t> </a:t>
            </a:r>
            <a:r>
              <a:rPr lang="en-GB" dirty="0" err="1" smtClean="0"/>
              <a:t>mis</a:t>
            </a:r>
            <a:r>
              <a:rPr lang="en-GB" dirty="0" smtClean="0"/>
              <a:t> </a:t>
            </a:r>
            <a:r>
              <a:rPr lang="en-GB" dirty="0" err="1" smtClean="0"/>
              <a:t>Hydref</a:t>
            </a:r>
            <a:r>
              <a:rPr lang="en-GB" dirty="0" smtClean="0"/>
              <a:t> 2014, </a:t>
            </a:r>
            <a:r>
              <a:rPr lang="en-GB" dirty="0" err="1" smtClean="0"/>
              <a:t>cafodd</a:t>
            </a:r>
            <a:r>
              <a:rPr lang="en-GB" dirty="0" smtClean="0"/>
              <a:t> y </a:t>
            </a:r>
            <a:r>
              <a:rPr lang="en-GB" dirty="0" err="1" smtClean="0"/>
              <a:t>Rhaglenni</a:t>
            </a:r>
            <a:r>
              <a:rPr lang="en-GB" dirty="0" smtClean="0"/>
              <a:t> </a:t>
            </a:r>
            <a:r>
              <a:rPr lang="en-GB" dirty="0" err="1" smtClean="0"/>
              <a:t>Astudio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Cyfnodau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2 </a:t>
            </a:r>
            <a:r>
              <a:rPr lang="en-GB" dirty="0" err="1" smtClean="0"/>
              <a:t>i</a:t>
            </a:r>
            <a:r>
              <a:rPr lang="en-GB" dirty="0" smtClean="0"/>
              <a:t> 4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Cymraeg</a:t>
            </a:r>
            <a:r>
              <a:rPr lang="en-GB" dirty="0" smtClean="0"/>
              <a:t>, </a:t>
            </a:r>
            <a:r>
              <a:rPr lang="en-GB" dirty="0" err="1" smtClean="0"/>
              <a:t>Saesneg</a:t>
            </a:r>
            <a:r>
              <a:rPr lang="en-GB" dirty="0" smtClean="0"/>
              <a:t> a </a:t>
            </a:r>
            <a:r>
              <a:rPr lang="en-GB" dirty="0" err="1" smtClean="0"/>
              <a:t>mathemateg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diwygio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bod </a:t>
            </a:r>
            <a:r>
              <a:rPr lang="en-GB" dirty="0" err="1" smtClean="0"/>
              <a:t>wedi’u</a:t>
            </a:r>
            <a:r>
              <a:rPr lang="en-GB" dirty="0" smtClean="0"/>
              <a:t> </a:t>
            </a:r>
            <a:r>
              <a:rPr lang="en-GB" dirty="0" err="1" smtClean="0"/>
              <a:t>halinio</a:t>
            </a:r>
            <a:r>
              <a:rPr lang="en-GB" dirty="0" smtClean="0"/>
              <a:t> </a:t>
            </a:r>
            <a:r>
              <a:rPr lang="en-GB" dirty="0" err="1" smtClean="0"/>
              <a:t>â’r</a:t>
            </a:r>
            <a:r>
              <a:rPr lang="en-GB" dirty="0" smtClean="0"/>
              <a:t> </a:t>
            </a:r>
            <a:r>
              <a:rPr lang="en-GB" dirty="0" err="1" smtClean="0"/>
              <a:t>FfLlRh</a:t>
            </a:r>
            <a:r>
              <a:rPr lang="en-GB" dirty="0" smtClean="0"/>
              <a:t> ac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bod </a:t>
            </a:r>
            <a:r>
              <a:rPr lang="en-GB" dirty="0" err="1" smtClean="0"/>
              <a:t>nhw’n</a:t>
            </a:r>
            <a:r>
              <a:rPr lang="en-GB" dirty="0" smtClean="0"/>
              <a:t> </a:t>
            </a:r>
            <a:r>
              <a:rPr lang="en-GB" dirty="0" err="1" smtClean="0"/>
              <a:t>gofyn</a:t>
            </a:r>
            <a:r>
              <a:rPr lang="en-GB" dirty="0" smtClean="0"/>
              <a:t> </a:t>
            </a:r>
            <a:r>
              <a:rPr lang="en-GB" dirty="0" err="1" smtClean="0"/>
              <a:t>llawer</a:t>
            </a:r>
            <a:r>
              <a:rPr lang="en-GB" dirty="0" smtClean="0"/>
              <a:t> </a:t>
            </a:r>
            <a:r>
              <a:rPr lang="en-GB" dirty="0" err="1" smtClean="0"/>
              <a:t>mwy</a:t>
            </a:r>
            <a:r>
              <a:rPr lang="en-GB" dirty="0" smtClean="0"/>
              <a:t>. </a:t>
            </a:r>
          </a:p>
          <a:p>
            <a:pPr marL="0" indent="0">
              <a:buNone/>
            </a:pPr>
            <a:r>
              <a:rPr lang="en-GB" sz="1600" dirty="0" smtClean="0"/>
              <a:t> </a:t>
            </a:r>
          </a:p>
          <a:p>
            <a:pPr marL="0" indent="0">
              <a:buNone/>
            </a:pPr>
            <a:r>
              <a:rPr lang="en-GB" dirty="0" err="1" smtClean="0"/>
              <a:t>Cafodd</a:t>
            </a:r>
            <a:r>
              <a:rPr lang="en-GB" dirty="0" smtClean="0"/>
              <a:t> y </a:t>
            </a:r>
            <a:r>
              <a:rPr lang="en-GB" dirty="0" err="1" smtClean="0"/>
              <a:t>Rhaglenni</a:t>
            </a:r>
            <a:r>
              <a:rPr lang="en-GB" dirty="0" smtClean="0"/>
              <a:t> </a:t>
            </a:r>
            <a:r>
              <a:rPr lang="en-GB" dirty="0" err="1" smtClean="0"/>
              <a:t>Astudio</a:t>
            </a:r>
            <a:r>
              <a:rPr lang="en-GB" dirty="0" smtClean="0"/>
              <a:t> </a:t>
            </a:r>
            <a:r>
              <a:rPr lang="en-GB" dirty="0" err="1" smtClean="0"/>
              <a:t>diwygiedig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cyflwyno’n</a:t>
            </a:r>
            <a:r>
              <a:rPr lang="en-GB" dirty="0" smtClean="0"/>
              <a:t> </a:t>
            </a:r>
            <a:r>
              <a:rPr lang="en-GB" dirty="0" err="1" smtClean="0"/>
              <a:t>statudol</a:t>
            </a:r>
            <a:r>
              <a:rPr lang="en-GB" dirty="0" smtClean="0"/>
              <a:t> o </a:t>
            </a:r>
            <a:r>
              <a:rPr lang="en-GB" dirty="0" err="1" smtClean="0"/>
              <a:t>fis</a:t>
            </a:r>
            <a:r>
              <a:rPr lang="en-GB" dirty="0" smtClean="0"/>
              <a:t> </a:t>
            </a:r>
            <a:r>
              <a:rPr lang="en-GB" dirty="0" err="1" smtClean="0"/>
              <a:t>Medi</a:t>
            </a:r>
            <a:r>
              <a:rPr lang="en-GB" dirty="0" smtClean="0"/>
              <a:t> 2015 </a:t>
            </a:r>
            <a:r>
              <a:rPr lang="en-GB" dirty="0" err="1" smtClean="0"/>
              <a:t>ymlaen</a:t>
            </a:r>
            <a:r>
              <a:rPr lang="en-GB" dirty="0" smtClean="0"/>
              <a:t>. </a:t>
            </a:r>
          </a:p>
          <a:p>
            <a:pPr marL="0" indent="0">
              <a:buNone/>
            </a:pPr>
            <a:endParaRPr lang="en-GB" sz="1600" dirty="0" smtClean="0"/>
          </a:p>
          <a:p>
            <a:pPr marL="0" indent="0">
              <a:buNone/>
            </a:pP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Cyfnodau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2 a 3, </a:t>
            </a:r>
            <a:r>
              <a:rPr lang="en-GB" dirty="0" err="1" smtClean="0"/>
              <a:t>mae’n</a:t>
            </a:r>
            <a:r>
              <a:rPr lang="en-GB" dirty="0" smtClean="0"/>
              <a:t> </a:t>
            </a:r>
            <a:r>
              <a:rPr lang="en-GB" dirty="0" err="1" smtClean="0"/>
              <a:t>ofynnol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athrawon</a:t>
            </a:r>
            <a:r>
              <a:rPr lang="en-GB" dirty="0" smtClean="0"/>
              <a:t> </a:t>
            </a:r>
            <a:r>
              <a:rPr lang="en-GB" dirty="0" err="1" smtClean="0"/>
              <a:t>asesu</a:t>
            </a:r>
            <a:r>
              <a:rPr lang="en-GB" dirty="0" smtClean="0"/>
              <a:t> </a:t>
            </a:r>
            <a:r>
              <a:rPr lang="en-GB" dirty="0" err="1" smtClean="0"/>
              <a:t>cynnydd</a:t>
            </a:r>
            <a:r>
              <a:rPr lang="en-GB" dirty="0" smtClean="0"/>
              <a:t> </a:t>
            </a:r>
            <a:r>
              <a:rPr lang="en-GB" dirty="0" err="1" smtClean="0"/>
              <a:t>dysgwr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erbyn</a:t>
            </a:r>
            <a:r>
              <a:rPr lang="en-GB" dirty="0" smtClean="0"/>
              <a:t> </a:t>
            </a:r>
            <a:r>
              <a:rPr lang="en-GB" dirty="0" err="1" smtClean="0"/>
              <a:t>lefelau’r</a:t>
            </a:r>
            <a:r>
              <a:rPr lang="en-GB" dirty="0" smtClean="0"/>
              <a:t> </a:t>
            </a:r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cenedlaethol</a:t>
            </a:r>
            <a:r>
              <a:rPr lang="en-GB" dirty="0" smtClean="0"/>
              <a:t> </a:t>
            </a:r>
            <a:r>
              <a:rPr lang="en-GB" dirty="0" err="1" smtClean="0"/>
              <a:t>presennol</a:t>
            </a:r>
            <a:r>
              <a:rPr lang="en-GB" dirty="0" smtClean="0"/>
              <a:t>. </a:t>
            </a:r>
          </a:p>
          <a:p>
            <a:pPr marL="0" indent="0">
              <a:buNone/>
            </a:pPr>
            <a:r>
              <a:rPr lang="en-GB" sz="1600" dirty="0" smtClean="0"/>
              <a:t> </a:t>
            </a:r>
          </a:p>
          <a:p>
            <a:pPr marL="0" indent="0">
              <a:buNone/>
            </a:pPr>
            <a:r>
              <a:rPr lang="en-GB" dirty="0" err="1" smtClean="0"/>
              <a:t>Fodd</a:t>
            </a:r>
            <a:r>
              <a:rPr lang="en-GB" dirty="0" smtClean="0"/>
              <a:t> </a:t>
            </a:r>
            <a:r>
              <a:rPr lang="en-GB" dirty="0" err="1" smtClean="0"/>
              <a:t>bynnag</a:t>
            </a:r>
            <a:r>
              <a:rPr lang="en-GB" dirty="0" smtClean="0"/>
              <a:t>, </a:t>
            </a:r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canllawiau’n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rhoi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sicrhau</a:t>
            </a:r>
            <a:r>
              <a:rPr lang="en-GB" dirty="0" smtClean="0"/>
              <a:t> bod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disgwyliadau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y </a:t>
            </a:r>
            <a:r>
              <a:rPr lang="en-GB" dirty="0" err="1" smtClean="0"/>
              <a:t>dysgwyr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fwy</a:t>
            </a:r>
            <a:r>
              <a:rPr lang="en-GB" dirty="0" smtClean="0"/>
              <a:t> </a:t>
            </a:r>
            <a:r>
              <a:rPr lang="en-GB" dirty="0" err="1" smtClean="0"/>
              <a:t>cydnaws</a:t>
            </a:r>
            <a:r>
              <a:rPr lang="en-GB" dirty="0" smtClean="0"/>
              <a:t> </a:t>
            </a:r>
            <a:r>
              <a:rPr lang="en-GB" dirty="0" err="1" smtClean="0"/>
              <a:t>â’r</a:t>
            </a:r>
            <a:r>
              <a:rPr lang="en-GB" dirty="0" smtClean="0"/>
              <a:t> </a:t>
            </a:r>
            <a:r>
              <a:rPr lang="en-GB" dirty="0" err="1" smtClean="0"/>
              <a:t>disgwyliadau</a:t>
            </a:r>
            <a:r>
              <a:rPr lang="en-GB" dirty="0" smtClean="0"/>
              <a:t> </a:t>
            </a:r>
            <a:r>
              <a:rPr lang="en-GB" dirty="0" err="1" smtClean="0"/>
              <a:t>uwch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FfLlRh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rhaglenni</a:t>
            </a:r>
            <a:r>
              <a:rPr lang="en-GB" dirty="0" smtClean="0"/>
              <a:t> </a:t>
            </a:r>
            <a:r>
              <a:rPr lang="en-GB" dirty="0" err="1" smtClean="0"/>
              <a:t>astudio</a:t>
            </a:r>
            <a:r>
              <a:rPr lang="en-GB" dirty="0" smtClean="0"/>
              <a:t> </a:t>
            </a:r>
            <a:r>
              <a:rPr lang="en-GB" dirty="0" err="1" smtClean="0"/>
              <a:t>diwygiedig</a:t>
            </a:r>
            <a:r>
              <a:rPr lang="en-GB" dirty="0" smtClean="0"/>
              <a:t>. </a:t>
            </a:r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paratoi</a:t>
            </a:r>
            <a:r>
              <a:rPr lang="en-GB" dirty="0" smtClean="0"/>
              <a:t> </a:t>
            </a:r>
            <a:r>
              <a:rPr lang="en-GB" dirty="0" err="1" smtClean="0"/>
              <a:t>dysgwyr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well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sefyll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harholiadau</a:t>
            </a:r>
            <a:r>
              <a:rPr lang="en-GB" dirty="0" smtClean="0"/>
              <a:t> TGAU ac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y </a:t>
            </a:r>
            <a:r>
              <a:rPr lang="en-GB" dirty="0" err="1" smtClean="0"/>
              <a:t>byd</a:t>
            </a:r>
            <a:r>
              <a:rPr lang="en-GB" dirty="0" smtClean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7029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832" y="74092"/>
            <a:ext cx="7886700" cy="681704"/>
          </a:xfrm>
        </p:spPr>
        <p:txBody>
          <a:bodyPr/>
          <a:lstStyle/>
          <a:p>
            <a:pPr algn="ctr"/>
            <a:r>
              <a:rPr lang="en-GB" dirty="0" err="1" smtClean="0"/>
              <a:t>Tasg</a:t>
            </a:r>
            <a:r>
              <a:rPr lang="en-GB" dirty="0" smtClean="0"/>
              <a:t> - Task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4861" y="620384"/>
            <a:ext cx="4126362" cy="527020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esiamplau</a:t>
            </a:r>
            <a:r>
              <a:rPr lang="en-GB" dirty="0" smtClean="0"/>
              <a:t> o </a:t>
            </a:r>
            <a:r>
              <a:rPr lang="en-GB" dirty="0" err="1" smtClean="0"/>
              <a:t>waith</a:t>
            </a:r>
            <a:r>
              <a:rPr lang="en-GB" dirty="0" smtClean="0"/>
              <a:t> </a:t>
            </a:r>
            <a:r>
              <a:rPr lang="en-GB" dirty="0" err="1" smtClean="0"/>
              <a:t>mathemategol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perthynas</a:t>
            </a:r>
            <a:r>
              <a:rPr lang="en-GB" dirty="0" smtClean="0"/>
              <a:t> </a:t>
            </a:r>
            <a:r>
              <a:rPr lang="en-GB" dirty="0" err="1" smtClean="0"/>
              <a:t>â’r</a:t>
            </a:r>
            <a:r>
              <a:rPr lang="en-GB" dirty="0" smtClean="0"/>
              <a:t> </a:t>
            </a:r>
            <a:r>
              <a:rPr lang="en-GB" dirty="0" err="1" smtClean="0"/>
              <a:t>gofynion</a:t>
            </a:r>
            <a:r>
              <a:rPr lang="en-GB" dirty="0" smtClean="0"/>
              <a:t> </a:t>
            </a:r>
            <a:r>
              <a:rPr lang="en-GB" dirty="0" err="1" smtClean="0"/>
              <a:t>cenedlaethol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o </a:t>
            </a:r>
            <a:r>
              <a:rPr lang="en-GB" dirty="0" err="1" smtClean="0"/>
              <a:t>bryd</a:t>
            </a:r>
            <a:r>
              <a:rPr lang="en-GB" dirty="0" smtClean="0"/>
              <a:t>. </a:t>
            </a:r>
            <a:endParaRPr lang="en-GB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dirty="0" smtClean="0"/>
              <a:t>Pa </a:t>
            </a:r>
            <a:r>
              <a:rPr lang="en-GB" dirty="0" err="1" smtClean="0"/>
              <a:t>dystiolaeth</a:t>
            </a:r>
            <a:r>
              <a:rPr lang="en-GB" dirty="0" smtClean="0"/>
              <a:t> </a:t>
            </a:r>
            <a:r>
              <a:rPr lang="en-GB" dirty="0" err="1" smtClean="0"/>
              <a:t>allech</a:t>
            </a:r>
            <a:r>
              <a:rPr lang="en-GB" dirty="0" smtClean="0"/>
              <a:t> chi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ganfod</a:t>
            </a:r>
            <a:r>
              <a:rPr lang="en-GB" dirty="0" smtClean="0"/>
              <a:t> am </a:t>
            </a:r>
            <a:r>
              <a:rPr lang="en-GB" dirty="0" err="1" smtClean="0"/>
              <a:t>waith</a:t>
            </a:r>
            <a:r>
              <a:rPr lang="en-GB" dirty="0" smtClean="0"/>
              <a:t> y </a:t>
            </a:r>
            <a:r>
              <a:rPr lang="en-GB" dirty="0" err="1" smtClean="0"/>
              <a:t>dysgwr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perthynas</a:t>
            </a:r>
            <a:r>
              <a:rPr lang="en-GB" dirty="0"/>
              <a:t> </a:t>
            </a:r>
            <a:r>
              <a:rPr lang="en-GB" dirty="0" err="1"/>
              <a:t>â’r</a:t>
            </a:r>
            <a:r>
              <a:rPr lang="en-GB" dirty="0"/>
              <a:t> </a:t>
            </a:r>
            <a:r>
              <a:rPr lang="en-GB" dirty="0" err="1"/>
              <a:t>gofynion</a:t>
            </a:r>
            <a:r>
              <a:rPr lang="en-GB" dirty="0"/>
              <a:t> </a:t>
            </a:r>
            <a:r>
              <a:rPr lang="en-GB" dirty="0" err="1" smtClean="0"/>
              <a:t>cenedlaethol</a:t>
            </a:r>
            <a:r>
              <a:rPr lang="en-GB" dirty="0" smtClean="0"/>
              <a:t>?</a:t>
            </a:r>
          </a:p>
          <a:p>
            <a:pPr marL="0" indent="0">
              <a:buNone/>
            </a:pPr>
            <a:endParaRPr lang="en-GB" sz="1400" dirty="0" smtClean="0"/>
          </a:p>
          <a:p>
            <a:pPr marL="0" indent="0">
              <a:buNone/>
            </a:pPr>
            <a:r>
              <a:rPr lang="en-GB" dirty="0" err="1" smtClean="0"/>
              <a:t>Gwnewch</a:t>
            </a:r>
            <a:r>
              <a:rPr lang="en-GB" dirty="0" smtClean="0"/>
              <a:t> </a:t>
            </a:r>
            <a:r>
              <a:rPr lang="en-GB" dirty="0" err="1" smtClean="0"/>
              <a:t>nodiadau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bob </a:t>
            </a:r>
            <a:r>
              <a:rPr lang="en-GB" dirty="0" err="1" smtClean="0"/>
              <a:t>esiampl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nodi</a:t>
            </a:r>
            <a:r>
              <a:rPr lang="en-GB" dirty="0" smtClean="0"/>
              <a:t>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ddangos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ddefnyddio’r</a:t>
            </a:r>
            <a:r>
              <a:rPr lang="en-GB" dirty="0" smtClean="0"/>
              <a:t> </a:t>
            </a:r>
            <a:r>
              <a:rPr lang="en-GB" dirty="0" err="1" smtClean="0"/>
              <a:t>deilliannau</a:t>
            </a:r>
            <a:r>
              <a:rPr lang="en-GB" dirty="0" smtClean="0"/>
              <a:t> / </a:t>
            </a:r>
            <a:r>
              <a:rPr lang="en-GB" dirty="0" err="1" smtClean="0"/>
              <a:t>disgrifiadau</a:t>
            </a:r>
            <a:r>
              <a:rPr lang="en-GB" dirty="0" smtClean="0"/>
              <a:t> </a:t>
            </a:r>
            <a:r>
              <a:rPr lang="en-GB" dirty="0" err="1" smtClean="0"/>
              <a:t>lefel</a:t>
            </a:r>
            <a:r>
              <a:rPr lang="en-GB" dirty="0" smtClean="0"/>
              <a:t> CA2.</a:t>
            </a:r>
          </a:p>
          <a:p>
            <a:pPr marL="0" indent="0">
              <a:buNone/>
            </a:pPr>
            <a:r>
              <a:rPr lang="en-GB" b="1" dirty="0" err="1" smtClean="0">
                <a:cs typeface="Calibri"/>
              </a:rPr>
              <a:t>Ar</a:t>
            </a:r>
            <a:r>
              <a:rPr lang="en-GB" b="1" dirty="0" smtClean="0">
                <a:cs typeface="Calibri"/>
              </a:rPr>
              <a:t> </a:t>
            </a:r>
            <a:r>
              <a:rPr lang="en-GB" b="1" dirty="0" err="1" smtClean="0">
                <a:cs typeface="Calibri"/>
              </a:rPr>
              <a:t>gyfer</a:t>
            </a:r>
            <a:r>
              <a:rPr lang="en-GB" b="1" dirty="0" smtClean="0">
                <a:cs typeface="Calibri"/>
              </a:rPr>
              <a:t> </a:t>
            </a:r>
            <a:r>
              <a:rPr lang="en-GB" b="1" dirty="0" err="1" smtClean="0">
                <a:cs typeface="Calibri"/>
              </a:rPr>
              <a:t>pob</a:t>
            </a:r>
            <a:r>
              <a:rPr lang="en-GB" b="1" dirty="0" smtClean="0">
                <a:cs typeface="Calibri"/>
              </a:rPr>
              <a:t> </a:t>
            </a:r>
            <a:r>
              <a:rPr lang="en-GB" b="1" dirty="0" err="1" smtClean="0">
                <a:cs typeface="Calibri"/>
              </a:rPr>
              <a:t>dysgwr</a:t>
            </a:r>
            <a:r>
              <a:rPr lang="en-GB" b="1" dirty="0" smtClean="0">
                <a:cs typeface="Calibri"/>
              </a:rPr>
              <a:t> </a:t>
            </a:r>
            <a:r>
              <a:rPr lang="en-GB" b="1" dirty="0" err="1" smtClean="0">
                <a:cs typeface="Calibri"/>
              </a:rPr>
              <a:t>ysgrifennwch</a:t>
            </a:r>
            <a:r>
              <a:rPr lang="en-GB" b="1" dirty="0" smtClean="0">
                <a:cs typeface="Calibri"/>
              </a:rPr>
              <a:t> </a:t>
            </a:r>
            <a:r>
              <a:rPr lang="en-GB" b="1" dirty="0" err="1" smtClean="0">
                <a:cs typeface="Calibri"/>
              </a:rPr>
              <a:t>ddatganiad</a:t>
            </a:r>
            <a:r>
              <a:rPr lang="en-GB" b="1" dirty="0" smtClean="0">
                <a:cs typeface="Calibri"/>
              </a:rPr>
              <a:t> </a:t>
            </a:r>
            <a:r>
              <a:rPr lang="en-GB" b="1" dirty="0" err="1" smtClean="0">
                <a:cs typeface="Calibri"/>
              </a:rPr>
              <a:t>yn</a:t>
            </a:r>
            <a:r>
              <a:rPr lang="en-GB" b="1" dirty="0" smtClean="0">
                <a:cs typeface="Calibri"/>
              </a:rPr>
              <a:t> </a:t>
            </a:r>
            <a:r>
              <a:rPr lang="en-GB" b="1" dirty="0" err="1" smtClean="0">
                <a:cs typeface="Calibri"/>
              </a:rPr>
              <a:t>crynhoi</a:t>
            </a:r>
            <a:r>
              <a:rPr lang="en-GB" b="1" dirty="0" smtClean="0">
                <a:cs typeface="Calibri"/>
              </a:rPr>
              <a:t> </a:t>
            </a:r>
            <a:r>
              <a:rPr lang="en-GB" b="1" dirty="0" err="1" smtClean="0">
                <a:cs typeface="Calibri"/>
              </a:rPr>
              <a:t>beth</a:t>
            </a:r>
            <a:r>
              <a:rPr lang="en-GB" b="1" dirty="0" smtClean="0">
                <a:cs typeface="Calibri"/>
              </a:rPr>
              <a:t> </a:t>
            </a:r>
            <a:r>
              <a:rPr lang="en-GB" b="1" dirty="0" err="1" smtClean="0">
                <a:cs typeface="Calibri"/>
              </a:rPr>
              <a:t>mae’r</a:t>
            </a:r>
            <a:r>
              <a:rPr lang="en-GB" b="1" dirty="0" smtClean="0">
                <a:cs typeface="Calibri"/>
              </a:rPr>
              <a:t> </a:t>
            </a:r>
            <a:r>
              <a:rPr lang="en-GB" b="1" dirty="0" err="1" smtClean="0">
                <a:cs typeface="Calibri"/>
              </a:rPr>
              <a:t>gwaith</a:t>
            </a:r>
            <a:r>
              <a:rPr lang="en-GB" b="1" dirty="0" smtClean="0">
                <a:cs typeface="Calibri"/>
              </a:rPr>
              <a:t> </a:t>
            </a:r>
            <a:r>
              <a:rPr lang="en-GB" b="1" dirty="0" err="1" smtClean="0">
                <a:cs typeface="Calibri"/>
              </a:rPr>
              <a:t>yn</a:t>
            </a:r>
            <a:r>
              <a:rPr lang="en-GB" b="1" dirty="0" smtClean="0">
                <a:cs typeface="Calibri"/>
              </a:rPr>
              <a:t> </a:t>
            </a:r>
            <a:r>
              <a:rPr lang="en-GB" b="1" dirty="0" err="1" smtClean="0">
                <a:cs typeface="Calibri"/>
              </a:rPr>
              <a:t>ei</a:t>
            </a:r>
            <a:r>
              <a:rPr lang="en-GB" b="1" dirty="0" smtClean="0">
                <a:cs typeface="Calibri"/>
              </a:rPr>
              <a:t> </a:t>
            </a:r>
            <a:r>
              <a:rPr lang="en-GB" b="1" dirty="0" err="1" smtClean="0">
                <a:cs typeface="Calibri"/>
              </a:rPr>
              <a:t>ddangos</a:t>
            </a:r>
            <a:r>
              <a:rPr lang="en-GB" b="1" dirty="0" smtClean="0">
                <a:cs typeface="Calibri"/>
              </a:rPr>
              <a:t> </a:t>
            </a:r>
            <a:r>
              <a:rPr lang="en-GB" b="1" dirty="0" err="1" smtClean="0">
                <a:cs typeface="Calibri"/>
              </a:rPr>
              <a:t>mewn</a:t>
            </a:r>
            <a:r>
              <a:rPr lang="en-GB" b="1" dirty="0" smtClean="0">
                <a:cs typeface="Calibri"/>
              </a:rPr>
              <a:t> </a:t>
            </a:r>
            <a:r>
              <a:rPr lang="en-GB" b="1" dirty="0" err="1" smtClean="0">
                <a:cs typeface="Calibri"/>
              </a:rPr>
              <a:t>perthynas</a:t>
            </a:r>
            <a:r>
              <a:rPr lang="en-GB" b="1" dirty="0" smtClean="0">
                <a:cs typeface="Calibri"/>
              </a:rPr>
              <a:t> </a:t>
            </a:r>
            <a:r>
              <a:rPr lang="en-GB" b="1" dirty="0" err="1" smtClean="0">
                <a:cs typeface="Calibri"/>
              </a:rPr>
              <a:t>â’r</a:t>
            </a:r>
            <a:r>
              <a:rPr lang="en-GB" b="1" dirty="0" smtClean="0">
                <a:cs typeface="Calibri"/>
              </a:rPr>
              <a:t> </a:t>
            </a:r>
            <a:r>
              <a:rPr lang="en-GB" b="1" dirty="0" err="1" smtClean="0">
                <a:cs typeface="Calibri"/>
              </a:rPr>
              <a:t>disgwyliadau</a:t>
            </a:r>
            <a:r>
              <a:rPr lang="en-GB" b="1" dirty="0" smtClean="0">
                <a:cs typeface="Calibri"/>
              </a:rPr>
              <a:t> </a:t>
            </a:r>
            <a:r>
              <a:rPr lang="en-GB" b="1" dirty="0" err="1" smtClean="0">
                <a:cs typeface="Calibri"/>
              </a:rPr>
              <a:t>cenedlaethol</a:t>
            </a:r>
            <a:r>
              <a:rPr lang="en-GB" b="1" dirty="0" smtClean="0">
                <a:cs typeface="Calibri"/>
              </a:rPr>
              <a:t>. </a:t>
            </a:r>
            <a:endParaRPr lang="en-GB" dirty="0"/>
          </a:p>
        </p:txBody>
      </p:sp>
      <p:sp>
        <p:nvSpPr>
          <p:cNvPr id="5" name="Content Placeholder 3"/>
          <p:cNvSpPr>
            <a:spLocks noGrp="1"/>
          </p:cNvSpPr>
          <p:nvPr>
            <p:ph sz="half" idx="2"/>
          </p:nvPr>
        </p:nvSpPr>
        <p:spPr>
          <a:xfrm>
            <a:off x="4737013" y="755796"/>
            <a:ext cx="4126362" cy="48565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Consider </a:t>
            </a:r>
            <a:r>
              <a:rPr lang="en-GB" dirty="0"/>
              <a:t>the </a:t>
            </a:r>
            <a:r>
              <a:rPr lang="en-GB" dirty="0" smtClean="0"/>
              <a:t>mathematics </a:t>
            </a:r>
            <a:r>
              <a:rPr lang="en-GB" dirty="0"/>
              <a:t>samples in relation to current national expectations.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evidence can you find about the learners’ </a:t>
            </a:r>
            <a:r>
              <a:rPr lang="en-GB" dirty="0" smtClean="0"/>
              <a:t>mathematics work </a:t>
            </a:r>
            <a:r>
              <a:rPr lang="en-GB" dirty="0"/>
              <a:t>in relation to national expectations?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Annotate each sample to note what the </a:t>
            </a:r>
            <a:r>
              <a:rPr lang="en-GB" dirty="0" smtClean="0"/>
              <a:t>mathematics shows</a:t>
            </a:r>
            <a:r>
              <a:rPr lang="en-GB" dirty="0"/>
              <a:t>, using </a:t>
            </a:r>
            <a:r>
              <a:rPr lang="en-GB" dirty="0" smtClean="0"/>
              <a:t>the </a:t>
            </a:r>
            <a:r>
              <a:rPr lang="en-GB" dirty="0" smtClean="0"/>
              <a:t>FP </a:t>
            </a:r>
            <a:r>
              <a:rPr lang="en-GB" dirty="0" err="1" smtClean="0"/>
              <a:t>otcomes</a:t>
            </a:r>
            <a:r>
              <a:rPr lang="en-GB" dirty="0" smtClean="0"/>
              <a:t> / Key </a:t>
            </a:r>
            <a:r>
              <a:rPr lang="en-GB" dirty="0" smtClean="0"/>
              <a:t>Stage 2 level descriptors. </a:t>
            </a:r>
            <a:endParaRPr lang="en-GB" dirty="0" smtClean="0"/>
          </a:p>
          <a:p>
            <a:pPr marL="0" indent="0">
              <a:buNone/>
            </a:pPr>
            <a:r>
              <a:rPr lang="en-GB" b="1" dirty="0">
                <a:cs typeface="Calibri"/>
              </a:rPr>
              <a:t>For each learner write a statement summarising what the work shows you about his/her mathematics in relation to national expectations</a:t>
            </a:r>
            <a:r>
              <a:rPr lang="en-GB" b="1" dirty="0" smtClean="0">
                <a:cs typeface="Calibri"/>
              </a:rPr>
              <a:t>.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5432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17084" y="126587"/>
            <a:ext cx="8395532" cy="1325563"/>
          </a:xfrm>
        </p:spPr>
        <p:txBody>
          <a:bodyPr/>
          <a:lstStyle/>
          <a:p>
            <a:r>
              <a:rPr lang="en-GB" dirty="0" err="1" smtClean="0"/>
              <a:t>Ystyriaethau</a:t>
            </a:r>
            <a:r>
              <a:rPr lang="en-GB" dirty="0" smtClean="0"/>
              <a:t> </a:t>
            </a:r>
            <a:r>
              <a:rPr lang="en-GB" dirty="0" err="1" smtClean="0"/>
              <a:t>beirniadol</a:t>
            </a:r>
            <a:r>
              <a:rPr lang="en-GB" dirty="0" smtClean="0"/>
              <a:t> - Critical considerations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Beth </a:t>
            </a:r>
            <a:r>
              <a:rPr lang="en-GB" dirty="0" err="1" smtClean="0"/>
              <a:t>allai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chi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hystyried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asesu</a:t>
            </a:r>
            <a:r>
              <a:rPr lang="en-GB" dirty="0" smtClean="0"/>
              <a:t> </a:t>
            </a:r>
            <a:r>
              <a:rPr lang="en-GB" dirty="0" err="1" smtClean="0"/>
              <a:t>mathemateg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unol</a:t>
            </a:r>
            <a:r>
              <a:rPr lang="en-GB" dirty="0" smtClean="0"/>
              <a:t> </a:t>
            </a:r>
            <a:r>
              <a:rPr lang="en-GB" dirty="0" err="1" smtClean="0"/>
              <a:t>â’r</a:t>
            </a:r>
            <a:r>
              <a:rPr lang="en-GB" dirty="0" smtClean="0"/>
              <a:t> </a:t>
            </a:r>
            <a:r>
              <a:rPr lang="en-GB" dirty="0" err="1" smtClean="0"/>
              <a:t>deilliannau</a:t>
            </a:r>
            <a:r>
              <a:rPr lang="en-GB" dirty="0" smtClean="0"/>
              <a:t>/</a:t>
            </a:r>
            <a:r>
              <a:rPr lang="en-GB" dirty="0" err="1" smtClean="0"/>
              <a:t>lefelau</a:t>
            </a:r>
            <a:r>
              <a:rPr lang="en-GB" dirty="0" smtClean="0"/>
              <a:t>?</a:t>
            </a:r>
          </a:p>
          <a:p>
            <a:pPr marL="0" indent="0">
              <a:buNone/>
            </a:pPr>
            <a:endParaRPr lang="en-GB" dirty="0"/>
          </a:p>
          <a:p>
            <a:pPr marL="457200" indent="-457200"/>
            <a:r>
              <a:rPr lang="en-US" dirty="0" err="1" smtClean="0">
                <a:cs typeface="Calibri"/>
              </a:rPr>
              <a:t>Asesiad</a:t>
            </a:r>
            <a:r>
              <a:rPr lang="en-US" dirty="0" smtClean="0">
                <a:cs typeface="Calibri"/>
              </a:rPr>
              <a:t> </a:t>
            </a:r>
            <a:r>
              <a:rPr lang="en-US" dirty="0" err="1" smtClean="0">
                <a:cs typeface="Calibri"/>
              </a:rPr>
              <a:t>parhaus</a:t>
            </a:r>
            <a:endParaRPr lang="en-US" dirty="0">
              <a:cs typeface="Calibri"/>
            </a:endParaRPr>
          </a:p>
          <a:p>
            <a:pPr marL="457200" indent="-457200"/>
            <a:r>
              <a:rPr lang="en-US" dirty="0" err="1" smtClean="0">
                <a:cs typeface="Calibri"/>
              </a:rPr>
              <a:t>Cynllunio</a:t>
            </a:r>
            <a:endParaRPr lang="en-US" dirty="0">
              <a:cs typeface="Calibri"/>
            </a:endParaRPr>
          </a:p>
          <a:p>
            <a:pPr marL="457200" indent="-457200"/>
            <a:r>
              <a:rPr lang="en-US" dirty="0" err="1" smtClean="0">
                <a:cs typeface="Calibri"/>
              </a:rPr>
              <a:t>Tasgau</a:t>
            </a:r>
            <a:r>
              <a:rPr lang="en-US" dirty="0" smtClean="0">
                <a:cs typeface="Calibri"/>
              </a:rPr>
              <a:t> </a:t>
            </a:r>
            <a:r>
              <a:rPr lang="en-US" dirty="0" err="1" smtClean="0">
                <a:cs typeface="Calibri"/>
              </a:rPr>
              <a:t>asesu</a:t>
            </a:r>
            <a:r>
              <a:rPr lang="en-US" dirty="0" smtClean="0">
                <a:cs typeface="Calibri"/>
              </a:rPr>
              <a:t> </a:t>
            </a:r>
            <a:r>
              <a:rPr lang="en-US" dirty="0" err="1" smtClean="0">
                <a:cs typeface="Calibri"/>
              </a:rPr>
              <a:t>penodol</a:t>
            </a:r>
            <a:endParaRPr lang="en-US" dirty="0">
              <a:cs typeface="Calibri"/>
            </a:endParaRPr>
          </a:p>
          <a:p>
            <a:pPr marL="457200" indent="-457200"/>
            <a:r>
              <a:rPr lang="en-US" dirty="0" err="1" smtClean="0">
                <a:cs typeface="Calibri"/>
              </a:rPr>
              <a:t>Cymedroli</a:t>
            </a:r>
            <a:r>
              <a:rPr lang="en-US" dirty="0" smtClean="0">
                <a:cs typeface="Calibri"/>
              </a:rPr>
              <a:t>/</a:t>
            </a:r>
            <a:r>
              <a:rPr lang="en-US" dirty="0" err="1" smtClean="0">
                <a:cs typeface="Calibri"/>
              </a:rPr>
              <a:t>Safoni</a:t>
            </a:r>
            <a:endParaRPr lang="en-US" dirty="0" smtClean="0">
              <a:cs typeface="Calibri"/>
            </a:endParaRPr>
          </a:p>
          <a:p>
            <a:pPr marL="457200" indent="-457200"/>
            <a:r>
              <a:rPr lang="en-US" dirty="0" err="1" smtClean="0">
                <a:cs typeface="Calibri"/>
              </a:rPr>
              <a:t>Adrodd</a:t>
            </a:r>
            <a:r>
              <a:rPr lang="en-US" dirty="0" smtClean="0">
                <a:cs typeface="Calibri"/>
              </a:rPr>
              <a:t> </a:t>
            </a:r>
            <a:r>
              <a:rPr lang="en-US" dirty="0" err="1" smtClean="0">
                <a:cs typeface="Calibri"/>
              </a:rPr>
              <a:t>i</a:t>
            </a:r>
            <a:r>
              <a:rPr lang="en-US" dirty="0" smtClean="0">
                <a:cs typeface="Calibri"/>
              </a:rPr>
              <a:t> </a:t>
            </a:r>
            <a:r>
              <a:rPr lang="en-US" dirty="0" err="1" smtClean="0">
                <a:cs typeface="Calibri"/>
              </a:rPr>
              <a:t>rieni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cs typeface="Calibri"/>
              </a:rPr>
              <a:t>What might you need to consider when assessing mathematics according to outcomes/levels?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457200" indent="-457200"/>
            <a:r>
              <a:rPr lang="en-US" dirty="0">
                <a:cs typeface="Calibri"/>
              </a:rPr>
              <a:t>Ongoing assessment</a:t>
            </a:r>
          </a:p>
          <a:p>
            <a:pPr marL="457200" indent="-457200"/>
            <a:r>
              <a:rPr lang="en-US" dirty="0">
                <a:cs typeface="Calibri"/>
              </a:rPr>
              <a:t>Planning</a:t>
            </a:r>
          </a:p>
          <a:p>
            <a:pPr marL="457200" indent="-457200"/>
            <a:r>
              <a:rPr lang="en-US" dirty="0">
                <a:cs typeface="Calibri"/>
              </a:rPr>
              <a:t>Specific assessment tasks</a:t>
            </a:r>
          </a:p>
          <a:p>
            <a:pPr marL="457200" indent="-457200"/>
            <a:r>
              <a:rPr lang="en-US" dirty="0">
                <a:cs typeface="Calibri"/>
              </a:rPr>
              <a:t>Moderation/</a:t>
            </a:r>
            <a:r>
              <a:rPr lang="en-US" dirty="0" err="1">
                <a:cs typeface="Calibri"/>
              </a:rPr>
              <a:t>Standardisation</a:t>
            </a:r>
            <a:endParaRPr lang="en-US" dirty="0">
              <a:cs typeface="Calibri"/>
            </a:endParaRPr>
          </a:p>
          <a:p>
            <a:pPr marL="457200" indent="-457200"/>
            <a:r>
              <a:rPr lang="en-US" dirty="0">
                <a:cs typeface="Calibri"/>
              </a:rPr>
              <a:t>Reporting to parents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825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216</TotalTime>
  <Words>962</Words>
  <Application>Microsoft Office PowerPoint</Application>
  <PresentationFormat>On-screen Show (4:3)</PresentationFormat>
  <Paragraphs>95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Session objectives</vt:lpstr>
      <vt:lpstr>Gofynion Statudol</vt:lpstr>
      <vt:lpstr>Proffil y Cyfnod Sylfaen </vt:lpstr>
      <vt:lpstr>PowerPoint Presentation</vt:lpstr>
      <vt:lpstr>Gofynion y Cyfnod Sylfaen </vt:lpstr>
      <vt:lpstr>Gofynion y Cyfnod Sylfaen </vt:lpstr>
      <vt:lpstr>Gofynion y Cyfnod Sylfaen </vt:lpstr>
      <vt:lpstr>Cyfnod Allweddol 2</vt:lpstr>
      <vt:lpstr>Rhaglenni Astudio diwygiedig </vt:lpstr>
      <vt:lpstr>Tasg - Task</vt:lpstr>
      <vt:lpstr>Ystyriaethau beirniadol - Critical considerations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Nerys Defis</cp:lastModifiedBy>
  <cp:revision>24</cp:revision>
  <dcterms:created xsi:type="dcterms:W3CDTF">2017-02-08T11:33:06Z</dcterms:created>
  <dcterms:modified xsi:type="dcterms:W3CDTF">2018-12-10T01:25:51Z</dcterms:modified>
</cp:coreProperties>
</file>