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87" r:id="rId3"/>
    <p:sldId id="257" r:id="rId4"/>
    <p:sldId id="274" r:id="rId5"/>
    <p:sldId id="278" r:id="rId6"/>
    <p:sldId id="279" r:id="rId7"/>
    <p:sldId id="275" r:id="rId8"/>
    <p:sldId id="280" r:id="rId9"/>
    <p:sldId id="261" r:id="rId10"/>
    <p:sldId id="264" r:id="rId11"/>
    <p:sldId id="271" r:id="rId12"/>
    <p:sldId id="266" r:id="rId13"/>
    <p:sldId id="272" r:id="rId14"/>
    <p:sldId id="276" r:id="rId15"/>
    <p:sldId id="281" r:id="rId16"/>
    <p:sldId id="262" r:id="rId17"/>
    <p:sldId id="267" r:id="rId18"/>
    <p:sldId id="269" r:id="rId19"/>
    <p:sldId id="277" r:id="rId20"/>
    <p:sldId id="282" r:id="rId21"/>
    <p:sldId id="263" r:id="rId22"/>
    <p:sldId id="268" r:id="rId23"/>
    <p:sldId id="270" r:id="rId24"/>
    <p:sldId id="288" r:id="rId25"/>
    <p:sldId id="283" r:id="rId26"/>
    <p:sldId id="258" r:id="rId27"/>
    <p:sldId id="284" r:id="rId28"/>
    <p:sldId id="285" r:id="rId29"/>
    <p:sldId id="259" r:id="rId30"/>
    <p:sldId id="260" r:id="rId31"/>
    <p:sldId id="273" r:id="rId32"/>
    <p:sldId id="286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59B208-84A5-4CD9-A033-7DB9B317BFC6}" type="datetimeFigureOut">
              <a:rPr lang="en-GB" smtClean="0"/>
              <a:t>03/01/2011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043F4-04E4-47C6-A06C-E2121C132AA9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8"/>
          <p:cNvPicPr preferRelativeResize="0"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30922" y="6248091"/>
            <a:ext cx="2813078" cy="609909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5" descr="MPj0406885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4214813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8" descr="MPj0430719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357188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0" descr="MPj0430713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0" y="2286000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Box 15"/>
          <p:cNvSpPr txBox="1">
            <a:spLocks noChangeArrowheads="1"/>
          </p:cNvSpPr>
          <p:nvPr/>
        </p:nvSpPr>
        <p:spPr bwMode="auto">
          <a:xfrm>
            <a:off x="4500563" y="2857500"/>
            <a:ext cx="4643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/>
              <a:t>Sports Facility Management</a:t>
            </a:r>
          </a:p>
        </p:txBody>
      </p:sp>
      <p:pic>
        <p:nvPicPr>
          <p:cNvPr id="2054" name="Picture 8" descr="artists impressi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0" y="357188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Join the VILLAGE Health &amp; Fitness Club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6000" y="4214813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50" y="22860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en-US"/>
          </a:p>
        </p:txBody>
      </p:sp>
      <p:pic>
        <p:nvPicPr>
          <p:cNvPr id="2058" name="Picture 13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50" y="357188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6" descr="Morriston Golf Club&#10;Morriston Golf Clu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6250" y="4214813"/>
            <a:ext cx="235743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0" y="0"/>
            <a:ext cx="9144000" cy="69215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/>
              <a:t>Multi Use Games Areas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MUGA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Cost-effective solution </a:t>
            </a:r>
          </a:p>
          <a:p>
            <a:r>
              <a:rPr lang="en-GB" dirty="0"/>
              <a:t>Safe option </a:t>
            </a:r>
          </a:p>
          <a:p>
            <a:r>
              <a:rPr lang="en-GB" dirty="0"/>
              <a:t>Compromise, of the playing surface.</a:t>
            </a:r>
          </a:p>
          <a:p>
            <a:r>
              <a:rPr lang="en-GB" dirty="0"/>
              <a:t>Not possible to provide a simple </a:t>
            </a:r>
            <a:r>
              <a:rPr lang="en-GB" dirty="0" smtClean="0"/>
              <a:t>solution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uccess of any sports facilities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strategic and local sports needs.  </a:t>
            </a:r>
          </a:p>
          <a:p>
            <a:r>
              <a:rPr lang="en-GB" dirty="0"/>
              <a:t>Standards of playing performance needed</a:t>
            </a:r>
          </a:p>
          <a:p>
            <a:r>
              <a:rPr lang="en-GB" dirty="0"/>
              <a:t>Priorities for usage between them. </a:t>
            </a:r>
          </a:p>
          <a:p>
            <a:r>
              <a:rPr lang="en-GB" dirty="0"/>
              <a:t>The choice of sports, </a:t>
            </a:r>
          </a:p>
          <a:p>
            <a:r>
              <a:rPr lang="en-GB" dirty="0"/>
              <a:t>Feasible balance </a:t>
            </a:r>
          </a:p>
          <a:p>
            <a:r>
              <a:rPr lang="en-GB" dirty="0"/>
              <a:t>Different levels of income generation. </a:t>
            </a:r>
          </a:p>
          <a:p>
            <a:r>
              <a:rPr lang="en-GB" dirty="0"/>
              <a:t>Proposed </a:t>
            </a:r>
            <a:r>
              <a:rPr lang="en-GB" dirty="0" smtClean="0"/>
              <a:t>management.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Design, Installation and Operational Issues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predominant sporting use; </a:t>
            </a:r>
          </a:p>
          <a:p>
            <a:r>
              <a:rPr lang="en-GB" dirty="0" smtClean="0"/>
              <a:t>The </a:t>
            </a:r>
            <a:r>
              <a:rPr lang="en-GB" dirty="0"/>
              <a:t>degree of intensity of use; </a:t>
            </a:r>
          </a:p>
          <a:p>
            <a:r>
              <a:rPr lang="en-GB" dirty="0" smtClean="0"/>
              <a:t>The </a:t>
            </a:r>
            <a:r>
              <a:rPr lang="en-GB" dirty="0"/>
              <a:t>sports performance and </a:t>
            </a:r>
            <a:r>
              <a:rPr lang="en-GB" dirty="0" smtClean="0"/>
              <a:t>playability</a:t>
            </a: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intended maintained lifespan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Among the most commonly played sports on multi-sports games areas are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99715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tennis </a:t>
            </a:r>
            <a:r>
              <a:rPr lang="en-GB" dirty="0"/>
              <a:t>/ mini tennis, </a:t>
            </a:r>
          </a:p>
          <a:p>
            <a:r>
              <a:rPr lang="en-GB" dirty="0"/>
              <a:t>netball, </a:t>
            </a:r>
          </a:p>
          <a:p>
            <a:r>
              <a:rPr lang="en-GB" dirty="0"/>
              <a:t>basketball, </a:t>
            </a:r>
          </a:p>
          <a:p>
            <a:r>
              <a:rPr lang="en-GB" dirty="0"/>
              <a:t>soccer / </a:t>
            </a:r>
          </a:p>
          <a:p>
            <a:r>
              <a:rPr lang="en-GB" dirty="0"/>
              <a:t>five-a-side soccer, </a:t>
            </a:r>
          </a:p>
          <a:p>
            <a:r>
              <a:rPr lang="en-GB" dirty="0"/>
              <a:t>hockey. </a:t>
            </a:r>
            <a:endParaRPr lang="en-GB" dirty="0" smtClean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b="1" dirty="0"/>
              <a:t>Other sports that might be also be played include </a:t>
            </a:r>
          </a:p>
          <a:p>
            <a:r>
              <a:rPr lang="en-GB" dirty="0"/>
              <a:t>rugby / tag rugby, </a:t>
            </a:r>
          </a:p>
          <a:p>
            <a:r>
              <a:rPr lang="en-GB" dirty="0" err="1"/>
              <a:t>rounders</a:t>
            </a:r>
            <a:r>
              <a:rPr lang="en-GB" dirty="0"/>
              <a:t>, </a:t>
            </a:r>
          </a:p>
          <a:p>
            <a:r>
              <a:rPr lang="en-GB" dirty="0"/>
              <a:t>athletics practice,  </a:t>
            </a:r>
          </a:p>
          <a:p>
            <a:r>
              <a:rPr lang="en-GB" dirty="0"/>
              <a:t>tri-golf, </a:t>
            </a:r>
          </a:p>
          <a:p>
            <a:r>
              <a:rPr lang="en-GB" dirty="0"/>
              <a:t>roller hockey </a:t>
            </a:r>
          </a:p>
          <a:p>
            <a:r>
              <a:rPr lang="en-GB" dirty="0"/>
              <a:t>volleyball etc.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u="sng" dirty="0"/>
              <a:t>Type 1 MUGA </a:t>
            </a:r>
            <a:endParaRPr lang="en-GB" dirty="0"/>
          </a:p>
          <a:p>
            <a:r>
              <a:rPr lang="en-GB" dirty="0"/>
              <a:t>Open textured porous macadam areas </a:t>
            </a:r>
          </a:p>
          <a:p>
            <a:r>
              <a:rPr lang="en-GB" dirty="0"/>
              <a:t>Used for ball rebound sports where tennis is the priority </a:t>
            </a:r>
          </a:p>
          <a:p>
            <a:r>
              <a:rPr lang="en-GB" dirty="0"/>
              <a:t>sports such as mini-tennis, netball, and basketball are secondary users. </a:t>
            </a:r>
          </a:p>
          <a:p>
            <a:pPr>
              <a:buNone/>
            </a:pPr>
            <a:r>
              <a:rPr lang="en-GB" b="1" dirty="0"/>
              <a:t> </a:t>
            </a:r>
            <a:endParaRPr lang="en-GB" dirty="0"/>
          </a:p>
          <a:p>
            <a:pPr>
              <a:buNone/>
            </a:pPr>
            <a:r>
              <a:rPr lang="en-GB" b="1" u="sng" dirty="0"/>
              <a:t>Type 2 MUGA </a:t>
            </a:r>
            <a:endParaRPr lang="en-GB" dirty="0"/>
          </a:p>
          <a:p>
            <a:r>
              <a:rPr lang="en-GB" dirty="0"/>
              <a:t>Open textured porous macadam areas </a:t>
            </a:r>
          </a:p>
          <a:p>
            <a:r>
              <a:rPr lang="en-GB" dirty="0"/>
              <a:t>Ball rebound sports where netball is the priority and </a:t>
            </a:r>
          </a:p>
          <a:p>
            <a:r>
              <a:rPr lang="en-GB" dirty="0"/>
              <a:t>Tennis, mini-tennis, and basketball are secondary users.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 smtClean="0"/>
              <a:t>Macadam Surfaces 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M</a:t>
            </a:r>
            <a:r>
              <a:rPr lang="en-GB" dirty="0" smtClean="0"/>
              <a:t>ay </a:t>
            </a:r>
            <a:r>
              <a:rPr lang="en-GB" dirty="0"/>
              <a:t>take the form of dense or porous macadam. </a:t>
            </a:r>
          </a:p>
          <a:p>
            <a:r>
              <a:rPr lang="en-GB" dirty="0" smtClean="0"/>
              <a:t>Typically </a:t>
            </a:r>
            <a:r>
              <a:rPr lang="en-GB" dirty="0"/>
              <a:t>laid on School playgrounds  </a:t>
            </a:r>
          </a:p>
          <a:p>
            <a:r>
              <a:rPr lang="en-GB" dirty="0"/>
              <a:t>I</a:t>
            </a:r>
            <a:r>
              <a:rPr lang="en-GB" dirty="0" smtClean="0"/>
              <a:t>nability </a:t>
            </a:r>
            <a:r>
              <a:rPr lang="en-GB" dirty="0"/>
              <a:t>to drain is a major constraint on sports use. </a:t>
            </a:r>
          </a:p>
          <a:p>
            <a:r>
              <a:rPr lang="en-GB" dirty="0"/>
              <a:t>porous macadam is considered more suitable </a:t>
            </a:r>
          </a:p>
          <a:p>
            <a:r>
              <a:rPr lang="en-GB" dirty="0" smtClean="0"/>
              <a:t>Used </a:t>
            </a:r>
            <a:r>
              <a:rPr lang="en-GB" dirty="0"/>
              <a:t>on around 80% of all tennis courts in the UK. </a:t>
            </a:r>
          </a:p>
          <a:p>
            <a:r>
              <a:rPr lang="en-GB" dirty="0"/>
              <a:t>Porous macadam can be played on in most weather </a:t>
            </a:r>
            <a:r>
              <a:rPr lang="en-GB" dirty="0" smtClean="0"/>
              <a:t>conditions</a:t>
            </a:r>
            <a:endParaRPr lang="en-GB" dirty="0"/>
          </a:p>
          <a:p>
            <a:r>
              <a:rPr lang="en-GB" dirty="0"/>
              <a:t>Colour coated to improve </a:t>
            </a:r>
            <a:r>
              <a:rPr lang="en-GB" dirty="0" smtClean="0"/>
              <a:t>aesthetics</a:t>
            </a:r>
            <a:endParaRPr lang="en-GB" dirty="0"/>
          </a:p>
          <a:p>
            <a:r>
              <a:rPr lang="en-GB" dirty="0"/>
              <a:t>Pigmented materials to form the macadam or by painting.</a:t>
            </a:r>
          </a:p>
          <a:p>
            <a:r>
              <a:rPr lang="en-GB" dirty="0"/>
              <a:t>Pigmented macadam it more suitable for areas of high use.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8561793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084" y="260648"/>
            <a:ext cx="8716883" cy="5797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 descr="http://www.salford.gov.uk/i/110-p-st-marys-mug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15416"/>
            <a:ext cx="9144000" cy="64369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432" y="260649"/>
            <a:ext cx="8371868" cy="5963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www.burnholme.co.uk/img/fullsize/map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93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u="sng" dirty="0"/>
              <a:t>Type 3 MUGA </a:t>
            </a:r>
            <a:endParaRPr lang="en-GB" dirty="0"/>
          </a:p>
          <a:p>
            <a:r>
              <a:rPr lang="en-GB" dirty="0"/>
              <a:t>Polymeric surfaced areas used for ball rebound sports where netball is the priority </a:t>
            </a:r>
          </a:p>
          <a:p>
            <a:r>
              <a:rPr lang="en-GB" dirty="0"/>
              <a:t>Tennis, mini-tennis, and basketball are secondary users. </a:t>
            </a:r>
          </a:p>
          <a:p>
            <a:pPr>
              <a:buNone/>
            </a:pPr>
            <a:r>
              <a:rPr lang="en-GB" b="1" dirty="0"/>
              <a:t> </a:t>
            </a:r>
            <a:endParaRPr lang="en-GB" dirty="0"/>
          </a:p>
          <a:p>
            <a:pPr>
              <a:buNone/>
            </a:pPr>
            <a:r>
              <a:rPr lang="en-GB" b="1" u="sng" dirty="0"/>
              <a:t>Type 4 MUGA </a:t>
            </a:r>
            <a:endParaRPr lang="en-GB" dirty="0"/>
          </a:p>
          <a:p>
            <a:r>
              <a:rPr lang="en-GB" dirty="0"/>
              <a:t>Polymeric surfaced areas used for five-a-side football, basketball and general sports</a:t>
            </a:r>
          </a:p>
          <a:p>
            <a:r>
              <a:rPr lang="en-GB" dirty="0"/>
              <a:t>Recreational training and play. </a:t>
            </a:r>
          </a:p>
          <a:p>
            <a:r>
              <a:rPr lang="en-GB" dirty="0"/>
              <a:t>Due to their greater shock absorbency and lower surface friction these areas are not recommended for tennis or netball.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Polymeric Surface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</a:t>
            </a:r>
            <a:r>
              <a:rPr lang="en-GB" sz="2400" dirty="0"/>
              <a:t>degree of inherent shock absorption, which may be </a:t>
            </a:r>
          </a:p>
          <a:p>
            <a:r>
              <a:rPr lang="en-GB" sz="2400" dirty="0"/>
              <a:t>Varied by increasing the thickness </a:t>
            </a:r>
            <a:r>
              <a:rPr lang="en-GB" sz="2400" dirty="0" smtClean="0"/>
              <a:t>or composition</a:t>
            </a:r>
            <a:endParaRPr lang="en-GB" sz="2400" dirty="0"/>
          </a:p>
          <a:p>
            <a:r>
              <a:rPr lang="en-GB" sz="2400" dirty="0"/>
              <a:t>H</a:t>
            </a:r>
            <a:r>
              <a:rPr lang="en-GB" sz="2400" dirty="0" smtClean="0"/>
              <a:t>igh </a:t>
            </a:r>
            <a:r>
              <a:rPr lang="en-GB" sz="2400" dirty="0"/>
              <a:t>degree of slip </a:t>
            </a:r>
            <a:r>
              <a:rPr lang="en-GB" sz="2400" dirty="0" smtClean="0"/>
              <a:t>resistance</a:t>
            </a:r>
            <a:endParaRPr lang="en-GB" sz="2400" dirty="0"/>
          </a:p>
          <a:p>
            <a:r>
              <a:rPr lang="en-GB" sz="2400" dirty="0" smtClean="0"/>
              <a:t>Combining </a:t>
            </a:r>
            <a:r>
              <a:rPr lang="en-GB" sz="2400" dirty="0"/>
              <a:t>sports such as five-a-side football and netball is not recommended. </a:t>
            </a:r>
          </a:p>
          <a:p>
            <a:r>
              <a:rPr lang="en-GB" sz="2400" dirty="0" smtClean="0"/>
              <a:t>Capable </a:t>
            </a:r>
            <a:r>
              <a:rPr lang="en-GB" sz="2400" dirty="0"/>
              <a:t>of taking a running shoe spike.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088" y="980728"/>
            <a:ext cx="8505825" cy="4639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8566958" cy="5672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2.lse.ac.uk/intranet/LSESocial/sportsground/images/Mu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237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u="sng" dirty="0"/>
              <a:t>Type 5 MUGA </a:t>
            </a:r>
            <a:endParaRPr lang="en-GB" dirty="0"/>
          </a:p>
          <a:p>
            <a:r>
              <a:rPr lang="en-GB" dirty="0"/>
              <a:t>Synthetic turf areas (MUGAs or STPs)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surfaced with a </a:t>
            </a:r>
            <a:r>
              <a:rPr lang="en-GB" dirty="0" err="1"/>
              <a:t>shockpad</a:t>
            </a:r>
            <a:r>
              <a:rPr lang="en-GB" dirty="0"/>
              <a:t> and either sand filled or sand dressed synthetic turf or a needle-punch carpet.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The areas are used for sports such as hockey, </a:t>
            </a:r>
            <a:r>
              <a:rPr lang="en-GB" dirty="0" err="1"/>
              <a:t>uni</a:t>
            </a:r>
            <a:r>
              <a:rPr lang="en-GB" dirty="0"/>
              <a:t>-hockey, five-aside football, football, lacrosse, American football and training areas for activities such as athletics and rugby union and rugby league.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Types of Synthetic Turf Surface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Polymer </a:t>
            </a:r>
            <a:r>
              <a:rPr lang="en-GB" dirty="0"/>
              <a:t>used for the fibre yarn (such as polyolefin and nylon),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cross-sectional area of the individual ribbons of fibre,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method of carpet manufacture, the pile height and pile density.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Two principal designs are offered for multi-sports areas,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Vertical </a:t>
            </a:r>
            <a:r>
              <a:rPr lang="en-GB" dirty="0"/>
              <a:t>pile of tufted, woven or knitted construction </a:t>
            </a:r>
            <a:r>
              <a:rPr lang="en-GB" dirty="0" smtClean="0"/>
              <a:t> supported </a:t>
            </a:r>
            <a:r>
              <a:rPr lang="en-GB" dirty="0"/>
              <a:t>with a sand </a:t>
            </a:r>
            <a:r>
              <a:rPr lang="en-GB" dirty="0" smtClean="0"/>
              <a:t>filling</a:t>
            </a:r>
          </a:p>
          <a:p>
            <a:endParaRPr lang="en-GB" dirty="0"/>
          </a:p>
          <a:p>
            <a:r>
              <a:rPr lang="en-GB" dirty="0"/>
              <a:t>I</a:t>
            </a:r>
            <a:r>
              <a:rPr lang="en-GB" dirty="0" smtClean="0"/>
              <a:t>nterlocking </a:t>
            </a:r>
            <a:r>
              <a:rPr lang="en-GB" dirty="0"/>
              <a:t>pile of needle-punch construction that are also filled or dressed with sand.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good </a:t>
            </a:r>
            <a:r>
              <a:rPr lang="en-GB" dirty="0"/>
              <a:t>durability and performance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8" y="923925"/>
            <a:ext cx="9115425" cy="501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999" y="260649"/>
            <a:ext cx="7801625" cy="6192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kestrelcontractors.co.uk/images/Coulsdo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1833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glamorgan_tenn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237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Preliminary investigations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A </a:t>
            </a:r>
            <a:r>
              <a:rPr lang="en-GB" dirty="0"/>
              <a:t>designer has to consider the following factors: </a:t>
            </a:r>
          </a:p>
          <a:p>
            <a:endParaRPr lang="en-GB" dirty="0"/>
          </a:p>
          <a:p>
            <a:pPr lvl="0"/>
            <a:r>
              <a:rPr lang="en-GB" dirty="0"/>
              <a:t>topography, </a:t>
            </a:r>
          </a:p>
          <a:p>
            <a:pPr lvl="0"/>
            <a:r>
              <a:rPr lang="en-GB" dirty="0"/>
              <a:t>access, </a:t>
            </a:r>
          </a:p>
          <a:p>
            <a:pPr lvl="0"/>
            <a:r>
              <a:rPr lang="en-GB" dirty="0"/>
              <a:t>site drainage, </a:t>
            </a:r>
          </a:p>
          <a:p>
            <a:pPr lvl="0"/>
            <a:r>
              <a:rPr lang="en-GB" dirty="0"/>
              <a:t>electrical supply, </a:t>
            </a:r>
          </a:p>
          <a:p>
            <a:pPr lvl="0"/>
            <a:r>
              <a:rPr lang="en-GB" dirty="0"/>
              <a:t>water supply, </a:t>
            </a:r>
          </a:p>
          <a:p>
            <a:pPr lvl="0"/>
            <a:r>
              <a:rPr lang="en-GB" dirty="0"/>
              <a:t>trees and ground conditions. </a:t>
            </a:r>
          </a:p>
          <a:p>
            <a:pPr lvl="0"/>
            <a:r>
              <a:rPr lang="en-GB" dirty="0"/>
              <a:t>Floodlighting - power required.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14425"/>
            <a:ext cx="9172575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 locating a MUGA or STP: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Where </a:t>
            </a:r>
            <a:r>
              <a:rPr lang="en-GB" dirty="0"/>
              <a:t>steep gradients lead to and away from the area. </a:t>
            </a:r>
          </a:p>
          <a:p>
            <a:pPr lvl="0"/>
            <a:r>
              <a:rPr lang="en-GB" dirty="0"/>
              <a:t>Where there is poor access to the facility for people with disabilities. </a:t>
            </a:r>
          </a:p>
          <a:p>
            <a:pPr lvl="0"/>
            <a:r>
              <a:rPr lang="en-GB" dirty="0"/>
              <a:t>R</a:t>
            </a:r>
            <a:r>
              <a:rPr lang="en-GB" dirty="0" smtClean="0"/>
              <a:t>emote </a:t>
            </a:r>
            <a:r>
              <a:rPr lang="en-GB" dirty="0"/>
              <a:t>from support facilities such as changing accommodation. </a:t>
            </a:r>
          </a:p>
          <a:p>
            <a:pPr lvl="0"/>
            <a:r>
              <a:rPr lang="en-GB" dirty="0"/>
              <a:t>In very exposed terrain </a:t>
            </a:r>
          </a:p>
          <a:p>
            <a:pPr lvl="0"/>
            <a:r>
              <a:rPr lang="en-GB" dirty="0"/>
              <a:t>Where incoming services will be prohibitively expensive to install </a:t>
            </a:r>
          </a:p>
          <a:p>
            <a:pPr lvl="0"/>
            <a:r>
              <a:rPr lang="en-GB" dirty="0"/>
              <a:t>Where too many site perimeter and internal security/access gates</a:t>
            </a:r>
          </a:p>
          <a:p>
            <a:pPr lvl="0"/>
            <a:r>
              <a:rPr lang="en-GB" dirty="0"/>
              <a:t>Where it is not possible for a facility supervisor to monitor persons, </a:t>
            </a:r>
          </a:p>
          <a:p>
            <a:pPr lvl="0"/>
            <a:r>
              <a:rPr lang="en-GB" dirty="0"/>
              <a:t>Where emergency vehicles cannot readily get to the facility </a:t>
            </a:r>
          </a:p>
          <a:p>
            <a:pPr lvl="0"/>
            <a:r>
              <a:rPr lang="en-GB" dirty="0"/>
              <a:t>Where users have to traverse naturally </a:t>
            </a:r>
            <a:r>
              <a:rPr lang="en-GB" dirty="0" err="1"/>
              <a:t>turfed</a:t>
            </a:r>
            <a:r>
              <a:rPr lang="en-GB" dirty="0"/>
              <a:t> areas </a:t>
            </a:r>
          </a:p>
          <a:p>
            <a:pPr lvl="0"/>
            <a:r>
              <a:rPr lang="en-GB" dirty="0"/>
              <a:t>Too close to unstable ground (landslides) or drainage outfalls </a:t>
            </a:r>
          </a:p>
          <a:p>
            <a:pPr lvl="0"/>
            <a:r>
              <a:rPr lang="en-GB" dirty="0"/>
              <a:t>Too close to deciduous (leaf drop in autumn) or leaf sap forming trees </a:t>
            </a:r>
          </a:p>
          <a:p>
            <a:pPr lvl="0"/>
            <a:r>
              <a:rPr lang="en-GB" dirty="0"/>
              <a:t>Where non-sports users may be passing and be at risk of injury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Playing lines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M</a:t>
            </a:r>
            <a:r>
              <a:rPr lang="en-GB" dirty="0" smtClean="0"/>
              <a:t>any </a:t>
            </a:r>
            <a:r>
              <a:rPr lang="en-GB" dirty="0"/>
              <a:t>overlapping sets of lines on the same surface. </a:t>
            </a:r>
          </a:p>
          <a:p>
            <a:pPr lvl="0"/>
            <a:r>
              <a:rPr lang="en-GB" dirty="0"/>
              <a:t>Playing lines can be painted on to most surfaces, </a:t>
            </a:r>
          </a:p>
          <a:p>
            <a:pPr lvl="0"/>
            <a:r>
              <a:rPr lang="en-GB" dirty="0" smtClean="0"/>
              <a:t>Synthetic </a:t>
            </a:r>
            <a:r>
              <a:rPr lang="en-GB" dirty="0"/>
              <a:t>grass they are usually either tufted in during manufacture </a:t>
            </a:r>
          </a:p>
          <a:p>
            <a:pPr lvl="0"/>
            <a:r>
              <a:rPr lang="en-GB" dirty="0" smtClean="0"/>
              <a:t>Cut </a:t>
            </a:r>
            <a:r>
              <a:rPr lang="en-GB" dirty="0"/>
              <a:t>in when installing the surface. </a:t>
            </a:r>
          </a:p>
          <a:p>
            <a:pPr lvl="0"/>
            <a:r>
              <a:rPr lang="en-GB" dirty="0"/>
              <a:t>The choice of colours is also important, and advice should be taken on the most suitable combinations of colours for the sports to be included. As a rule of thumb, the </a:t>
            </a:r>
          </a:p>
          <a:p>
            <a:pPr lvl="0"/>
            <a:r>
              <a:rPr lang="en-GB" dirty="0" smtClean="0"/>
              <a:t>Most </a:t>
            </a:r>
            <a:r>
              <a:rPr lang="en-GB" dirty="0"/>
              <a:t>frequently used sport should be marked out in white, </a:t>
            </a:r>
          </a:p>
          <a:p>
            <a:pPr lvl="0"/>
            <a:r>
              <a:rPr lang="en-GB" dirty="0"/>
              <a:t>S</a:t>
            </a:r>
            <a:r>
              <a:rPr lang="en-GB" dirty="0" smtClean="0"/>
              <a:t>econd </a:t>
            </a:r>
            <a:r>
              <a:rPr lang="en-GB" dirty="0"/>
              <a:t>most played sport in yellow, </a:t>
            </a:r>
          </a:p>
          <a:p>
            <a:pPr lvl="0"/>
            <a:r>
              <a:rPr lang="en-GB" dirty="0" smtClean="0"/>
              <a:t>Followed </a:t>
            </a:r>
            <a:r>
              <a:rPr lang="en-GB" dirty="0"/>
              <a:t>by blue, and red.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2438" y="1000125"/>
            <a:ext cx="8239125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8058150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www.photo-elevate.com/Play%20Footb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237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Floodlighting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The </a:t>
            </a:r>
            <a:r>
              <a:rPr lang="en-GB" dirty="0"/>
              <a:t>advantages of floodlights are: 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pPr lvl="0"/>
            <a:r>
              <a:rPr lang="en-GB" b="1" dirty="0"/>
              <a:t>Increased use of facilities</a:t>
            </a:r>
            <a:r>
              <a:rPr lang="en-GB" dirty="0"/>
              <a:t>. </a:t>
            </a:r>
          </a:p>
          <a:p>
            <a:pPr lvl="0"/>
            <a:r>
              <a:rPr lang="en-GB" b="1" dirty="0"/>
              <a:t>Programming flexibility. </a:t>
            </a:r>
            <a:endParaRPr lang="en-GB" dirty="0"/>
          </a:p>
          <a:p>
            <a:pPr lvl="0"/>
            <a:r>
              <a:rPr lang="en-GB" b="1" dirty="0"/>
              <a:t>Additional income. </a:t>
            </a:r>
            <a:endParaRPr lang="en-GB" dirty="0"/>
          </a:p>
          <a:p>
            <a:pPr lvl="0"/>
            <a:r>
              <a:rPr lang="en-GB" b="1" dirty="0"/>
              <a:t>Usage options.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722</Words>
  <Application>Microsoft Office PowerPoint</Application>
  <PresentationFormat>On-screen Show (4:3)</PresentationFormat>
  <Paragraphs>129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Slide 1</vt:lpstr>
      <vt:lpstr>Slide 2</vt:lpstr>
      <vt:lpstr>MUGA</vt:lpstr>
      <vt:lpstr>Success of any sports facilities </vt:lpstr>
      <vt:lpstr>Design, Installation and Operational Issues </vt:lpstr>
      <vt:lpstr>Among the most commonly played sports on multi-sports games areas are </vt:lpstr>
      <vt:lpstr>Types</vt:lpstr>
      <vt:lpstr>Macadam Surfaces  </vt:lpstr>
      <vt:lpstr>Slide 9</vt:lpstr>
      <vt:lpstr>Slide 10</vt:lpstr>
      <vt:lpstr>Slide 11</vt:lpstr>
      <vt:lpstr>Slide 12</vt:lpstr>
      <vt:lpstr>Slide 13</vt:lpstr>
      <vt:lpstr>Types</vt:lpstr>
      <vt:lpstr>Polymeric Surface  </vt:lpstr>
      <vt:lpstr>Slide 16</vt:lpstr>
      <vt:lpstr>Slide 17</vt:lpstr>
      <vt:lpstr>Slide 18</vt:lpstr>
      <vt:lpstr>Types</vt:lpstr>
      <vt:lpstr>Types of Synthetic Turf Surface  </vt:lpstr>
      <vt:lpstr>Slide 21</vt:lpstr>
      <vt:lpstr>Slide 22</vt:lpstr>
      <vt:lpstr>Slide 23</vt:lpstr>
      <vt:lpstr>Slide 24</vt:lpstr>
      <vt:lpstr>Preliminary investigations</vt:lpstr>
      <vt:lpstr>Slide 26</vt:lpstr>
      <vt:lpstr>Avoid locating a MUGA or STP: </vt:lpstr>
      <vt:lpstr>Playing lines </vt:lpstr>
      <vt:lpstr>Slide 29</vt:lpstr>
      <vt:lpstr>Slide 30</vt:lpstr>
      <vt:lpstr>Slide 31</vt:lpstr>
      <vt:lpstr>Floodlighting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2</cp:revision>
  <dcterms:created xsi:type="dcterms:W3CDTF">2011-01-03T19:35:37Z</dcterms:created>
  <dcterms:modified xsi:type="dcterms:W3CDTF">2011-01-03T21:12:59Z</dcterms:modified>
</cp:coreProperties>
</file>