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4" r:id="rId8"/>
    <p:sldId id="268" r:id="rId9"/>
    <p:sldId id="269" r:id="rId10"/>
    <p:sldId id="270" r:id="rId11"/>
    <p:sldId id="271" r:id="rId12"/>
    <p:sldId id="272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97" r:id="rId31"/>
    <p:sldId id="298" r:id="rId32"/>
    <p:sldId id="273" r:id="rId33"/>
    <p:sldId id="276" r:id="rId34"/>
    <p:sldId id="277" r:id="rId35"/>
    <p:sldId id="278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24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5317171-C11D-4386-A484-92E591A23B4A}" type="datetimeFigureOut">
              <a:rPr lang="en-GB" smtClean="0"/>
              <a:t>14/09/2018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Referencing &amp; </a:t>
            </a:r>
            <a:r>
              <a:rPr lang="en-GB" dirty="0" err="1" smtClean="0"/>
              <a:t>PLAgiarism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5181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 vs. plagiarism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404664"/>
            <a:ext cx="3790206" cy="252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90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Referencing is…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A clear acknowledgement of where you have got any information, ideas, opinions, viewpoints etc.</a:t>
            </a:r>
          </a:p>
          <a:p>
            <a:r>
              <a:rPr lang="en-GB" sz="3600" dirty="0" smtClean="0"/>
              <a:t>Essentially, </a:t>
            </a:r>
            <a:r>
              <a:rPr lang="en-GB" sz="3600" b="1" dirty="0" smtClean="0"/>
              <a:t>every</a:t>
            </a:r>
            <a:r>
              <a:rPr lang="en-GB" sz="3600" dirty="0" smtClean="0"/>
              <a:t> piece of information, </a:t>
            </a:r>
            <a:r>
              <a:rPr lang="en-GB" sz="3600" b="1" dirty="0" smtClean="0"/>
              <a:t>every</a:t>
            </a:r>
            <a:r>
              <a:rPr lang="en-GB" sz="3600" dirty="0" smtClean="0"/>
              <a:t> opinion, </a:t>
            </a:r>
            <a:r>
              <a:rPr lang="en-GB" sz="3600" b="1" dirty="0" smtClean="0"/>
              <a:t>every</a:t>
            </a:r>
            <a:r>
              <a:rPr lang="en-GB" sz="3600" dirty="0" smtClean="0"/>
              <a:t> viewpoint, </a:t>
            </a:r>
            <a:r>
              <a:rPr lang="en-GB" sz="3600" b="1" dirty="0" smtClean="0"/>
              <a:t>every</a:t>
            </a:r>
            <a:r>
              <a:rPr lang="en-GB" sz="3600" dirty="0" smtClean="0"/>
              <a:t> picture and sketch needs to be referenced.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65916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 is…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Presenting the words, ideas, views and arguments of others as your own.</a:t>
            </a:r>
          </a:p>
          <a:p>
            <a:r>
              <a:rPr lang="en-GB" sz="3600" dirty="0" smtClean="0"/>
              <a:t>This is an </a:t>
            </a:r>
            <a:r>
              <a:rPr lang="en-GB" sz="3600" b="1" dirty="0" smtClean="0"/>
              <a:t>academic crime </a:t>
            </a:r>
            <a:r>
              <a:rPr lang="en-GB" sz="3600" dirty="0" smtClean="0"/>
              <a:t>and can cost you your degree. </a:t>
            </a:r>
          </a:p>
          <a:p>
            <a:endParaRPr lang="en-GB" sz="3600" dirty="0"/>
          </a:p>
          <a:p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92" y="4074550"/>
            <a:ext cx="2582416" cy="25824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736" y="4437112"/>
            <a:ext cx="3227851" cy="2420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839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basics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 smtClean="0"/>
              <a:t>If you are quoting from a book, source or article, use inverted commas: “…”</a:t>
            </a:r>
          </a:p>
          <a:p>
            <a:r>
              <a:rPr lang="en-GB" sz="2800" dirty="0" smtClean="0"/>
              <a:t>NEVER COPY PASTE (not even in your own notes), unless you intend to use it as a quotation and it is clearly marked as such.</a:t>
            </a:r>
          </a:p>
          <a:p>
            <a:endParaRPr lang="en-GB" sz="2800" dirty="0"/>
          </a:p>
          <a:p>
            <a:r>
              <a:rPr lang="en-GB" sz="2800" dirty="0"/>
              <a:t>Read the </a:t>
            </a:r>
            <a:r>
              <a:rPr lang="en-GB" sz="2800" dirty="0" smtClean="0"/>
              <a:t>Referencing </a:t>
            </a:r>
            <a:r>
              <a:rPr lang="en-GB" sz="2800" dirty="0"/>
              <a:t>Guide </a:t>
            </a:r>
            <a:r>
              <a:rPr lang="en-GB" sz="2800" dirty="0" smtClean="0"/>
              <a:t>carefully. It </a:t>
            </a:r>
            <a:r>
              <a:rPr lang="en-GB" sz="2800" dirty="0"/>
              <a:t>will give you examples of how you should reference different material. </a:t>
            </a:r>
            <a:endParaRPr lang="en-GB" sz="2800" dirty="0" smtClean="0"/>
          </a:p>
          <a:p>
            <a:r>
              <a:rPr lang="en-GB" sz="2800" dirty="0" smtClean="0"/>
              <a:t>In Classics &amp; Ancient History we use Harvard with the Classics Supplement.</a:t>
            </a: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14578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Note-taking, Referencing and Plagiarism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Correct note-taking means you can reference well and you can avoid inadvertent plagiarism.</a:t>
            </a:r>
          </a:p>
          <a:p>
            <a:endParaRPr lang="en-GB" dirty="0"/>
          </a:p>
          <a:p>
            <a:r>
              <a:rPr lang="en-GB" dirty="0" smtClean="0"/>
              <a:t>HOW TO TAKE GOOD NOTES: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Start every note with the exact reference you would use in your essay.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If you are quoting (i.e. copying down exactly what the author has written), then put the quotation in quotation marks “…”.</a:t>
            </a:r>
          </a:p>
        </p:txBody>
      </p:sp>
    </p:spTree>
    <p:extLst>
      <p:ext uri="{BB962C8B-B14F-4D97-AF65-F5344CB8AC3E}">
        <p14:creationId xmlns:p14="http://schemas.microsoft.com/office/powerpoint/2010/main" val="3607706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unfair practice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750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 smtClean="0"/>
              <a:t>Types of Unfair Practice in Coursework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5400" smtClean="0"/>
              <a:t>Intentional Plagiarism</a:t>
            </a:r>
          </a:p>
          <a:p>
            <a:r>
              <a:rPr lang="en-GB" altLang="en-US" sz="5400" smtClean="0"/>
              <a:t>Inadvertent Plagiarism</a:t>
            </a:r>
          </a:p>
          <a:p>
            <a:r>
              <a:rPr lang="en-GB" altLang="en-US" sz="5400" smtClean="0"/>
              <a:t>Self-Plagiarism</a:t>
            </a:r>
          </a:p>
          <a:p>
            <a:r>
              <a:rPr lang="en-GB" altLang="en-US" sz="5400" smtClean="0"/>
              <a:t>Collusion</a:t>
            </a:r>
          </a:p>
        </p:txBody>
      </p:sp>
    </p:spTree>
    <p:extLst>
      <p:ext uri="{BB962C8B-B14F-4D97-AF65-F5344CB8AC3E}">
        <p14:creationId xmlns:p14="http://schemas.microsoft.com/office/powerpoint/2010/main" val="3513445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Intentional Plagiarism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3600" smtClean="0"/>
              <a:t>This occurs if you simply </a:t>
            </a:r>
            <a:r>
              <a:rPr lang="en-GB" altLang="en-US" sz="3600" b="1" u="sng" smtClean="0"/>
              <a:t>copy</a:t>
            </a:r>
            <a:r>
              <a:rPr lang="en-GB" altLang="en-US" sz="3600" smtClean="0"/>
              <a:t> chunks out of a textbook or from a website and pass them off </a:t>
            </a:r>
            <a:r>
              <a:rPr lang="en-GB" altLang="en-US" sz="3600" b="1" u="sng" smtClean="0"/>
              <a:t>as your own</a:t>
            </a:r>
            <a:r>
              <a:rPr lang="en-GB" altLang="en-US" sz="3600" smtClean="0"/>
              <a:t> composition.  There is </a:t>
            </a:r>
            <a:r>
              <a:rPr lang="en-GB" altLang="en-US" sz="3600" b="1" u="sng" smtClean="0"/>
              <a:t>nothing</a:t>
            </a:r>
            <a:r>
              <a:rPr lang="en-GB" altLang="en-US" sz="3600" smtClean="0"/>
              <a:t> to be gained from this; it will always, if detected, count against you.</a:t>
            </a:r>
          </a:p>
        </p:txBody>
      </p:sp>
    </p:spTree>
    <p:extLst>
      <p:ext uri="{BB962C8B-B14F-4D97-AF65-F5344CB8AC3E}">
        <p14:creationId xmlns:p14="http://schemas.microsoft.com/office/powerpoint/2010/main" val="1257473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Inadvertent Plagiarism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smtClean="0"/>
              <a:t>This may occur if, in the course of note-taking, you copy substantial passages from a book or article into your own notes.  After a lapse of some days, </a:t>
            </a:r>
            <a:r>
              <a:rPr lang="en-GB" altLang="en-US" sz="2800" b="1" u="sng" smtClean="0"/>
              <a:t>you may have forgotten </a:t>
            </a:r>
            <a:r>
              <a:rPr lang="en-GB" altLang="en-US" sz="2800" smtClean="0"/>
              <a:t>that the notes were taken </a:t>
            </a:r>
            <a:r>
              <a:rPr lang="en-GB" altLang="en-US" sz="2800" i="1" smtClean="0"/>
              <a:t>verbatim</a:t>
            </a:r>
            <a:r>
              <a:rPr lang="en-GB" altLang="en-US" sz="2800" smtClean="0"/>
              <a:t> from another writer, and may use them in the composition of an essay.  From the point of view of the tutor reading the essay, </a:t>
            </a:r>
            <a:r>
              <a:rPr lang="en-GB" altLang="en-US" sz="2800" b="1" u="sng" smtClean="0"/>
              <a:t>this is still plagiarism</a:t>
            </a:r>
            <a:r>
              <a:rPr lang="en-GB" altLang="en-US" sz="2800" smtClean="0"/>
              <a:t>, even if unintentional. </a:t>
            </a:r>
          </a:p>
        </p:txBody>
      </p:sp>
    </p:spTree>
    <p:extLst>
      <p:ext uri="{BB962C8B-B14F-4D97-AF65-F5344CB8AC3E}">
        <p14:creationId xmlns:p14="http://schemas.microsoft.com/office/powerpoint/2010/main" val="2961374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Self-Plagiarism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smtClean="0"/>
              <a:t>Besides ensuring that all essays you submit are your own work, you must also avoid self-plagiarism.  This means that you must not submit </a:t>
            </a:r>
            <a:r>
              <a:rPr lang="en-GB" altLang="en-US" sz="2800" b="1" smtClean="0"/>
              <a:t>the same piece, or part of a piece</a:t>
            </a:r>
            <a:r>
              <a:rPr lang="en-GB" altLang="en-US" sz="2800" smtClean="0"/>
              <a:t>, of work (with or without merely stylistic variation) in order to gain credit more than once.  The same criteria apply to self-plagiarism as to other forms of plagiarism, and it is liable to incur the same penalty.</a:t>
            </a:r>
          </a:p>
        </p:txBody>
      </p:sp>
    </p:spTree>
    <p:extLst>
      <p:ext uri="{BB962C8B-B14F-4D97-AF65-F5344CB8AC3E}">
        <p14:creationId xmlns:p14="http://schemas.microsoft.com/office/powerpoint/2010/main" val="25973577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How to Avoid Plagiarism: </a:t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en-GB" b="1" dirty="0" smtClean="0">
                <a:solidFill>
                  <a:srgbClr val="FFC000"/>
                </a:solidFill>
              </a:rPr>
              <a:t>GOLDEN RULE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en-GB" altLang="en-US" sz="6000" b="1" smtClean="0"/>
              <a:t>ALWAYS ACKNOWLEDGE YOUR SOURCES!</a:t>
            </a:r>
            <a:endParaRPr lang="en-GB" altLang="en-US" sz="6000" smtClean="0"/>
          </a:p>
        </p:txBody>
      </p:sp>
    </p:spTree>
    <p:extLst>
      <p:ext uri="{BB962C8B-B14F-4D97-AF65-F5344CB8AC3E}">
        <p14:creationId xmlns:p14="http://schemas.microsoft.com/office/powerpoint/2010/main" val="1137925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Penalties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higher your level of study, the harsher the penalties for Unfair Practice.</a:t>
            </a:r>
          </a:p>
          <a:p>
            <a:r>
              <a:rPr lang="en-GB" dirty="0" smtClean="0"/>
              <a:t>A second offence is treated more harshly than a first offence.</a:t>
            </a:r>
          </a:p>
          <a:p>
            <a:r>
              <a:rPr lang="en-GB" dirty="0" smtClean="0"/>
              <a:t>In determining the penalty, intention does not matter. So if you did it without realising it, that does not count AT ALL as a defence.</a:t>
            </a:r>
          </a:p>
          <a:p>
            <a:r>
              <a:rPr lang="en-GB" dirty="0" smtClean="0"/>
              <a:t>The penalties and regulations are available in the Academic Quality Handbook (you can see this on </a:t>
            </a:r>
            <a:r>
              <a:rPr lang="en-GB" dirty="0" err="1" smtClean="0"/>
              <a:t>MyDay</a:t>
            </a:r>
            <a:r>
              <a:rPr lang="en-GB" dirty="0" smtClean="0"/>
              <a:t> under Academic Office).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8884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Remember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Plagiarism is committed every time you present the WORDS, IDEAS or VIEWS of others as your own.</a:t>
            </a:r>
          </a:p>
          <a:p>
            <a:r>
              <a:rPr lang="en-GB" dirty="0" smtClean="0"/>
              <a:t>This means that failing to reference adequately is a form of plagiarism (hence why poorly referenced pieces of work are penalised).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389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Recognising and avoiding unfair practice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802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try this out…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should have one page with part of an academic article and a “mock” essay paragraph.</a:t>
            </a:r>
          </a:p>
          <a:p>
            <a:r>
              <a:rPr lang="en-GB" dirty="0" smtClean="0"/>
              <a:t>Read through both and decide what is plagiarism and what is not.</a:t>
            </a:r>
          </a:p>
          <a:p>
            <a:endParaRPr lang="en-GB" dirty="0" smtClean="0"/>
          </a:p>
          <a:p>
            <a:r>
              <a:rPr lang="en-GB" dirty="0" smtClean="0"/>
              <a:t>Mark yourself… (this is just for you, not official)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25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Unfair Practice?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Excavations in 1964 uncovered a building that is tentatively identified with the “Persian </a:t>
            </a:r>
            <a:r>
              <a:rPr lang="en-GB" dirty="0" err="1"/>
              <a:t>Stoa</a:t>
            </a:r>
            <a:r>
              <a:rPr lang="en-GB" dirty="0"/>
              <a:t>”. 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27584" y="3501008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76256" y="3429000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1713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Unfair Practice?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Excavations in 1964 uncovered a building that is tentatively identified with the “Persian </a:t>
            </a:r>
            <a:r>
              <a:rPr lang="en-GB" dirty="0" err="1"/>
              <a:t>Stoa</a:t>
            </a:r>
            <a:r>
              <a:rPr lang="en-GB" dirty="0"/>
              <a:t>”. 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42729" y="2708921"/>
            <a:ext cx="5673487" cy="2646878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1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667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Unfair Practice?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Excavations in 1964 uncovered a building that is tentatively identified with the “Persian </a:t>
            </a:r>
            <a:r>
              <a:rPr lang="en-GB" dirty="0" err="1"/>
              <a:t>Stoa</a:t>
            </a:r>
            <a:r>
              <a:rPr lang="en-GB" dirty="0"/>
              <a:t>”. 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42729" y="5157192"/>
            <a:ext cx="1425015" cy="830997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7812" y="2967335"/>
            <a:ext cx="81483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No reference!</a:t>
            </a:r>
            <a:endParaRPr 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657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The excavation uncovered a very important Roman statue made of bronze (</a:t>
            </a:r>
            <a:r>
              <a:rPr lang="en-GB" dirty="0" err="1"/>
              <a:t>Pikoula</a:t>
            </a:r>
            <a:r>
              <a:rPr lang="en-GB" dirty="0"/>
              <a:t> 2001:425).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27584" y="3501008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76256" y="3429000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5059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The excavation uncovered a very important Roman statue made of bronze (</a:t>
            </a:r>
            <a:r>
              <a:rPr lang="en-GB" dirty="0" err="1"/>
              <a:t>Pikoula</a:t>
            </a:r>
            <a:r>
              <a:rPr lang="en-GB" dirty="0"/>
              <a:t> 2001:425).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915816" y="3429000"/>
            <a:ext cx="5070039" cy="315471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199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199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96359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The excavation uncovered a very important Roman statue made of bronze (</a:t>
            </a:r>
            <a:r>
              <a:rPr lang="en-GB" dirty="0" err="1"/>
              <a:t>Pikoula</a:t>
            </a:r>
            <a:r>
              <a:rPr lang="en-GB" dirty="0"/>
              <a:t> 2001:425).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660232" y="3429000"/>
            <a:ext cx="1325623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36043" y="3890665"/>
            <a:ext cx="878599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Has reference</a:t>
            </a:r>
            <a:r>
              <a:rPr lang="en-US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en-US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and there is no quotation.</a:t>
            </a:r>
            <a:endParaRPr lang="en-US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67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 err="1"/>
              <a:t>Pikoula</a:t>
            </a:r>
            <a:r>
              <a:rPr lang="en-GB" dirty="0"/>
              <a:t> (2001:425) considers the appearance of the statue “odd”.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27584" y="3501008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76256" y="3429000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3287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 err="1"/>
              <a:t>Pikoula</a:t>
            </a:r>
            <a:r>
              <a:rPr lang="en-GB" dirty="0"/>
              <a:t> (2001:425) considers the appearance of the statue “odd”.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923928" y="3429000"/>
            <a:ext cx="4061927" cy="315471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199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199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4000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 err="1"/>
              <a:t>Pikoula</a:t>
            </a:r>
            <a:r>
              <a:rPr lang="en-GB" dirty="0"/>
              <a:t> (2001:425) considers the appearance of the statue “odd”.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876256" y="3429000"/>
            <a:ext cx="1109599" cy="769441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4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360" y="3890665"/>
            <a:ext cx="79131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Has reference</a:t>
            </a:r>
            <a:r>
              <a:rPr 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en-US" sz="3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and the quotation is marked.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790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According to </a:t>
            </a:r>
            <a:r>
              <a:rPr lang="en-GB" dirty="0" err="1"/>
              <a:t>Pikoula</a:t>
            </a:r>
            <a:r>
              <a:rPr lang="en-GB" dirty="0"/>
              <a:t> (2001:425) the individual features of the statue are discernible: thinly arched brows, big eyes with heavy upper eyelids, small fleshy mouth.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43608" y="4149080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64287" y="4221088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5936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According to </a:t>
            </a:r>
            <a:r>
              <a:rPr lang="en-GB" dirty="0" err="1"/>
              <a:t>Pikoula</a:t>
            </a:r>
            <a:r>
              <a:rPr lang="en-GB" dirty="0"/>
              <a:t> (2001:425) the individual features of the statue are discernible: thinly arched brows, big eyes with heavy upper eyelids, small fleshy mouth.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55576" y="4148191"/>
            <a:ext cx="3724097" cy="2215991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3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13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379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According to </a:t>
            </a:r>
            <a:r>
              <a:rPr lang="en-GB" dirty="0" err="1"/>
              <a:t>Pikoula</a:t>
            </a:r>
            <a:r>
              <a:rPr lang="en-GB" dirty="0"/>
              <a:t> (2001:425) the individual features of the statue are discernible: thinly arched brows, big eyes with heavy upper eyelids, small fleshy mouth.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-12959" y="4149080"/>
            <a:ext cx="1776647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921" y="3890665"/>
            <a:ext cx="818807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Has reference</a:t>
            </a:r>
            <a:r>
              <a:rPr lang="en-US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en-US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But NO quotation marks.</a:t>
            </a:r>
            <a:endParaRPr lang="en-US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806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Further the hair is rendered by incision and is parted in the centre.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43608" y="4149080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64287" y="4221088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132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Further the hair is rendered by incision and is parted in the centre.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19176" y="2996952"/>
            <a:ext cx="3724096" cy="2215991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3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13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068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Further the hair is rendered by incision and is parted in the centre.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380097" y="2996952"/>
            <a:ext cx="1202252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0" y="2967335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No reference  and no quotation marks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736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tin report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1312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TIN?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TIN, i.e. Turn-It-In, is a JISC text-matching software.</a:t>
            </a:r>
          </a:p>
          <a:p>
            <a:r>
              <a:rPr lang="en-GB" dirty="0" smtClean="0"/>
              <a:t>All essays, gobbets, PowerPoints, etc., are automatically submitted through TIN.</a:t>
            </a:r>
          </a:p>
          <a:p>
            <a:r>
              <a:rPr lang="en-GB" dirty="0" smtClean="0"/>
              <a:t>TIN does NOT detect unfair practice, but it is a very useful tool to start one’s detection of unfair practice.</a:t>
            </a:r>
          </a:p>
          <a:p>
            <a:r>
              <a:rPr lang="en-GB" dirty="0" smtClean="0"/>
              <a:t>Each piece of work is individually considered by the lecturer. </a:t>
            </a:r>
          </a:p>
          <a:p>
            <a:r>
              <a:rPr lang="en-GB" dirty="0" smtClean="0"/>
              <a:t>From this year, students can see their TIN reports in advance of the deadline (if you submit your work early enough) – this means that you can identify any inadvertent unfair practice and correct it (if you do it by the deadline).</a:t>
            </a:r>
          </a:p>
        </p:txBody>
      </p:sp>
    </p:spTree>
    <p:extLst>
      <p:ext uri="{BB962C8B-B14F-4D97-AF65-F5344CB8AC3E}">
        <p14:creationId xmlns:p14="http://schemas.microsoft.com/office/powerpoint/2010/main" val="8192821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read the TIN report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need to read the TIN report carefully.</a:t>
            </a:r>
          </a:p>
          <a:p>
            <a:r>
              <a:rPr lang="en-GB" dirty="0" smtClean="0"/>
              <a:t>This is a blunt tool.</a:t>
            </a:r>
          </a:p>
          <a:p>
            <a:r>
              <a:rPr lang="en-GB" dirty="0" smtClean="0"/>
              <a:t>It will identify as “text-matching” anything it can find, including your name (from another essay), or a bibliographical item.</a:t>
            </a:r>
          </a:p>
          <a:p>
            <a:r>
              <a:rPr lang="en-GB" dirty="0" smtClean="0"/>
              <a:t>You need to learn to ignore these, and concentrate on what is important.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13527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Working with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will work </a:t>
            </a:r>
            <a:r>
              <a:rPr lang="en-GB" smtClean="0"/>
              <a:t>with an example, </a:t>
            </a:r>
            <a:r>
              <a:rPr lang="en-GB" dirty="0" smtClean="0"/>
              <a:t>so that you can see how the TIN report works.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234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178</TotalTime>
  <Words>1052</Words>
  <Application>Microsoft Office PowerPoint</Application>
  <PresentationFormat>On-screen Show (4:3)</PresentationFormat>
  <Paragraphs>124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Arial</vt:lpstr>
      <vt:lpstr>Wingdings 2</vt:lpstr>
      <vt:lpstr>Clarity</vt:lpstr>
      <vt:lpstr>Referencing &amp; PLAgiarism</vt:lpstr>
      <vt:lpstr>References vs. plagiarism</vt:lpstr>
      <vt:lpstr>Referencing is…</vt:lpstr>
      <vt:lpstr>Plagiarism is…</vt:lpstr>
      <vt:lpstr>Some basics</vt:lpstr>
      <vt:lpstr>Note-taking, Referencing and Plagiarism</vt:lpstr>
      <vt:lpstr>Types of unfair practice</vt:lpstr>
      <vt:lpstr>Types of Unfair Practice in Coursework</vt:lpstr>
      <vt:lpstr>Intentional Plagiarism</vt:lpstr>
      <vt:lpstr>Inadvertent Plagiarism</vt:lpstr>
      <vt:lpstr>Self-Plagiarism</vt:lpstr>
      <vt:lpstr>How to Avoid Plagiarism:  The GOLDEN RULE</vt:lpstr>
      <vt:lpstr>Penalties</vt:lpstr>
      <vt:lpstr>Remember </vt:lpstr>
      <vt:lpstr>Recognising and avoiding unfair practice</vt:lpstr>
      <vt:lpstr>Let’s try this out…</vt:lpstr>
      <vt:lpstr>Unfair Practice?</vt:lpstr>
      <vt:lpstr>Unfair Practice?</vt:lpstr>
      <vt:lpstr>Unfair Practice?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The tin report</vt:lpstr>
      <vt:lpstr>What is TIN?</vt:lpstr>
      <vt:lpstr>How to read the TIN report</vt:lpstr>
      <vt:lpstr>Working with examples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Errietta Bissa</dc:creator>
  <cp:lastModifiedBy>Errietta Bissa</cp:lastModifiedBy>
  <cp:revision>18</cp:revision>
  <dcterms:created xsi:type="dcterms:W3CDTF">2014-09-16T10:42:55Z</dcterms:created>
  <dcterms:modified xsi:type="dcterms:W3CDTF">2018-09-14T08:46:26Z</dcterms:modified>
</cp:coreProperties>
</file>